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2" r:id="rId1"/>
    <p:sldMasterId id="2147483655" r:id="rId2"/>
  </p:sldMasterIdLst>
  <p:notesMasterIdLst>
    <p:notesMasterId r:id="rId18"/>
  </p:notesMasterIdLst>
  <p:handoutMasterIdLst>
    <p:handoutMasterId r:id="rId19"/>
  </p:handoutMasterIdLst>
  <p:sldIdLst>
    <p:sldId id="1124" r:id="rId3"/>
    <p:sldId id="1126" r:id="rId4"/>
    <p:sldId id="1084" r:id="rId5"/>
    <p:sldId id="1134" r:id="rId6"/>
    <p:sldId id="1116" r:id="rId7"/>
    <p:sldId id="1114" r:id="rId8"/>
    <p:sldId id="1127" r:id="rId9"/>
    <p:sldId id="1132" r:id="rId10"/>
    <p:sldId id="1128" r:id="rId11"/>
    <p:sldId id="1125" r:id="rId12"/>
    <p:sldId id="1117" r:id="rId13"/>
    <p:sldId id="1135" r:id="rId14"/>
    <p:sldId id="1136" r:id="rId15"/>
    <p:sldId id="1131" r:id="rId16"/>
    <p:sldId id="1123" r:id="rId17"/>
  </p:sldIdLst>
  <p:sldSz cx="8961438" cy="6721475"/>
  <p:notesSz cx="6858000" cy="992663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7E0FB"/>
    <a:srgbClr val="2C8002"/>
    <a:srgbClr val="3EB602"/>
    <a:srgbClr val="42C202"/>
    <a:srgbClr val="E3E195"/>
    <a:srgbClr val="DBD975"/>
    <a:srgbClr val="B7B7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6229" autoAdjust="0"/>
  </p:normalViewPr>
  <p:slideViewPr>
    <p:cSldViewPr snapToGrid="0">
      <p:cViewPr>
        <p:scale>
          <a:sx n="100" d="100"/>
          <a:sy n="100" d="100"/>
        </p:scale>
        <p:origin x="-72" y="-192"/>
      </p:cViewPr>
      <p:guideLst>
        <p:guide orient="horz"/>
        <p:guide orient="horz" pos="755"/>
        <p:guide orient="horz" pos="568"/>
        <p:guide pos="5644"/>
        <p:guide pos="5456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42" y="-96"/>
      </p:cViewPr>
      <p:guideLst>
        <p:guide orient="horz" pos="3129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0228264"/>
            <a:ext cx="287965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6" tIns="47335" rIns="94666" bIns="47335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732" y="10228264"/>
            <a:ext cx="2884461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6" tIns="47335" rIns="94666" bIns="4733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49D1F27C-DF9A-4013-BE85-0A08C17FD890}" type="slidenum">
              <a:rPr lang="en-US" altLang="zh-CN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2533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4350" y="620713"/>
            <a:ext cx="5830888" cy="4373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5752" y="5335588"/>
            <a:ext cx="5844194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noProof="0" smtClean="0"/>
              <a:t>Click to edit Master text styles</a:t>
            </a:r>
          </a:p>
          <a:p>
            <a:pPr lvl="1"/>
            <a:r>
              <a:rPr lang="pt-BR" altLang="zh-CN" noProof="0" smtClean="0"/>
              <a:t>Second level</a:t>
            </a:r>
          </a:p>
          <a:p>
            <a:pPr lvl="2"/>
            <a:r>
              <a:rPr lang="pt-BR" altLang="zh-CN" noProof="0" smtClean="0"/>
              <a:t>Third level</a:t>
            </a:r>
          </a:p>
          <a:p>
            <a:pPr lvl="3"/>
            <a:r>
              <a:rPr lang="pt-BR" altLang="zh-CN" noProof="0" smtClean="0"/>
              <a:t>Fourth level</a:t>
            </a:r>
          </a:p>
          <a:p>
            <a:pPr lvl="4"/>
            <a:r>
              <a:rPr lang="pt-BR" altLang="zh-CN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19669" y="9544051"/>
            <a:ext cx="546141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E73B9B83-18A4-4EAE-BC4E-2DE48CB056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63110" y="109538"/>
            <a:ext cx="3027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28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1pPr>
    <a:lvl2pPr marL="115888" indent="-114300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298450" indent="-179388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425450" indent="-123825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541338" indent="-112713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551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4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 eaLnBrk="0" hangingPunct="0">
              <a:buClr>
                <a:schemeClr val="tx2"/>
              </a:buClr>
              <a:buSzPct val="120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28775" indent="-231775" eaLnBrk="0" hangingPunct="0">
              <a:buClr>
                <a:schemeClr val="tx2"/>
              </a:buClr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3913" indent="-2317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</a:pPr>
            <a:fld id="{D6FE8471-27AF-40F8-8FE6-C9A997BA2D01}" type="slidenum">
              <a:rPr lang="pt-BR" altLang="pt-BR" sz="1200" smtClean="0">
                <a:ea typeface="SimSun" pitchFamily="2" charset="-122"/>
              </a:rPr>
              <a:pPr eaLnBrk="1" hangingPunct="1">
                <a:buClrTx/>
              </a:pPr>
              <a:t>0</a:t>
            </a:fld>
            <a:endParaRPr lang="pt-BR" altLang="pt-BR" sz="1200" smtClean="0">
              <a:ea typeface="SimSun" pitchFamily="2" charset="-122"/>
            </a:endParaRPr>
          </a:p>
        </p:txBody>
      </p:sp>
      <p:sp>
        <p:nvSpPr>
          <p:cNvPr id="20483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55752" y="5335589"/>
            <a:ext cx="5844194" cy="2492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55752" y="5335588"/>
            <a:ext cx="5844194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B9B83-18A4-4EAE-BC4E-2DE48CB05643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686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 eaLnBrk="0" hangingPunct="0">
              <a:buClr>
                <a:schemeClr val="tx2"/>
              </a:buClr>
              <a:buSzPct val="120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28775" indent="-231775" eaLnBrk="0" hangingPunct="0">
              <a:buClr>
                <a:schemeClr val="tx2"/>
              </a:buClr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3913" indent="-2317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</a:pPr>
            <a:fld id="{1D705938-694C-4D41-8B7A-E9C276D72C2A}" type="slidenum">
              <a:rPr lang="pt-BR" altLang="pt-BR" sz="1200" smtClean="0">
                <a:ea typeface="SimSun" pitchFamily="2" charset="-122"/>
              </a:rPr>
              <a:pPr eaLnBrk="1" hangingPunct="1">
                <a:buClrTx/>
              </a:pPr>
              <a:t>14</a:t>
            </a:fld>
            <a:endParaRPr lang="pt-BR" altLang="pt-BR" sz="1200" smtClean="0">
              <a:ea typeface="SimSun" pitchFamily="2" charset="-122"/>
            </a:endParaRPr>
          </a:p>
        </p:txBody>
      </p:sp>
      <p:sp>
        <p:nvSpPr>
          <p:cNvPr id="21507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55752" y="5335589"/>
            <a:ext cx="5844194" cy="2492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8560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000" smtClean="0">
                <a:solidFill>
                  <a:srgbClr val="000000"/>
                </a:solidFill>
              </a:rPr>
              <a:t>Last Modified 28/03/2009 04:21:06 E. South America Standard Time</a:t>
            </a:r>
            <a:endParaRPr lang="pt-BR" altLang="zh-CN" sz="1000" smtClean="0">
              <a:solidFill>
                <a:srgbClr val="000000"/>
              </a:solidFill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7400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000" smtClean="0">
                <a:solidFill>
                  <a:srgbClr val="000000"/>
                </a:solidFill>
              </a:rPr>
              <a:t>Printed 12/3/2009 14:58:11 Hora oficial do Brasil</a:t>
            </a:r>
          </a:p>
        </p:txBody>
      </p:sp>
      <p:sp>
        <p:nvSpPr>
          <p:cNvPr id="6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11064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000" b="1" smtClean="0">
                <a:solidFill>
                  <a:srgbClr val="000000"/>
                </a:solidFill>
              </a:rPr>
              <a:t>WORKING DRAFT</a:t>
            </a:r>
          </a:p>
        </p:txBody>
      </p:sp>
      <p:grpSp>
        <p:nvGrpSpPr>
          <p:cNvPr id="7" name="McK Title Elements"/>
          <p:cNvGrpSpPr>
            <a:grpSpLocks/>
          </p:cNvGrpSpPr>
          <p:nvPr/>
        </p:nvGrpSpPr>
        <p:grpSpPr bwMode="auto">
          <a:xfrm>
            <a:off x="2640013" y="4946650"/>
            <a:ext cx="5213350" cy="1139825"/>
            <a:chOff x="1663" y="3116"/>
            <a:chExt cx="3284" cy="718"/>
          </a:xfrm>
        </p:grpSpPr>
        <p:sp>
          <p:nvSpPr>
            <p:cNvPr id="8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16"/>
              <a:ext cx="310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30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300" smtClean="0">
                  <a:solidFill>
                    <a:srgbClr val="000000"/>
                  </a:solidFill>
                </a:rPr>
                <a:t>Data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79"/>
              <a:ext cx="328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1688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01688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01688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01688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01688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>
                <a:defRPr/>
              </a:pPr>
              <a:r>
                <a:rPr lang="pt-BR" altLang="zh-CN" sz="800" smtClean="0">
                  <a:solidFill>
                    <a:srgbClr val="000000"/>
                  </a:solidFill>
                </a:rPr>
                <a:t>CONFIDENCIAL E DE PROPRIEDADE EXCLUSIVA</a:t>
              </a:r>
            </a:p>
            <a:p>
              <a:pPr>
                <a:defRPr/>
              </a:pPr>
              <a:r>
                <a:rPr lang="pt-BR" altLang="zh-CN" sz="800" smtClean="0">
                  <a:solidFill>
                    <a:srgbClr val="000000"/>
                  </a:solidFill>
                </a:rPr>
                <a:t>A utilização deste material sem a permissão expressa da McKinsey &amp; Company é estritamente proibida</a:t>
              </a: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013" y="6446838"/>
            <a:ext cx="163353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defRPr/>
            </a:pPr>
            <a:endParaRPr lang="pt-BR" sz="800" smtClean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4" y="2133605"/>
            <a:ext cx="4935537" cy="492443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pt-BR" altLang="zh-CN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4" y="3867149"/>
            <a:ext cx="4935537" cy="200055"/>
          </a:xfrm>
        </p:spPr>
        <p:txBody>
          <a:bodyPr/>
          <a:lstStyle>
            <a:lvl1pPr>
              <a:defRPr sz="1300"/>
            </a:lvl1pPr>
          </a:lstStyle>
          <a:p>
            <a:r>
              <a:rPr lang="pt-BR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248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B94F-77AF-407A-A844-BBF07D68A999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2903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494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00" smtClean="0">
                <a:solidFill>
                  <a:srgbClr val="000000"/>
                </a:solidFill>
                <a:cs typeface="Arial" charset="0"/>
              </a:rPr>
              <a:t>Last Modified 28/03/2009 04:21:06 E. South America Standard Time</a:t>
            </a:r>
            <a:endParaRPr lang="pt-BR" altLang="zh-CN" sz="9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4812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900" smtClean="0">
                <a:solidFill>
                  <a:srgbClr val="000000"/>
                </a:solidFill>
                <a:cs typeface="Arial" charset="0"/>
              </a:rPr>
              <a:t>Printed 12/3/2009 14:58:11 Hora oficial do Brasil</a:t>
            </a:r>
          </a:p>
        </p:txBody>
      </p:sp>
      <p:sp>
        <p:nvSpPr>
          <p:cNvPr id="6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900" b="1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grpSp>
        <p:nvGrpSpPr>
          <p:cNvPr id="7" name="McK Title Elements"/>
          <p:cNvGrpSpPr>
            <a:grpSpLocks/>
          </p:cNvGrpSpPr>
          <p:nvPr/>
        </p:nvGrpSpPr>
        <p:grpSpPr bwMode="auto">
          <a:xfrm>
            <a:off x="2640013" y="4930775"/>
            <a:ext cx="5213350" cy="1155700"/>
            <a:chOff x="1663" y="3106"/>
            <a:chExt cx="3284" cy="728"/>
          </a:xfrm>
        </p:grpSpPr>
        <p:sp>
          <p:nvSpPr>
            <p:cNvPr id="8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400" smtClean="0">
                  <a:solidFill>
                    <a:srgbClr val="000000"/>
                  </a:solidFill>
                  <a:cs typeface="Arial" charset="0"/>
                </a:rPr>
                <a:t>Tipo de documento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400" smtClean="0">
                  <a:solidFill>
                    <a:srgbClr val="000000"/>
                  </a:solidFill>
                  <a:cs typeface="Arial" charset="0"/>
                </a:rPr>
                <a:t>Data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80"/>
              <a:ext cx="3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032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032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032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032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>
                <a:defRPr/>
              </a:pPr>
              <a:r>
                <a:rPr lang="pt-BR" altLang="zh-CN" sz="800" smtClean="0">
                  <a:solidFill>
                    <a:srgbClr val="000000"/>
                  </a:solidFill>
                  <a:cs typeface="Arial" charset="0"/>
                </a:rPr>
                <a:t>CONFIDENCIAL E DE PROPRIEDADE EXCLUSIVA</a:t>
              </a:r>
            </a:p>
            <a:p>
              <a:pPr>
                <a:defRPr/>
              </a:pPr>
              <a:r>
                <a:rPr lang="pt-BR" altLang="zh-CN" sz="800" smtClean="0">
                  <a:solidFill>
                    <a:srgbClr val="000000"/>
                  </a:solidFill>
                  <a:cs typeface="Arial" charset="0"/>
                </a:rPr>
                <a:t>A utilização deste material sem a permissão expressa da McKinsey &amp; Company é estritamente proibida</a:t>
              </a: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013" y="6446838"/>
            <a:ext cx="163353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defRPr/>
            </a:pPr>
            <a:endParaRPr lang="pt-BR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2"/>
            <a:ext cx="4935537" cy="497721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pt-BR" altLang="zh-CN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pt-BR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6824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7"/>
          <p:cNvGraphicFramePr>
            <a:graphicFrameLocks noChangeAspect="1"/>
          </p:cNvGraphicFramePr>
          <p:nvPr userDrawn="1"/>
        </p:nvGraphicFramePr>
        <p:xfrm>
          <a:off x="7540625" y="60325"/>
          <a:ext cx="1376363" cy="665163"/>
        </p:xfrm>
        <a:graphic>
          <a:graphicData uri="http://schemas.openxmlformats.org/presentationml/2006/ole">
            <p:oleObj spid="_x0000_s27665" r:id="rId3" imgW="2171880" imgH="1066680" progId="">
              <p:embed/>
            </p:oleObj>
          </a:graphicData>
        </a:graphic>
      </p:graphicFrame>
      <p:sp>
        <p:nvSpPr>
          <p:cNvPr id="19" name="Rectangle 28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03DE-1E93-46D2-B20D-CB7CEDEA3E33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524" y="5953125"/>
            <a:ext cx="15146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19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4EC3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pt-BR" altLang="pt-BR" sz="1500" smtClean="0">
              <a:solidFill>
                <a:srgbClr val="000000"/>
              </a:solidFill>
            </a:endParaRPr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text styles</a:t>
            </a:r>
          </a:p>
          <a:p>
            <a:pPr lvl="1"/>
            <a:r>
              <a:rPr lang="pt-BR" altLang="zh-CN" smtClean="0"/>
              <a:t>Second level</a:t>
            </a:r>
          </a:p>
          <a:p>
            <a:pPr lvl="2"/>
            <a:r>
              <a:rPr lang="pt-BR" altLang="zh-CN" smtClean="0"/>
              <a:t>Third level</a:t>
            </a:r>
          </a:p>
          <a:p>
            <a:pPr lvl="3"/>
            <a:r>
              <a:rPr lang="pt-BR" altLang="zh-CN" smtClean="0"/>
              <a:t>Fourth level</a:t>
            </a:r>
          </a:p>
          <a:p>
            <a:pPr lvl="4"/>
            <a:r>
              <a:rPr lang="pt-BR" altLang="zh-CN" smtClean="0"/>
              <a:t>Fifth level</a:t>
            </a:r>
          </a:p>
        </p:txBody>
      </p:sp>
      <p:sp>
        <p:nvSpPr>
          <p:cNvPr id="1030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795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3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30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19063" y="6078538"/>
            <a:ext cx="8548687" cy="511175"/>
            <a:chOff x="75" y="3829"/>
            <a:chExt cx="5385" cy="322"/>
          </a:xfrm>
        </p:grpSpPr>
        <p:sp>
          <p:nvSpPr>
            <p:cNvPr id="1040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1600" indent="-101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000" smtClean="0">
                  <a:solidFill>
                    <a:srgbClr val="000000"/>
                  </a:solidFill>
                </a:rPr>
                <a:t>1 Nota de rodapé</a:t>
              </a:r>
            </a:p>
          </p:txBody>
        </p:sp>
        <p:sp>
          <p:nvSpPr>
            <p:cNvPr id="104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92125" indent="-492125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000" smtClean="0">
                  <a:solidFill>
                    <a:srgbClr val="000000"/>
                  </a:solidFill>
                </a:rPr>
                <a:t>FONTE: Fonte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1452563" y="1155700"/>
            <a:ext cx="4265612" cy="479425"/>
            <a:chOff x="915" y="728"/>
            <a:chExt cx="2687" cy="302"/>
          </a:xfrm>
        </p:grpSpPr>
        <p:cxnSp>
          <p:nvCxnSpPr>
            <p:cNvPr id="1038" name="AutoShape 249" hidden="1"/>
            <p:cNvCxnSpPr>
              <a:cxnSpLocks noChangeShapeType="1"/>
              <a:stCxn id="1039" idx="4"/>
              <a:endCxn id="1039" idx="6"/>
            </p:cNvCxnSpPr>
            <p:nvPr/>
          </p:nvCxnSpPr>
          <p:spPr bwMode="auto">
            <a:xfrm rot="16200000" flipH="1">
              <a:off x="2258" y="-313"/>
              <a:ext cx="1" cy="26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39" name="AutoShape 250" hidden="1"/>
            <p:cNvSpPr>
              <a:spLocks noChangeArrowheads="1"/>
            </p:cNvSpPr>
            <p:nvPr/>
          </p:nvSpPr>
          <p:spPr bwMode="auto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500" b="1" smtClean="0">
                  <a:solidFill>
                    <a:srgbClr val="000000"/>
                  </a:solidFill>
                </a:rPr>
                <a:t>Título</a:t>
              </a:r>
            </a:p>
            <a:p>
              <a:pPr eaLnBrk="1" hangingPunct="1">
                <a:defRPr/>
              </a:pPr>
              <a:r>
                <a:rPr lang="pt-BR" altLang="zh-CN" sz="15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F3FDCAE2-386F-4667-8DC3-84E5DA0E8D67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defRPr/>
            </a:pPr>
            <a:endParaRPr lang="pt-BR" altLang="pt-BR" sz="800" smtClean="0">
              <a:solidFill>
                <a:srgbClr val="000000"/>
              </a:solidFill>
            </a:endParaRPr>
          </a:p>
        </p:txBody>
      </p:sp>
      <p:sp>
        <p:nvSpPr>
          <p:cNvPr id="1036" name="Working Draft" hidden="1"/>
          <p:cNvSpPr txBox="1">
            <a:spLocks noChangeArrowheads="1"/>
          </p:cNvSpPr>
          <p:nvPr/>
        </p:nvSpPr>
        <p:spPr bwMode="auto">
          <a:xfrm rot="5400000">
            <a:off x="7722394" y="2663031"/>
            <a:ext cx="2338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</a:rPr>
              <a:t>Last Modified 31/03/2009 14:04:17 E. South America Standard Time</a:t>
            </a:r>
            <a:endParaRPr lang="en-US" altLang="zh-CN" sz="1500" smtClean="0">
              <a:solidFill>
                <a:srgbClr val="000000"/>
              </a:solidFill>
            </a:endParaRPr>
          </a:p>
        </p:txBody>
      </p:sp>
      <p:sp>
        <p:nvSpPr>
          <p:cNvPr id="1037" name="Printed" hidden="1"/>
          <p:cNvSpPr txBox="1">
            <a:spLocks noChangeArrowheads="1"/>
          </p:cNvSpPr>
          <p:nvPr/>
        </p:nvSpPr>
        <p:spPr bwMode="auto">
          <a:xfrm rot="5400000">
            <a:off x="8425656" y="3852069"/>
            <a:ext cx="9318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</a:rPr>
              <a:t>Printed 12/3/2009 14:58:11</a:t>
            </a:r>
            <a:endParaRPr lang="en-US" altLang="zh-CN" sz="1500" smtClean="0">
              <a:solidFill>
                <a:srgbClr val="000000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948363"/>
            <a:ext cx="1447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041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086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129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172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190500" indent="-188913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454025" indent="-258763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611188" indent="-152400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742950" indent="-127000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202912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659955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116998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574041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6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9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2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5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7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0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43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4EC3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 anchor="ctr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endParaRPr lang="pt-BR" altLang="pt-BR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1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text styles</a:t>
            </a:r>
          </a:p>
          <a:p>
            <a:pPr lvl="1"/>
            <a:r>
              <a:rPr lang="pt-BR" altLang="zh-CN" smtClean="0"/>
              <a:t>Second level</a:t>
            </a:r>
          </a:p>
          <a:p>
            <a:pPr lvl="2"/>
            <a:r>
              <a:rPr lang="pt-BR" altLang="zh-CN" smtClean="0"/>
              <a:t>Third level</a:t>
            </a:r>
          </a:p>
          <a:p>
            <a:pPr lvl="3"/>
            <a:r>
              <a:rPr lang="pt-BR" altLang="zh-CN" smtClean="0"/>
              <a:t>Fourth level</a:t>
            </a:r>
          </a:p>
          <a:p>
            <a:pPr lvl="4"/>
            <a:r>
              <a:rPr lang="pt-BR" altLang="zh-CN" smtClean="0"/>
              <a:t>Fifth level</a:t>
            </a:r>
          </a:p>
        </p:txBody>
      </p:sp>
      <p:sp>
        <p:nvSpPr>
          <p:cNvPr id="2054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8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400" smtClean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2055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40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206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3188" indent="-103188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000" smtClean="0">
                  <a:solidFill>
                    <a:srgbClr val="000000"/>
                  </a:solidFill>
                  <a:cs typeface="Arial" charset="0"/>
                </a:rPr>
                <a:t>1 Nota de rodapé</a:t>
              </a:r>
            </a:p>
          </p:txBody>
        </p:sp>
        <p:sp>
          <p:nvSpPr>
            <p:cNvPr id="206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92125" indent="-492125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93763" eaLnBrk="0" hangingPunct="0"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88950" algn="l"/>
                </a:tabLs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000" smtClean="0">
                  <a:solidFill>
                    <a:srgbClr val="000000"/>
                  </a:solidFill>
                  <a:cs typeface="Arial" charset="0"/>
                </a:rPr>
                <a:t>FONTE: Fonte</a:t>
              </a:r>
            </a:p>
          </p:txBody>
        </p:sp>
      </p:grpSp>
      <p:grpSp>
        <p:nvGrpSpPr>
          <p:cNvPr id="2056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062" name="AutoShape 249" hidden="1"/>
            <p:cNvCxnSpPr>
              <a:cxnSpLocks noChangeShapeType="1"/>
              <a:stCxn id="2063" idx="4"/>
              <a:endCxn id="206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6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600" b="1" smtClean="0">
                  <a:solidFill>
                    <a:srgbClr val="000000"/>
                  </a:solidFill>
                  <a:cs typeface="Arial" charset="0"/>
                </a:rPr>
                <a:t>Título</a:t>
              </a:r>
            </a:p>
            <a:p>
              <a:pPr eaLnBrk="1" hangingPunct="1">
                <a:defRPr/>
              </a:pPr>
              <a:r>
                <a:rPr lang="pt-BR" altLang="zh-CN" sz="1600" smtClean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1A476C3-6D60-41DB-B353-202E8EA4FF4A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  <p:sp>
        <p:nvSpPr>
          <p:cNvPr id="205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defRPr/>
            </a:pPr>
            <a:endParaRPr lang="pt-BR" altLang="pt-BR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0" name="Working Draft" hidden="1"/>
          <p:cNvSpPr txBox="1">
            <a:spLocks noChangeArrowheads="1"/>
          </p:cNvSpPr>
          <p:nvPr/>
        </p:nvSpPr>
        <p:spPr bwMode="auto">
          <a:xfrm rot="5400000">
            <a:off x="7722394" y="2663031"/>
            <a:ext cx="2338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  <a:cs typeface="Arial" charset="0"/>
              </a:rPr>
              <a:t>Last Modified 31/03/2009 14:04:17 E. South America Standard Time</a:t>
            </a:r>
            <a:endParaRPr lang="en-US" altLang="zh-CN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1" name="Printed" hidden="1"/>
          <p:cNvSpPr txBox="1">
            <a:spLocks noChangeArrowheads="1"/>
          </p:cNvSpPr>
          <p:nvPr/>
        </p:nvSpPr>
        <p:spPr bwMode="auto">
          <a:xfrm rot="5400000">
            <a:off x="8425656" y="3852069"/>
            <a:ext cx="9318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  <a:cs typeface="Arial" charset="0"/>
              </a:rPr>
              <a:t>Printed 12/3/2009 14:58:11</a:t>
            </a:r>
            <a:endParaRPr lang="en-US" altLang="zh-CN" sz="16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948363"/>
            <a:ext cx="1447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192088" indent="-1905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455613" indent="-26035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612775" indent="-1539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744538" indent="-1285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agoa entardecer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20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Rectangle 6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214" r:id="rId5" imgW="0" imgH="0" progId="">
              <p:embed/>
            </p:oleObj>
          </a:graphicData>
        </a:graphic>
      </p:graphicFrame>
      <p:graphicFrame>
        <p:nvGraphicFramePr>
          <p:cNvPr id="6148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5384944"/>
              </p:ext>
            </p:extLst>
          </p:nvPr>
        </p:nvGraphicFramePr>
        <p:xfrm>
          <a:off x="3393680" y="698500"/>
          <a:ext cx="1847850" cy="746125"/>
        </p:xfrm>
        <a:graphic>
          <a:graphicData uri="http://schemas.openxmlformats.org/presentationml/2006/ole">
            <p:oleObj spid="_x0000_s6215" name="Imagem de Bitmap" r:id="rId6" imgW="3172268" imgH="1276190" progId="PBrush">
              <p:embed/>
            </p:oleObj>
          </a:graphicData>
        </a:graphic>
      </p:graphicFrame>
      <p:graphicFrame>
        <p:nvGraphicFramePr>
          <p:cNvPr id="6149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0773709"/>
              </p:ext>
            </p:extLst>
          </p:nvPr>
        </p:nvGraphicFramePr>
        <p:xfrm>
          <a:off x="3538537" y="2010569"/>
          <a:ext cx="1376362" cy="665162"/>
        </p:xfrm>
        <a:graphic>
          <a:graphicData uri="http://schemas.openxmlformats.org/presentationml/2006/ole">
            <p:oleObj spid="_x0000_s6216" r:id="rId7" imgW="2171880" imgH="1066680" progId="">
              <p:embed/>
            </p:oleObj>
          </a:graphicData>
        </a:graphic>
      </p:graphicFrame>
      <p:sp>
        <p:nvSpPr>
          <p:cNvPr id="6150" name="Retângulo 2"/>
          <p:cNvSpPr>
            <a:spLocks noChangeArrowheads="1"/>
          </p:cNvSpPr>
          <p:nvPr/>
        </p:nvSpPr>
        <p:spPr bwMode="auto">
          <a:xfrm>
            <a:off x="346789" y="279689"/>
            <a:ext cx="819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b="1" i="1" dirty="0">
                <a:solidFill>
                  <a:schemeClr val="bg1"/>
                </a:solidFill>
              </a:rPr>
              <a:t>PROGRAMA NACIONAL DE APOIO À GESTÃO ADMINISTRATIVA E FISCAL DOS MUNICÍPIOS BRASILEIROS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23" name="Retângulo 2"/>
          <p:cNvSpPr>
            <a:spLocks noChangeArrowheads="1"/>
          </p:cNvSpPr>
          <p:nvPr/>
        </p:nvSpPr>
        <p:spPr bwMode="auto">
          <a:xfrm>
            <a:off x="2543174" y="1540453"/>
            <a:ext cx="3819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400" b="1" i="1" dirty="0" smtClean="0">
                <a:solidFill>
                  <a:schemeClr val="bg1"/>
                </a:solidFill>
              </a:rPr>
              <a:t>16º COGEP  - SÃO PAULO  - 29 a 31/05/19</a:t>
            </a:r>
            <a:endParaRPr lang="pt-BR" altLang="pt-BR" sz="1400" dirty="0">
              <a:solidFill>
                <a:schemeClr val="bg1"/>
              </a:solidFill>
            </a:endParaRPr>
          </a:p>
        </p:txBody>
      </p:sp>
      <p:sp>
        <p:nvSpPr>
          <p:cNvPr id="24" name="Retângulo 2"/>
          <p:cNvSpPr>
            <a:spLocks noChangeArrowheads="1"/>
          </p:cNvSpPr>
          <p:nvPr/>
        </p:nvSpPr>
        <p:spPr bwMode="auto">
          <a:xfrm>
            <a:off x="2228850" y="2869317"/>
            <a:ext cx="4293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2400" b="1" i="1" dirty="0" smtClean="0">
                <a:solidFill>
                  <a:schemeClr val="bg1"/>
                </a:solidFill>
              </a:rPr>
              <a:t>A Experiência da Cidade do </a:t>
            </a:r>
          </a:p>
          <a:p>
            <a:r>
              <a:rPr lang="pt-BR" altLang="pt-BR" sz="2400" b="1" i="1" dirty="0" smtClean="0">
                <a:solidFill>
                  <a:schemeClr val="bg1"/>
                </a:solidFill>
              </a:rPr>
              <a:t>Rio de Janeiro no PNAFM 2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6963" y="5875338"/>
            <a:ext cx="13239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255C5FE7-E1D6-447F-8323-0C9F9961F6D7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9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5363" name="Título 30"/>
          <p:cNvSpPr txBox="1">
            <a:spLocks/>
          </p:cNvSpPr>
          <p:nvPr/>
        </p:nvSpPr>
        <p:spPr bwMode="auto">
          <a:xfrm>
            <a:off x="119063" y="206375"/>
            <a:ext cx="8682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900" b="1">
                <a:solidFill>
                  <a:srgbClr val="002960"/>
                </a:solidFill>
              </a:rPr>
              <a:t>MONITORAMENTO - FORMULÁRIO DE CONFORMIDADE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31813"/>
            <a:ext cx="4465638" cy="569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811E2424-6812-492B-BC9C-CE406490C88B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10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6387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>
                <a:solidFill>
                  <a:srgbClr val="002960"/>
                </a:solidFill>
              </a:rPr>
              <a:t>DESTAQUE DAS ORIENTAÇÕES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4" name="Retângulo 17"/>
          <p:cNvSpPr>
            <a:spLocks noChangeArrowheads="1"/>
          </p:cNvSpPr>
          <p:nvPr/>
        </p:nvSpPr>
        <p:spPr bwMode="auto">
          <a:xfrm>
            <a:off x="280988" y="639763"/>
            <a:ext cx="8356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defTabSz="895350" eaLnBrk="0" hangingPunct="0">
              <a:buClr>
                <a:schemeClr val="tx2"/>
              </a:buClr>
              <a:buChar char="•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41350" indent="-18573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buClrTx/>
            </a:pPr>
            <a:r>
              <a:rPr lang="pt-BR" altLang="pt-BR" dirty="0">
                <a:ea typeface="SimSun" pitchFamily="2" charset="-122"/>
              </a:rPr>
              <a:t>Incluir no Edital, Contrato e </a:t>
            </a:r>
            <a:r>
              <a:rPr lang="pt-BR" altLang="pt-BR" dirty="0" err="1">
                <a:ea typeface="SimSun" pitchFamily="2" charset="-122"/>
              </a:rPr>
              <a:t>NFs</a:t>
            </a:r>
            <a:r>
              <a:rPr lang="pt-BR" altLang="pt-BR" dirty="0">
                <a:ea typeface="SimSun" pitchFamily="2" charset="-122"/>
              </a:rPr>
              <a:t> a seguinte afirmação: “Contratação executada com recursos do Contrato nº </a:t>
            </a:r>
            <a:r>
              <a:rPr lang="pt-BR" altLang="pt-BR" dirty="0" err="1" smtClean="0">
                <a:ea typeface="SimSun" pitchFamily="2" charset="-122"/>
              </a:rPr>
              <a:t>xxx</a:t>
            </a:r>
            <a:r>
              <a:rPr lang="pt-BR" altLang="pt-BR" dirty="0" smtClean="0">
                <a:ea typeface="SimSun" pitchFamily="2" charset="-122"/>
              </a:rPr>
              <a:t> - </a:t>
            </a:r>
            <a:r>
              <a:rPr lang="pt-BR" altLang="pt-BR" dirty="0">
                <a:ea typeface="SimSun" pitchFamily="2" charset="-122"/>
              </a:rPr>
              <a:t>Programa Nacional de Apoio à Gestão Administrativa Fiscal dos Municípios Brasileiros – PNAFM”.</a:t>
            </a:r>
          </a:p>
          <a:p>
            <a:pPr algn="just" eaLnBrk="1" hangingPunct="1">
              <a:buClrTx/>
            </a:pPr>
            <a:endParaRPr lang="pt-BR" altLang="pt-BR" sz="800" dirty="0">
              <a:ea typeface="SimSun" pitchFamily="2" charset="-122"/>
            </a:endParaRPr>
          </a:p>
          <a:p>
            <a:pPr algn="just" eaLnBrk="1" hangingPunct="1">
              <a:buClrTx/>
            </a:pPr>
            <a:r>
              <a:rPr lang="pt-BR" altLang="pt-BR" dirty="0">
                <a:ea typeface="SimSun" pitchFamily="2" charset="-122"/>
              </a:rPr>
              <a:t>Todas as aquisições pela legislação nacional de licitações (Lei </a:t>
            </a:r>
            <a:r>
              <a:rPr lang="pt-BR" altLang="pt-BR" dirty="0" smtClean="0">
                <a:ea typeface="SimSun" pitchFamily="2" charset="-122"/>
              </a:rPr>
              <a:t>8666/93)</a:t>
            </a:r>
            <a:endParaRPr lang="pt-BR" altLang="pt-BR" dirty="0">
              <a:ea typeface="SimSun" pitchFamily="2" charset="-122"/>
            </a:endParaRP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>
                <a:ea typeface="SimSun" pitchFamily="2" charset="-122"/>
              </a:rPr>
              <a:t>obras até US$ 25 milhões; </a:t>
            </a: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>
                <a:ea typeface="SimSun" pitchFamily="2" charset="-122"/>
              </a:rPr>
              <a:t>aquisição de bens/serviços até US$ 5 milhões;</a:t>
            </a: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>
                <a:ea typeface="SimSun" pitchFamily="2" charset="-122"/>
              </a:rPr>
              <a:t>serviços de consultoria até US$ 1 milhão</a:t>
            </a: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endParaRPr lang="pt-BR" altLang="pt-BR" sz="800" dirty="0">
              <a:ea typeface="SimSun" pitchFamily="2" charset="-122"/>
            </a:endParaRPr>
          </a:p>
          <a:p>
            <a:pPr algn="just" eaLnBrk="1" hangingPunct="1">
              <a:buClrTx/>
            </a:pPr>
            <a:r>
              <a:rPr lang="pt-BR" altLang="pt-BR" dirty="0" smtClean="0">
                <a:ea typeface="SimSun" pitchFamily="2" charset="-122"/>
              </a:rPr>
              <a:t>Atenção: </a:t>
            </a:r>
            <a:endParaRPr lang="pt-BR" altLang="pt-BR" dirty="0">
              <a:ea typeface="SimSun" pitchFamily="2" charset="-122"/>
            </a:endParaRP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 smtClean="0">
                <a:ea typeface="SimSun" pitchFamily="2" charset="-122"/>
              </a:rPr>
              <a:t>Contratação </a:t>
            </a:r>
            <a:r>
              <a:rPr lang="pt-BR" altLang="pt-BR" dirty="0">
                <a:ea typeface="SimSun" pitchFamily="2" charset="-122"/>
              </a:rPr>
              <a:t>Direta </a:t>
            </a:r>
            <a:r>
              <a:rPr lang="pt-BR" altLang="pt-BR" dirty="0" smtClean="0">
                <a:ea typeface="SimSun" pitchFamily="2" charset="-122"/>
              </a:rPr>
              <a:t>- documentar bem, foco de auditoria</a:t>
            </a:r>
            <a:endParaRPr lang="pt-BR" altLang="pt-BR" dirty="0">
              <a:ea typeface="SimSun" pitchFamily="2" charset="-122"/>
            </a:endParaRP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>
                <a:ea typeface="SimSun" pitchFamily="2" charset="-122"/>
              </a:rPr>
              <a:t>Aquisição de bens e a contratação de obras e serviços de empresas ou indivíduos de países membros do BID</a:t>
            </a: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>
                <a:ea typeface="SimSun" pitchFamily="2" charset="-122"/>
              </a:rPr>
              <a:t>Pregão Presencial - limitação para obras e seus serviços relacionados até US$ 500 mil e aquisição de bens/serviços/consultoria até US$ 100 mil por contrato</a:t>
            </a:r>
            <a:r>
              <a:rPr lang="pt-BR" altLang="pt-BR" dirty="0" smtClean="0">
                <a:ea typeface="SimSun" pitchFamily="2" charset="-122"/>
              </a:rPr>
              <a:t>.</a:t>
            </a: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 smtClean="0">
                <a:ea typeface="SimSun" pitchFamily="2" charset="-122"/>
              </a:rPr>
              <a:t>Tudo com parecer jurídico embasando a contratação</a:t>
            </a:r>
            <a:endParaRPr lang="pt-BR" altLang="pt-BR" dirty="0">
              <a:ea typeface="SimSun" pitchFamily="2" charset="-122"/>
            </a:endParaRP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endParaRPr lang="pt-BR" altLang="pt-BR" sz="800" dirty="0">
              <a:ea typeface="SimSun" pitchFamily="2" charset="-122"/>
            </a:endParaRPr>
          </a:p>
          <a:p>
            <a:pPr algn="just" eaLnBrk="1" hangingPunct="1">
              <a:buClrTx/>
            </a:pPr>
            <a:r>
              <a:rPr lang="pt-BR" altLang="pt-BR" dirty="0">
                <a:ea typeface="SimSun" pitchFamily="2" charset="-122"/>
              </a:rPr>
              <a:t>Orçamento / Liquidação</a:t>
            </a: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>
                <a:ea typeface="SimSun" pitchFamily="2" charset="-122"/>
              </a:rPr>
              <a:t>Cada Órgão deverá providenciar o Processo de Abertura de Crédito do(s) projeto(s) do órgão nas Fontes 101 (Contrapartida – 10%) e 110 (Empréstimo BID – 90%) do Programa de Trabalho referente ao PNAFM, solicitando os valores necessários para desembolso anual.</a:t>
            </a:r>
          </a:p>
          <a:p>
            <a:pPr lvl="1" algn="just" eaLnBrk="1" hangingPunct="1">
              <a:buClrTx/>
              <a:buSzTx/>
              <a:buFont typeface="Arial" charset="0"/>
              <a:buChar char="•"/>
            </a:pPr>
            <a:r>
              <a:rPr lang="pt-BR" altLang="pt-BR" dirty="0" err="1">
                <a:ea typeface="SimSun" pitchFamily="2" charset="-122"/>
              </a:rPr>
              <a:t>NFs</a:t>
            </a:r>
            <a:r>
              <a:rPr lang="pt-BR" altLang="pt-BR" dirty="0">
                <a:ea typeface="SimSun" pitchFamily="2" charset="-122"/>
              </a:rPr>
              <a:t> - As notas fiscais deverão ser liquidadas, preferencialmente, na proporção 90% (CEF) e 10% (PCRJ), salvo orientação contrária da UEM.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811E2424-6812-492B-BC9C-CE406490C88B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11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6387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 dirty="0" smtClean="0">
                <a:solidFill>
                  <a:srgbClr val="002960"/>
                </a:solidFill>
              </a:rPr>
              <a:t>Auditoria CGU</a:t>
            </a:r>
            <a:endParaRPr lang="pt-BR" altLang="pt-BR" sz="2000" b="1" dirty="0">
              <a:solidFill>
                <a:srgbClr val="00296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32861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286124" y="230188"/>
            <a:ext cx="3289301" cy="5829300"/>
            <a:chOff x="3286124" y="230188"/>
            <a:chExt cx="3289301" cy="5829300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4" y="230188"/>
              <a:ext cx="32861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39988"/>
              <a:ext cx="3238500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6572248" y="1291054"/>
            <a:ext cx="2228851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FOCOS:</a:t>
            </a:r>
          </a:p>
          <a:p>
            <a:pPr marL="342900" indent="-342900">
              <a:buFontTx/>
              <a:buChar char="-"/>
            </a:pPr>
            <a:endParaRPr lang="pt-BR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Contratação Direta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Consultorias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Justificativa de gastos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Pagamentos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Plano anual de aquisições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Contratos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Extrato Bancário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Desembolsos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Estrutura UEM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Inventário Bens</a:t>
            </a:r>
          </a:p>
          <a:p>
            <a:pPr marL="342900" indent="-342900">
              <a:buFontTx/>
              <a:buChar char="-"/>
            </a:pPr>
            <a:endParaRPr lang="pt-B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811E2424-6812-492B-BC9C-CE406490C88B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12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6387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 dirty="0" smtClean="0">
                <a:solidFill>
                  <a:srgbClr val="002960"/>
                </a:solidFill>
              </a:rPr>
              <a:t>ALGUMAS DICAS PARA O SUCESSO NO PNAFM</a:t>
            </a:r>
            <a:endParaRPr lang="pt-BR" altLang="pt-BR" sz="2000" b="1" dirty="0">
              <a:solidFill>
                <a:srgbClr val="00296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94" name="Retângulo 17"/>
          <p:cNvSpPr>
            <a:spLocks noChangeArrowheads="1"/>
          </p:cNvSpPr>
          <p:nvPr/>
        </p:nvSpPr>
        <p:spPr bwMode="auto">
          <a:xfrm>
            <a:off x="280988" y="639763"/>
            <a:ext cx="835660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defTabSz="895350" eaLnBrk="0" hangingPunct="0">
              <a:buClr>
                <a:schemeClr val="tx2"/>
              </a:buClr>
              <a:buChar char="•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41350" indent="-18573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Equipe com membros permanentes (concursados), que garantam a memória do Projeto, mesmo nas transições de governo.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Documente ao máximo os processos, pois podem ser auditados após um longo tempo.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Parecer jurídico em todos os processos.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Estando o dólar com boa cotação em relação ao Real, pegar o desembolso de até 20% pro fundo rotativo e aplicar (em conformidade as diretrizes da Secretaria de Finanças local), pois ajuda a compor a contrapartida.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Conhecer os relatórios de monitoramento e de encerramento, pois já vai preparando ao longo do tempo.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Conhecer bem o Sistema SEEMP e Sistemas da Caixa.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Relacionamento é tudo – UCP, BID, Caixa e Rede COGEP.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Procure definir prazos junto a Caixa, no nosso caso tínhamos um acordo para 5 dias úteis para reconhecimento de Contrato e 5 dias úteis para liberação de Notas Fiscais.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Antes dos Fornecedores emitirem Nota Fiscal, se possível, peça um espelho para validar se consta o item corretamente descrito conforme SEEMP, o valor e a menção ao PNAFM.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Tenha atitude de Dono, busque sempre enfrentar os obstáculos que surjam com apoio da rede de relacionamento para tomar as melhores decisões possíveis.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Atenção aos períodos eleitorais e ao cumprimento da LRF.</a:t>
            </a:r>
          </a:p>
          <a:p>
            <a:pPr algn="just" eaLnBrk="1" hangingPunct="1">
              <a:spcBef>
                <a:spcPts val="500"/>
              </a:spcBef>
              <a:buClrTx/>
            </a:pPr>
            <a:r>
              <a:rPr lang="pt-BR" altLang="pt-BR" dirty="0" smtClean="0">
                <a:ea typeface="SimSun" pitchFamily="2" charset="-122"/>
              </a:rPr>
              <a:t>Atenção ao fechamento dos orçamentos municipais.</a:t>
            </a:r>
          </a:p>
        </p:txBody>
      </p:sp>
    </p:spTree>
    <p:extLst>
      <p:ext uri="{BB962C8B-B14F-4D97-AF65-F5344CB8AC3E}">
        <p14:creationId xmlns:p14="http://schemas.microsoft.com/office/powerpoint/2010/main" xmlns="" val="40737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7815EA8C-F7A4-45C2-A313-5C61FCD24593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13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7411" name="Título 30"/>
          <p:cNvSpPr txBox="1">
            <a:spLocks/>
          </p:cNvSpPr>
          <p:nvPr/>
        </p:nvSpPr>
        <p:spPr bwMode="auto">
          <a:xfrm>
            <a:off x="119062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 dirty="0" smtClean="0">
                <a:solidFill>
                  <a:srgbClr val="002960"/>
                </a:solidFill>
              </a:rPr>
              <a:t>Projetos de Interesse</a:t>
            </a:r>
            <a:endParaRPr lang="pt-BR" altLang="pt-BR" sz="2000" b="1" dirty="0">
              <a:solidFill>
                <a:srgbClr val="002960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6061" y="652373"/>
            <a:ext cx="8428037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Domínio .Rio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solidFill>
                  <a:schemeClr val="tx1"/>
                </a:solidFill>
              </a:rPr>
              <a:t>Prefeitura.Rio</a:t>
            </a:r>
            <a:r>
              <a:rPr lang="pt-BR" sz="2000" dirty="0" smtClean="0">
                <a:solidFill>
                  <a:schemeClr val="tx1"/>
                </a:solidFill>
              </a:rPr>
              <a:t> - portal</a:t>
            </a:r>
            <a:endParaRPr lang="pt-BR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solidFill>
                  <a:schemeClr val="tx1"/>
                </a:solidFill>
              </a:rPr>
              <a:t>Carioca.Rio</a:t>
            </a:r>
            <a:r>
              <a:rPr lang="pt-BR" sz="2000" dirty="0" smtClean="0">
                <a:solidFill>
                  <a:schemeClr val="tx1"/>
                </a:solidFill>
              </a:rPr>
              <a:t> - portal de relacionamento com o cidadão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1746.Rio (</a:t>
            </a:r>
            <a:r>
              <a:rPr lang="pt-BR" sz="2000" dirty="0" err="1" smtClean="0">
                <a:solidFill>
                  <a:schemeClr val="tx1"/>
                </a:solidFill>
              </a:rPr>
              <a:t>app</a:t>
            </a:r>
            <a:r>
              <a:rPr lang="pt-BR" sz="2000" dirty="0" smtClean="0">
                <a:solidFill>
                  <a:schemeClr val="tx1"/>
                </a:solidFill>
              </a:rPr>
              <a:t>) - solicitação de serviços: Poda de árvore, Semáforo com defeito, buraco nas vias, iluminação pública, foco de dengue,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solidFill>
                  <a:schemeClr val="tx1"/>
                </a:solidFill>
              </a:rPr>
              <a:t>Taxi.Rio</a:t>
            </a:r>
            <a:r>
              <a:rPr lang="pt-BR" sz="2000" dirty="0" smtClean="0">
                <a:solidFill>
                  <a:schemeClr val="tx1"/>
                </a:solidFill>
              </a:rPr>
              <a:t> (</a:t>
            </a:r>
            <a:r>
              <a:rPr lang="pt-BR" sz="2000" dirty="0" err="1" smtClean="0">
                <a:solidFill>
                  <a:schemeClr val="tx1"/>
                </a:solidFill>
              </a:rPr>
              <a:t>app</a:t>
            </a:r>
            <a:r>
              <a:rPr lang="pt-BR" sz="20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solidFill>
                  <a:schemeClr val="tx1"/>
                </a:solidFill>
              </a:rPr>
              <a:t>COR.Rio</a:t>
            </a:r>
            <a:r>
              <a:rPr lang="pt-BR" sz="2000" dirty="0" smtClean="0">
                <a:solidFill>
                  <a:schemeClr val="tx1"/>
                </a:solidFill>
              </a:rPr>
              <a:t> - Centro de Operações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solidFill>
                  <a:schemeClr val="tx1"/>
                </a:solidFill>
              </a:rPr>
              <a:t>Saude.Rio</a:t>
            </a:r>
            <a:r>
              <a:rPr lang="pt-BR" sz="2000" dirty="0" smtClean="0">
                <a:solidFill>
                  <a:schemeClr val="tx1"/>
                </a:solidFill>
              </a:rPr>
              <a:t> (</a:t>
            </a:r>
            <a:r>
              <a:rPr lang="pt-BR" sz="2000" dirty="0" err="1" smtClean="0">
                <a:solidFill>
                  <a:schemeClr val="tx1"/>
                </a:solidFill>
              </a:rPr>
              <a:t>app</a:t>
            </a:r>
            <a:r>
              <a:rPr lang="pt-BR" sz="20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solidFill>
                  <a:schemeClr val="tx1"/>
                </a:solidFill>
              </a:rPr>
              <a:t>Data.Rio</a:t>
            </a:r>
            <a:r>
              <a:rPr lang="pt-BR" sz="2000" dirty="0" smtClean="0">
                <a:solidFill>
                  <a:schemeClr val="tx1"/>
                </a:solidFill>
              </a:rPr>
              <a:t> – Armazém de dados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solidFill>
                  <a:schemeClr val="tx1"/>
                </a:solidFill>
              </a:rPr>
              <a:t>Adote.Rio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/>
                </a:solidFill>
              </a:rPr>
              <a:t>http://</a:t>
            </a:r>
            <a:r>
              <a:rPr lang="pt-BR" sz="2000" dirty="0" smtClean="0">
                <a:solidFill>
                  <a:schemeClr val="tx1"/>
                </a:solidFill>
              </a:rPr>
              <a:t>prefeitura.rio/web/riomaisfacilnegocios </a:t>
            </a:r>
            <a:r>
              <a:rPr lang="pt-B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2000" dirty="0" smtClean="0">
                <a:solidFill>
                  <a:schemeClr val="tx1"/>
                </a:solidFill>
              </a:rPr>
              <a:t> Alvará, Licença Sanitária, Licença Ambiental, Publicidade, Bancas de Jornais, Mesas e Cadeiras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Rectangle 6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452" r:id="rId5" imgW="0" imgH="0" progId="">
              <p:embed/>
            </p:oleObj>
          </a:graphicData>
        </a:graphic>
      </p:graphicFrame>
      <p:sp>
        <p:nvSpPr>
          <p:cNvPr id="18435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20" tIns="45710" rIns="91420" bIns="45710" anchor="ctr"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pic>
        <p:nvPicPr>
          <p:cNvPr id="18436" name="Picture 4" descr="C:\Users\26208897\Pictures\rio\tumblr_m06exwxDYL1qkqvjmo1_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8961438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ítulo 30"/>
          <p:cNvSpPr txBox="1">
            <a:spLocks/>
          </p:cNvSpPr>
          <p:nvPr/>
        </p:nvSpPr>
        <p:spPr bwMode="auto">
          <a:xfrm>
            <a:off x="809625" y="76200"/>
            <a:ext cx="7191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000" b="1" dirty="0"/>
              <a:t>OBRIGADO!</a:t>
            </a:r>
          </a:p>
          <a:p>
            <a:pPr algn="ctr">
              <a:buClrTx/>
              <a:buFontTx/>
              <a:buNone/>
            </a:pPr>
            <a:r>
              <a:rPr lang="pt-BR" altLang="pt-BR" sz="2000" b="1" dirty="0"/>
              <a:t>uem@rio.rj.gov.br</a:t>
            </a:r>
          </a:p>
          <a:p>
            <a:pPr algn="ctr">
              <a:buClrTx/>
              <a:buFontTx/>
              <a:buNone/>
            </a:pPr>
            <a:r>
              <a:rPr lang="pt-BR" altLang="pt-BR" sz="2000" b="1" dirty="0"/>
              <a:t>(21) </a:t>
            </a:r>
            <a:r>
              <a:rPr lang="pt-BR" altLang="pt-BR" sz="2000" b="1" dirty="0" smtClean="0"/>
              <a:t>99297-3751</a:t>
            </a:r>
            <a:endParaRPr lang="pt-BR" alt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496CDCFE-E833-4B55-93AA-171B9D310B39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1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8195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>
                <a:solidFill>
                  <a:srgbClr val="002960"/>
                </a:solidFill>
              </a:rPr>
              <a:t>Estrutura do PNAFM-Rio</a:t>
            </a:r>
          </a:p>
        </p:txBody>
      </p:sp>
      <p:sp>
        <p:nvSpPr>
          <p:cNvPr id="8196" name="Elipse 12"/>
          <p:cNvSpPr>
            <a:spLocks noChangeArrowheads="1"/>
          </p:cNvSpPr>
          <p:nvPr/>
        </p:nvSpPr>
        <p:spPr bwMode="auto">
          <a:xfrm>
            <a:off x="3430588" y="2736850"/>
            <a:ext cx="2116137" cy="11207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197" name="Elipse 16"/>
          <p:cNvSpPr>
            <a:spLocks noChangeArrowheads="1"/>
          </p:cNvSpPr>
          <p:nvPr/>
        </p:nvSpPr>
        <p:spPr bwMode="auto">
          <a:xfrm>
            <a:off x="26988" y="4197350"/>
            <a:ext cx="2116137" cy="11207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198" name="Elipse 17"/>
          <p:cNvSpPr>
            <a:spLocks noChangeArrowheads="1"/>
          </p:cNvSpPr>
          <p:nvPr/>
        </p:nvSpPr>
        <p:spPr bwMode="auto">
          <a:xfrm>
            <a:off x="1985963" y="4846638"/>
            <a:ext cx="2114550" cy="11207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199" name="Elipse 18"/>
          <p:cNvSpPr>
            <a:spLocks noChangeArrowheads="1"/>
          </p:cNvSpPr>
          <p:nvPr/>
        </p:nvSpPr>
        <p:spPr bwMode="auto">
          <a:xfrm>
            <a:off x="4183063" y="4959350"/>
            <a:ext cx="2117725" cy="11207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00" name="Elipse 19"/>
          <p:cNvSpPr>
            <a:spLocks noChangeArrowheads="1"/>
          </p:cNvSpPr>
          <p:nvPr/>
        </p:nvSpPr>
        <p:spPr bwMode="auto">
          <a:xfrm>
            <a:off x="6435725" y="3125788"/>
            <a:ext cx="2116138" cy="11207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01" name="Elipse 20"/>
          <p:cNvSpPr>
            <a:spLocks noChangeArrowheads="1"/>
          </p:cNvSpPr>
          <p:nvPr/>
        </p:nvSpPr>
        <p:spPr bwMode="auto">
          <a:xfrm>
            <a:off x="5984875" y="4348163"/>
            <a:ext cx="2116138" cy="11207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02" name="Elipse 21"/>
          <p:cNvSpPr>
            <a:spLocks noChangeArrowheads="1"/>
          </p:cNvSpPr>
          <p:nvPr/>
        </p:nvSpPr>
        <p:spPr bwMode="auto">
          <a:xfrm>
            <a:off x="3402013" y="1127125"/>
            <a:ext cx="2116137" cy="112077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03" name="Elipse 22"/>
          <p:cNvSpPr>
            <a:spLocks noChangeArrowheads="1"/>
          </p:cNvSpPr>
          <p:nvPr/>
        </p:nvSpPr>
        <p:spPr bwMode="auto">
          <a:xfrm>
            <a:off x="5083175" y="47625"/>
            <a:ext cx="2116138" cy="112077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04" name="CaixaDeTexto 2"/>
          <p:cNvSpPr txBox="1">
            <a:spLocks noChangeArrowheads="1"/>
          </p:cNvSpPr>
          <p:nvPr/>
        </p:nvSpPr>
        <p:spPr bwMode="auto">
          <a:xfrm>
            <a:off x="3898900" y="2886075"/>
            <a:ext cx="117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PCRJ/UEM</a:t>
            </a:r>
          </a:p>
        </p:txBody>
      </p:sp>
      <p:sp>
        <p:nvSpPr>
          <p:cNvPr id="8205" name="CaixaDeTexto 26"/>
          <p:cNvSpPr txBox="1">
            <a:spLocks noChangeArrowheads="1"/>
          </p:cNvSpPr>
          <p:nvPr/>
        </p:nvSpPr>
        <p:spPr bwMode="auto">
          <a:xfrm>
            <a:off x="3752850" y="1457325"/>
            <a:ext cx="148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 dirty="0" smtClean="0">
                <a:ea typeface="SimSun" pitchFamily="2" charset="-122"/>
              </a:rPr>
              <a:t>ME/UCP</a:t>
            </a:r>
            <a:endParaRPr lang="pt-BR" altLang="pt-BR" sz="2400" dirty="0">
              <a:ea typeface="SimSun" pitchFamily="2" charset="-122"/>
            </a:endParaRPr>
          </a:p>
        </p:txBody>
      </p:sp>
      <p:sp>
        <p:nvSpPr>
          <p:cNvPr id="8206" name="CaixaDeTexto 27"/>
          <p:cNvSpPr txBox="1">
            <a:spLocks noChangeArrowheads="1"/>
          </p:cNvSpPr>
          <p:nvPr/>
        </p:nvSpPr>
        <p:spPr bwMode="auto">
          <a:xfrm>
            <a:off x="5791200" y="376238"/>
            <a:ext cx="70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BID</a:t>
            </a:r>
          </a:p>
        </p:txBody>
      </p:sp>
      <p:sp>
        <p:nvSpPr>
          <p:cNvPr id="8207" name="Elipse 28"/>
          <p:cNvSpPr>
            <a:spLocks noChangeArrowheads="1"/>
          </p:cNvSpPr>
          <p:nvPr/>
        </p:nvSpPr>
        <p:spPr bwMode="auto">
          <a:xfrm>
            <a:off x="5930900" y="1866900"/>
            <a:ext cx="2116138" cy="112077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08" name="CaixaDeTexto 29"/>
          <p:cNvSpPr txBox="1">
            <a:spLocks noChangeArrowheads="1"/>
          </p:cNvSpPr>
          <p:nvPr/>
        </p:nvSpPr>
        <p:spPr bwMode="auto">
          <a:xfrm>
            <a:off x="6264275" y="2208213"/>
            <a:ext cx="112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CAIXA</a:t>
            </a:r>
          </a:p>
        </p:txBody>
      </p:sp>
      <p:sp>
        <p:nvSpPr>
          <p:cNvPr id="8209" name="CaixaDeTexto 30"/>
          <p:cNvSpPr txBox="1">
            <a:spLocks noChangeArrowheads="1"/>
          </p:cNvSpPr>
          <p:nvPr/>
        </p:nvSpPr>
        <p:spPr bwMode="auto">
          <a:xfrm>
            <a:off x="633413" y="4468813"/>
            <a:ext cx="900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CVL</a:t>
            </a:r>
          </a:p>
        </p:txBody>
      </p:sp>
      <p:sp>
        <p:nvSpPr>
          <p:cNvPr id="8210" name="CaixaDeTexto 31"/>
          <p:cNvSpPr txBox="1">
            <a:spLocks noChangeArrowheads="1"/>
          </p:cNvSpPr>
          <p:nvPr/>
        </p:nvSpPr>
        <p:spPr bwMode="auto">
          <a:xfrm>
            <a:off x="2593975" y="5170488"/>
            <a:ext cx="900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SMA</a:t>
            </a:r>
          </a:p>
        </p:txBody>
      </p:sp>
      <p:sp>
        <p:nvSpPr>
          <p:cNvPr id="8211" name="CaixaDeTexto 32"/>
          <p:cNvSpPr txBox="1">
            <a:spLocks noChangeArrowheads="1"/>
          </p:cNvSpPr>
          <p:nvPr/>
        </p:nvSpPr>
        <p:spPr bwMode="auto">
          <a:xfrm>
            <a:off x="4710113" y="5289550"/>
            <a:ext cx="106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SEOP</a:t>
            </a:r>
          </a:p>
        </p:txBody>
      </p:sp>
      <p:sp>
        <p:nvSpPr>
          <p:cNvPr id="8212" name="CaixaDeTexto 33"/>
          <p:cNvSpPr txBox="1">
            <a:spLocks noChangeArrowheads="1"/>
          </p:cNvSpPr>
          <p:nvPr/>
        </p:nvSpPr>
        <p:spPr bwMode="auto">
          <a:xfrm>
            <a:off x="6702425" y="4618038"/>
            <a:ext cx="68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IPP</a:t>
            </a:r>
          </a:p>
        </p:txBody>
      </p:sp>
      <p:sp>
        <p:nvSpPr>
          <p:cNvPr id="8213" name="CaixaDeTexto 34"/>
          <p:cNvSpPr txBox="1">
            <a:spLocks noChangeArrowheads="1"/>
          </p:cNvSpPr>
          <p:nvPr/>
        </p:nvSpPr>
        <p:spPr bwMode="auto">
          <a:xfrm>
            <a:off x="6680200" y="3468688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IPLANRIO</a:t>
            </a:r>
          </a:p>
        </p:txBody>
      </p:sp>
      <p:sp>
        <p:nvSpPr>
          <p:cNvPr id="8214" name="Elipse 38"/>
          <p:cNvSpPr>
            <a:spLocks noChangeArrowheads="1"/>
          </p:cNvSpPr>
          <p:nvPr/>
        </p:nvSpPr>
        <p:spPr bwMode="auto">
          <a:xfrm>
            <a:off x="927100" y="1878013"/>
            <a:ext cx="2116138" cy="112077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15" name="CaixaDeTexto 39"/>
          <p:cNvSpPr txBox="1">
            <a:spLocks noChangeArrowheads="1"/>
          </p:cNvSpPr>
          <p:nvPr/>
        </p:nvSpPr>
        <p:spPr bwMode="auto">
          <a:xfrm>
            <a:off x="1554163" y="222885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CGU</a:t>
            </a:r>
          </a:p>
        </p:txBody>
      </p:sp>
      <p:cxnSp>
        <p:nvCxnSpPr>
          <p:cNvPr id="8216" name="Conector de seta reta 4"/>
          <p:cNvCxnSpPr>
            <a:cxnSpLocks noChangeShapeType="1"/>
          </p:cNvCxnSpPr>
          <p:nvPr/>
        </p:nvCxnSpPr>
        <p:spPr bwMode="auto">
          <a:xfrm flipH="1">
            <a:off x="2209800" y="3527425"/>
            <a:ext cx="1192213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7" name="Conector de seta reta 41"/>
          <p:cNvCxnSpPr>
            <a:cxnSpLocks noChangeShapeType="1"/>
          </p:cNvCxnSpPr>
          <p:nvPr/>
        </p:nvCxnSpPr>
        <p:spPr bwMode="auto">
          <a:xfrm flipH="1">
            <a:off x="3043238" y="3879850"/>
            <a:ext cx="966787" cy="877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8" name="Conector de seta reta 43"/>
          <p:cNvCxnSpPr>
            <a:cxnSpLocks noChangeShapeType="1"/>
          </p:cNvCxnSpPr>
          <p:nvPr/>
        </p:nvCxnSpPr>
        <p:spPr bwMode="auto">
          <a:xfrm>
            <a:off x="4618038" y="3995738"/>
            <a:ext cx="0" cy="1062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9" name="Conector de seta reta 45"/>
          <p:cNvCxnSpPr>
            <a:cxnSpLocks noChangeShapeType="1"/>
          </p:cNvCxnSpPr>
          <p:nvPr/>
        </p:nvCxnSpPr>
        <p:spPr bwMode="auto">
          <a:xfrm>
            <a:off x="3043238" y="2597150"/>
            <a:ext cx="484187" cy="401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0" name="Conector de seta reta 47"/>
          <p:cNvCxnSpPr>
            <a:cxnSpLocks noChangeShapeType="1"/>
          </p:cNvCxnSpPr>
          <p:nvPr/>
        </p:nvCxnSpPr>
        <p:spPr bwMode="auto">
          <a:xfrm>
            <a:off x="5540375" y="3441700"/>
            <a:ext cx="895350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1" name="Conector de seta reta 50"/>
          <p:cNvCxnSpPr>
            <a:cxnSpLocks noChangeShapeType="1"/>
          </p:cNvCxnSpPr>
          <p:nvPr/>
        </p:nvCxnSpPr>
        <p:spPr bwMode="auto">
          <a:xfrm>
            <a:off x="4459288" y="2260600"/>
            <a:ext cx="0" cy="401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2" name="Conector de seta reta 53"/>
          <p:cNvCxnSpPr>
            <a:cxnSpLocks noChangeShapeType="1"/>
            <a:stCxn id="8203" idx="2"/>
          </p:cNvCxnSpPr>
          <p:nvPr/>
        </p:nvCxnSpPr>
        <p:spPr bwMode="auto">
          <a:xfrm flipH="1">
            <a:off x="4460875" y="608013"/>
            <a:ext cx="622300" cy="473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3" name="Conector de seta reta 54"/>
          <p:cNvCxnSpPr>
            <a:cxnSpLocks noChangeShapeType="1"/>
          </p:cNvCxnSpPr>
          <p:nvPr/>
        </p:nvCxnSpPr>
        <p:spPr bwMode="auto">
          <a:xfrm>
            <a:off x="5540375" y="1717675"/>
            <a:ext cx="600075" cy="273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4" name="Conector de seta reta 59"/>
          <p:cNvCxnSpPr>
            <a:cxnSpLocks noChangeShapeType="1"/>
          </p:cNvCxnSpPr>
          <p:nvPr/>
        </p:nvCxnSpPr>
        <p:spPr bwMode="auto">
          <a:xfrm flipV="1">
            <a:off x="5386388" y="2690813"/>
            <a:ext cx="601662" cy="239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5" name="Conector de seta reta 61"/>
          <p:cNvCxnSpPr>
            <a:cxnSpLocks noChangeShapeType="1"/>
          </p:cNvCxnSpPr>
          <p:nvPr/>
        </p:nvCxnSpPr>
        <p:spPr bwMode="auto">
          <a:xfrm flipV="1">
            <a:off x="2743200" y="1735138"/>
            <a:ext cx="601663" cy="238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26" name="Conector de seta reta 65"/>
          <p:cNvCxnSpPr>
            <a:cxnSpLocks noChangeShapeType="1"/>
          </p:cNvCxnSpPr>
          <p:nvPr/>
        </p:nvCxnSpPr>
        <p:spPr bwMode="auto">
          <a:xfrm>
            <a:off x="5145088" y="3802063"/>
            <a:ext cx="842962" cy="969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27" name="Elipse 67"/>
          <p:cNvSpPr>
            <a:spLocks noChangeArrowheads="1"/>
          </p:cNvSpPr>
          <p:nvPr/>
        </p:nvSpPr>
        <p:spPr bwMode="auto">
          <a:xfrm>
            <a:off x="7821613" y="5172075"/>
            <a:ext cx="1057275" cy="6953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28" name="CaixaDeTexto 68"/>
          <p:cNvSpPr txBox="1">
            <a:spLocks noChangeArrowheads="1"/>
          </p:cNvSpPr>
          <p:nvPr/>
        </p:nvSpPr>
        <p:spPr bwMode="auto">
          <a:xfrm>
            <a:off x="7854950" y="5289550"/>
            <a:ext cx="1057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 dirty="0">
                <a:ea typeface="SimSun" pitchFamily="2" charset="-122"/>
              </a:rPr>
              <a:t>CGM</a:t>
            </a:r>
          </a:p>
        </p:txBody>
      </p:sp>
      <p:sp>
        <p:nvSpPr>
          <p:cNvPr id="8229" name="Elipse 69"/>
          <p:cNvSpPr>
            <a:spLocks noChangeArrowheads="1"/>
          </p:cNvSpPr>
          <p:nvPr/>
        </p:nvSpPr>
        <p:spPr bwMode="auto">
          <a:xfrm>
            <a:off x="242888" y="5497513"/>
            <a:ext cx="1057275" cy="69532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8230" name="CaixaDeTexto 70"/>
          <p:cNvSpPr txBox="1">
            <a:spLocks noChangeArrowheads="1"/>
          </p:cNvSpPr>
          <p:nvPr/>
        </p:nvSpPr>
        <p:spPr bwMode="auto">
          <a:xfrm>
            <a:off x="323850" y="5613400"/>
            <a:ext cx="93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 dirty="0">
                <a:ea typeface="SimSun" pitchFamily="2" charset="-122"/>
              </a:rPr>
              <a:t>TCM</a:t>
            </a:r>
          </a:p>
        </p:txBody>
      </p:sp>
      <p:sp>
        <p:nvSpPr>
          <p:cNvPr id="8231" name="Elipse 16"/>
          <p:cNvSpPr>
            <a:spLocks noChangeArrowheads="1"/>
          </p:cNvSpPr>
          <p:nvPr/>
        </p:nvSpPr>
        <p:spPr bwMode="auto">
          <a:xfrm>
            <a:off x="26988" y="2998788"/>
            <a:ext cx="2116137" cy="11207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1"/>
              </a:solidFill>
              <a:ea typeface="SimSun" pitchFamily="2" charset="-122"/>
            </a:endParaRPr>
          </a:p>
        </p:txBody>
      </p:sp>
      <p:cxnSp>
        <p:nvCxnSpPr>
          <p:cNvPr id="8232" name="Conector de seta reta 4"/>
          <p:cNvCxnSpPr>
            <a:cxnSpLocks noChangeShapeType="1"/>
          </p:cNvCxnSpPr>
          <p:nvPr/>
        </p:nvCxnSpPr>
        <p:spPr bwMode="auto">
          <a:xfrm flipH="1">
            <a:off x="2143125" y="3700463"/>
            <a:ext cx="1546225" cy="768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33" name="CaixaDeTexto 30"/>
          <p:cNvSpPr txBox="1">
            <a:spLocks noChangeArrowheads="1"/>
          </p:cNvSpPr>
          <p:nvPr/>
        </p:nvSpPr>
        <p:spPr bwMode="auto">
          <a:xfrm>
            <a:off x="654050" y="3376613"/>
            <a:ext cx="900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400">
                <a:ea typeface="SimSun" pitchFamily="2" charset="-122"/>
              </a:rPr>
              <a:t>SMF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C2010518-CD2B-4C4F-8091-E973A7219ED3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2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0243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 dirty="0">
                <a:solidFill>
                  <a:srgbClr val="002960"/>
                </a:solidFill>
              </a:rPr>
              <a:t>CONTRATO </a:t>
            </a:r>
            <a:r>
              <a:rPr lang="pt-BR" altLang="pt-BR" sz="2000" b="1" dirty="0" smtClean="0">
                <a:solidFill>
                  <a:srgbClr val="002960"/>
                </a:solidFill>
              </a:rPr>
              <a:t>PNAFM 2.1</a:t>
            </a:r>
            <a:endParaRPr lang="pt-BR" altLang="pt-BR" sz="2000" b="1" dirty="0">
              <a:solidFill>
                <a:srgbClr val="002960"/>
              </a:solidFill>
            </a:endParaRPr>
          </a:p>
        </p:txBody>
      </p:sp>
      <p:sp>
        <p:nvSpPr>
          <p:cNvPr id="10244" name="Retângulo de cantos arredondados 4"/>
          <p:cNvSpPr>
            <a:spLocks noChangeArrowheads="1"/>
          </p:cNvSpPr>
          <p:nvPr/>
        </p:nvSpPr>
        <p:spPr bwMode="auto">
          <a:xfrm>
            <a:off x="285749" y="1116013"/>
            <a:ext cx="8348663" cy="4608512"/>
          </a:xfrm>
          <a:prstGeom prst="roundRect">
            <a:avLst>
              <a:gd name="adj" fmla="val 4139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2"/>
              </a:solidFill>
              <a:ea typeface="SimSun" pitchFamily="2" charset="-122"/>
            </a:endParaRPr>
          </a:p>
        </p:txBody>
      </p:sp>
      <p:sp>
        <p:nvSpPr>
          <p:cNvPr id="10245" name="CaixaDeTexto 7"/>
          <p:cNvSpPr txBox="1">
            <a:spLocks noChangeArrowheads="1"/>
          </p:cNvSpPr>
          <p:nvPr/>
        </p:nvSpPr>
        <p:spPr bwMode="auto">
          <a:xfrm>
            <a:off x="543717" y="1220788"/>
            <a:ext cx="78327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b="1" dirty="0">
                <a:solidFill>
                  <a:schemeClr val="tx2"/>
                </a:solidFill>
                <a:ea typeface="SimSun" pitchFamily="2" charset="-122"/>
              </a:rPr>
              <a:t>R$ 54.434.317,78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, sendo </a:t>
            </a:r>
            <a:r>
              <a:rPr lang="pt-BR" altLang="pt-BR" sz="2000" b="1" dirty="0">
                <a:solidFill>
                  <a:schemeClr val="tx2"/>
                </a:solidFill>
                <a:ea typeface="SimSun" pitchFamily="2" charset="-122"/>
              </a:rPr>
              <a:t>R$ 48.990.886,00 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financiados pelo PNAFM e </a:t>
            </a:r>
            <a:r>
              <a:rPr lang="pt-BR" altLang="pt-BR" sz="2000" b="1" dirty="0">
                <a:solidFill>
                  <a:schemeClr val="tx2"/>
                </a:solidFill>
                <a:ea typeface="SimSun" pitchFamily="2" charset="-122"/>
              </a:rPr>
              <a:t>R$ 5.443.431,78 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de contrapartida da Prefeitura;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9 Projetos;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6 Órgãos (SMA, CVL, SEOP, IPLANRIO, IPP, SMF);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Patrocinador: Secretaria Municipal da Casa Civil (CVL);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Contrato assinado com a CAIXA em </a:t>
            </a: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05/07/2011;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Prazo original de vigência: 29/12/2014;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Data de finalização do Contrato: 30/04/2017.</a:t>
            </a:r>
            <a:endParaRPr lang="pt-BR" altLang="pt-BR" sz="2000" dirty="0">
              <a:solidFill>
                <a:schemeClr val="tx2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C2010518-CD2B-4C4F-8091-E973A7219ED3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3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0243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 dirty="0">
                <a:solidFill>
                  <a:srgbClr val="002960"/>
                </a:solidFill>
              </a:rPr>
              <a:t>CONTRATO </a:t>
            </a:r>
            <a:r>
              <a:rPr lang="pt-BR" altLang="pt-BR" sz="2000" b="1" dirty="0" smtClean="0">
                <a:solidFill>
                  <a:srgbClr val="002960"/>
                </a:solidFill>
              </a:rPr>
              <a:t>PNAFM 2.2</a:t>
            </a:r>
            <a:endParaRPr lang="pt-BR" altLang="pt-BR" sz="2000" b="1" dirty="0">
              <a:solidFill>
                <a:srgbClr val="002960"/>
              </a:solidFill>
            </a:endParaRPr>
          </a:p>
        </p:txBody>
      </p:sp>
      <p:sp>
        <p:nvSpPr>
          <p:cNvPr id="10244" name="Retângulo de cantos arredondados 4"/>
          <p:cNvSpPr>
            <a:spLocks noChangeArrowheads="1"/>
          </p:cNvSpPr>
          <p:nvPr/>
        </p:nvSpPr>
        <p:spPr bwMode="auto">
          <a:xfrm>
            <a:off x="320674" y="1099672"/>
            <a:ext cx="8348663" cy="4608512"/>
          </a:xfrm>
          <a:prstGeom prst="roundRect">
            <a:avLst>
              <a:gd name="adj" fmla="val 4139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810" tIns="0" rIns="3810" bIns="0" anchor="ctr"/>
          <a:lstStyle>
            <a:lvl1pPr defTabSz="895350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pt-BR" altLang="pt-BR" sz="1200" b="1">
              <a:solidFill>
                <a:schemeClr val="bg2"/>
              </a:solidFill>
              <a:ea typeface="SimSun" pitchFamily="2" charset="-122"/>
            </a:endParaRPr>
          </a:p>
        </p:txBody>
      </p:sp>
      <p:sp>
        <p:nvSpPr>
          <p:cNvPr id="10245" name="CaixaDeTexto 7"/>
          <p:cNvSpPr txBox="1">
            <a:spLocks noChangeArrowheads="1"/>
          </p:cNvSpPr>
          <p:nvPr/>
        </p:nvSpPr>
        <p:spPr bwMode="auto">
          <a:xfrm>
            <a:off x="543718" y="1203325"/>
            <a:ext cx="78327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sz="2000" b="1" dirty="0" smtClean="0"/>
              <a:t>R$ 15.555.555.56</a:t>
            </a: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, 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sendo </a:t>
            </a:r>
            <a:r>
              <a:rPr lang="pt-BR" altLang="pt-BR" sz="2000" b="1" dirty="0">
                <a:solidFill>
                  <a:schemeClr val="tx2"/>
                </a:solidFill>
                <a:ea typeface="SimSun" pitchFamily="2" charset="-122"/>
              </a:rPr>
              <a:t>R$ </a:t>
            </a:r>
            <a:r>
              <a:rPr lang="pt-BR" sz="2000" b="1" dirty="0"/>
              <a:t>14.000.000,00</a:t>
            </a:r>
            <a:r>
              <a:rPr lang="pt-BR" altLang="pt-BR" sz="2000" b="1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financiados pelo PNAFM e </a:t>
            </a:r>
            <a:r>
              <a:rPr lang="pt-BR" altLang="pt-BR" sz="2000" b="1" dirty="0">
                <a:solidFill>
                  <a:schemeClr val="tx2"/>
                </a:solidFill>
                <a:ea typeface="SimSun" pitchFamily="2" charset="-122"/>
              </a:rPr>
              <a:t>R$ </a:t>
            </a:r>
            <a:r>
              <a:rPr lang="pt-BR" sz="2000" b="1" dirty="0"/>
              <a:t>1.555.555,56</a:t>
            </a:r>
            <a:r>
              <a:rPr lang="pt-BR" altLang="pt-BR" sz="2000" b="1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de contrapartida da Prefeitura;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4 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Projetos;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3 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Órgãos </a:t>
            </a: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(CVL, IPLANRIO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, </a:t>
            </a: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SMF</a:t>
            </a: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);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>
                <a:solidFill>
                  <a:schemeClr val="tx2"/>
                </a:solidFill>
                <a:ea typeface="SimSun" pitchFamily="2" charset="-122"/>
              </a:rPr>
              <a:t>Patrocinador: Secretaria Municipal da Casa Civil (CVL</a:t>
            </a: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);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Contrato assinado com a CAIXA em 10/02/2017;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Prazo original de vigência: 30/10/2017;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pt-BR" altLang="pt-BR" sz="2000" dirty="0" smtClean="0">
                <a:solidFill>
                  <a:schemeClr val="tx2"/>
                </a:solidFill>
                <a:ea typeface="SimSun" pitchFamily="2" charset="-122"/>
              </a:rPr>
              <a:t>Data de finalização do Contrato: 08/12/2017.</a:t>
            </a:r>
            <a:endParaRPr lang="pt-BR" altLang="pt-BR" sz="2000" dirty="0">
              <a:solidFill>
                <a:schemeClr val="tx2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543924" y="6707664"/>
            <a:ext cx="195262" cy="152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A5B948B1-8F2C-4A1F-84DC-987543E90162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4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9219" name="Título 30"/>
          <p:cNvSpPr txBox="1">
            <a:spLocks/>
          </p:cNvSpPr>
          <p:nvPr/>
        </p:nvSpPr>
        <p:spPr bwMode="auto">
          <a:xfrm>
            <a:off x="117475" y="111125"/>
            <a:ext cx="8682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900" b="1">
                <a:solidFill>
                  <a:srgbClr val="002960"/>
                </a:solidFill>
              </a:rPr>
              <a:t>ATUAÇÃO  DA  UEM</a:t>
            </a:r>
          </a:p>
        </p:txBody>
      </p:sp>
      <p:sp>
        <p:nvSpPr>
          <p:cNvPr id="9220" name="Retângulo 17"/>
          <p:cNvSpPr>
            <a:spLocks noChangeArrowheads="1"/>
          </p:cNvSpPr>
          <p:nvPr/>
        </p:nvSpPr>
        <p:spPr bwMode="auto">
          <a:xfrm>
            <a:off x="280988" y="487363"/>
            <a:ext cx="8356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defTabSz="895350" eaLnBrk="0" hangingPunct="0">
              <a:buClr>
                <a:schemeClr val="tx2"/>
              </a:buClr>
              <a:buChar char="•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Relacionamento com o Gestor do PNAFM na PCRJ -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SMF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(interno)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Relacionamento com UCP, CAIXA e BID (externo)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Gerenciamento do PNAFM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Revisões SEEMP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Formulário de Conformidade e Orientações aos líderes dos projetos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Monitoramento dos Projetos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Reuniões periódicas com líderes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Participação no COGEP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Comitê Gestor do PNAFM</a:t>
            </a:r>
          </a:p>
        </p:txBody>
      </p:sp>
      <p:sp>
        <p:nvSpPr>
          <p:cNvPr id="9221" name="Título 30"/>
          <p:cNvSpPr txBox="1">
            <a:spLocks/>
          </p:cNvSpPr>
          <p:nvPr/>
        </p:nvSpPr>
        <p:spPr bwMode="auto">
          <a:xfrm>
            <a:off x="117475" y="3076575"/>
            <a:ext cx="86820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900" b="1">
                <a:solidFill>
                  <a:srgbClr val="002960"/>
                </a:solidFill>
              </a:rPr>
              <a:t>COMPOSIÇÃO  DA  UEM</a:t>
            </a:r>
          </a:p>
        </p:txBody>
      </p:sp>
      <p:sp>
        <p:nvSpPr>
          <p:cNvPr id="9222" name="Retângulo 17"/>
          <p:cNvSpPr>
            <a:spLocks noChangeArrowheads="1"/>
          </p:cNvSpPr>
          <p:nvPr/>
        </p:nvSpPr>
        <p:spPr bwMode="auto">
          <a:xfrm>
            <a:off x="280988" y="3435350"/>
            <a:ext cx="83566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defTabSz="895350" eaLnBrk="0" hangingPunct="0">
              <a:buClr>
                <a:schemeClr val="tx2"/>
              </a:buClr>
              <a:buChar char="•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Victor </a:t>
            </a:r>
            <a:r>
              <a:rPr lang="pt-BR" altLang="pt-BR" sz="1800" dirty="0" err="1">
                <a:solidFill>
                  <a:srgbClr val="002060"/>
                </a:solidFill>
                <a:ea typeface="SimSun" pitchFamily="2" charset="-122"/>
              </a:rPr>
              <a:t>Zajdhaft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Coordenador Geral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uem@rio.rj.gov.br - (21) 98909-3432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Eduardo Vianna - Coordenador Técnico/Administrativo - 2976-3763</a:t>
            </a:r>
            <a:endParaRPr lang="pt-BR" altLang="pt-BR" sz="1800" dirty="0">
              <a:solidFill>
                <a:srgbClr val="002060"/>
              </a:solidFill>
              <a:ea typeface="SimSun" pitchFamily="2" charset="-12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Eliane Totti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Coordenadora Financeira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2976-3247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Rose Mota e Walter Ribeiro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Equipe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Financeira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Andrea </a:t>
            </a:r>
            <a:r>
              <a:rPr lang="pt-BR" altLang="pt-BR" sz="1800" dirty="0" err="1" smtClean="0">
                <a:solidFill>
                  <a:srgbClr val="002060"/>
                </a:solidFill>
                <a:ea typeface="SimSun" pitchFamily="2" charset="-122"/>
              </a:rPr>
              <a:t>Siggia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 – Assistente de Monitoramento</a:t>
            </a:r>
            <a:endParaRPr lang="pt-BR" altLang="pt-BR" sz="18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9223" name="Título 30"/>
          <p:cNvSpPr txBox="1">
            <a:spLocks/>
          </p:cNvSpPr>
          <p:nvPr/>
        </p:nvSpPr>
        <p:spPr bwMode="auto">
          <a:xfrm>
            <a:off x="115886" y="5578952"/>
            <a:ext cx="8682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900" b="1" dirty="0">
                <a:solidFill>
                  <a:srgbClr val="002960"/>
                </a:solidFill>
              </a:rPr>
              <a:t>RESPONSÁVEL PELO PNAFM NA PCRJ</a:t>
            </a:r>
          </a:p>
        </p:txBody>
      </p:sp>
      <p:sp>
        <p:nvSpPr>
          <p:cNvPr id="9224" name="Retângulo 17"/>
          <p:cNvSpPr>
            <a:spLocks noChangeArrowheads="1"/>
          </p:cNvSpPr>
          <p:nvPr/>
        </p:nvSpPr>
        <p:spPr bwMode="auto">
          <a:xfrm>
            <a:off x="279399" y="5889546"/>
            <a:ext cx="8520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defTabSz="895350" eaLnBrk="0" hangingPunct="0">
              <a:buClr>
                <a:schemeClr val="tx2"/>
              </a:buClr>
              <a:buChar char="•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Subsecretário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de Gestão da Secretaria Municipal de Fazenda</a:t>
            </a:r>
          </a:p>
        </p:txBody>
      </p:sp>
      <p:graphicFrame>
        <p:nvGraphicFramePr>
          <p:cNvPr id="9225" name="Objeto 1"/>
          <p:cNvGraphicFramePr>
            <a:graphicFrameLocks noChangeAspect="1"/>
          </p:cNvGraphicFramePr>
          <p:nvPr/>
        </p:nvGraphicFramePr>
        <p:xfrm>
          <a:off x="7046913" y="2559050"/>
          <a:ext cx="1847850" cy="746125"/>
        </p:xfrm>
        <a:graphic>
          <a:graphicData uri="http://schemas.openxmlformats.org/presentationml/2006/ole">
            <p:oleObj spid="_x0000_s9242" name="Imagem de Bitmap" r:id="rId3" imgW="3172268" imgH="12761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DB083709-23F2-4412-A014-59B0C21B4A33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5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1267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>
                <a:solidFill>
                  <a:srgbClr val="002960"/>
                </a:solidFill>
              </a:rPr>
              <a:t>PROJETOS - PROCESSO DE SELEÇÃO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1274" name="Retângulo 17"/>
          <p:cNvSpPr>
            <a:spLocks noChangeArrowheads="1"/>
          </p:cNvSpPr>
          <p:nvPr/>
        </p:nvSpPr>
        <p:spPr bwMode="auto">
          <a:xfrm>
            <a:off x="280988" y="668625"/>
            <a:ext cx="8356600" cy="219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defTabSz="895350" eaLnBrk="0" hangingPunct="0">
              <a:buClr>
                <a:schemeClr val="tx2"/>
              </a:buClr>
              <a:buChar char="•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Apresentação do PNAFM para Órgãos afins ao Programa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Preenchimento da Ficha de Candidatura de Projetos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com assinatura do Líder do Projeto, Patrocinador e Secretário da Pasta 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Avaliação das Fichas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pelo Gestor com a UEM 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1ª Seleção 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Apresentação dos Projetos para a UCP </a:t>
            </a:r>
            <a:r>
              <a:rPr lang="pt-BR" altLang="pt-BR" sz="1800" dirty="0" smtClean="0">
                <a:solidFill>
                  <a:srgbClr val="002060"/>
                </a:solidFill>
                <a:ea typeface="SimSun" pitchFamily="2" charset="-122"/>
              </a:rPr>
              <a:t>- </a:t>
            </a: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2ª Seleção 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Formação da Carteira de Projetos - SEEMP - PNAFM-Rio 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 dirty="0">
                <a:solidFill>
                  <a:srgbClr val="002060"/>
                </a:solidFill>
                <a:ea typeface="SimSun" pitchFamily="2" charset="-122"/>
              </a:rPr>
              <a:t>Assinatura do PNAFM </a:t>
            </a:r>
          </a:p>
        </p:txBody>
      </p:sp>
      <p:sp>
        <p:nvSpPr>
          <p:cNvPr id="11275" name="Título 30"/>
          <p:cNvSpPr txBox="1">
            <a:spLocks/>
          </p:cNvSpPr>
          <p:nvPr/>
        </p:nvSpPr>
        <p:spPr bwMode="auto">
          <a:xfrm>
            <a:off x="117475" y="3354388"/>
            <a:ext cx="868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>
                <a:solidFill>
                  <a:srgbClr val="002960"/>
                </a:solidFill>
              </a:rPr>
              <a:t>PROJETOS - CARACTERÍSTICAS</a:t>
            </a:r>
          </a:p>
        </p:txBody>
      </p:sp>
      <p:sp>
        <p:nvSpPr>
          <p:cNvPr id="11276" name="Retângulo 17"/>
          <p:cNvSpPr>
            <a:spLocks noChangeArrowheads="1"/>
          </p:cNvSpPr>
          <p:nvPr/>
        </p:nvSpPr>
        <p:spPr bwMode="auto">
          <a:xfrm>
            <a:off x="366713" y="3763963"/>
            <a:ext cx="8356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defTabSz="895350" eaLnBrk="0" hangingPunct="0">
              <a:buClr>
                <a:schemeClr val="tx2"/>
              </a:buClr>
              <a:buChar char="•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192088" indent="-190500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455613" indent="-260350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612775" indent="-153988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744538" indent="-128588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1201738" indent="-128588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658938" indent="-128588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116138" indent="-128588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573338" indent="-128588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tabLst>
                <a:tab pos="185738" algn="l"/>
              </a:tabLs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>
                <a:solidFill>
                  <a:srgbClr val="002060"/>
                </a:solidFill>
                <a:ea typeface="SimSun" pitchFamily="2" charset="-122"/>
              </a:rPr>
              <a:t>Projetos Estruturantes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>
                <a:solidFill>
                  <a:srgbClr val="002060"/>
                </a:solidFill>
                <a:ea typeface="SimSun" pitchFamily="2" charset="-122"/>
              </a:rPr>
              <a:t>Projetos oriundos do corpo técnico da Prefeitura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>
                <a:solidFill>
                  <a:srgbClr val="002060"/>
                </a:solidFill>
                <a:ea typeface="SimSun" pitchFamily="2" charset="-122"/>
              </a:rPr>
              <a:t>Projetos liderados por servidores do quadro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>
                <a:solidFill>
                  <a:srgbClr val="002060"/>
                </a:solidFill>
                <a:ea typeface="SimSun" pitchFamily="2" charset="-122"/>
              </a:rPr>
              <a:t>Projetos possuem líderes substitutos também do quadro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>
                <a:solidFill>
                  <a:srgbClr val="002060"/>
                </a:solidFill>
                <a:ea typeface="SimSun" pitchFamily="2" charset="-122"/>
              </a:rPr>
              <a:t>Execução dos Projetos descentralizada</a:t>
            </a:r>
          </a:p>
          <a:p>
            <a:pPr algn="just" eaLnBrk="1" hangingPunct="1">
              <a:spcAft>
                <a:spcPts val="600"/>
              </a:spcAft>
              <a:buClrTx/>
            </a:pPr>
            <a:r>
              <a:rPr lang="pt-BR" altLang="pt-BR" sz="1800">
                <a:solidFill>
                  <a:srgbClr val="002060"/>
                </a:solidFill>
                <a:ea typeface="SimSun" pitchFamily="2" charset="-122"/>
              </a:rPr>
              <a:t>Resultado não pode ser apenas “papel”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69221762-4594-4160-9333-FF40B023B4CC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6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2291" name="Título 30"/>
          <p:cNvSpPr txBox="1">
            <a:spLocks/>
          </p:cNvSpPr>
          <p:nvPr/>
        </p:nvSpPr>
        <p:spPr bwMode="auto">
          <a:xfrm>
            <a:off x="119063" y="230188"/>
            <a:ext cx="868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 b="1">
                <a:solidFill>
                  <a:srgbClr val="002960"/>
                </a:solidFill>
              </a:rPr>
              <a:t>PROJETOS - FICHA DE CANDIDATURA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36449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900" y="831850"/>
            <a:ext cx="4060825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485900"/>
            <a:ext cx="4289425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E576493B-320E-4361-B555-B2FB0FF876EB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7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3321" name="Título 30"/>
          <p:cNvSpPr txBox="1">
            <a:spLocks/>
          </p:cNvSpPr>
          <p:nvPr/>
        </p:nvSpPr>
        <p:spPr bwMode="auto">
          <a:xfrm>
            <a:off x="119063" y="685800"/>
            <a:ext cx="20796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900" b="1">
                <a:solidFill>
                  <a:srgbClr val="002960"/>
                </a:solidFill>
              </a:rPr>
              <a:t>PROJETOS</a:t>
            </a:r>
          </a:p>
          <a:p>
            <a:pPr>
              <a:buClrTx/>
              <a:buFontTx/>
              <a:buNone/>
            </a:pPr>
            <a:endParaRPr lang="pt-BR" altLang="pt-BR" sz="1900" b="1">
              <a:solidFill>
                <a:srgbClr val="002960"/>
              </a:solidFill>
            </a:endParaRPr>
          </a:p>
          <a:p>
            <a:pPr algn="ctr">
              <a:buClrTx/>
              <a:buFontTx/>
              <a:buNone/>
            </a:pPr>
            <a:r>
              <a:rPr lang="pt-BR" altLang="pt-BR" sz="1900" b="1">
                <a:solidFill>
                  <a:srgbClr val="002960"/>
                </a:solidFill>
              </a:rPr>
              <a:t>PNAFM-RIO</a:t>
            </a:r>
          </a:p>
        </p:txBody>
      </p:sp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685800"/>
            <a:ext cx="833913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FE571059-FB57-408C-978F-2A3D73881608}" type="slidenum"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pPr eaLnBrk="1" hangingPunct="1">
                <a:buClrTx/>
                <a:buFontTx/>
                <a:buNone/>
              </a:pPr>
              <a:t>8</a:t>
            </a:fld>
            <a:r>
              <a:rPr lang="pt-BR" altLang="pt-BR" sz="100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4339" name="Título 30"/>
          <p:cNvSpPr txBox="1">
            <a:spLocks/>
          </p:cNvSpPr>
          <p:nvPr/>
        </p:nvSpPr>
        <p:spPr bwMode="auto">
          <a:xfrm>
            <a:off x="119063" y="206375"/>
            <a:ext cx="8682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3763"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9376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93763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93763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900" b="1">
                <a:solidFill>
                  <a:srgbClr val="002960"/>
                </a:solidFill>
              </a:rPr>
              <a:t>MONITORAMENTO - ACOMPANHAMENTO DAS LICITAÇÕES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947988" y="28511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643188" y="271780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4344" name="Text Box 3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789238" y="2687638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200">
              <a:solidFill>
                <a:srgbClr val="FF0000"/>
              </a:solidFill>
              <a:ea typeface="SimSun" pitchFamily="2" charset="-122"/>
            </a:endParaRPr>
          </a:p>
        </p:txBody>
      </p:sp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893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&gt;&lt;version val=&quot;1722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0&quot; g=&quot;ff&quot; b=&quot;0&quot;/&gt;&lt;/elem&gt;&lt;elem&gt;&lt;m_ppcolschidx val=&quot;0&quot;/&gt;&lt;m_rgb r=&quot;ff&quot; g=&quot;0&quot; b=&quot;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2147483647&quot;/&gt;&lt;/m_precDefault&gt;&lt;/CDefaultPrec&gt;&lt;/root&gt;"/>
  <p:tag name="THINKCELLUNDODONOTDELETE" val="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rZdRXXNEGDBNZQNgfcYA"/>
</p:tagLst>
</file>

<file path=ppt/theme/theme1.xml><?xml version="1.0" encoding="utf-8"?>
<a:theme xmlns:a="http://schemas.openxmlformats.org/drawingml/2006/main" name="1_default">
  <a:themeElements>
    <a:clrScheme name="defaul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defaul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38027</TotalTime>
  <Words>949</Words>
  <Application>Microsoft Office PowerPoint</Application>
  <PresentationFormat>Personalizar</PresentationFormat>
  <Paragraphs>142</Paragraphs>
  <Slides>15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1_default</vt:lpstr>
      <vt:lpstr>2_default</vt:lpstr>
      <vt:lpstr>Imagem de Bitmap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ipp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Preparação da PCRJ para o 746</dc:title>
  <dc:creator>VZ</dc:creator>
  <cp:lastModifiedBy>IrmaBC</cp:lastModifiedBy>
  <cp:revision>2767</cp:revision>
  <cp:lastPrinted>2019-05-28T18:56:00Z</cp:lastPrinted>
  <dcterms:created xsi:type="dcterms:W3CDTF">2010-03-18T14:52:35Z</dcterms:created>
  <dcterms:modified xsi:type="dcterms:W3CDTF">2019-06-07T12:55:31Z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DocID">
    <vt:lpwstr/>
  </property>
  <property fmtid="{D5CDD505-2E9C-101B-9397-08002B2CF9AE}" pid="6" name="DocIDinTitle">
    <vt:bool>false</vt:bool>
  </property>
  <property fmtid="{D5CDD505-2E9C-101B-9397-08002B2CF9AE}" pid="7" name="DocIDinSlide">
    <vt:bool>true</vt:bool>
  </property>
  <property fmtid="{D5CDD505-2E9C-101B-9397-08002B2CF9AE}" pid="8" name="DocIDPosition">
    <vt:i4>1</vt:i4>
  </property>
  <property fmtid="{D5CDD505-2E9C-101B-9397-08002B2CF9AE}" pid="9" name="Final">
    <vt:bool>true</vt:bool>
  </property>
  <property fmtid="{D5CDD505-2E9C-101B-9397-08002B2CF9AE}" pid="10" name="Title">
    <vt:lpwstr>Projeto Porto Maravilha</vt:lpwstr>
  </property>
  <property fmtid="{D5CDD505-2E9C-101B-9397-08002B2CF9AE}" pid="11" name="Event">
    <vt:lpwstr/>
  </property>
  <property fmtid="{D5CDD505-2E9C-101B-9397-08002B2CF9AE}" pid="12" name="Delivery Date">
    <vt:lpwstr>Rio de Janeiro, 31 de março de 2009</vt:lpwstr>
  </property>
  <property fmtid="{D5CDD505-2E9C-101B-9397-08002B2CF9AE}" pid="13" name="NumberOfSlides">
    <vt:i4>49</vt:i4>
  </property>
  <property fmtid="{D5CDD505-2E9C-101B-9397-08002B2CF9AE}" pid="14" name="RevisionCount">
    <vt:i4>1</vt:i4>
  </property>
</Properties>
</file>