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48" r:id="rId3"/>
    <p:sldId id="287" r:id="rId4"/>
    <p:sldId id="331" r:id="rId5"/>
    <p:sldId id="334" r:id="rId6"/>
    <p:sldId id="337" r:id="rId7"/>
    <p:sldId id="335" r:id="rId8"/>
    <p:sldId id="349" r:id="rId9"/>
    <p:sldId id="350" r:id="rId10"/>
    <p:sldId id="336" r:id="rId11"/>
    <p:sldId id="339" r:id="rId12"/>
    <p:sldId id="313" r:id="rId13"/>
    <p:sldId id="341" r:id="rId14"/>
    <p:sldId id="305" r:id="rId15"/>
    <p:sldId id="295" r:id="rId16"/>
    <p:sldId id="265" r:id="rId17"/>
    <p:sldId id="324" r:id="rId18"/>
    <p:sldId id="266" r:id="rId19"/>
    <p:sldId id="351" r:id="rId20"/>
    <p:sldId id="321" r:id="rId21"/>
    <p:sldId id="343" r:id="rId22"/>
    <p:sldId id="344" r:id="rId23"/>
    <p:sldId id="345" r:id="rId24"/>
    <p:sldId id="322" r:id="rId25"/>
    <p:sldId id="34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99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2473" autoAdjust="0"/>
  </p:normalViewPr>
  <p:slideViewPr>
    <p:cSldViewPr>
      <p:cViewPr>
        <p:scale>
          <a:sx n="75" d="100"/>
          <a:sy n="75" d="100"/>
        </p:scale>
        <p:origin x="-3450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C5D54-3B09-43CA-99CE-A0E65E4B2706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094E-9AF0-4EB6-917C-F929CCF97F3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448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393327-CA6F-462E-8CCF-BF062C62768E}" type="slidenum">
              <a:rPr lang="pt-BR" sz="1200"/>
              <a:pPr algn="r"/>
              <a:t>3</a:t>
            </a:fld>
            <a:endParaRPr lang="pt-BR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094E-9AF0-4EB6-917C-F929CCF97F3A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4791-4CE5-47F3-92D9-BCF216820232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4D2F-98AD-47ED-AF90-5199F1C9A4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ova pasta\DJI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20" y="357166"/>
            <a:ext cx="86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Campo Grande - Cidade Morena</a:t>
            </a:r>
            <a:endParaRPr lang="pt-BR" sz="5500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642918"/>
            <a:ext cx="792958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Investimentos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8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Capacitação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Equipamentos e sistemas de tecnologia de informação e comunicação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Infraestrutura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Mobiliários, materiais e equipamentos de apoio operacional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Serviços técnicos que não configuram consultoria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Espaço Reservado para Conteúdo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864917" cy="34290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28728" y="571480"/>
            <a:ext cx="5214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CENTRAL DE ATENDIMENTO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57686" y="1571612"/>
            <a:ext cx="4572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 smtClean="0"/>
              <a:t>• </a:t>
            </a:r>
            <a:r>
              <a:rPr lang="pt-BR" sz="2000" dirty="0" smtClean="0">
                <a:cs typeface="Arial" pitchFamily="34" charset="0"/>
              </a:rPr>
              <a:t>Maior número de pessoas atendidas com conforto.</a:t>
            </a:r>
          </a:p>
          <a:p>
            <a:pPr>
              <a:buNone/>
            </a:pPr>
            <a:endParaRPr lang="pt-BR" sz="2000" dirty="0" smtClean="0"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endParaRPr lang="pt-BR" sz="2000" dirty="0" smtClean="0">
              <a:cs typeface="Arial" pitchFamily="34" charset="0"/>
            </a:endParaRPr>
          </a:p>
          <a:p>
            <a:endParaRPr lang="pt-BR" sz="2000" dirty="0" smtClean="0">
              <a:cs typeface="Arial" pitchFamily="34" charset="0"/>
            </a:endParaRPr>
          </a:p>
          <a:p>
            <a:endParaRPr lang="pt-BR" sz="2000" dirty="0" smtClean="0">
              <a:cs typeface="Arial" pitchFamily="34" charset="0"/>
            </a:endParaRPr>
          </a:p>
          <a:p>
            <a:endParaRPr lang="pt-BR" sz="2000" dirty="0" smtClean="0">
              <a:cs typeface="Arial" pitchFamily="34" charset="0"/>
            </a:endParaRPr>
          </a:p>
          <a:p>
            <a:r>
              <a:rPr lang="pt-BR" sz="2000" dirty="0" smtClean="0">
                <a:cs typeface="Arial" pitchFamily="34" charset="0"/>
              </a:rPr>
              <a:t>• Cidadão mais satisfeito com o tratamento e ambiente climatizado</a:t>
            </a:r>
          </a:p>
          <a:p>
            <a:pPr>
              <a:buNone/>
            </a:pPr>
            <a:endParaRPr lang="pt-BR" sz="2000" dirty="0" smtClean="0"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cs typeface="Arial" pitchFamily="34" charset="0"/>
              </a:rPr>
              <a:t> • Concentração da prestação de serviços em um único espaço</a:t>
            </a:r>
            <a:endParaRPr lang="pt-BR" sz="2000" dirty="0"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3762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o explicativo em seta para cima 14"/>
          <p:cNvSpPr/>
          <p:nvPr/>
        </p:nvSpPr>
        <p:spPr>
          <a:xfrm>
            <a:off x="5643570" y="3071810"/>
            <a:ext cx="2928958" cy="71438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Após inauguração do C.A.C</a:t>
            </a:r>
            <a:endParaRPr lang="pt-BR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24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-428660" y="642918"/>
            <a:ext cx="9358378" cy="550072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/>
          </a:p>
        </p:txBody>
      </p:sp>
      <p:sp>
        <p:nvSpPr>
          <p:cNvPr id="4" name="Retângulo 3"/>
          <p:cNvSpPr/>
          <p:nvPr/>
        </p:nvSpPr>
        <p:spPr>
          <a:xfrm>
            <a:off x="0" y="928670"/>
            <a:ext cx="892971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INVESTIMENTOS - PNAFM I</a:t>
            </a:r>
          </a:p>
          <a:p>
            <a:pPr algn="ctr"/>
            <a:endParaRPr lang="pt-BR" sz="2800" b="1" dirty="0" smtClean="0">
              <a:solidFill>
                <a:srgbClr val="0070C0"/>
              </a:solidFill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cs typeface="Arial" pitchFamily="34" charset="0"/>
              </a:rPr>
              <a:t> </a:t>
            </a:r>
            <a:r>
              <a:rPr lang="pt-BR" sz="2000" dirty="0" smtClean="0">
                <a:cs typeface="Arial" pitchFamily="34" charset="0"/>
              </a:rPr>
              <a:t>Capacitação -   	(4.535 servidores)		R$ 1.866.637,84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Equipamentos e sistemas de tecnologia		R$ 5.650.820,80</a:t>
            </a:r>
          </a:p>
          <a:p>
            <a:r>
              <a:rPr lang="pt-BR" sz="2000" dirty="0" smtClean="0">
                <a:cs typeface="Arial" pitchFamily="34" charset="0"/>
              </a:rPr>
              <a:t>  de informação e comunicação</a:t>
            </a:r>
          </a:p>
          <a:p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 Infraestrutura  - Construção da C.A.C (</a:t>
            </a:r>
            <a:r>
              <a:rPr lang="pt-BR" sz="2000" dirty="0" smtClean="0"/>
              <a:t>4.300m²)</a:t>
            </a:r>
            <a:r>
              <a:rPr lang="pt-BR" sz="2000" dirty="0" smtClean="0">
                <a:cs typeface="Arial" pitchFamily="34" charset="0"/>
              </a:rPr>
              <a:t>	R$ 4.659,911,14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Mobiliários, materiais e equipamentos de apoio	R$ 1.693.563,94</a:t>
            </a:r>
          </a:p>
          <a:p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Consultoria      -   (21.792 horas)			R$ 4.847.867,07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7572428" cy="4500594"/>
          </a:xfrm>
        </p:spPr>
        <p:txBody>
          <a:bodyPr rtlCol="0">
            <a:norm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pt-BR" sz="2000" dirty="0" smtClean="0"/>
              <a:t>- Realização de vôo urbano e restituição ortofotogramétrica </a:t>
            </a:r>
            <a:br>
              <a:rPr lang="pt-BR" sz="2000" dirty="0" smtClean="0"/>
            </a:br>
            <a:r>
              <a:rPr lang="pt-BR" sz="2000" dirty="0" smtClean="0"/>
              <a:t>- Atualização do cadastro 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- Aquisição</a:t>
            </a:r>
            <a:r>
              <a:rPr lang="pt-BR" sz="16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de computadores, servidores e equipamentos de rede e outros equipamentos.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- Capacitação, inclusive em nível de pós graduação .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- SIMGEO (Sistema Municipal de Geoprocessamento). </a:t>
            </a:r>
            <a:r>
              <a:rPr lang="pt-BR" sz="1600" dirty="0" smtClean="0">
                <a:latin typeface="+mn-lt"/>
              </a:rPr>
              <a:t/>
            </a:r>
            <a:br>
              <a:rPr lang="pt-BR" sz="1600" dirty="0" smtClean="0">
                <a:latin typeface="+mn-lt"/>
              </a:rPr>
            </a:br>
            <a:endParaRPr lang="pt-BR" sz="16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58" y="785794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 smtClean="0">
                <a:solidFill>
                  <a:srgbClr val="0070C0"/>
                </a:solidFill>
              </a:rPr>
              <a:t>Geoprocessamento</a:t>
            </a:r>
            <a:r>
              <a:rPr lang="pt-BR" sz="3600" dirty="0" smtClean="0">
                <a:solidFill>
                  <a:srgbClr val="0070C0"/>
                </a:solidFill>
              </a:rPr>
              <a:t> :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2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0" y="714356"/>
            <a:ext cx="7559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dirty="0">
                <a:solidFill>
                  <a:srgbClr val="0070C0"/>
                </a:solidFill>
                <a:cs typeface="Arial" pitchFamily="34" charset="0"/>
              </a:rPr>
              <a:t>RESULTADOS</a:t>
            </a:r>
            <a:r>
              <a:rPr lang="pt-BR" sz="40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pt-BR" sz="4000" dirty="0" smtClean="0">
                <a:solidFill>
                  <a:srgbClr val="0070C0"/>
                </a:solidFill>
                <a:cs typeface="Arial" pitchFamily="34" charset="0"/>
              </a:rPr>
              <a:t>DESSA POLÍTICA</a:t>
            </a:r>
            <a:endParaRPr lang="pt-BR" sz="4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9810" name="Text Box 7"/>
          <p:cNvSpPr txBox="1">
            <a:spLocks noChangeArrowheads="1"/>
          </p:cNvSpPr>
          <p:nvPr/>
        </p:nvSpPr>
        <p:spPr bwMode="auto">
          <a:xfrm>
            <a:off x="1403350" y="1916113"/>
            <a:ext cx="759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800" dirty="0">
              <a:latin typeface="Verdana" pitchFamily="34" charset="0"/>
            </a:endParaRP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214282" y="2071678"/>
            <a:ext cx="892971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pt-BR" sz="1000" b="1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pt-BR" sz="3200" dirty="0" smtClean="0">
                <a:latin typeface="Verdana" pitchFamily="34" charset="0"/>
              </a:rPr>
              <a:t> </a:t>
            </a:r>
            <a:r>
              <a:rPr lang="pt-BR" sz="2800" dirty="0" smtClean="0"/>
              <a:t>Aumento na Área Construída em 5.726.000,00 m²</a:t>
            </a:r>
          </a:p>
          <a:p>
            <a:pPr lvl="1">
              <a:spcBef>
                <a:spcPct val="50000"/>
              </a:spcBef>
            </a:pPr>
            <a:endParaRPr lang="pt-BR" sz="2800" dirty="0" smtClean="0"/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pt-BR" sz="2800" dirty="0" smtClean="0"/>
              <a:t> </a:t>
            </a:r>
            <a:r>
              <a:rPr lang="pt-BR" sz="2800" dirty="0"/>
              <a:t>Aumento de Arrecadação com  ISSQN de construção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00034" y="4000504"/>
            <a:ext cx="478634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3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14348" y="857232"/>
            <a:ext cx="7286676" cy="1000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 smtClean="0">
                <a:solidFill>
                  <a:srgbClr val="0070C0"/>
                </a:solidFill>
                <a:cs typeface="Arial" pitchFamily="34" charset="0"/>
              </a:rPr>
              <a:t>RESULTADOS DESSA POLÍTICA DE ARRECADAÇÃO DO IPTU</a:t>
            </a:r>
          </a:p>
          <a:p>
            <a:pPr marL="0" indent="0" algn="just">
              <a:buNone/>
            </a:pPr>
            <a:endParaRPr lang="pt-BR" sz="4000" b="1" dirty="0" smtClean="0">
              <a:solidFill>
                <a:srgbClr val="0070C0"/>
              </a:solidFill>
            </a:endParaRPr>
          </a:p>
          <a:p>
            <a:pPr marL="0" indent="0" algn="just"/>
            <a:endParaRPr lang="pt-BR" sz="4000" b="1" dirty="0" smtClean="0">
              <a:solidFill>
                <a:srgbClr val="FFBA2F"/>
              </a:solidFill>
              <a:cs typeface="Arial" pitchFamily="34" charset="0"/>
            </a:endParaRPr>
          </a:p>
          <a:p>
            <a:pPr marL="0" indent="0" algn="just">
              <a:buNone/>
            </a:pPr>
            <a:endParaRPr lang="pt-BR" sz="4000" dirty="0" smtClean="0">
              <a:solidFill>
                <a:schemeClr val="accent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2071678"/>
            <a:ext cx="750099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ea typeface="Verdana" pitchFamily="34" charset="0"/>
                <a:cs typeface="Arial" pitchFamily="34" charset="0"/>
              </a:rPr>
              <a:t>2005 a 2012</a:t>
            </a:r>
          </a:p>
          <a:p>
            <a:pPr algn="ctr"/>
            <a:endParaRPr lang="pt-BR" sz="500" dirty="0" smtClean="0">
              <a:ea typeface="Verdana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ea typeface="Verdana" pitchFamily="34" charset="0"/>
                <a:cs typeface="Arial" pitchFamily="34" charset="0"/>
              </a:rPr>
              <a:t>De R$ 112.190.000,00  para R$ 336.759.000,00</a:t>
            </a:r>
          </a:p>
          <a:p>
            <a:pPr algn="ctr"/>
            <a:endParaRPr lang="pt-BR" sz="300" dirty="0" smtClean="0">
              <a:ea typeface="Verdana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ea typeface="Verdana" pitchFamily="34" charset="0"/>
                <a:cs typeface="Arial" pitchFamily="34" charset="0"/>
              </a:rPr>
              <a:t>Acréscimo de R$ 224.569.000,00  / 84,5% de ADIMPLÊNCIA</a:t>
            </a:r>
          </a:p>
          <a:p>
            <a:pPr algn="ctr"/>
            <a:endParaRPr lang="pt-BR" sz="300" dirty="0" smtClean="0">
              <a:ea typeface="Verdana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ea typeface="Verdana" pitchFamily="34" charset="0"/>
                <a:cs typeface="Arial" pitchFamily="34" charset="0"/>
              </a:rPr>
              <a:t>AUMENTO NA ARRECADAÇÃO DE </a:t>
            </a:r>
            <a:r>
              <a:rPr lang="pt-BR" sz="2000" b="1" u="sng" dirty="0" smtClean="0">
                <a:ea typeface="Verdana" pitchFamily="34" charset="0"/>
                <a:cs typeface="Arial" pitchFamily="34" charset="0"/>
              </a:rPr>
              <a:t>300%</a:t>
            </a:r>
          </a:p>
          <a:p>
            <a:pPr algn="ctr"/>
            <a:endParaRPr lang="pt-BR" sz="300" dirty="0" smtClean="0">
              <a:ea typeface="Verdana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ea typeface="Verdana" pitchFamily="34" charset="0"/>
                <a:cs typeface="Arial" pitchFamily="34" charset="0"/>
              </a:rPr>
              <a:t>Através de Trabalho de Recadastramento e Vistorias Continuadas</a:t>
            </a:r>
          </a:p>
          <a:p>
            <a:pPr algn="just"/>
            <a:endParaRPr lang="pt-BR" sz="2000" dirty="0" smtClean="0">
              <a:ea typeface="Verdana" pitchFamily="34" charset="0"/>
              <a:cs typeface="Arial" pitchFamily="34" charset="0"/>
            </a:endParaRPr>
          </a:p>
          <a:p>
            <a:pPr algn="just"/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357290" y="4000504"/>
            <a:ext cx="6357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rgbClr val="0070C0"/>
                </a:solidFill>
              </a:rPr>
              <a:t>Confiança na boa aplicação do recurso: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dirty="0" smtClean="0"/>
              <a:t> Escolas em Tempo Integral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dirty="0" smtClean="0"/>
              <a:t> Postos de Saúde 24h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dirty="0" smtClean="0"/>
              <a:t> Centro de Educação Infantil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dirty="0" smtClean="0"/>
              <a:t> Asfalto</a:t>
            </a:r>
            <a:endParaRPr lang="pt-BR" sz="2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4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8172450" cy="6072230"/>
          </a:xfrm>
        </p:spPr>
        <p:txBody>
          <a:bodyPr>
            <a:normAutofit/>
          </a:bodyPr>
          <a:lstStyle/>
          <a:p>
            <a:r>
              <a:rPr lang="pt-BR" sz="7200" dirty="0" smtClean="0"/>
              <a:t>PNAFM II</a:t>
            </a:r>
            <a:br>
              <a:rPr lang="pt-BR" sz="7200" dirty="0" smtClean="0"/>
            </a:br>
            <a:r>
              <a:rPr lang="pt-BR" sz="1400" b="1" i="1" dirty="0"/>
              <a:t>PROGRAMA NACIONAL DE APOIO À GESTÃO ADMINISTRATIVA E FISCAL DOS MUNICÍPIOS BRASILEIROS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3600" dirty="0" smtClean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51" name="Título 4"/>
          <p:cNvSpPr>
            <a:spLocks noGrp="1"/>
          </p:cNvSpPr>
          <p:nvPr>
            <p:ph type="ctrTitle"/>
          </p:nvPr>
        </p:nvSpPr>
        <p:spPr>
          <a:xfrm>
            <a:off x="500063" y="157162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  <a:latin typeface="+mn-lt"/>
              </a:rPr>
              <a:t>DADOS DO CONTRATO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57290" y="2643183"/>
            <a:ext cx="69365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Assinatura:			21 de Setembro de 2011</a:t>
            </a:r>
          </a:p>
          <a:p>
            <a:endParaRPr lang="pt-BR" sz="500" dirty="0" smtClean="0"/>
          </a:p>
          <a:p>
            <a:r>
              <a:rPr lang="pt-BR" dirty="0" smtClean="0"/>
              <a:t>Vigência:				29 de Dezembro de 2014</a:t>
            </a:r>
          </a:p>
          <a:p>
            <a:endParaRPr lang="pt-BR" sz="500" dirty="0" smtClean="0"/>
          </a:p>
          <a:p>
            <a:r>
              <a:rPr lang="pt-BR" dirty="0" smtClean="0"/>
              <a:t>Termo de Apostilamento n. 01/2014:	30 de Outubro de 2015</a:t>
            </a:r>
          </a:p>
          <a:p>
            <a:endParaRPr lang="pt-BR" sz="500" dirty="0" smtClean="0"/>
          </a:p>
          <a:p>
            <a:r>
              <a:rPr lang="pt-BR" dirty="0" smtClean="0"/>
              <a:t>Termo de Apostilamento n. 01/2015: 	29 de Dezembro de 2015</a:t>
            </a:r>
          </a:p>
          <a:p>
            <a:endParaRPr lang="pt-BR" sz="500" dirty="0" smtClean="0"/>
          </a:p>
          <a:p>
            <a:r>
              <a:rPr lang="pt-BR" dirty="0" smtClean="0"/>
              <a:t>Termo de Apostilamento n. 02/2015:	29 de Dezembro de 2016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000" b="1" dirty="0" smtClean="0"/>
              <a:t>Valor Total: 	 R$ 27.777.778,00</a:t>
            </a:r>
            <a:r>
              <a:rPr lang="pt-BR" sz="500" b="1" dirty="0" smtClean="0"/>
              <a:t>	</a:t>
            </a:r>
            <a:r>
              <a:rPr lang="pt-BR" sz="2000" b="1" dirty="0" smtClean="0"/>
              <a:t>	</a:t>
            </a:r>
          </a:p>
          <a:p>
            <a:endParaRPr lang="pt-BR" sz="500" b="1" dirty="0" smtClean="0"/>
          </a:p>
          <a:p>
            <a:r>
              <a:rPr lang="pt-BR" sz="2000" b="1" dirty="0" smtClean="0"/>
              <a:t>BID:		 R$ 25.000.000,00	(US$ 13,996,193.04)</a:t>
            </a:r>
          </a:p>
          <a:p>
            <a:endParaRPr lang="pt-BR" sz="500" b="1" dirty="0" smtClean="0"/>
          </a:p>
          <a:p>
            <a:r>
              <a:rPr lang="pt-BR" sz="2000" b="1" dirty="0" smtClean="0"/>
              <a:t>Contrapartida:	 R$    2.777.778,00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285984" y="571500"/>
            <a:ext cx="4572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INVESTIMENTOS - PNAFM II</a:t>
            </a:r>
            <a:r>
              <a:rPr lang="pt-BR" sz="2800" dirty="0" smtClean="0">
                <a:solidFill>
                  <a:srgbClr val="0070C0"/>
                </a:solidFill>
              </a:rPr>
              <a:t> 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34" y="1714488"/>
            <a:ext cx="8643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Capacitação   	    (1.563 servidores)			R$ 2.030.341,32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Equipamentos e sistemas de tecnologia 			R$ 6.362.137,57</a:t>
            </a:r>
          </a:p>
          <a:p>
            <a:r>
              <a:rPr lang="pt-BR" sz="2000" dirty="0" smtClean="0">
                <a:cs typeface="Arial" pitchFamily="34" charset="0"/>
              </a:rPr>
              <a:t>   de informação e comunicação</a:t>
            </a:r>
          </a:p>
          <a:p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 Infraestrutura    (Ampliação do C.A.C.)			R$ 6.256.282,44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Mobiliários, materiais e equipamentos de apoio		R$ 1.093.941,60</a:t>
            </a:r>
          </a:p>
          <a:p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Serviços Técnicos que não configuram  consultoria		R$ 4.504.976,00</a:t>
            </a:r>
          </a:p>
          <a:p>
            <a:r>
              <a:rPr lang="pt-BR" sz="2000" dirty="0" smtClean="0">
                <a:cs typeface="Arial" pitchFamily="34" charset="0"/>
              </a:rPr>
              <a:t>   		(7.500 horas)</a:t>
            </a:r>
          </a:p>
          <a:p>
            <a:endParaRPr lang="pt-BR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 Consultoria	(600 horas)				R$ 59.980,00</a:t>
            </a:r>
          </a:p>
          <a:p>
            <a:endParaRPr lang="pt-BR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00298" y="42860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EM EXECUÇÃO - PNAFM II</a:t>
            </a:r>
            <a:r>
              <a:rPr lang="pt-BR" dirty="0" smtClean="0">
                <a:solidFill>
                  <a:srgbClr val="0070C0"/>
                </a:solidFill>
              </a:rPr>
              <a:t>  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94272"/>
            <a:ext cx="2857519" cy="18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86116" y="1000108"/>
            <a:ext cx="5500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Em 23 de maio de 2016 no Complexo Multiuso da Universidade Federal de MS - UFMS, foi realizada a 1ª Consulta Pública à Revisão do Plano Diretor para apresentar o desenvolvimento dos trabalhos pela empresa responsável pela execução do serviço.</a:t>
            </a:r>
            <a:endParaRPr lang="pt-BR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000372"/>
            <a:ext cx="4214842" cy="29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929322" y="4786322"/>
            <a:ext cx="278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12ª REUNIÃO DO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628652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</a:rPr>
              <a:t>01 e 02 de Junho de 2016</a:t>
            </a:r>
            <a:endParaRPr lang="pt-BR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ubtítulo 2"/>
          <p:cNvSpPr txBox="1">
            <a:spLocks/>
          </p:cNvSpPr>
          <p:nvPr/>
        </p:nvSpPr>
        <p:spPr bwMode="auto">
          <a:xfrm>
            <a:off x="250825" y="1916113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9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i="1" dirty="0" smtClean="0"/>
          </a:p>
        </p:txBody>
      </p:sp>
      <p:pic>
        <p:nvPicPr>
          <p:cNvPr id="9" name="Picture 2" descr="C:\PNAFM_PROJETO 2\COGEP 2012 Campo Grande\Imagem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714488"/>
            <a:ext cx="4344693" cy="3071834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00035" y="78579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PROJETO DE AMPLIAÇÃO CAC</a:t>
            </a:r>
            <a:endParaRPr lang="pt-BR" sz="4000" b="1" dirty="0"/>
          </a:p>
        </p:txBody>
      </p:sp>
      <p:pic>
        <p:nvPicPr>
          <p:cNvPr id="11" name="Picture 2" descr="C:\PNAFM_PROJETO 2\COGEP 2012 Campo Grande\Imagem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93559"/>
            <a:ext cx="4374294" cy="30927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ubtítulo 2"/>
          <p:cNvSpPr txBox="1">
            <a:spLocks/>
          </p:cNvSpPr>
          <p:nvPr/>
        </p:nvSpPr>
        <p:spPr bwMode="auto">
          <a:xfrm>
            <a:off x="250825" y="1916113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9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i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121442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928802"/>
            <a:ext cx="8786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sz="2000" dirty="0" smtClean="0"/>
              <a:t>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00034" y="57148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PROJETO DE AMPLIAÇÃO CAC</a:t>
            </a:r>
            <a:endParaRPr lang="pt-BR" sz="4000" b="1" dirty="0"/>
          </a:p>
        </p:txBody>
      </p:sp>
      <p:pic>
        <p:nvPicPr>
          <p:cNvPr id="12" name="Picture 2" descr="C:\PNAFM_PROJETO 2\COGEP 2012 Campo Grande\Imagem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6401362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ubtítulo 2"/>
          <p:cNvSpPr txBox="1">
            <a:spLocks/>
          </p:cNvSpPr>
          <p:nvPr/>
        </p:nvSpPr>
        <p:spPr bwMode="auto">
          <a:xfrm>
            <a:off x="250825" y="1916113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9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i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121442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928802"/>
            <a:ext cx="8786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sz="2000" dirty="0" smtClean="0"/>
              <a:t>	</a:t>
            </a:r>
          </a:p>
        </p:txBody>
      </p:sp>
      <p:pic>
        <p:nvPicPr>
          <p:cNvPr id="3074" name="Picture 2" descr="E:\Nova pasta\DJI_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286280" cy="3143272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57148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70C0"/>
                </a:solidFill>
              </a:rPr>
              <a:t>OBRA DE AMPLIAÇÃO CAC</a:t>
            </a:r>
          </a:p>
          <a:p>
            <a:pPr algn="ctr"/>
            <a:r>
              <a:rPr lang="pt-BR" sz="3500" b="1" dirty="0" smtClean="0">
                <a:solidFill>
                  <a:srgbClr val="0070C0"/>
                </a:solidFill>
              </a:rPr>
              <a:t>EM EXECUÇÃO</a:t>
            </a:r>
            <a:endParaRPr lang="pt-BR" sz="3500" b="1" dirty="0"/>
          </a:p>
        </p:txBody>
      </p:sp>
      <p:pic>
        <p:nvPicPr>
          <p:cNvPr id="3075" name="Picture 3" descr="E:\Nova pasta\DJI_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496"/>
            <a:ext cx="4212689" cy="314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ubtítulo 2"/>
          <p:cNvSpPr txBox="1">
            <a:spLocks/>
          </p:cNvSpPr>
          <p:nvPr/>
        </p:nvSpPr>
        <p:spPr bwMode="auto">
          <a:xfrm>
            <a:off x="250825" y="1916113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9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i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121442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928802"/>
            <a:ext cx="8786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sz="2000" dirty="0" smtClean="0"/>
              <a:t>	</a:t>
            </a:r>
          </a:p>
        </p:txBody>
      </p:sp>
      <p:pic>
        <p:nvPicPr>
          <p:cNvPr id="4098" name="Picture 2" descr="E:\Nova pasta\DJI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286281" cy="31428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57148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70C0"/>
                </a:solidFill>
              </a:rPr>
              <a:t>OBRA DE AMPLIAÇÃO CAC</a:t>
            </a:r>
          </a:p>
          <a:p>
            <a:pPr algn="ctr"/>
            <a:r>
              <a:rPr lang="pt-BR" sz="3500" b="1" dirty="0" smtClean="0">
                <a:solidFill>
                  <a:srgbClr val="0070C0"/>
                </a:solidFill>
              </a:rPr>
              <a:t>EM EXECUÇÃO</a:t>
            </a:r>
            <a:endParaRPr lang="pt-BR" sz="3500" b="1" dirty="0"/>
          </a:p>
        </p:txBody>
      </p:sp>
      <p:pic>
        <p:nvPicPr>
          <p:cNvPr id="4099" name="Picture 3" descr="E:\Nova pasta\DJI_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496"/>
            <a:ext cx="4286280" cy="314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ubtítulo 2"/>
          <p:cNvSpPr txBox="1">
            <a:spLocks/>
          </p:cNvSpPr>
          <p:nvPr/>
        </p:nvSpPr>
        <p:spPr bwMode="auto">
          <a:xfrm>
            <a:off x="250825" y="1916113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9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i="1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85720" y="500042"/>
            <a:ext cx="8429684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Capacitação						R$ 698.940,75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pt-BR" sz="500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Segurança da Informação				R$ 1.500.000,00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pt-BR" sz="800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Congressos e Seminários					R$ 160.000,00</a:t>
            </a:r>
          </a:p>
          <a:p>
            <a:pPr>
              <a:lnSpc>
                <a:spcPts val="2400"/>
              </a:lnSpc>
            </a:pPr>
            <a:endParaRPr lang="pt-BR" sz="2000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Projeto Novo Código Tributário Municipal			R$ 400.000,00</a:t>
            </a:r>
          </a:p>
          <a:p>
            <a:pPr>
              <a:lnSpc>
                <a:spcPts val="2400"/>
              </a:lnSpc>
            </a:pPr>
            <a:endParaRPr lang="pt-BR" sz="2000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Mobiliários SEPLANFIC e UEM				R$ 198.000,00</a:t>
            </a:r>
          </a:p>
          <a:p>
            <a:pPr>
              <a:lnSpc>
                <a:spcPts val="2400"/>
              </a:lnSpc>
            </a:pPr>
            <a:endParaRPr lang="pt-BR" sz="2000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Conclusão da Obra de Ampliação da Central 		R$ 517.556,65</a:t>
            </a:r>
          </a:p>
          <a:p>
            <a:pPr>
              <a:lnSpc>
                <a:spcPts val="2400"/>
              </a:lnSpc>
            </a:pPr>
            <a:r>
              <a:rPr lang="pt-BR" sz="2000" dirty="0" smtClean="0"/>
              <a:t>   de Atendimento ao Cidadão – CAC                                                                   </a:t>
            </a:r>
          </a:p>
          <a:p>
            <a:pPr>
              <a:lnSpc>
                <a:spcPts val="2400"/>
              </a:lnSpc>
            </a:pPr>
            <a:r>
              <a:rPr lang="pt-BR" sz="2000" dirty="0" smtClean="0"/>
              <a:t>              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Equipar a CAC com Mobiliários, Equipamentos		R$ 1.240.810,00</a:t>
            </a:r>
          </a:p>
          <a:p>
            <a:pPr>
              <a:lnSpc>
                <a:spcPts val="2400"/>
              </a:lnSpc>
            </a:pPr>
            <a:r>
              <a:rPr lang="pt-BR" sz="2000" dirty="0" smtClean="0"/>
              <a:t>e Sistemas de Tecnologia da Informação</a:t>
            </a:r>
          </a:p>
          <a:p>
            <a:pPr>
              <a:lnSpc>
                <a:spcPts val="2400"/>
              </a:lnSpc>
            </a:pPr>
            <a:endParaRPr lang="pt-BR" sz="2000" dirty="0" smtClean="0"/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t-BR" sz="2000" dirty="0" smtClean="0"/>
              <a:t> Adequação da CAC para Instalação do DATACENTER	                 R$ 400.000,00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1714480" y="21429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A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rgbClr val="0070C0"/>
                </a:solidFill>
              </a:rPr>
              <a:t>EXECUTAR – 2016 </a:t>
            </a:r>
            <a:endParaRPr lang="pt-BR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ubtítulo 2"/>
          <p:cNvSpPr txBox="1">
            <a:spLocks/>
          </p:cNvSpPr>
          <p:nvPr/>
        </p:nvSpPr>
        <p:spPr bwMode="auto">
          <a:xfrm>
            <a:off x="250825" y="1916113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9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2400" dirty="0" smtClean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i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121442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928802"/>
            <a:ext cx="8786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sz="2000" dirty="0" smtClean="0"/>
              <a:t>	</a:t>
            </a:r>
          </a:p>
        </p:txBody>
      </p:sp>
      <p:pic>
        <p:nvPicPr>
          <p:cNvPr id="11" name="image2.jpe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8929718" cy="507209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277239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 Light" pitchFamily="34" charset="0"/>
                <a:cs typeface="Calibri Light" pitchFamily="34" charset="0"/>
              </a:rPr>
              <a:t>A Prefeitura Municipal de Campo Grande e a equipe da UEM agradecem a presença de todos os participantes</a:t>
            </a: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 Light" pitchFamily="34" charset="0"/>
                <a:cs typeface="Calibri Light" pitchFamily="34" charset="0"/>
              </a:rPr>
              <a:t>, patrocinadores e apoiadores neste</a:t>
            </a:r>
            <a:r>
              <a:rPr kumimoji="0" lang="pt-BR" sz="3600" b="1" i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 Light" pitchFamily="34" charset="0"/>
                <a:cs typeface="Calibri Light" pitchFamily="34" charset="0"/>
              </a:rPr>
              <a:t> evento!</a:t>
            </a:r>
            <a:endParaRPr kumimoji="0" lang="pt-BR" sz="3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7"/>
          <p:cNvSpPr txBox="1">
            <a:spLocks noChangeArrowheads="1"/>
          </p:cNvSpPr>
          <p:nvPr/>
        </p:nvSpPr>
        <p:spPr bwMode="auto">
          <a:xfrm>
            <a:off x="271490" y="714356"/>
            <a:ext cx="5372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</a:rPr>
              <a:t>Campo Grande -  </a:t>
            </a:r>
            <a:r>
              <a:rPr lang="pt-BR" sz="2000" b="1" dirty="0">
                <a:solidFill>
                  <a:srgbClr val="0070C0"/>
                </a:solidFill>
              </a:rPr>
              <a:t>Cidade Morena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292128" y="1219181"/>
            <a:ext cx="8280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1600" dirty="0"/>
          </a:p>
          <a:p>
            <a:endParaRPr lang="pt-BR" sz="1600" b="1" dirty="0" smtClean="0"/>
          </a:p>
          <a:p>
            <a:r>
              <a:rPr lang="pt-BR" sz="1600" b="1" dirty="0" smtClean="0"/>
              <a:t>População</a:t>
            </a:r>
            <a:r>
              <a:rPr lang="pt-BR" sz="1600" b="1" dirty="0"/>
              <a:t>:</a:t>
            </a:r>
            <a:r>
              <a:rPr lang="pt-BR" sz="1600" dirty="0"/>
              <a:t> </a:t>
            </a:r>
            <a:r>
              <a:rPr lang="pt-BR" sz="1600" dirty="0" smtClean="0"/>
              <a:t> 853.622 mil habitantes ( </a:t>
            </a:r>
            <a:r>
              <a:rPr lang="pt-BR" sz="1600" dirty="0"/>
              <a:t>IBGE - </a:t>
            </a:r>
            <a:r>
              <a:rPr lang="pt-BR" sz="1600" dirty="0" smtClean="0"/>
              <a:t>2015)</a:t>
            </a:r>
          </a:p>
          <a:p>
            <a:r>
              <a:rPr lang="pt-BR" sz="1600" dirty="0" smtClean="0"/>
              <a:t>( 31,77% do total estadual), cerca de 97,22 hab/km²</a:t>
            </a:r>
          </a:p>
          <a:p>
            <a:endParaRPr lang="pt-BR" sz="1600" dirty="0"/>
          </a:p>
          <a:p>
            <a:r>
              <a:rPr lang="pt-BR" sz="1600" b="1" dirty="0"/>
              <a:t>Área Urbana:</a:t>
            </a:r>
            <a:r>
              <a:rPr lang="pt-BR" sz="1600" dirty="0"/>
              <a:t> 360 km</a:t>
            </a:r>
            <a:r>
              <a:rPr lang="pt-BR" sz="1600" baseline="30000" dirty="0"/>
              <a:t>2</a:t>
            </a:r>
            <a:endParaRPr lang="pt-BR" dirty="0"/>
          </a:p>
          <a:p>
            <a:endParaRPr lang="pt-BR" sz="1600" dirty="0"/>
          </a:p>
          <a:p>
            <a:r>
              <a:rPr lang="pt-BR" sz="1600" b="1" dirty="0"/>
              <a:t>Área Rural:</a:t>
            </a:r>
            <a:r>
              <a:rPr lang="pt-BR" sz="1600" dirty="0"/>
              <a:t> 8.118,40 km</a:t>
            </a:r>
            <a:r>
              <a:rPr lang="pt-BR" sz="1600" baseline="30000" dirty="0"/>
              <a:t>2</a:t>
            </a:r>
            <a:endParaRPr lang="pt-BR" sz="1600" b="1" dirty="0"/>
          </a:p>
        </p:txBody>
      </p:sp>
      <p:pic>
        <p:nvPicPr>
          <p:cNvPr id="1843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357562"/>
            <a:ext cx="27670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Brasil 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00174"/>
            <a:ext cx="3819525" cy="4103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671"/>
            <a:ext cx="9144000" cy="71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71440" y="-357214"/>
            <a:ext cx="8572560" cy="650085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Cenário Atual</a:t>
            </a:r>
          </a:p>
          <a:p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I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ndicadores </a:t>
            </a:r>
            <a:r>
              <a:rPr lang="pt-BR" sz="1600" b="1" dirty="0" smtClean="0"/>
              <a:t>Índice Gini </a:t>
            </a:r>
            <a:r>
              <a:rPr lang="pt-BR" sz="1600" dirty="0" smtClean="0"/>
              <a:t>Totaliza 0,5720 (est. 2010)   </a:t>
            </a:r>
          </a:p>
          <a:p>
            <a:r>
              <a:rPr lang="pt-BR" sz="1600" b="1" dirty="0" smtClean="0"/>
              <a:t>       Mortalidade infantil </a:t>
            </a:r>
            <a:r>
              <a:rPr lang="pt-BR" sz="1600" dirty="0" smtClean="0"/>
              <a:t>8,55 por mil (2014)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lang="pt-BR" sz="1600" b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Pólos de Desenvolvimento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cs typeface="Times New Roman" pitchFamily="18" charset="0"/>
              </a:rPr>
              <a:t>	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Colocação do Município no Estado: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           1º Maior e mais importante centro impulsionador da atividade econômica e social do estado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           3º Maior e mais desenvolvido centro urbano da Região Centro Oeste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           20ª Maior cidade do Brasil em 2014</a:t>
            </a:r>
          </a:p>
          <a:p>
            <a:r>
              <a:rPr lang="pt-BR" sz="1600" dirty="0" smtClean="0"/>
              <a:t>	 Ano                  Variação do PIB Municipal (%)</a:t>
            </a:r>
          </a:p>
          <a:p>
            <a:r>
              <a:rPr lang="pt-BR" sz="1600" dirty="0" smtClean="0"/>
              <a:t>	2013                          12,85 %</a:t>
            </a:r>
          </a:p>
          <a:p>
            <a:r>
              <a:rPr lang="pt-BR" sz="1600" dirty="0" smtClean="0"/>
              <a:t>	2014                          13,31 %</a:t>
            </a:r>
          </a:p>
          <a:p>
            <a:r>
              <a:rPr lang="pt-BR" sz="1600" dirty="0" smtClean="0"/>
              <a:t>	2015                          17,42 % estimado</a:t>
            </a:r>
          </a:p>
          <a:p>
            <a:r>
              <a:rPr lang="pt-BR" sz="1600" dirty="0" smtClean="0"/>
              <a:t>	2016                          15,24 % estimado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/>
              <a:t>Fonte IBGE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/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1500174"/>
            <a:ext cx="2857520" cy="107157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8"/>
          <p:cNvPicPr>
            <a:picLocks noChangeAspect="1" noChangeArrowheads="1"/>
          </p:cNvPicPr>
          <p:nvPr/>
        </p:nvPicPr>
        <p:blipFill>
          <a:blip r:embed="rId3" cstate="print"/>
          <a:srcRect l="13016" t="10608" r="20549" b="16345"/>
          <a:stretch>
            <a:fillRect/>
          </a:stretch>
        </p:blipFill>
        <p:spPr bwMode="auto">
          <a:xfrm>
            <a:off x="1144562" y="1428736"/>
            <a:ext cx="6985000" cy="51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8662" y="928670"/>
            <a:ext cx="7272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E9E6D7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CAMPO </a:t>
            </a:r>
            <a:r>
              <a:rPr lang="pt-BR" sz="4000" dirty="0" smtClean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GRANDE - Regiões</a:t>
            </a:r>
            <a:endParaRPr lang="pt-BR" sz="4000" dirty="0">
              <a:solidFill>
                <a:srgbClr val="FFBA2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32679" y="11241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As demandas dos Munícipes são: </a:t>
            </a:r>
          </a:p>
        </p:txBody>
      </p:sp>
      <p:sp>
        <p:nvSpPr>
          <p:cNvPr id="5" name="Texto explicativo em elipse 4"/>
          <p:cNvSpPr/>
          <p:nvPr/>
        </p:nvSpPr>
        <p:spPr>
          <a:xfrm rot="1072141">
            <a:off x="5057707" y="1454375"/>
            <a:ext cx="3930068" cy="2375659"/>
          </a:xfrm>
          <a:prstGeom prst="wedgeEllipseCallout">
            <a:avLst>
              <a:gd name="adj1" fmla="val -36627"/>
              <a:gd name="adj2" fmla="val 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resolver questões administrativas  e financeiras relacionadas  a estas demandas?</a:t>
            </a:r>
            <a:endParaRPr lang="pt-BR" dirty="0"/>
          </a:p>
        </p:txBody>
      </p:sp>
      <p:pic>
        <p:nvPicPr>
          <p:cNvPr id="1028" name="Picture 4" descr="http://3.bp.blogspot.com/_kev7MW63dfw/TMcZqXnjDTI/AAAAAAAAAJY/yDqPWDMPd8M/s1600/pensand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136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Educação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9" y="2214156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Saúde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953" y="2565680"/>
            <a:ext cx="141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Habitação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6954" y="2935012"/>
            <a:ext cx="177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Infraestrutura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9" y="3304008"/>
            <a:ext cx="2093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Assistência Social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3643" y="3673340"/>
            <a:ext cx="143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Segurança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042672"/>
            <a:ext cx="186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Lazer e Cultura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14348" y="642918"/>
            <a:ext cx="842965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Decisões Estratégicas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Buscar fontes de financiamento ampliação dos recursos e adesão PNAFM II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Atrativo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Taxa de juros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Prazo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Formato do Programa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Indicadores e resultados positivos da Fase I do PNAFM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Projeto claro e objetivo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Equipe consciente e motivada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Mudança de paradigmas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Evolução cultural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Foco no resultado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Ausência de personalismo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685800" y="357166"/>
            <a:ext cx="8172450" cy="607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PNAFM I</a:t>
            </a:r>
          </a:p>
          <a:p>
            <a:pPr fontAlgn="base"/>
            <a:r>
              <a:rPr lang="pt-BR" sz="1400" b="1" i="1" dirty="0"/>
              <a:t>PROGRAMA NACIONAL DE APOIO À GESTÃO ADMINISTRATIVA E FISCAL DOS MUNICÍPIOS BRASILEIROS</a:t>
            </a:r>
            <a:endParaRPr lang="pt-BR" sz="1400" dirty="0"/>
          </a:p>
          <a:p>
            <a:pPr fontAlgn="base"/>
            <a:r>
              <a:rPr lang="pt-BR" sz="7200" dirty="0"/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5529274" cy="115569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Dados do Contrato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1785926"/>
            <a:ext cx="7449988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dirty="0" smtClean="0"/>
              <a:t>Assinatura:                       25 de janeiro de 2006</a:t>
            </a:r>
          </a:p>
          <a:p>
            <a:endParaRPr lang="pt-BR" sz="500" dirty="0" smtClean="0"/>
          </a:p>
          <a:p>
            <a:r>
              <a:rPr lang="pt-BR" sz="1900" dirty="0" smtClean="0"/>
              <a:t>Vigência:                          31 de dezembro de 2008</a:t>
            </a:r>
          </a:p>
          <a:p>
            <a:endParaRPr lang="pt-BR" sz="500" dirty="0" smtClean="0"/>
          </a:p>
          <a:p>
            <a:r>
              <a:rPr lang="pt-BR" sz="1900" dirty="0" smtClean="0"/>
              <a:t>1º Termo Aditivo:           02 de maio de 2008 a 25 de janeiro 2010</a:t>
            </a:r>
          </a:p>
          <a:p>
            <a:endParaRPr lang="pt-BR" sz="500" dirty="0" smtClean="0"/>
          </a:p>
          <a:p>
            <a:r>
              <a:rPr lang="pt-BR" sz="1900" dirty="0" smtClean="0"/>
              <a:t>2º Termo Aditivo:           23 de outubro de 2009 a 31 de dezembro de 2010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000" dirty="0" smtClean="0"/>
              <a:t>Valor Total:                              R$ 32.035.556,00</a:t>
            </a:r>
          </a:p>
          <a:p>
            <a:endParaRPr lang="pt-BR" sz="1000" dirty="0" smtClean="0"/>
          </a:p>
          <a:p>
            <a:r>
              <a:rPr lang="pt-BR" sz="2000" dirty="0" smtClean="0"/>
              <a:t>BID:                                           R$ 16.017.778,00</a:t>
            </a:r>
          </a:p>
          <a:p>
            <a:endParaRPr lang="pt-BR" sz="1000" dirty="0" smtClean="0"/>
          </a:p>
          <a:p>
            <a:r>
              <a:rPr lang="pt-BR" sz="2000" dirty="0" smtClean="0"/>
              <a:t>Contrapartida:                        R$ 16.017.778,00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519</Words>
  <Application>Microsoft Office PowerPoint</Application>
  <PresentationFormat>Apresentação na tela (4:3)</PresentationFormat>
  <Paragraphs>237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  </vt:lpstr>
      <vt:lpstr>Slide 5</vt:lpstr>
      <vt:lpstr>Slide 6</vt:lpstr>
      <vt:lpstr>Slide 7</vt:lpstr>
      <vt:lpstr>Slide 8</vt:lpstr>
      <vt:lpstr>Dados do Contrato</vt:lpstr>
      <vt:lpstr>Slide 10</vt:lpstr>
      <vt:lpstr>Slide 11</vt:lpstr>
      <vt:lpstr> </vt:lpstr>
      <vt:lpstr>- Realização de vôo urbano e restituição ortofotogramétrica  - Atualização do cadastro  - Aquisição de computadores, servidores e equipamentos de rede e outros equipamentos. - Capacitação, inclusive em nível de pós graduação . - SIMGEO (Sistema Municipal de Geoprocessamento).  </vt:lpstr>
      <vt:lpstr>Slide 14</vt:lpstr>
      <vt:lpstr>Slide 15</vt:lpstr>
      <vt:lpstr>PNAFM II PROGRAMA NACIONAL DE APOIO À GESTÃO ADMINISTRATIVA E FISCAL DOS MUNICÍPIOS BRASILEIROS   </vt:lpstr>
      <vt:lpstr>DADOS DO CONTRATO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osni.schluchting</dc:creator>
  <cp:lastModifiedBy>IrmaBC</cp:lastModifiedBy>
  <cp:revision>201</cp:revision>
  <dcterms:created xsi:type="dcterms:W3CDTF">2016-04-28T19:08:18Z</dcterms:created>
  <dcterms:modified xsi:type="dcterms:W3CDTF">2016-06-06T18:42:20Z</dcterms:modified>
</cp:coreProperties>
</file>