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1"/>
  </p:notesMasterIdLst>
  <p:handoutMasterIdLst>
    <p:handoutMasterId r:id="rId12"/>
  </p:handoutMasterIdLst>
  <p:sldIdLst>
    <p:sldId id="322" r:id="rId2"/>
    <p:sldId id="299" r:id="rId3"/>
    <p:sldId id="326" r:id="rId4"/>
    <p:sldId id="327" r:id="rId5"/>
    <p:sldId id="328" r:id="rId6"/>
    <p:sldId id="329" r:id="rId7"/>
    <p:sldId id="330" r:id="rId8"/>
    <p:sldId id="331" r:id="rId9"/>
    <p:sldId id="297" r:id="rId10"/>
  </p:sldIdLst>
  <p:sldSz cx="9144000" cy="6858000" type="screen4x3"/>
  <p:notesSz cx="6669088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06/relationships/legacyDocTextInfo" Target="legacyDocTextInfo.bin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F4753-BE1B-47BC-A80F-97A88470F0DB}" type="datetimeFigureOut">
              <a:rPr lang="pt-BR" smtClean="0"/>
              <a:pPr/>
              <a:t>16/09/2019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6866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D3583-0097-4F6C-BB15-1730F390F0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F42578F-F417-4A9D-AF7D-12E7CA4E8FE8}" type="datetimeFigureOut">
              <a:rPr lang="pt-BR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598" y="4714876"/>
            <a:ext cx="5335893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6866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18967A9-777F-48F7-BD0F-61D604089C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CC51DA7-8EE9-4C0A-9FB6-AF5A73DACD7B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AA80550-ED17-4C09-A388-0CD243CB490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390DAF-063C-4145-8B72-4B33034A3CE1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24B964-3B47-4939-AB7C-904B3A3692F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F1A1CCC-0A60-4CC5-9AE1-40FE78C1D42D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0E0F759-932B-4C4C-BFD2-2FD554145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E22087-6A51-476D-926A-21A4FB97127B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D53719B-8098-441D-96A8-D7E29426D37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76C4130-8761-41F0-8915-EE444793023D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E85CF0-389E-4528-AFBB-EE42F2DF5C7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0E7A66-DD45-4141-9F9E-A00BA404F8E7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ACF4AD-E5F1-4F85-8E74-2237F549CA0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EEBDE5-5849-4C3E-B3BE-E9FA1684D604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5FC2DD-D445-4928-A5CE-CEC1C2C3E05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E5BA81-4A69-4209-9CAB-524BE181FA31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0E9ED5-BD9B-433B-8F4D-990DC63B98E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2F08CF-C867-4393-B0BD-524E5179DF9F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6DAA2B-9EA9-41AA-A2D4-1CC76FC6B2B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64F9687F-C7BC-4BC5-98FE-03F26BAFE6FA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8F74A7-1A45-4FC4-97AA-0998D22172F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CCFAE56-6A84-4652-A0C9-1DD14076BD33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7DDF20B-D957-4B17-80F6-E6105DB3DD1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B67BCE7-B5AD-410F-8E6C-94C3463AB5EA}" type="datetimeFigureOut">
              <a:rPr lang="pt-BR" smtClean="0"/>
              <a:pPr>
                <a:defRPr/>
              </a:pPr>
              <a:t>16/09/2019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44AD263-294F-4A23-A3DF-0F1FDA5AD70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7772400" cy="864095"/>
          </a:xfrm>
        </p:spPr>
        <p:txBody>
          <a:bodyPr>
            <a:noAutofit/>
          </a:bodyPr>
          <a:lstStyle/>
          <a:p>
            <a:pPr algn="ctr"/>
            <a:r>
              <a:rPr lang="pt-BR" sz="3200" dirty="0" smtClean="0">
                <a:solidFill>
                  <a:srgbClr val="00B050"/>
                </a:solidFill>
              </a:rPr>
              <a:t>COGEP - COMITÊ GESTOR DO PNAFM</a:t>
            </a:r>
            <a:endParaRPr lang="pt-BR" sz="3200" dirty="0">
              <a:solidFill>
                <a:srgbClr val="00B05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07504" y="5301208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00B050"/>
                </a:solidFill>
              </a:rPr>
              <a:t>PROGRAMA NACIONAL DE APOIO À GESTÃO ADMINISTRATIVA E FISCAL DOS </a:t>
            </a:r>
            <a:r>
              <a:rPr lang="pt-BR" b="1" dirty="0" smtClean="0">
                <a:solidFill>
                  <a:srgbClr val="00B050"/>
                </a:solidFill>
              </a:rPr>
              <a:t>MUNICÍPIOS BRASILEIROS</a:t>
            </a:r>
          </a:p>
          <a:p>
            <a:pPr algn="ctr"/>
            <a:r>
              <a:rPr lang="pt-BR" b="1" dirty="0" smtClean="0">
                <a:solidFill>
                  <a:srgbClr val="00B050"/>
                </a:solidFill>
              </a:rPr>
              <a:t>    </a:t>
            </a:r>
            <a:r>
              <a:rPr lang="pt-BR" b="1" dirty="0" smtClean="0">
                <a:solidFill>
                  <a:srgbClr val="00B050"/>
                </a:solidFill>
              </a:rPr>
              <a:t>- PNAFM-III -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1560" y="651605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>
                <a:solidFill>
                  <a:srgbClr val="00B050"/>
                </a:solidFill>
              </a:rPr>
              <a:t>Salvador/BA, 18 a 20.09.2019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11266" name="AutoShape 2" descr="Resultado de imagem para fotos da avenida paulista em sÃ£o paul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AutoShape 2" descr="Resultado de imagem para fotos de salvad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9" name="Imagem 8" descr="C:\Users\luisao\Documents\elevador_horizontal-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908720"/>
            <a:ext cx="432048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aixaDeTexto 9"/>
          <p:cNvSpPr txBox="1"/>
          <p:nvPr/>
        </p:nvSpPr>
        <p:spPr>
          <a:xfrm>
            <a:off x="179512" y="4437112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0070C0"/>
                </a:solidFill>
              </a:rPr>
              <a:t>PAPEL DA UNIDADE DE EXECUÇÃO MUNICIPAL - UEM NO ÂMBITO DO PNAFM</a:t>
            </a:r>
            <a:endParaRPr lang="pt-B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9742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ARRANJO  INSTITUCIONAL</a:t>
            </a:r>
          </a:p>
          <a:p>
            <a:pPr algn="ctr">
              <a:buNone/>
            </a:pPr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1520" y="692696"/>
            <a:ext cx="4562475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b="1" dirty="0" smtClean="0"/>
              <a:t>1-</a:t>
            </a:r>
            <a:r>
              <a:rPr lang="pt-BR" dirty="0" smtClean="0"/>
              <a:t> </a:t>
            </a:r>
            <a:r>
              <a:rPr lang="pt-BR" b="1" dirty="0" smtClean="0"/>
              <a:t>UEM:</a:t>
            </a:r>
            <a:endParaRPr lang="pt-BR" b="1" dirty="0"/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Manter o foco no Projeto;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Priorizar atividades;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Cumprir prazos;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Manutenção do orçamento;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Reforçar a liderança da </a:t>
            </a:r>
            <a:r>
              <a:rPr lang="pt-BR" dirty="0" smtClean="0"/>
              <a:t>equipe junto a   instância superior;</a:t>
            </a:r>
            <a:endParaRPr lang="pt-BR" dirty="0"/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</a:t>
            </a:r>
            <a:r>
              <a:rPr lang="pt-BR" dirty="0" smtClean="0"/>
              <a:t>Manutenção do Patrocínio </a:t>
            </a:r>
            <a:r>
              <a:rPr lang="pt-BR" dirty="0"/>
              <a:t>da autoridade superior.</a:t>
            </a:r>
          </a:p>
          <a:p>
            <a:pPr>
              <a:defRPr/>
            </a:pPr>
            <a:r>
              <a:rPr lang="pt-BR" b="1" dirty="0"/>
              <a:t>2-</a:t>
            </a:r>
            <a:r>
              <a:rPr lang="pt-BR" dirty="0"/>
              <a:t> </a:t>
            </a:r>
            <a:r>
              <a:rPr lang="pt-BR" b="1" dirty="0"/>
              <a:t>UCP:</a:t>
            </a:r>
          </a:p>
          <a:p>
            <a:pPr marL="265113">
              <a:buFont typeface="Arial" pitchFamily="34" charset="0"/>
              <a:buChar char="•"/>
              <a:defRPr/>
            </a:pPr>
            <a:r>
              <a:rPr lang="pt-BR" dirty="0"/>
              <a:t> Contribuir para soluções de problemas;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Capacitação;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Apoio para execução dos Projetos;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Estimular Grupos de Discussão;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Monitoramento e Avaliação.</a:t>
            </a:r>
          </a:p>
          <a:p>
            <a:pPr>
              <a:defRPr/>
            </a:pPr>
            <a:r>
              <a:rPr lang="pt-BR" b="1" dirty="0"/>
              <a:t>3-</a:t>
            </a:r>
            <a:r>
              <a:rPr lang="pt-BR" dirty="0"/>
              <a:t> </a:t>
            </a:r>
            <a:r>
              <a:rPr lang="pt-BR" b="1" dirty="0"/>
              <a:t>Apoio Estratégico: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BID;</a:t>
            </a:r>
          </a:p>
          <a:p>
            <a:pPr marL="265113" lvl="1">
              <a:buFont typeface="Arial" pitchFamily="34" charset="0"/>
              <a:buChar char="•"/>
              <a:defRPr/>
            </a:pPr>
            <a:r>
              <a:rPr lang="pt-BR" dirty="0"/>
              <a:t> CAIXA.</a:t>
            </a:r>
          </a:p>
        </p:txBody>
      </p:sp>
      <p:sp>
        <p:nvSpPr>
          <p:cNvPr id="9" name="Chave direita 8"/>
          <p:cNvSpPr/>
          <p:nvPr/>
        </p:nvSpPr>
        <p:spPr>
          <a:xfrm>
            <a:off x="4499992" y="836712"/>
            <a:ext cx="504056" cy="496855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ext Box 44"/>
          <p:cNvSpPr txBox="1">
            <a:spLocks noChangeArrowheads="1"/>
          </p:cNvSpPr>
          <p:nvPr/>
        </p:nvSpPr>
        <p:spPr bwMode="auto">
          <a:xfrm>
            <a:off x="5940152" y="3933056"/>
            <a:ext cx="2238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/>
              <a:t>Fortalecimento de</a:t>
            </a:r>
          </a:p>
          <a:p>
            <a:r>
              <a:rPr lang="pt-BR" dirty="0"/>
              <a:t>Ações Integradas</a:t>
            </a:r>
          </a:p>
        </p:txBody>
      </p:sp>
      <p:sp>
        <p:nvSpPr>
          <p:cNvPr id="11" name="AutoShape 91"/>
          <p:cNvSpPr>
            <a:spLocks noChangeArrowheads="1"/>
          </p:cNvSpPr>
          <p:nvPr/>
        </p:nvSpPr>
        <p:spPr bwMode="auto">
          <a:xfrm>
            <a:off x="6732240" y="4653136"/>
            <a:ext cx="485775" cy="3603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1037" name="Diagram 81"/>
          <p:cNvGraphicFramePr>
            <a:graphicFrameLocks/>
          </p:cNvGraphicFramePr>
          <p:nvPr/>
        </p:nvGraphicFramePr>
        <p:xfrm>
          <a:off x="5148064" y="1484784"/>
          <a:ext cx="3887788" cy="3095625"/>
        </p:xfrm>
        <a:graphic>
          <a:graphicData uri="http://schemas.openxmlformats.org/drawingml/2006/compatibility">
            <com:legacyDrawing xmlns:com="http://schemas.openxmlformats.org/drawingml/2006/compatibility" spid="_x0000_s1037"/>
          </a:graphicData>
        </a:graphic>
      </p:graphicFrame>
      <p:sp>
        <p:nvSpPr>
          <p:cNvPr id="13" name="Rectangle 94"/>
          <p:cNvSpPr>
            <a:spLocks noChangeArrowheads="1"/>
          </p:cNvSpPr>
          <p:nvPr/>
        </p:nvSpPr>
        <p:spPr bwMode="auto">
          <a:xfrm>
            <a:off x="5148064" y="5157192"/>
            <a:ext cx="3671887" cy="3587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Alcance dos objetivos do PNAFM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COORDENADOR GERAL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99592" y="908720"/>
            <a:ext cx="72728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pt-BR" b="1" dirty="0" smtClean="0"/>
              <a:t>Criar uma articulação estratégica com a COOPE/UCP e com a CAIXA;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Elaborar programação de trabalho da UEM e apoiar todos os grupos internos, durante a etapa de implementação do Projeto;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pt-BR" b="1" dirty="0" smtClean="0"/>
              <a:t>Divulgar, interna e externamente, o conteúdo do Projeto aprovado, bem como as ações implementadas ou em andamento;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Solicitar desembolsos à CAIXA, em conjunto com o Coordenador Financeiro do Projeto;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Autorizar os pagamentos dos bens e serviços adquiridos pelo projeto, em conjunto com o Coordenador Financeiro;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Acompanhar e validar todos os relatórios e demonstrativos elaborados pela UEM;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Solicitar à COOPE/UCP as não objeções requeridas pelos regulamentos do programa;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Acompanhar as providências de regularização e saneamento das recomendações de auditoria.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COORDENADOR TÉCNICO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Coordenar a elaboração do Planejamento Estratégico com foco na gestão fiscal, que subsidiará o projeto PNAFM;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Elaborar projeto técnico, por meio do sistema SEEMP e promover todos os registros necessários à atualização dos registros no âmbito desse referido sistema;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Avaliar a elegibilidade dos produtos e dos insumos incluídos no projeto;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pt-BR" b="1" dirty="0" smtClean="0"/>
              <a:t>Coordenar e avaliar, conjuntamente com as áreas funcionais, a execução do Projeto;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pt-BR" b="1" dirty="0" smtClean="0"/>
              <a:t>Divulgar as diretrizes e as recomendações técnicas do Programa PNAFM e demais orientações do BID, interna e externamente;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 Elaborar os relatórios técnicos do projeto.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COORDENADOR FINANCEIRO</a:t>
            </a:r>
          </a:p>
          <a:p>
            <a:pPr eaLnBrk="1" hangingPunct="1"/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827584" y="1268760"/>
            <a:ext cx="75608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b="1" dirty="0" smtClean="0"/>
              <a:t>Administrar os recursos financeiros do Projeto promovendo todos os registros necessários;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Solicitar desembolsos à CAIXA, em conjunto com a Coordenação Geral do Projeto;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b="1" dirty="0" smtClean="0"/>
              <a:t>Preparar e apresentar os relatórios e documentos de prestação de contas definidos no âmbito do Programa;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Elaborar o processo relativo às Demonstrações Financeiras do projeto;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Avaliar a elegibilidade do pagamento, por meio da revisão dos documentos licitatórios previamente ao cadastramento dos contratos de fornecedores;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Autorizar os pagamentos dos bens e serviços adquiridos pelo projeto, em conjunto com o Coordenador Geral do Projeto.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COORDENADOR ADMINISTRATIVO</a:t>
            </a:r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827584" y="1268760"/>
            <a:ext cx="75608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Administrar os recursos materiais do Projeto promovendo todos os registros necessários;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b="1" dirty="0" smtClean="0"/>
              <a:t>Coordenar as ações administrativas relacionadas com as atividades promovidas pela COOPE/UCP, em especial aquelas no âmbito do COGEP (Comitê Gestor da Rede PNAFM) e os relativos à realização de cursos, visitas técnicas, encontros e reuniões;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Coordenar as ações patrimoniais relacionadas com as aquisições de bens e serviços.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ATRIBUIÇÕES DO ASSISTENTE DE MONITORAMENTO</a:t>
            </a:r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899592" y="980728"/>
            <a:ext cx="741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Manter atualizadas as informações referentes ao monitoramento do projeto no sistema SEEMP;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Atualizar o Relatório de Monitoramento do Projeto Municipal de acordo com as orientações da COOPE/UCP;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b="1" dirty="0" smtClean="0"/>
              <a:t>Apoiar a UEM na apuração e no acompanhamento dos indicadores do </a:t>
            </a:r>
            <a:r>
              <a:rPr lang="pt-BR" b="1" dirty="0" smtClean="0"/>
              <a:t>Programa, em especial os indicadores de impacto;</a:t>
            </a:r>
            <a:endParaRPr lang="pt-BR" b="1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Apoiar a UEM na elaboração dos relatórios de acompanhamento;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Apoiar a UEM na elaboração do Relatório de Conclusão do Projeto (PCR).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15616" y="6021288"/>
            <a:ext cx="7128792" cy="5760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PROGRAMA NACIONAL DE APOIO À GESTÃO ADMINISTRATIVA E FISCAL DOS MUNICÍPIOS BRASILEIROS – PNAFM</a:t>
            </a:r>
          </a:p>
          <a:p>
            <a:pPr eaLnBrk="1" hangingPunct="1"/>
            <a:endParaRPr lang="pt-BR" dirty="0" smtClean="0"/>
          </a:p>
        </p:txBody>
      </p:sp>
      <p:sp>
        <p:nvSpPr>
          <p:cNvPr id="1024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23528" y="188640"/>
            <a:ext cx="8280920" cy="7200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800" b="1" dirty="0" smtClean="0"/>
              <a:t>	</a:t>
            </a:r>
            <a:r>
              <a:rPr lang="pt-BR" sz="2400" b="1" dirty="0" smtClean="0"/>
              <a:t>CONCLUSÃO</a:t>
            </a:r>
            <a:endParaRPr lang="pt-BR" sz="2800" b="1" dirty="0" smtClean="0"/>
          </a:p>
        </p:txBody>
      </p:sp>
      <p:pic>
        <p:nvPicPr>
          <p:cNvPr id="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ângulo 11"/>
          <p:cNvSpPr/>
          <p:nvPr/>
        </p:nvSpPr>
        <p:spPr>
          <a:xfrm>
            <a:off x="611560" y="1844824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/>
            <a:endParaRPr lang="pt-BR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3608" y="980729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899592" y="1484784"/>
            <a:ext cx="741682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Integração plena com a atividade </a:t>
            </a:r>
            <a:r>
              <a:rPr lang="pt-BR" dirty="0" err="1" smtClean="0"/>
              <a:t>finalística</a:t>
            </a:r>
            <a:r>
              <a:rPr lang="pt-BR" dirty="0" smtClean="0"/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Integração plena com a CAIXA;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Coordenar as ações de governança da UEM;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Defender a importância da interatividade entre os participantes da Rede PNAFM;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 smtClean="0"/>
              <a:t>Difusão dos resultados do PNAFM a nível local e nacional.</a:t>
            </a:r>
          </a:p>
          <a:p>
            <a:pPr marL="342900" indent="-342900" algn="just">
              <a:buFont typeface="+mj-lt"/>
              <a:buAutoNum type="arabicPeriod"/>
            </a:pPr>
            <a:endParaRPr lang="pt-BR" dirty="0" smtClean="0"/>
          </a:p>
          <a:p>
            <a:pPr marL="342900" indent="-342900" algn="just">
              <a:buFont typeface="+mj-lt"/>
              <a:buAutoNum type="arabicPeriod"/>
            </a:pPr>
            <a:endParaRPr lang="pt-BR" dirty="0" smtClean="0"/>
          </a:p>
          <a:p>
            <a:pPr marL="342900" indent="-342900" algn="just">
              <a:buFont typeface="+mj-lt"/>
              <a:buAutoNum type="arabicPeriod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7544" y="627696"/>
            <a:ext cx="8136904" cy="5370701"/>
          </a:xfrm>
        </p:spPr>
        <p:txBody>
          <a:bodyPr wrap="square" anchor="ctr">
            <a:spAutoFit/>
          </a:bodyPr>
          <a:lstStyle/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PROGRAMA NACIONAL DE APOIO À GESTÃO ADMINISTRATIVA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 FISCAL DOS MUNICÍPIOS BRASILEIROS - PNAFM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COORDENAÇÃO-GERAL DE PROGRAMAS E PROJETOS DE 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COOPERAÇÃO – COOPE  (UCP)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DIRETORIA DE GESTÃO ESTRATÉGICA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DE GESTÃO CORPORATIVA</a:t>
            </a: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SECRETARIA EXECUTIVA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MINISTÉRIO DA ECONOMIA</a:t>
            </a:r>
            <a: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12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endParaRPr lang="pt-BR" sz="12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2020-4131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8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ClrTx/>
              <a:buSzTx/>
              <a:buFontTx/>
              <a:buNone/>
            </a:pP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“K", Sala 200,</a:t>
            </a:r>
            <a:b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8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  CEP:70048-900</a:t>
            </a:r>
            <a:endParaRPr lang="pt-BR" sz="18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3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949280"/>
            <a:ext cx="93236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9769</TotalTime>
  <Words>774</Words>
  <Application>Microsoft Office PowerPoint</Application>
  <PresentationFormat>Apresentação na tela (4:3)</PresentationFormat>
  <Paragraphs>94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Concurso</vt:lpstr>
      <vt:lpstr>COGEP - COMITÊ GESTOR DO PNAFM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Luisao</cp:lastModifiedBy>
  <cp:revision>385</cp:revision>
  <dcterms:created xsi:type="dcterms:W3CDTF">2016-08-22T14:28:27Z</dcterms:created>
  <dcterms:modified xsi:type="dcterms:W3CDTF">2019-09-16T13:45:05Z</dcterms:modified>
</cp:coreProperties>
</file>