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9"/>
  </p:notesMasterIdLst>
  <p:handoutMasterIdLst>
    <p:handoutMasterId r:id="rId10"/>
  </p:handoutMasterIdLst>
  <p:sldIdLst>
    <p:sldId id="290" r:id="rId2"/>
    <p:sldId id="293" r:id="rId3"/>
    <p:sldId id="294" r:id="rId4"/>
    <p:sldId id="301" r:id="rId5"/>
    <p:sldId id="292" r:id="rId6"/>
    <p:sldId id="299" r:id="rId7"/>
    <p:sldId id="300" r:id="rId8"/>
  </p:sldIdLst>
  <p:sldSz cx="9144000" cy="6858000" type="screen4x3"/>
  <p:notesSz cx="6669088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8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27A754B-5193-4206-BEA1-13E3ECC129D6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BB60569-A781-43E6-9D74-4F68AF0BDF6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6663" y="0"/>
            <a:ext cx="28908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418E470-9AB7-4F20-95F5-2EF17E442812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908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6663" y="9428163"/>
            <a:ext cx="2890837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26AA1B5-C8B7-443D-8252-FCEA6556E4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orma livre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9108074 w 5760"/>
                <a:gd name="T3" fmla="*/ 0 h 528"/>
                <a:gd name="T4" fmla="*/ 9108074 w 5760"/>
                <a:gd name="T5" fmla="*/ 838869 h 528"/>
                <a:gd name="T6" fmla="*/ 7590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eaLnBrk="0" hangingPunct="0">
                <a:defRPr/>
              </a:pPr>
              <a:endParaRPr lang="pt-BR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43A424E-2F6E-4EF0-A1CC-A27CD7609AC4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45FE3E7-241C-4C78-BF45-8C263B9F3E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31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2B1E9-37AB-48D5-AEE7-2569B2CC4727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28A4D-E406-41B4-BF3B-273EB79F47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5" y="274642"/>
            <a:ext cx="1777471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A9150-3C44-4DE3-B9FE-E4AD6B60582A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3F97C-B30B-42E7-8E2D-AB4CBB47384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8933E-C8CC-450B-859A-7BEA049E850A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5024D-BBA2-403B-BC8A-B0E78FECD8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42CECA-5568-4D0F-ABEB-7A2B342A547A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311D5-761D-4A85-98BB-BEBFADD09E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09519C-E08D-44FA-990A-A21EE25BB815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A6EC4-A3AD-44F8-A15E-7E396071BD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2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9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2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7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2AAC1A-BF72-4817-A20A-B9061BBD750A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7E7BB-84B6-4DC8-BC3B-793046C6E3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4071BB-62AF-49CC-B18A-7B760ACCEBB8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62B7C-E4D9-4CC3-A8CA-D4A6944FF8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74B1F-75F5-46D2-9497-D0F8BF0DBFE3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5685C-1D4B-42E0-B522-E80A2114DC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438A39-A94F-4829-900D-35DDE8C8CBF3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6EF6-C9A4-43C2-9C5B-8DB8AD885E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rma livre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4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4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6F2DBA2-D0F4-4FA7-B351-A46C5D259520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931EB-35F0-40E0-ADBD-8C311A5D4E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27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0" hangingPunct="0">
              <a:defRPr/>
            </a:pPr>
            <a:endParaRPr lang="pt-BR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A8D0ACD1-EF97-4DD0-BFB8-9536AFB415BF}" type="datetimeFigureOut">
              <a:rPr lang="pt-BR"/>
              <a:pPr>
                <a:defRPr/>
              </a:pPr>
              <a:t>23/09/2019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0099920-3035-4D26-B65B-A5483F5CC1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5" r:id="rId1"/>
    <p:sldLayoutId id="2147484321" r:id="rId2"/>
    <p:sldLayoutId id="2147484326" r:id="rId3"/>
    <p:sldLayoutId id="2147484327" r:id="rId4"/>
    <p:sldLayoutId id="2147484328" r:id="rId5"/>
    <p:sldLayoutId id="2147484329" r:id="rId6"/>
    <p:sldLayoutId id="2147484322" r:id="rId7"/>
    <p:sldLayoutId id="2147484330" r:id="rId8"/>
    <p:sldLayoutId id="2147484331" r:id="rId9"/>
    <p:sldLayoutId id="2147484323" r:id="rId10"/>
    <p:sldLayoutId id="21474843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9219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115888"/>
            <a:ext cx="2735263" cy="232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9221" name="Retângulo 5"/>
          <p:cNvSpPr>
            <a:spLocks noChangeArrowheads="1"/>
          </p:cNvSpPr>
          <p:nvPr/>
        </p:nvSpPr>
        <p:spPr bwMode="auto">
          <a:xfrm>
            <a:off x="3924300" y="549275"/>
            <a:ext cx="5111750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3600" b="1"/>
              <a:t>PNAFM III </a:t>
            </a:r>
          </a:p>
          <a:p>
            <a:pPr algn="ctr"/>
            <a:endParaRPr lang="pt-BR" sz="3600" b="1"/>
          </a:p>
          <a:p>
            <a:pPr algn="ctr"/>
            <a:r>
              <a:rPr lang="pt-BR" sz="3200" b="1">
                <a:latin typeface="Aparajita" pitchFamily="34" charset="0"/>
              </a:rPr>
              <a:t>O MONITORAMENTO NO PNAFM III</a:t>
            </a:r>
          </a:p>
        </p:txBody>
      </p:sp>
      <p:sp>
        <p:nvSpPr>
          <p:cNvPr id="9222" name="CaixaDeTexto 10"/>
          <p:cNvSpPr txBox="1">
            <a:spLocks noChangeArrowheads="1"/>
          </p:cNvSpPr>
          <p:nvPr/>
        </p:nvSpPr>
        <p:spPr bwMode="auto">
          <a:xfrm>
            <a:off x="4283075" y="3957638"/>
            <a:ext cx="48974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pt-BR" sz="3600" b="1">
                <a:latin typeface="Aparajita" pitchFamily="34" charset="0"/>
                <a:cs typeface="Aparajita" pitchFamily="34" charset="0"/>
              </a:rPr>
              <a:t>SALVADOR/BA</a:t>
            </a:r>
          </a:p>
          <a:p>
            <a:pPr algn="r" eaLnBrk="0" hangingPunct="0"/>
            <a:r>
              <a:rPr lang="pt-BR" sz="3600" b="1">
                <a:latin typeface="Aparajita" pitchFamily="34" charset="0"/>
                <a:cs typeface="Aparajita" pitchFamily="34" charset="0"/>
              </a:rPr>
              <a:t>18 e 20/09/2019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997450"/>
          </a:xfrm>
        </p:spPr>
        <p:txBody>
          <a:bodyPr>
            <a:normAutofit fontScale="47500" lnSpcReduction="20000"/>
          </a:bodyPr>
          <a:lstStyle/>
          <a:p>
            <a:pPr>
              <a:buFont typeface="Wingdings 3" pitchFamily="18" charset="2"/>
              <a:buNone/>
              <a:defRPr/>
            </a:pPr>
            <a:r>
              <a:rPr lang="pt-BR" sz="3600" dirty="0" smtClean="0"/>
              <a:t>Regulamento Operacional  - </a:t>
            </a:r>
            <a:r>
              <a:rPr lang="pt-BR" sz="3600" b="1" dirty="0" smtClean="0"/>
              <a:t>ROP</a:t>
            </a:r>
          </a:p>
          <a:p>
            <a:pPr>
              <a:buFont typeface="Wingdings 3" pitchFamily="18" charset="2"/>
              <a:buNone/>
              <a:defRPr/>
            </a:pPr>
            <a:endParaRPr lang="pt-BR" sz="3400" b="1" dirty="0" smtClean="0"/>
          </a:p>
          <a:p>
            <a:pPr>
              <a:buFont typeface="Wingdings 3" pitchFamily="18" charset="2"/>
              <a:buNone/>
              <a:defRPr/>
            </a:pPr>
            <a:r>
              <a:rPr lang="pt-BR" sz="3400" b="1" dirty="0" smtClean="0"/>
              <a:t>7.1</a:t>
            </a:r>
            <a:r>
              <a:rPr lang="pt-BR" sz="3400" b="1" dirty="0"/>
              <a:t>	</a:t>
            </a:r>
            <a:r>
              <a:rPr lang="pt-BR" sz="3400" b="1" dirty="0" smtClean="0"/>
              <a:t>Monitoramento </a:t>
            </a:r>
            <a:r>
              <a:rPr lang="pt-BR" sz="3400" b="1" dirty="0"/>
              <a:t>dos </a:t>
            </a:r>
            <a:r>
              <a:rPr lang="pt-BR" sz="3400" b="1" u="sng" dirty="0">
                <a:solidFill>
                  <a:srgbClr val="FF0000"/>
                </a:solidFill>
              </a:rPr>
              <a:t>Projetos</a:t>
            </a:r>
            <a:r>
              <a:rPr lang="pt-BR" sz="3400" b="1" dirty="0"/>
              <a:t> </a:t>
            </a:r>
            <a:endParaRPr lang="pt-BR" sz="3400" dirty="0"/>
          </a:p>
          <a:p>
            <a:pPr marL="895350" lvl="2" indent="-265113">
              <a:buFont typeface="Wingdings 2" pitchFamily="18" charset="2"/>
              <a:buNone/>
              <a:defRPr/>
            </a:pPr>
            <a:r>
              <a:rPr lang="pt-BR" sz="2500" dirty="0" smtClean="0"/>
              <a:t>	O </a:t>
            </a:r>
            <a:r>
              <a:rPr lang="pt-BR" sz="2500" dirty="0"/>
              <a:t>monitoramento dos Projetos será realizado por meio dos seguintes procedimentos </a:t>
            </a:r>
            <a:r>
              <a:rPr lang="pt-BR" sz="2500" dirty="0" smtClean="0"/>
              <a:t>e instrumentos:</a:t>
            </a:r>
          </a:p>
          <a:p>
            <a:pPr lvl="2">
              <a:buFont typeface="Wingdings 2" pitchFamily="18" charset="2"/>
              <a:buNone/>
              <a:defRPr/>
            </a:pPr>
            <a:endParaRPr lang="pt-BR" sz="2500" dirty="0"/>
          </a:p>
          <a:p>
            <a:pPr marL="681037" indent="-571500">
              <a:buFont typeface="Wingdings 3" pitchFamily="18" charset="2"/>
              <a:buAutoNum type="romanLcParenBoth"/>
              <a:defRPr/>
            </a:pPr>
            <a:r>
              <a:rPr lang="pt-BR" sz="3400" b="1" dirty="0" smtClean="0"/>
              <a:t>Sistema </a:t>
            </a:r>
            <a:r>
              <a:rPr lang="pt-BR" sz="3400" b="1" dirty="0"/>
              <a:t>de Elaboração, Execução e Monitoramento de Projetos (SEEMP)</a:t>
            </a:r>
            <a:r>
              <a:rPr lang="pt-BR" sz="3400" dirty="0"/>
              <a:t>. </a:t>
            </a:r>
            <a:endParaRPr lang="pt-BR" sz="3400" dirty="0" smtClean="0"/>
          </a:p>
          <a:p>
            <a:pPr marL="681037" indent="-571500">
              <a:buFont typeface="Wingdings 3" pitchFamily="18" charset="2"/>
              <a:buAutoNum type="romanLcParenBoth"/>
              <a:defRPr/>
            </a:pPr>
            <a:endParaRPr lang="pt-BR" sz="3400" dirty="0" smtClean="0"/>
          </a:p>
          <a:p>
            <a:pPr marL="681037" indent="-571500">
              <a:buFont typeface="Wingdings 3" pitchFamily="18" charset="2"/>
              <a:buAutoNum type="romanLcParenBoth"/>
              <a:defRPr/>
            </a:pPr>
            <a:r>
              <a:rPr lang="pt-BR" sz="3400" b="1" dirty="0" smtClean="0"/>
              <a:t>Visitas </a:t>
            </a:r>
            <a:r>
              <a:rPr lang="pt-BR" sz="3400" b="1" dirty="0"/>
              <a:t>técnicas da COOPE/UCP e/ou do BID aos Submutuários</a:t>
            </a:r>
            <a:r>
              <a:rPr lang="pt-BR" sz="3400" dirty="0"/>
              <a:t>. Estas visitas devem transferir conhecimentos e prestar orientações técnicas especializadas, por meio de um processo de coleta, análise e proposições de melhorias das ações, com orientação de melhores práticas a serem </a:t>
            </a:r>
            <a:r>
              <a:rPr lang="pt-BR" sz="3400" dirty="0" smtClean="0"/>
              <a:t>seguidas.</a:t>
            </a:r>
          </a:p>
          <a:p>
            <a:pPr marL="681037" indent="-571500">
              <a:buFont typeface="Wingdings 3" pitchFamily="18" charset="2"/>
              <a:buAutoNum type="romanLcParenBoth"/>
              <a:defRPr/>
            </a:pPr>
            <a:endParaRPr lang="pt-BR" sz="3400" dirty="0" smtClean="0"/>
          </a:p>
          <a:p>
            <a:pPr marL="681037" indent="-571500">
              <a:buFont typeface="Wingdings 3" pitchFamily="18" charset="2"/>
              <a:buAutoNum type="romanLcParenBoth"/>
              <a:defRPr/>
            </a:pPr>
            <a:r>
              <a:rPr lang="pt-BR" sz="3400" b="1" dirty="0" smtClean="0"/>
              <a:t>Reuniões </a:t>
            </a:r>
            <a:r>
              <a:rPr lang="pt-BR" sz="3400" b="1" dirty="0"/>
              <a:t>do COGEP</a:t>
            </a:r>
            <a:r>
              <a:rPr lang="pt-BR" sz="3400" dirty="0"/>
              <a:t>. As reuniões do Comitê Gestor da Rede PNAFM têm como objetivo a promoção da articulação, integração, compartilhamento de soluções e monitoramento do andamento dos projetos. Nessas oportunidades as dificuldades encontradas pelos submutuários podem ser suscitadas e compartilhadas na Rede em busca de cooperação e soluções</a:t>
            </a:r>
            <a:r>
              <a:rPr lang="pt-BR" sz="3400" dirty="0" smtClean="0"/>
              <a:t>.</a:t>
            </a:r>
            <a:endParaRPr lang="pt-BR" sz="3400" dirty="0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196975"/>
            <a:ext cx="8362950" cy="4997450"/>
          </a:xfrm>
        </p:spPr>
        <p:txBody>
          <a:bodyPr>
            <a:normAutofit fontScale="47500" lnSpcReduction="20000"/>
          </a:bodyPr>
          <a:lstStyle/>
          <a:p>
            <a:pPr>
              <a:buFont typeface="Wingdings 3" pitchFamily="18" charset="2"/>
              <a:buNone/>
              <a:defRPr/>
            </a:pPr>
            <a:r>
              <a:rPr lang="pt-BR" sz="4000" dirty="0" smtClean="0"/>
              <a:t>Regulamento Operacional  - </a:t>
            </a:r>
            <a:r>
              <a:rPr lang="pt-BR" sz="4000" b="1" dirty="0" smtClean="0"/>
              <a:t>ROP</a:t>
            </a:r>
          </a:p>
          <a:p>
            <a:pPr>
              <a:buFont typeface="Wingdings 3" pitchFamily="18" charset="2"/>
              <a:buNone/>
              <a:defRPr/>
            </a:pPr>
            <a:endParaRPr lang="pt-BR" sz="4000" b="1" dirty="0" smtClean="0"/>
          </a:p>
          <a:p>
            <a:pPr>
              <a:buFont typeface="Wingdings 3" pitchFamily="18" charset="2"/>
              <a:buNone/>
              <a:defRPr/>
            </a:pPr>
            <a:r>
              <a:rPr lang="pt-BR" sz="4000" b="1" dirty="0" smtClean="0"/>
              <a:t>7.2</a:t>
            </a:r>
            <a:r>
              <a:rPr lang="pt-BR" sz="4000" b="1" dirty="0"/>
              <a:t>	Monitoramento do </a:t>
            </a:r>
            <a:r>
              <a:rPr lang="pt-BR" sz="4000" b="1" u="sng" dirty="0">
                <a:solidFill>
                  <a:srgbClr val="FF0000"/>
                </a:solidFill>
              </a:rPr>
              <a:t>Programa</a:t>
            </a:r>
            <a:r>
              <a:rPr lang="pt-BR" sz="4000" b="1" dirty="0"/>
              <a:t> </a:t>
            </a:r>
            <a:endParaRPr lang="pt-BR" sz="4000" dirty="0"/>
          </a:p>
          <a:p>
            <a:pPr lvl="2">
              <a:buFont typeface="Wingdings 2" pitchFamily="18" charset="2"/>
              <a:buNone/>
              <a:defRPr/>
            </a:pPr>
            <a:r>
              <a:rPr lang="pt-BR" sz="3200" dirty="0" smtClean="0"/>
              <a:t>	O </a:t>
            </a:r>
            <a:r>
              <a:rPr lang="pt-BR" sz="3200" dirty="0"/>
              <a:t>monitoramento do Programa será realizado por meio dos seguintes procedimentos e instrumentos</a:t>
            </a:r>
            <a:r>
              <a:rPr lang="pt-BR" sz="3200" dirty="0" smtClean="0"/>
              <a:t>:</a:t>
            </a:r>
          </a:p>
          <a:p>
            <a:pPr lvl="2">
              <a:buFont typeface="Wingdings 2" pitchFamily="18" charset="2"/>
              <a:buNone/>
              <a:defRPr/>
            </a:pPr>
            <a:endParaRPr lang="pt-BR" sz="3200" dirty="0"/>
          </a:p>
          <a:p>
            <a:pPr marL="966787" indent="-857250">
              <a:buFont typeface="Wingdings 3" pitchFamily="18" charset="2"/>
              <a:buAutoNum type="romanLcParenBoth"/>
              <a:defRPr/>
            </a:pPr>
            <a:r>
              <a:rPr lang="pt-BR" sz="4000" b="1" dirty="0" smtClean="0"/>
              <a:t>Relatório </a:t>
            </a:r>
            <a:r>
              <a:rPr lang="pt-BR" sz="4000" b="1" dirty="0"/>
              <a:t>Semestral de Progresso</a:t>
            </a:r>
            <a:r>
              <a:rPr lang="pt-BR" sz="4000" dirty="0"/>
              <a:t>.</a:t>
            </a:r>
            <a:r>
              <a:rPr lang="pt-BR" sz="4000" b="1" dirty="0"/>
              <a:t> </a:t>
            </a:r>
            <a:endParaRPr lang="pt-BR" sz="4000" b="1" dirty="0" smtClean="0"/>
          </a:p>
          <a:p>
            <a:pPr marL="966787" indent="-857250">
              <a:buFont typeface="Wingdings 3" pitchFamily="18" charset="2"/>
              <a:buAutoNum type="romanLcParenBoth"/>
              <a:defRPr/>
            </a:pPr>
            <a:endParaRPr lang="pt-BR" sz="4000" b="1" dirty="0" smtClean="0"/>
          </a:p>
          <a:p>
            <a:pPr marL="966787" indent="-857250">
              <a:buFont typeface="Wingdings 3" pitchFamily="18" charset="2"/>
              <a:buAutoNum type="romanLcParenBoth"/>
              <a:defRPr/>
            </a:pPr>
            <a:r>
              <a:rPr lang="pt-BR" sz="4000" b="1" dirty="0" smtClean="0"/>
              <a:t>Plano </a:t>
            </a:r>
            <a:r>
              <a:rPr lang="pt-BR" sz="4000" b="1" dirty="0"/>
              <a:t>Operacional Anual (POA</a:t>
            </a:r>
            <a:r>
              <a:rPr lang="pt-BR" sz="4000" b="1" dirty="0" smtClean="0"/>
              <a:t>).</a:t>
            </a:r>
          </a:p>
          <a:p>
            <a:pPr marL="966787" indent="-857250">
              <a:buFont typeface="Wingdings 3" pitchFamily="18" charset="2"/>
              <a:buAutoNum type="romanLcParenBoth"/>
              <a:defRPr/>
            </a:pPr>
            <a:endParaRPr lang="pt-BR" sz="4000" b="1" dirty="0" smtClean="0"/>
          </a:p>
          <a:p>
            <a:pPr marL="966787" indent="-857250">
              <a:buFont typeface="Wingdings 3" pitchFamily="18" charset="2"/>
              <a:buAutoNum type="romanLcParenBoth" startAt="2"/>
              <a:defRPr/>
            </a:pPr>
            <a:r>
              <a:rPr lang="pt-BR" sz="4000" b="1" dirty="0" smtClean="0"/>
              <a:t>Relatório </a:t>
            </a:r>
            <a:r>
              <a:rPr lang="pt-BR" sz="4000" b="1" dirty="0"/>
              <a:t>de Avaliação Intermediária</a:t>
            </a:r>
            <a:r>
              <a:rPr lang="pt-BR" sz="4000" dirty="0"/>
              <a:t>. </a:t>
            </a:r>
            <a:endParaRPr lang="pt-BR" sz="4000" dirty="0" smtClean="0"/>
          </a:p>
          <a:p>
            <a:pPr marL="966787" indent="-857250">
              <a:buFont typeface="Wingdings 3" pitchFamily="18" charset="2"/>
              <a:buAutoNum type="romanLcParenBoth" startAt="2"/>
              <a:defRPr/>
            </a:pPr>
            <a:endParaRPr lang="pt-BR" sz="4000" b="1" dirty="0"/>
          </a:p>
          <a:p>
            <a:pPr marL="966787" indent="-857250">
              <a:buFont typeface="Wingdings 3" pitchFamily="18" charset="2"/>
              <a:buAutoNum type="romanLcParenBoth" startAt="4"/>
              <a:defRPr/>
            </a:pPr>
            <a:r>
              <a:rPr lang="pt-BR" sz="4000" b="1" dirty="0" smtClean="0"/>
              <a:t>Relatório </a:t>
            </a:r>
            <a:r>
              <a:rPr lang="pt-BR" sz="4000" b="1" dirty="0"/>
              <a:t>de Avaliação Final</a:t>
            </a:r>
            <a:r>
              <a:rPr lang="pt-BR" sz="4000" dirty="0"/>
              <a:t>. Esse relatório de avaliação final, econômica e de impacto, deverá ser apresentado dentro de 90 (noventa) dias posteriores à data de desembolso de 90% (noventa por cento) dos recursos do Empréstimo</a:t>
            </a:r>
            <a:r>
              <a:rPr lang="pt-BR" sz="4000" dirty="0" smtClean="0"/>
              <a:t>.</a:t>
            </a:r>
            <a:endParaRPr lang="pt-BR" sz="4000" b="1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268413"/>
            <a:ext cx="8362950" cy="4997450"/>
          </a:xfrm>
        </p:spPr>
        <p:txBody>
          <a:bodyPr>
            <a:normAutofit fontScale="40000" lnSpcReduction="20000"/>
          </a:bodyPr>
          <a:lstStyle/>
          <a:p>
            <a:pPr algn="ctr">
              <a:buFont typeface="Wingdings 3" pitchFamily="18" charset="2"/>
              <a:buNone/>
              <a:defRPr/>
            </a:pPr>
            <a:r>
              <a:rPr lang="pt-BR" sz="4300" dirty="0" smtClean="0"/>
              <a:t>Manual Operacional do Programa - </a:t>
            </a:r>
            <a:r>
              <a:rPr lang="pt-BR" sz="4300" b="1" dirty="0" smtClean="0"/>
              <a:t>MOP</a:t>
            </a:r>
          </a:p>
          <a:p>
            <a:pPr algn="ctr">
              <a:buFont typeface="Wingdings 3" pitchFamily="18" charset="2"/>
              <a:buNone/>
              <a:defRPr/>
            </a:pPr>
            <a:endParaRPr lang="pt-BR" dirty="0" smtClean="0"/>
          </a:p>
          <a:p>
            <a:pPr algn="ctr">
              <a:buFont typeface="Wingdings 3" pitchFamily="18" charset="2"/>
              <a:buNone/>
              <a:defRPr/>
            </a:pPr>
            <a:endParaRPr lang="pt-BR" dirty="0" smtClean="0"/>
          </a:p>
          <a:p>
            <a:pPr>
              <a:buFont typeface="Wingdings 3" pitchFamily="18" charset="2"/>
              <a:buNone/>
              <a:defRPr/>
            </a:pPr>
            <a:r>
              <a:rPr lang="pt-BR" b="1" dirty="0"/>
              <a:t>CAPÍTULO I - MONITORAMENTO </a:t>
            </a:r>
            <a:endParaRPr lang="pt-BR" dirty="0"/>
          </a:p>
          <a:p>
            <a:pPr>
              <a:buFont typeface="Wingdings 3" pitchFamily="18" charset="2"/>
              <a:buNone/>
              <a:defRPr/>
            </a:pPr>
            <a:r>
              <a:rPr lang="pt-BR" b="1" dirty="0"/>
              <a:t> </a:t>
            </a:r>
            <a:endParaRPr lang="pt-BR" dirty="0"/>
          </a:p>
          <a:p>
            <a:pPr lvl="3">
              <a:buFont typeface="Wingdings 2" pitchFamily="18" charset="2"/>
              <a:buNone/>
              <a:defRPr/>
            </a:pPr>
            <a:r>
              <a:rPr lang="pt-BR" sz="4000" b="1" dirty="0"/>
              <a:t>Instrumentos para o Monitoramento dos Projetos Municipais</a:t>
            </a:r>
            <a:endParaRPr lang="pt-BR" sz="4000" dirty="0"/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Os projetos serão monitorados pelos seguintes instrumentos: 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(i) </a:t>
            </a:r>
            <a:r>
              <a:rPr lang="pt-BR" sz="3500" dirty="0">
                <a:solidFill>
                  <a:srgbClr val="FF0000"/>
                </a:solidFill>
              </a:rPr>
              <a:t>SEEMP - Sistema de Elaboração, Execução e Monitoramento de Projetos. Esse sistema permite o acompanhamento da execução física e financeira dos Projetos PNAFM até o nível de insumos. O sistema permite o monitoramento e controle periódico dos produtos assim como os avanços da operação.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 </a:t>
            </a:r>
            <a:r>
              <a:rPr lang="pt-BR" sz="3500" dirty="0" smtClean="0"/>
              <a:t>(</a:t>
            </a:r>
            <a:r>
              <a:rPr lang="pt-BR" sz="3500" dirty="0"/>
              <a:t>ii) Visitas Técnicas da COOPE/UCP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(iii) </a:t>
            </a:r>
            <a:r>
              <a:rPr lang="pt-BR" sz="3500" dirty="0">
                <a:solidFill>
                  <a:srgbClr val="FF0000"/>
                </a:solidFill>
              </a:rPr>
              <a:t>Relatório de Monitoramento do Projeto Municipal </a:t>
            </a:r>
            <a:r>
              <a:rPr lang="pt-BR" sz="3500" dirty="0" smtClean="0">
                <a:solidFill>
                  <a:srgbClr val="FF0000"/>
                </a:solidFill>
              </a:rPr>
              <a:t>- Trata-se de planilha eletrônica Excel, por meio da qual a COOPE/UCP executa a análise periódica do desempenho do projeto</a:t>
            </a:r>
            <a:r>
              <a:rPr lang="pt-BR" sz="3500" dirty="0" smtClean="0"/>
              <a:t>.</a:t>
            </a:r>
            <a:endParaRPr lang="pt-BR" sz="3500" dirty="0"/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(iv) </a:t>
            </a:r>
            <a:r>
              <a:rPr lang="pt-BR" sz="3500" dirty="0">
                <a:solidFill>
                  <a:srgbClr val="FF0000"/>
                </a:solidFill>
              </a:rPr>
              <a:t>Conjunto de Indicadores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(v) </a:t>
            </a:r>
            <a:r>
              <a:rPr lang="pt-BR" sz="3500" dirty="0">
                <a:solidFill>
                  <a:srgbClr val="FF0000"/>
                </a:solidFill>
              </a:rPr>
              <a:t>Relatório de Conclusão do Projeto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 </a:t>
            </a:r>
          </a:p>
          <a:p>
            <a:pPr>
              <a:buFont typeface="Wingdings 3" pitchFamily="18" charset="2"/>
              <a:buNone/>
              <a:defRPr/>
            </a:pPr>
            <a:r>
              <a:rPr lang="pt-BR" sz="3500" dirty="0"/>
              <a:t>(vi) Outros instrumentos a serem instituídos pela COOPE/UCP, se necessário.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750" y="908050"/>
            <a:ext cx="8362950" cy="4997450"/>
          </a:xfrm>
        </p:spPr>
        <p:txBody>
          <a:bodyPr>
            <a:normAutofit fontScale="62500" lnSpcReduction="20000"/>
          </a:bodyPr>
          <a:lstStyle/>
          <a:p>
            <a:pPr>
              <a:buFont typeface="Wingdings 3" pitchFamily="18" charset="2"/>
              <a:buNone/>
              <a:defRPr/>
            </a:pPr>
            <a:endParaRPr lang="pt-BR" sz="4800" b="1" dirty="0" smtClean="0"/>
          </a:p>
          <a:p>
            <a:pPr marL="566737" indent="-457200">
              <a:buFont typeface="Wingdings 3" pitchFamily="18" charset="2"/>
              <a:buNone/>
              <a:defRPr/>
            </a:pPr>
            <a:r>
              <a:rPr lang="pt-BR" sz="2400" b="1" dirty="0" smtClean="0"/>
              <a:t>ATRIBUIÇÕES DA UEM</a:t>
            </a:r>
          </a:p>
          <a:p>
            <a:pPr marL="566737" indent="-457200">
              <a:buFont typeface="Wingdings 3" pitchFamily="18" charset="2"/>
              <a:buAutoNum type="arabicPeriod" startAt="2"/>
              <a:defRPr/>
            </a:pPr>
            <a:endParaRPr lang="pt-BR" sz="2400" dirty="0" smtClean="0"/>
          </a:p>
          <a:p>
            <a:pPr>
              <a:buFont typeface="Wingdings 3" pitchFamily="18" charset="2"/>
              <a:buNone/>
              <a:defRPr/>
            </a:pPr>
            <a:r>
              <a:rPr lang="pt-BR" dirty="0" smtClean="0"/>
              <a:t>2.4</a:t>
            </a:r>
            <a:r>
              <a:rPr lang="pt-BR" dirty="0"/>
              <a:t>	Assistente de Monitoramento </a:t>
            </a:r>
            <a:endParaRPr lang="pt-BR" dirty="0" smtClean="0"/>
          </a:p>
          <a:p>
            <a:pPr>
              <a:buFont typeface="Wingdings 3" pitchFamily="18" charset="2"/>
              <a:buNone/>
              <a:defRPr/>
            </a:pPr>
            <a:endParaRPr lang="pt-BR" dirty="0"/>
          </a:p>
          <a:p>
            <a:pPr>
              <a:buFont typeface="Wingdings 3" pitchFamily="18" charset="2"/>
              <a:buNone/>
              <a:defRPr/>
            </a:pPr>
            <a:r>
              <a:rPr lang="pt-BR" dirty="0"/>
              <a:t>		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manter atualizadas as informações </a:t>
            </a:r>
            <a:r>
              <a:rPr lang="pt-BR" dirty="0" smtClean="0"/>
              <a:t>referentes </a:t>
            </a:r>
            <a:r>
              <a:rPr lang="pt-BR" dirty="0"/>
              <a:t>ao monitoramento do projeto no sistema SEEMP</a:t>
            </a:r>
            <a:r>
              <a:rPr lang="pt-BR" dirty="0" smtClean="0"/>
              <a:t>;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pt-BR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atualizar o Relatório de Monitoramento do Projeto Municipal (planilha eletrônica Excel), de acordo com as orientações da COOPE/UCP</a:t>
            </a:r>
            <a:r>
              <a:rPr lang="pt-BR" dirty="0" smtClean="0"/>
              <a:t>;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pt-BR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apoiar a UEM na apuração e no acompanhamento dos indicadores do Programa;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  <a:defRPr/>
            </a:pPr>
            <a:endParaRPr lang="pt-BR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apoiar a UEM na elaboração dos relatórios de acompanhamento. </a:t>
            </a:r>
            <a:endParaRPr lang="pt-BR" dirty="0" smtClean="0"/>
          </a:p>
          <a:p>
            <a:pPr marL="514350" indent="-514350">
              <a:buFont typeface="+mj-lt"/>
              <a:buAutoNum type="arabicPeriod"/>
              <a:defRPr/>
            </a:pPr>
            <a:endParaRPr lang="pt-BR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pt-BR" dirty="0"/>
              <a:t>apoiar a UEM na elaboração do Relatório de Conclusão do Projeto (PCR</a:t>
            </a:r>
            <a:r>
              <a:rPr lang="pt-BR" dirty="0" smtClean="0"/>
              <a:t>)</a:t>
            </a:r>
            <a:endParaRPr lang="pt-BR" sz="16000" dirty="0" smtClean="0"/>
          </a:p>
        </p:txBody>
      </p:sp>
      <p:sp>
        <p:nvSpPr>
          <p:cNvPr id="4" name="Espaço Reservado para Texto 2"/>
          <p:cNvSpPr txBox="1">
            <a:spLocks/>
          </p:cNvSpPr>
          <p:nvPr/>
        </p:nvSpPr>
        <p:spPr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- PNAFM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PNAFM III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 3"/>
              <a:buNone/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pic>
        <p:nvPicPr>
          <p:cNvPr id="13317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628775"/>
            <a:ext cx="8362950" cy="2736850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pt-BR" sz="1800" b="1" smtClean="0"/>
              <a:t>1 - MONITORAMENTO NO SEEMP</a:t>
            </a:r>
            <a:endParaRPr lang="pt-BR" sz="1800" smtClean="0"/>
          </a:p>
          <a:p>
            <a:pPr algn="ctr">
              <a:buFont typeface="Wingdings 3" pitchFamily="18" charset="2"/>
              <a:buNone/>
            </a:pPr>
            <a:endParaRPr lang="pt-BR" sz="1800" smtClean="0"/>
          </a:p>
        </p:txBody>
      </p:sp>
      <p:pic>
        <p:nvPicPr>
          <p:cNvPr id="14339" name="Imagem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2060575"/>
            <a:ext cx="7632700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  <p:sp>
        <p:nvSpPr>
          <p:cNvPr id="14341" name="Retângulo 6"/>
          <p:cNvSpPr>
            <a:spLocks noChangeArrowheads="1"/>
          </p:cNvSpPr>
          <p:nvPr/>
        </p:nvSpPr>
        <p:spPr bwMode="auto">
          <a:xfrm>
            <a:off x="755650" y="4437063"/>
            <a:ext cx="61864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b="1"/>
              <a:t>2 - RELATÓRIO TRIMESTRAL DE ACOMPANHAMENTO</a:t>
            </a:r>
          </a:p>
          <a:p>
            <a:endParaRPr lang="pt-BR" b="1"/>
          </a:p>
          <a:p>
            <a:endParaRPr lang="pt-BR" b="1"/>
          </a:p>
          <a:p>
            <a:r>
              <a:rPr lang="pt-BR" b="1"/>
              <a:t>3 - PCR – O RELATÓRIO FINAL DO PROJETO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997450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endParaRPr lang="pt-BR" sz="1100" b="1" smtClean="0"/>
          </a:p>
          <a:p>
            <a:pPr algn="just">
              <a:buFont typeface="Wingdings 3" pitchFamily="18" charset="2"/>
              <a:buNone/>
            </a:pPr>
            <a:r>
              <a:rPr lang="pt-BR" sz="1600" b="1" smtClean="0"/>
              <a:t>Ações práticas do Assistente de Monitoramento</a:t>
            </a:r>
          </a:p>
          <a:p>
            <a:pPr algn="just">
              <a:buFont typeface="Wingdings 3" pitchFamily="18" charset="2"/>
              <a:buNone/>
            </a:pPr>
            <a:r>
              <a:rPr lang="pt-BR" sz="1600" b="1" smtClean="0"/>
              <a:t>	</a:t>
            </a:r>
          </a:p>
          <a:p>
            <a:r>
              <a:rPr lang="pt-BR" sz="1600" b="1" smtClean="0"/>
              <a:t>Manter preenchido o fluxo de monitoramento (orientado as unidades sobre como preencher)</a:t>
            </a:r>
          </a:p>
          <a:p>
            <a:endParaRPr lang="pt-BR" sz="1600" b="1" smtClean="0"/>
          </a:p>
          <a:p>
            <a:r>
              <a:rPr lang="pt-BR" sz="1600" b="1" smtClean="0"/>
              <a:t>Responder aos apontamentos da equipe de monitoramento da UCP</a:t>
            </a:r>
          </a:p>
          <a:p>
            <a:endParaRPr lang="pt-BR" sz="1600" b="1" smtClean="0"/>
          </a:p>
          <a:p>
            <a:r>
              <a:rPr lang="pt-BR" sz="1600" b="1" smtClean="0"/>
              <a:t>Manter atualizados os indicadores que constam do Planejamento Estratégico (indicadores de resultado)</a:t>
            </a:r>
          </a:p>
          <a:p>
            <a:pPr algn="just">
              <a:buFont typeface="Wingdings 3" pitchFamily="18" charset="2"/>
              <a:buNone/>
            </a:pPr>
            <a:r>
              <a:rPr lang="pt-BR" sz="1600" b="1" smtClean="0"/>
              <a:t>	</a:t>
            </a:r>
            <a:endParaRPr lang="pt-BR" sz="1600" smtClean="0"/>
          </a:p>
          <a:p>
            <a:pPr>
              <a:buFont typeface="Wingdings 3" pitchFamily="18" charset="2"/>
              <a:buNone/>
            </a:pPr>
            <a:r>
              <a:rPr lang="pt-BR" sz="1200" b="1" smtClean="0"/>
              <a:t> </a:t>
            </a:r>
            <a:endParaRPr lang="pt-BR" sz="1200" smtClean="0"/>
          </a:p>
          <a:p>
            <a:pPr algn="just">
              <a:buFont typeface="Wingdings 3" pitchFamily="18" charset="2"/>
              <a:buNone/>
            </a:pPr>
            <a:r>
              <a:rPr lang="pt-BR" sz="1200" smtClean="0"/>
              <a:t>		</a:t>
            </a:r>
            <a:endParaRPr lang="pt-BR" sz="16000" smtClean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O Monitoramento no PNAFM III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6053</TotalTime>
  <Words>124</Words>
  <Application>Microsoft Office PowerPoint</Application>
  <PresentationFormat>Apresentação na tela (4:3)</PresentationFormat>
  <Paragraphs>86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Concurso</vt:lpstr>
      <vt:lpstr>Slide 1</vt:lpstr>
      <vt:lpstr>O Monitoramento no PNAFM III</vt:lpstr>
      <vt:lpstr>O Monitoramento no PNAFM III</vt:lpstr>
      <vt:lpstr>O Monitoramento no PNAFM III</vt:lpstr>
      <vt:lpstr>O Monitoramento no PNAFM III</vt:lpstr>
      <vt:lpstr>O Monitoramento no PNAFM III</vt:lpstr>
      <vt:lpstr>O Monitoramento no PNAFM III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443</cp:revision>
  <dcterms:created xsi:type="dcterms:W3CDTF">2016-08-22T14:28:27Z</dcterms:created>
  <dcterms:modified xsi:type="dcterms:W3CDTF">2019-09-23T13:11:42Z</dcterms:modified>
</cp:coreProperties>
</file>