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46"/>
  </p:notesMasterIdLst>
  <p:sldIdLst>
    <p:sldId id="290" r:id="rId2"/>
    <p:sldId id="295" r:id="rId3"/>
    <p:sldId id="333" r:id="rId4"/>
    <p:sldId id="298" r:id="rId5"/>
    <p:sldId id="299" r:id="rId6"/>
    <p:sldId id="301" r:id="rId7"/>
    <p:sldId id="300" r:id="rId8"/>
    <p:sldId id="302" r:id="rId9"/>
    <p:sldId id="336" r:id="rId10"/>
    <p:sldId id="303" r:id="rId11"/>
    <p:sldId id="337" r:id="rId12"/>
    <p:sldId id="332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19" r:id="rId28"/>
    <p:sldId id="318" r:id="rId29"/>
    <p:sldId id="320" r:id="rId30"/>
    <p:sldId id="323" r:id="rId31"/>
    <p:sldId id="324" r:id="rId32"/>
    <p:sldId id="325" r:id="rId33"/>
    <p:sldId id="326" r:id="rId34"/>
    <p:sldId id="321" r:id="rId35"/>
    <p:sldId id="335" r:id="rId36"/>
    <p:sldId id="327" r:id="rId37"/>
    <p:sldId id="328" r:id="rId38"/>
    <p:sldId id="329" r:id="rId39"/>
    <p:sldId id="322" r:id="rId40"/>
    <p:sldId id="330" r:id="rId41"/>
    <p:sldId id="338" r:id="rId42"/>
    <p:sldId id="334" r:id="rId43"/>
    <p:sldId id="331" r:id="rId44"/>
    <p:sldId id="297" r:id="rId45"/>
  </p:sldIdLst>
  <p:sldSz cx="9144000" cy="6858000" type="screen4x3"/>
  <p:notesSz cx="6797675" cy="9926638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90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10890813671\Downloads\Outros%20arquivos%20SE\Simula&#231;&#245;es%20Notas%20PNAFM%20II\Ranking%20Firjan%20RP%20x%20Notas.xlsx" TargetMode="External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1"/>
            <c:trendlineLbl>
              <c:layout>
                <c:manualLayout>
                  <c:x val="0.18390660542432394"/>
                  <c:y val="2.1881743948673517E-2"/>
                </c:manualLayout>
              </c:layout>
              <c:numFmt formatCode="General" sourceLinked="0"/>
            </c:trendlineLbl>
          </c:trendline>
          <c:xVal>
            <c:numRef>
              <c:f>Plan1!$Q$3:$Q$24</c:f>
              <c:numCache>
                <c:formatCode>General</c:formatCode>
                <c:ptCount val="22"/>
                <c:pt idx="0">
                  <c:v>8.3430592083512725</c:v>
                </c:pt>
                <c:pt idx="1">
                  <c:v>8.840937342125784</c:v>
                </c:pt>
                <c:pt idx="2">
                  <c:v>6.4118029191835184</c:v>
                </c:pt>
                <c:pt idx="3">
                  <c:v>7.381905152776616</c:v>
                </c:pt>
                <c:pt idx="4">
                  <c:v>8.5585935917064226</c:v>
                </c:pt>
                <c:pt idx="5">
                  <c:v>8.3096096192857534</c:v>
                </c:pt>
                <c:pt idx="6">
                  <c:v>8.6173174250994489</c:v>
                </c:pt>
                <c:pt idx="7">
                  <c:v>5.6180696050502164</c:v>
                </c:pt>
                <c:pt idx="8">
                  <c:v>9.1622190728281527</c:v>
                </c:pt>
                <c:pt idx="9">
                  <c:v>6.5950000000000006</c:v>
                </c:pt>
                <c:pt idx="10">
                  <c:v>7.7018052902277754</c:v>
                </c:pt>
                <c:pt idx="11">
                  <c:v>7.2722515800000034</c:v>
                </c:pt>
                <c:pt idx="12">
                  <c:v>8.1555510814903318</c:v>
                </c:pt>
                <c:pt idx="13">
                  <c:v>6.5457826866621804</c:v>
                </c:pt>
                <c:pt idx="14">
                  <c:v>7.9780486832176125</c:v>
                </c:pt>
                <c:pt idx="15">
                  <c:v>8.1084397281965988</c:v>
                </c:pt>
                <c:pt idx="16">
                  <c:v>9.4151677324614447</c:v>
                </c:pt>
                <c:pt idx="17">
                  <c:v>7.4382960081190834</c:v>
                </c:pt>
                <c:pt idx="18">
                  <c:v>7.475244978094949</c:v>
                </c:pt>
                <c:pt idx="19">
                  <c:v>8.7999115358635969</c:v>
                </c:pt>
                <c:pt idx="20">
                  <c:v>7.4859093967127324</c:v>
                </c:pt>
                <c:pt idx="21">
                  <c:v>6.4989134634800863</c:v>
                </c:pt>
              </c:numCache>
            </c:numRef>
          </c:xVal>
          <c:yVal>
            <c:numRef>
              <c:f>Plan1!$R$3:$R$24</c:f>
              <c:numCache>
                <c:formatCode>0%</c:formatCode>
                <c:ptCount val="22"/>
                <c:pt idx="0">
                  <c:v>0.51</c:v>
                </c:pt>
                <c:pt idx="1">
                  <c:v>0.60000000000000064</c:v>
                </c:pt>
                <c:pt idx="2">
                  <c:v>6.0000000000000227E-2</c:v>
                </c:pt>
                <c:pt idx="3">
                  <c:v>0.24000000000000021</c:v>
                </c:pt>
                <c:pt idx="4">
                  <c:v>0.30000000000000032</c:v>
                </c:pt>
                <c:pt idx="5">
                  <c:v>4.0000000000000112E-2</c:v>
                </c:pt>
                <c:pt idx="6">
                  <c:v>6.0000000000000227E-2</c:v>
                </c:pt>
                <c:pt idx="7">
                  <c:v>1.0000000000000057E-2</c:v>
                </c:pt>
                <c:pt idx="8">
                  <c:v>0.60000000000000064</c:v>
                </c:pt>
                <c:pt idx="9">
                  <c:v>0.13</c:v>
                </c:pt>
                <c:pt idx="10">
                  <c:v>0.19000000000000039</c:v>
                </c:pt>
                <c:pt idx="11">
                  <c:v>6.0000000000000227E-2</c:v>
                </c:pt>
                <c:pt idx="12">
                  <c:v>0.30000000000000032</c:v>
                </c:pt>
                <c:pt idx="13">
                  <c:v>0.17</c:v>
                </c:pt>
                <c:pt idx="14">
                  <c:v>0.23</c:v>
                </c:pt>
                <c:pt idx="15">
                  <c:v>0.28000000000000008</c:v>
                </c:pt>
                <c:pt idx="16">
                  <c:v>0.45</c:v>
                </c:pt>
                <c:pt idx="17">
                  <c:v>-7.0000000000000034E-2</c:v>
                </c:pt>
                <c:pt idx="18">
                  <c:v>0.27</c:v>
                </c:pt>
                <c:pt idx="19">
                  <c:v>0.54</c:v>
                </c:pt>
                <c:pt idx="20">
                  <c:v>0.13</c:v>
                </c:pt>
                <c:pt idx="21">
                  <c:v>8.0000000000000224E-2</c:v>
                </c:pt>
              </c:numCache>
            </c:numRef>
          </c:yVal>
        </c:ser>
        <c:axId val="105895040"/>
        <c:axId val="105896960"/>
      </c:scatterChart>
      <c:valAx>
        <c:axId val="105895040"/>
        <c:scaling>
          <c:orientation val="minMax"/>
          <c:min val="5.5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pt-BR"/>
                  <a:t>Notas projetos</a:t>
                </a:r>
              </a:p>
            </c:rich>
          </c:tx>
          <c:layout/>
        </c:title>
        <c:numFmt formatCode="General" sourceLinked="1"/>
        <c:tickLblPos val="nextTo"/>
        <c:crossAx val="105896960"/>
        <c:crosses val="autoZero"/>
        <c:crossBetween val="midCat"/>
      </c:valAx>
      <c:valAx>
        <c:axId val="10589696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t-BR"/>
                  <a:t>Variação IPTU real</a:t>
                </a:r>
                <a:r>
                  <a:rPr lang="pt-BR" baseline="0"/>
                  <a:t> (%)</a:t>
                </a:r>
                <a:endParaRPr lang="pt-BR"/>
              </a:p>
            </c:rich>
          </c:tx>
          <c:layout/>
        </c:title>
        <c:numFmt formatCode="0%" sourceLinked="1"/>
        <c:tickLblPos val="nextTo"/>
        <c:crossAx val="105895040"/>
        <c:crosses val="autoZero"/>
        <c:crossBetween val="midCat"/>
      </c:valAx>
    </c:plotArea>
    <c:plotVisOnly val="1"/>
  </c:chart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99C4A02-4C58-40F2-853F-1BF57042F052}" type="datetimeFigureOut">
              <a:rPr lang="pt-BR"/>
              <a:pPr>
                <a:defRPr/>
              </a:pPr>
              <a:t>04/04/2018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6B6E1AB-5EDD-4ED5-96BF-7B99E0A321A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Grupo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orma livre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Conector reto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11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1F5DD24-04FB-40E5-92A7-581CBC22964F}" type="datetimeFigureOut">
              <a:rPr lang="pt-BR"/>
              <a:pPr>
                <a:defRPr/>
              </a:pPr>
              <a:t>04/04/2018</a:t>
            </a:fld>
            <a:endParaRPr lang="pt-BR"/>
          </a:p>
        </p:txBody>
      </p:sp>
      <p:sp>
        <p:nvSpPr>
          <p:cNvPr id="12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13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9208D2F-6D89-40D6-B712-0FFB2EC8006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4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0A449-DFEB-4F8C-B65B-CE2E3895B96C}" type="datetimeFigureOut">
              <a:rPr lang="pt-BR"/>
              <a:pPr>
                <a:defRPr/>
              </a:pPr>
              <a:t>04/04/2018</a:t>
            </a:fld>
            <a:endParaRPr lang="pt-BR"/>
          </a:p>
        </p:txBody>
      </p:sp>
      <p:sp>
        <p:nvSpPr>
          <p:cNvPr id="5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148BE-D94F-4D1B-A840-16786828C3B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visa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Divisa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686B190-126C-4DE6-8388-DE8CD6272EFC}" type="datetimeFigureOut">
              <a:rPr lang="pt-BR"/>
              <a:pPr>
                <a:defRPr/>
              </a:pPr>
              <a:t>04/04/2018</a:t>
            </a:fld>
            <a:endParaRPr lang="pt-BR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804A040-C85E-44D5-B3E8-D79C1AB0858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4B5354B-9932-4067-AD46-722880DA0E44}" type="datetimeFigureOut">
              <a:rPr lang="pt-BR"/>
              <a:pPr>
                <a:defRPr/>
              </a:pPr>
              <a:t>04/04/2018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555E96F-8057-426B-A46C-C5A964ADC9D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7AB11B9-DDDD-4BD5-9BDF-04D0E58DF886}" type="datetimeFigureOut">
              <a:rPr lang="pt-BR"/>
              <a:pPr>
                <a:defRPr/>
              </a:pPr>
              <a:t>04/04/2018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91B3ACE-277B-4269-8A3F-706861B36E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395D3E3-6C32-4F25-99F3-B02CB23F3D68}" type="datetimeFigureOut">
              <a:rPr lang="pt-BR"/>
              <a:pPr>
                <a:defRPr/>
              </a:pPr>
              <a:t>04/04/2018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8F828D-E80B-4350-B4F5-DCD60AC584F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B90CB-BFC8-4442-9C8E-4068C715DBA5}" type="datetimeFigureOut">
              <a:rPr lang="pt-BR"/>
              <a:pPr>
                <a:defRPr/>
              </a:pPr>
              <a:t>04/04/2018</a:t>
            </a:fld>
            <a:endParaRPr lang="pt-BR"/>
          </a:p>
        </p:txBody>
      </p:sp>
      <p:sp>
        <p:nvSpPr>
          <p:cNvPr id="3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9357D-4F7A-4FB1-9E7A-B8EB0659133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9D16164-5FA7-40F8-A876-6BB28B63C54B}" type="datetimeFigureOut">
              <a:rPr lang="pt-BR"/>
              <a:pPr>
                <a:defRPr/>
              </a:pPr>
              <a:t>04/04/2018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899E635-8685-4B19-BCDF-6DD0EC02014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vre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rma livre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Triângulo retângulo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Conector reto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Divisa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ivisa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1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5E998C8-A255-49B6-B26C-DF65CC2DC1BF}" type="datetimeFigureOut">
              <a:rPr lang="pt-BR"/>
              <a:pPr>
                <a:defRPr/>
              </a:pPr>
              <a:t>04/04/2018</a:t>
            </a:fld>
            <a:endParaRPr lang="pt-BR"/>
          </a:p>
        </p:txBody>
      </p:sp>
      <p:sp>
        <p:nvSpPr>
          <p:cNvPr id="12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1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4D45740-E825-4ABA-8C8B-97A7367097C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3E459-B001-455B-A330-CAED5F4EBF29}" type="datetimeFigureOut">
              <a:rPr lang="pt-BR"/>
              <a:pPr>
                <a:defRPr/>
              </a:pPr>
              <a:t>04/04/2018</a:t>
            </a:fld>
            <a:endParaRPr lang="pt-BR"/>
          </a:p>
        </p:txBody>
      </p:sp>
      <p:sp>
        <p:nvSpPr>
          <p:cNvPr id="5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2E89A-F557-406B-8B76-092FCE8E946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3E862-C2A8-4809-B915-C24B2C86949A}" type="datetimeFigureOut">
              <a:rPr lang="pt-BR"/>
              <a:pPr>
                <a:defRPr/>
              </a:pPr>
              <a:t>04/04/2018</a:t>
            </a:fld>
            <a:endParaRPr lang="pt-BR"/>
          </a:p>
        </p:txBody>
      </p:sp>
      <p:sp>
        <p:nvSpPr>
          <p:cNvPr id="5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5CA97-609F-460D-A8F0-3C38F5FDC6D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033" name="Espaço Reservado para Texto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smtClean="0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78C8A37-C5A2-4665-A876-7A8A2CAD3F59}" type="datetimeFigureOut">
              <a:rPr lang="pt-BR"/>
              <a:pPr>
                <a:defRPr/>
              </a:pPr>
              <a:t>04/04/2018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4B90F51-4AF3-4831-A3D8-50200F23DF3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1" r:id="rId2"/>
    <p:sldLayoutId id="2147484056" r:id="rId3"/>
    <p:sldLayoutId id="2147484057" r:id="rId4"/>
    <p:sldLayoutId id="2147484058" r:id="rId5"/>
    <p:sldLayoutId id="2147484059" r:id="rId6"/>
    <p:sldLayoutId id="2147484052" r:id="rId7"/>
    <p:sldLayoutId id="2147484060" r:id="rId8"/>
    <p:sldLayoutId id="2147484061" r:id="rId9"/>
    <p:sldLayoutId id="2147484053" r:id="rId10"/>
    <p:sldLayoutId id="21474840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mailto:ucp.df@fazenda.gov.br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63713" y="1916113"/>
            <a:ext cx="7380287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 smtClean="0"/>
          </a:p>
        </p:txBody>
      </p:sp>
      <p:sp>
        <p:nvSpPr>
          <p:cNvPr id="9219" name="CaixaDeTexto 3"/>
          <p:cNvSpPr txBox="1">
            <a:spLocks noChangeArrowheads="1"/>
          </p:cNvSpPr>
          <p:nvPr/>
        </p:nvSpPr>
        <p:spPr bwMode="auto">
          <a:xfrm>
            <a:off x="250825" y="5705475"/>
            <a:ext cx="856932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600" b="1"/>
              <a:t>Programa Nacional de Apoio à Gestão Administrativa e Fiscal dos Municípios Brasileiros - PNAFM</a:t>
            </a:r>
          </a:p>
        </p:txBody>
      </p:sp>
      <p:pic>
        <p:nvPicPr>
          <p:cNvPr id="9220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404813"/>
            <a:ext cx="3729037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CaixaDeTexto 4"/>
          <p:cNvSpPr txBox="1">
            <a:spLocks noChangeArrowheads="1"/>
          </p:cNvSpPr>
          <p:nvPr/>
        </p:nvSpPr>
        <p:spPr bwMode="auto">
          <a:xfrm>
            <a:off x="4140200" y="908050"/>
            <a:ext cx="45354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8" name="CaixaDeTexto 10"/>
          <p:cNvSpPr txBox="1">
            <a:spLocks noChangeArrowheads="1"/>
          </p:cNvSpPr>
          <p:nvPr/>
        </p:nvSpPr>
        <p:spPr bwMode="auto">
          <a:xfrm>
            <a:off x="4211960" y="3403600"/>
            <a:ext cx="4897438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3600" b="1" dirty="0">
                <a:latin typeface="Aparajita" pitchFamily="34" charset="0"/>
                <a:cs typeface="Aparajita" pitchFamily="34" charset="0"/>
              </a:rPr>
              <a:t>São Paulo/SP</a:t>
            </a:r>
          </a:p>
          <a:p>
            <a:pPr algn="r"/>
            <a:r>
              <a:rPr lang="pt-BR" sz="3600" b="1" dirty="0">
                <a:latin typeface="Aparajita" pitchFamily="34" charset="0"/>
                <a:cs typeface="Aparajita" pitchFamily="34" charset="0"/>
              </a:rPr>
              <a:t>09 a 11/04/2018 – Faixa 2</a:t>
            </a:r>
          </a:p>
          <a:p>
            <a:pPr algn="r"/>
            <a:r>
              <a:rPr lang="pt-BR" sz="3600" b="1" dirty="0">
                <a:latin typeface="Aparajita" pitchFamily="34" charset="0"/>
                <a:cs typeface="Aparajita" pitchFamily="34" charset="0"/>
              </a:rPr>
              <a:t>11 a 13/04/2018 – Faixa 1</a:t>
            </a:r>
          </a:p>
        </p:txBody>
      </p:sp>
      <p:sp>
        <p:nvSpPr>
          <p:cNvPr id="9" name="Retângulo 5"/>
          <p:cNvSpPr>
            <a:spLocks noChangeArrowheads="1"/>
          </p:cNvSpPr>
          <p:nvPr/>
        </p:nvSpPr>
        <p:spPr bwMode="auto">
          <a:xfrm>
            <a:off x="3924300" y="549275"/>
            <a:ext cx="5111750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4400" b="1" dirty="0">
                <a:solidFill>
                  <a:srgbClr val="0070C0"/>
                </a:solidFill>
              </a:rPr>
              <a:t>WORKSHOP</a:t>
            </a:r>
          </a:p>
          <a:p>
            <a:pPr algn="ctr" eaLnBrk="1" hangingPunct="1"/>
            <a:r>
              <a:rPr lang="pt-BR" sz="3600" b="1" dirty="0"/>
              <a:t>PNAFM III </a:t>
            </a:r>
          </a:p>
          <a:p>
            <a:pPr algn="ctr" eaLnBrk="1" hangingPunct="1"/>
            <a:r>
              <a:rPr lang="pt-BR" sz="3200" b="1" dirty="0">
                <a:latin typeface="Aparajita" pitchFamily="34" charset="0"/>
              </a:rPr>
              <a:t>NORMAS E ORIENTAÇÕES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pt-BR" sz="2400" b="1" dirty="0" smtClean="0">
                <a:latin typeface="Arial" charset="0"/>
                <a:cs typeface="Arial" charset="0"/>
              </a:rPr>
              <a:t>Agenda</a:t>
            </a:r>
          </a:p>
          <a:p>
            <a:pPr>
              <a:buFont typeface="Wingdings 3" pitchFamily="18" charset="2"/>
              <a:buNone/>
            </a:pPr>
            <a:endParaRPr lang="pt-BR" sz="2400" dirty="0" smtClean="0">
              <a:latin typeface="Arial" charset="0"/>
              <a:cs typeface="Arial" charset="0"/>
            </a:endParaRPr>
          </a:p>
          <a:p>
            <a:r>
              <a:rPr lang="pt-BR" sz="2400" i="1" dirty="0" smtClean="0">
                <a:latin typeface="Arial" charset="0"/>
                <a:cs typeface="Arial" charset="0"/>
              </a:rPr>
              <a:t>Componentes e Subcomponentes;</a:t>
            </a:r>
            <a:endParaRPr lang="pt-BR" sz="2400" dirty="0" smtClean="0">
              <a:latin typeface="Arial" charset="0"/>
              <a:cs typeface="Arial" charset="0"/>
            </a:endParaRPr>
          </a:p>
          <a:p>
            <a:r>
              <a:rPr lang="pt-BR" sz="2400" i="1" dirty="0" smtClean="0">
                <a:latin typeface="Arial" charset="0"/>
                <a:cs typeface="Arial" charset="0"/>
              </a:rPr>
              <a:t>Tipos de Recursos;</a:t>
            </a:r>
            <a:endParaRPr lang="pt-BR" sz="2400" dirty="0" smtClean="0">
              <a:latin typeface="Arial" charset="0"/>
              <a:cs typeface="Arial" charset="0"/>
            </a:endParaRPr>
          </a:p>
          <a:p>
            <a:r>
              <a:rPr lang="pt-BR" sz="2400" i="1" dirty="0" smtClean="0">
                <a:latin typeface="Arial" charset="0"/>
                <a:cs typeface="Arial" charset="0"/>
              </a:rPr>
              <a:t>Produto Obrigatório</a:t>
            </a:r>
            <a:r>
              <a:rPr lang="pt-BR" sz="2400" dirty="0" smtClean="0">
                <a:latin typeface="Arial" charset="0"/>
                <a:cs typeface="Arial" charset="0"/>
              </a:rPr>
              <a:t>;</a:t>
            </a:r>
          </a:p>
          <a:p>
            <a:r>
              <a:rPr lang="pt-BR" sz="2400" i="1" dirty="0" smtClean="0">
                <a:latin typeface="Arial" charset="0"/>
                <a:cs typeface="Arial" charset="0"/>
              </a:rPr>
              <a:t>Produtos;</a:t>
            </a:r>
            <a:endParaRPr lang="pt-BR" sz="2400" dirty="0" smtClean="0">
              <a:latin typeface="Arial" charset="0"/>
              <a:cs typeface="Arial" charset="0"/>
            </a:endParaRPr>
          </a:p>
          <a:p>
            <a:r>
              <a:rPr lang="pt-BR" sz="2400" i="1" dirty="0" smtClean="0">
                <a:latin typeface="Arial" charset="0"/>
                <a:cs typeface="Arial" charset="0"/>
              </a:rPr>
              <a:t>Insumos</a:t>
            </a:r>
            <a:r>
              <a:rPr lang="pt-BR" sz="2400" dirty="0" smtClean="0">
                <a:latin typeface="Arial" charset="0"/>
                <a:cs typeface="Arial" charset="0"/>
              </a:rPr>
              <a:t>;</a:t>
            </a:r>
          </a:p>
          <a:p>
            <a:r>
              <a:rPr lang="pt-BR" sz="2400" i="1" dirty="0" smtClean="0">
                <a:latin typeface="Arial" charset="0"/>
                <a:cs typeface="Arial" charset="0"/>
              </a:rPr>
              <a:t>Gradação dos Projetos;</a:t>
            </a:r>
          </a:p>
          <a:p>
            <a:r>
              <a:rPr lang="pt-BR" sz="2400" i="1" dirty="0" smtClean="0">
                <a:latin typeface="Arial" charset="0"/>
                <a:cs typeface="Arial" charset="0"/>
              </a:rPr>
              <a:t>Prazo de Execução dos Projetos;</a:t>
            </a:r>
          </a:p>
          <a:p>
            <a:r>
              <a:rPr lang="pt-BR" sz="2400" i="1" dirty="0" smtClean="0">
                <a:latin typeface="Arial" charset="0"/>
                <a:cs typeface="Arial" charset="0"/>
              </a:rPr>
              <a:t>Possibilidade de Revisões;</a:t>
            </a:r>
          </a:p>
          <a:p>
            <a:r>
              <a:rPr lang="pt-BR" sz="2400" i="1" dirty="0" smtClean="0">
                <a:latin typeface="Arial" charset="0"/>
                <a:cs typeface="Arial" charset="0"/>
              </a:rPr>
              <a:t>Despesas Pré-contratuais;</a:t>
            </a:r>
          </a:p>
          <a:p>
            <a:r>
              <a:rPr lang="pt-BR" sz="2400" i="1" dirty="0" smtClean="0">
                <a:latin typeface="Arial" charset="0"/>
                <a:cs typeface="Arial" charset="0"/>
              </a:rPr>
              <a:t>Perguntas.</a:t>
            </a:r>
          </a:p>
          <a:p>
            <a:endParaRPr lang="pt-BR" sz="2400" i="1" dirty="0" smtClean="0">
              <a:latin typeface="Arial" charset="0"/>
              <a:cs typeface="Arial" charset="0"/>
            </a:endParaRPr>
          </a:p>
          <a:p>
            <a:endParaRPr lang="pt-BR" sz="2400" dirty="0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 3" pitchFamily="18" charset="2"/>
              <a:buNone/>
            </a:pPr>
            <a:endParaRPr lang="pt-BR" sz="2400" b="1" dirty="0" smtClean="0">
              <a:latin typeface="Arial" charset="0"/>
              <a:cs typeface="Arial" charset="0"/>
            </a:endParaRPr>
          </a:p>
        </p:txBody>
      </p:sp>
      <p:pic>
        <p:nvPicPr>
          <p:cNvPr id="10244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  <a:endParaRPr lang="pt-BR" sz="1900" b="1" dirty="0" smtClean="0">
              <a:latin typeface="Arial Black" pitchFamily="34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11267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pt-BR" sz="2400" b="1" smtClean="0">
                <a:latin typeface="Arial" charset="0"/>
                <a:cs typeface="Arial" charset="0"/>
              </a:rPr>
              <a:t>Projetos: Componentes e Subcomponentes</a:t>
            </a:r>
          </a:p>
          <a:p>
            <a:pPr algn="ctr" eaLnBrk="1" hangingPunct="1">
              <a:buFont typeface="Wingdings 3" pitchFamily="18" charset="2"/>
              <a:buNone/>
            </a:pPr>
            <a:endParaRPr lang="pt-BR" sz="2400" b="1" smtClean="0">
              <a:latin typeface="Arial" charset="0"/>
              <a:cs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pt-BR" sz="2400" b="1" smtClean="0">
                <a:latin typeface="Arial" charset="0"/>
                <a:cs typeface="Arial" charset="0"/>
              </a:rPr>
              <a:t>Componente 1: Gestão Fiscal Integrada  </a:t>
            </a:r>
            <a:endParaRPr lang="pt-BR" sz="2400" smtClean="0">
              <a:latin typeface="Arial" charset="0"/>
              <a:cs typeface="Arial" charset="0"/>
            </a:endParaRPr>
          </a:p>
          <a:p>
            <a:r>
              <a:rPr lang="pt-BR" sz="2400" i="1" smtClean="0">
                <a:latin typeface="Arial" charset="0"/>
                <a:cs typeface="Arial" charset="0"/>
              </a:rPr>
              <a:t>Aperfeiçoamento institucional ;</a:t>
            </a:r>
            <a:endParaRPr lang="pt-BR" sz="2400" smtClean="0">
              <a:latin typeface="Arial" charset="0"/>
              <a:cs typeface="Arial" charset="0"/>
            </a:endParaRPr>
          </a:p>
          <a:p>
            <a:r>
              <a:rPr lang="pt-BR" sz="2400" i="1" smtClean="0">
                <a:latin typeface="Arial" charset="0"/>
                <a:cs typeface="Arial" charset="0"/>
              </a:rPr>
              <a:t>Modernização da gestão territorial;</a:t>
            </a:r>
            <a:endParaRPr lang="pt-BR" sz="2400" smtClean="0">
              <a:latin typeface="Arial" charset="0"/>
              <a:cs typeface="Arial" charset="0"/>
            </a:endParaRPr>
          </a:p>
          <a:p>
            <a:r>
              <a:rPr lang="pt-BR" sz="2400" i="1" smtClean="0">
                <a:latin typeface="Arial" charset="0"/>
                <a:cs typeface="Arial" charset="0"/>
              </a:rPr>
              <a:t>Cooperação interinstitucional nacional e internacional</a:t>
            </a:r>
            <a:r>
              <a:rPr lang="pt-BR" sz="2400" smtClean="0">
                <a:latin typeface="Arial" charset="0"/>
                <a:cs typeface="Arial" charset="0"/>
              </a:rPr>
              <a:t>;</a:t>
            </a:r>
          </a:p>
          <a:p>
            <a:r>
              <a:rPr lang="pt-BR" sz="2400" i="1" smtClean="0">
                <a:latin typeface="Arial" charset="0"/>
                <a:cs typeface="Arial" charset="0"/>
              </a:rPr>
              <a:t>Aperfeiçoamento dos mecanismos de transparência e comunicação com a sociedade;</a:t>
            </a:r>
            <a:endParaRPr lang="pt-BR" sz="2400" smtClean="0">
              <a:latin typeface="Arial" charset="0"/>
              <a:cs typeface="Arial" charset="0"/>
            </a:endParaRPr>
          </a:p>
          <a:p>
            <a:r>
              <a:rPr lang="pt-BR" sz="2400" i="1" smtClean="0">
                <a:latin typeface="Arial" charset="0"/>
                <a:cs typeface="Arial" charset="0"/>
              </a:rPr>
              <a:t>Aperfeiçoamento da gestão de recursos humanos</a:t>
            </a:r>
            <a:r>
              <a:rPr lang="pt-BR" sz="2400" smtClean="0">
                <a:latin typeface="Arial" charset="0"/>
                <a:cs typeface="Arial" charset="0"/>
              </a:rPr>
              <a:t>;</a:t>
            </a:r>
          </a:p>
          <a:p>
            <a:r>
              <a:rPr lang="pt-BR" sz="2400" i="1" smtClean="0">
                <a:latin typeface="Arial" charset="0"/>
                <a:cs typeface="Arial" charset="0"/>
              </a:rPr>
              <a:t>Aperfeiçoamento dos serviços de tecnologia da informação e comunicação.</a:t>
            </a:r>
            <a:endParaRPr lang="pt-BR" sz="2400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 3" pitchFamily="18" charset="2"/>
              <a:buNone/>
            </a:pPr>
            <a:endParaRPr lang="pt-BR" sz="2400" b="1" smtClean="0">
              <a:latin typeface="Arial" charset="0"/>
              <a:cs typeface="Arial" charset="0"/>
            </a:endParaRPr>
          </a:p>
        </p:txBody>
      </p:sp>
      <p:pic>
        <p:nvPicPr>
          <p:cNvPr id="11268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12291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pt-BR" sz="2400" b="1" smtClean="0">
                <a:latin typeface="Arial" charset="0"/>
                <a:cs typeface="Arial" charset="0"/>
              </a:rPr>
              <a:t>Projetos: Componentes e Subcomponentes</a:t>
            </a:r>
          </a:p>
          <a:p>
            <a:pPr algn="ctr" eaLnBrk="1" hangingPunct="1">
              <a:buFont typeface="Wingdings 3" pitchFamily="18" charset="2"/>
              <a:buNone/>
            </a:pPr>
            <a:endParaRPr lang="pt-BR" sz="2400" b="1" smtClean="0">
              <a:latin typeface="Arial" charset="0"/>
              <a:cs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pt-BR" sz="2400" b="1" smtClean="0">
                <a:latin typeface="Arial" charset="0"/>
                <a:cs typeface="Arial" charset="0"/>
              </a:rPr>
              <a:t>Componente 2: Administração Tributária e do Contencioso Fiscal</a:t>
            </a:r>
            <a:endParaRPr lang="pt-BR" sz="2400" smtClean="0">
              <a:latin typeface="Arial" charset="0"/>
              <a:cs typeface="Arial" charset="0"/>
            </a:endParaRPr>
          </a:p>
          <a:p>
            <a:r>
              <a:rPr lang="pt-BR" sz="2400" i="1" smtClean="0">
                <a:latin typeface="Arial" charset="0"/>
                <a:cs typeface="Arial" charset="0"/>
              </a:rPr>
              <a:t>Melhoria da eficiência e eficácia da administração tributária</a:t>
            </a:r>
            <a:r>
              <a:rPr lang="pt-BR" sz="2400" smtClean="0">
                <a:latin typeface="Arial" charset="0"/>
                <a:cs typeface="Arial" charset="0"/>
              </a:rPr>
              <a:t>;</a:t>
            </a:r>
          </a:p>
          <a:p>
            <a:r>
              <a:rPr lang="pt-BR" sz="2400" i="1" smtClean="0">
                <a:latin typeface="Arial" charset="0"/>
                <a:cs typeface="Arial" charset="0"/>
              </a:rPr>
              <a:t>Aperfeiçoamento da gestão do cadastro de contribuintes e implantação do sistema público de escrituração digital</a:t>
            </a:r>
            <a:r>
              <a:rPr lang="pt-BR" sz="2400" smtClean="0">
                <a:latin typeface="Arial" charset="0"/>
                <a:cs typeface="Arial" charset="0"/>
              </a:rPr>
              <a:t>;</a:t>
            </a:r>
          </a:p>
          <a:p>
            <a:r>
              <a:rPr lang="pt-BR" sz="2400" i="1" smtClean="0">
                <a:latin typeface="Arial" charset="0"/>
                <a:cs typeface="Arial" charset="0"/>
              </a:rPr>
              <a:t>Administração integrada ao controle espacial</a:t>
            </a:r>
            <a:r>
              <a:rPr lang="pt-BR" sz="2400" smtClean="0">
                <a:latin typeface="Arial" charset="0"/>
                <a:cs typeface="Arial" charset="0"/>
              </a:rPr>
              <a:t>;</a:t>
            </a:r>
          </a:p>
          <a:p>
            <a:r>
              <a:rPr lang="pt-BR" sz="2400" i="1" smtClean="0">
                <a:latin typeface="Arial" charset="0"/>
                <a:cs typeface="Arial" charset="0"/>
              </a:rPr>
              <a:t>Melhoria da eficiência e eficácia da administração do contencioso fiscal</a:t>
            </a:r>
            <a:r>
              <a:rPr lang="pt-BR" sz="2400" smtClean="0">
                <a:latin typeface="Arial" charset="0"/>
                <a:cs typeface="Arial" charset="0"/>
              </a:rPr>
              <a:t>.</a:t>
            </a:r>
          </a:p>
          <a:p>
            <a:pPr algn="ctr" eaLnBrk="1" hangingPunct="1">
              <a:buFont typeface="Wingdings 3" pitchFamily="18" charset="2"/>
              <a:buNone/>
            </a:pPr>
            <a:endParaRPr lang="pt-BR" sz="2400" b="1" smtClean="0">
              <a:latin typeface="Arial" charset="0"/>
              <a:cs typeface="Arial" charset="0"/>
            </a:endParaRPr>
          </a:p>
        </p:txBody>
      </p:sp>
      <p:pic>
        <p:nvPicPr>
          <p:cNvPr id="12292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13315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pt-BR" sz="2400" b="1" smtClean="0">
                <a:latin typeface="Arial" charset="0"/>
                <a:cs typeface="Arial" charset="0"/>
              </a:rPr>
              <a:t>Projetos: Componentes e Subcomponentes</a:t>
            </a:r>
          </a:p>
          <a:p>
            <a:pPr algn="ctr" eaLnBrk="1" hangingPunct="1">
              <a:buFont typeface="Wingdings 3" pitchFamily="18" charset="2"/>
              <a:buNone/>
            </a:pPr>
            <a:endParaRPr lang="pt-BR" sz="2400" b="1" smtClean="0">
              <a:latin typeface="Arial" charset="0"/>
              <a:cs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pt-BR" sz="2400" b="1" smtClean="0">
                <a:latin typeface="Arial" charset="0"/>
                <a:cs typeface="Arial" charset="0"/>
              </a:rPr>
              <a:t>Componente 3: Administração Orçamentária, Financeira, Contábil, Patrimonial e de Controle da Gestão Fiscal</a:t>
            </a:r>
            <a:endParaRPr lang="pt-BR" sz="2400" smtClean="0">
              <a:latin typeface="Arial" charset="0"/>
              <a:cs typeface="Arial" charset="0"/>
            </a:endParaRPr>
          </a:p>
          <a:p>
            <a:r>
              <a:rPr lang="pt-BR" sz="2400" i="1" smtClean="0">
                <a:latin typeface="Arial" charset="0"/>
                <a:cs typeface="Arial" charset="0"/>
              </a:rPr>
              <a:t>Melhoria da eficiência e da eficácia da administração orçamentária e financeira;</a:t>
            </a:r>
            <a:endParaRPr lang="pt-BR" sz="2400" smtClean="0">
              <a:latin typeface="Arial" charset="0"/>
              <a:cs typeface="Arial" charset="0"/>
            </a:endParaRPr>
          </a:p>
          <a:p>
            <a:r>
              <a:rPr lang="pt-BR" sz="2400" i="1" smtClean="0">
                <a:latin typeface="Arial" charset="0"/>
                <a:cs typeface="Arial" charset="0"/>
              </a:rPr>
              <a:t>Melhoria da eficiência e da eficácia da administração contábil;</a:t>
            </a:r>
            <a:endParaRPr lang="pt-BR" sz="2400" smtClean="0">
              <a:latin typeface="Arial" charset="0"/>
              <a:cs typeface="Arial" charset="0"/>
            </a:endParaRPr>
          </a:p>
          <a:p>
            <a:r>
              <a:rPr lang="pt-BR" sz="2400" i="1" smtClean="0">
                <a:latin typeface="Arial" charset="0"/>
                <a:cs typeface="Arial" charset="0"/>
              </a:rPr>
              <a:t>Melhoria da eficiência e da eficácia da administração de material e de patrimônio</a:t>
            </a:r>
            <a:r>
              <a:rPr lang="pt-BR" sz="2400" smtClean="0">
                <a:latin typeface="Arial" charset="0"/>
                <a:cs typeface="Arial" charset="0"/>
              </a:rPr>
              <a:t>;</a:t>
            </a:r>
          </a:p>
          <a:p>
            <a:r>
              <a:rPr lang="pt-BR" sz="2400" i="1" smtClean="0">
                <a:latin typeface="Arial" charset="0"/>
                <a:cs typeface="Arial" charset="0"/>
              </a:rPr>
              <a:t>Aperfeiçoamento dos mecanismos de controle e correição da gestão fiscal.</a:t>
            </a:r>
          </a:p>
          <a:p>
            <a:pPr algn="ctr" eaLnBrk="1" hangingPunct="1">
              <a:buFont typeface="Wingdings 3" pitchFamily="18" charset="2"/>
              <a:buNone/>
            </a:pPr>
            <a:endParaRPr lang="pt-BR" sz="2400" b="1" smtClean="0">
              <a:latin typeface="Arial" charset="0"/>
              <a:cs typeface="Arial" charset="0"/>
            </a:endParaRPr>
          </a:p>
        </p:txBody>
      </p:sp>
      <p:pic>
        <p:nvPicPr>
          <p:cNvPr id="13316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14339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pt-BR" sz="2400" b="1" smtClean="0">
                <a:latin typeface="Arial" charset="0"/>
                <a:cs typeface="Arial" charset="0"/>
              </a:rPr>
              <a:t>Projetos: Componentes e Subcomponentes</a:t>
            </a:r>
          </a:p>
          <a:p>
            <a:pPr algn="ctr" eaLnBrk="1" hangingPunct="1">
              <a:buFont typeface="Wingdings 3" pitchFamily="18" charset="2"/>
              <a:buNone/>
            </a:pPr>
            <a:endParaRPr lang="pt-BR" sz="2400" b="1" smtClean="0">
              <a:latin typeface="Arial" charset="0"/>
              <a:cs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pt-BR" sz="2400" b="1" smtClean="0">
                <a:latin typeface="Arial" charset="0"/>
                <a:cs typeface="Arial" charset="0"/>
              </a:rPr>
              <a:t>Componente 4: Gestão, Monitoramento e Avaliação do Projeto</a:t>
            </a:r>
          </a:p>
          <a:p>
            <a:pPr>
              <a:buFont typeface="Wingdings 3" pitchFamily="18" charset="2"/>
              <a:buNone/>
            </a:pPr>
            <a:endParaRPr lang="pt-BR" sz="2400" b="1" smtClean="0">
              <a:latin typeface="Arial" charset="0"/>
              <a:cs typeface="Arial" charset="0"/>
            </a:endParaRPr>
          </a:p>
          <a:p>
            <a:pPr>
              <a:buFont typeface="Wingdings 3" pitchFamily="18" charset="2"/>
              <a:buNone/>
            </a:pPr>
            <a:r>
              <a:rPr lang="pt-BR" sz="2400" b="1" smtClean="0">
                <a:latin typeface="Arial" charset="0"/>
                <a:cs typeface="Arial" charset="0"/>
              </a:rPr>
              <a:t>	Obs.</a:t>
            </a:r>
          </a:p>
          <a:p>
            <a:pPr>
              <a:buFont typeface="Wingdings 3" pitchFamily="18" charset="2"/>
              <a:buNone/>
            </a:pPr>
            <a:r>
              <a:rPr lang="pt-BR" sz="2400" smtClean="0">
                <a:latin typeface="Arial" charset="0"/>
                <a:cs typeface="Arial" charset="0"/>
              </a:rPr>
              <a:t>	Componentes e Subcomponentes dos Projetos, que são diferentes dos Componentes e Subcomponentes do Programa como um todo.</a:t>
            </a:r>
          </a:p>
          <a:p>
            <a:pPr>
              <a:buFont typeface="Wingdings 3" pitchFamily="18" charset="2"/>
              <a:buNone/>
            </a:pPr>
            <a:endParaRPr lang="pt-BR" sz="2400" b="1" smtClean="0">
              <a:latin typeface="Arial" charset="0"/>
              <a:cs typeface="Arial" charset="0"/>
            </a:endParaRPr>
          </a:p>
          <a:p>
            <a:pPr>
              <a:buFont typeface="Wingdings 3" pitchFamily="18" charset="2"/>
              <a:buNone/>
            </a:pPr>
            <a:endParaRPr lang="pt-BR" sz="2400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 3" pitchFamily="18" charset="2"/>
              <a:buNone/>
            </a:pPr>
            <a:endParaRPr lang="pt-BR" sz="2400" b="1" smtClean="0">
              <a:latin typeface="Arial" charset="0"/>
              <a:cs typeface="Arial" charset="0"/>
            </a:endParaRPr>
          </a:p>
        </p:txBody>
      </p:sp>
      <p:pic>
        <p:nvPicPr>
          <p:cNvPr id="14340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15363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pt-BR" sz="2400" b="1" smtClean="0">
                <a:latin typeface="Arial" charset="0"/>
                <a:cs typeface="Arial" charset="0"/>
              </a:rPr>
              <a:t>Tipos de Recursos (Categorias de Investimento)</a:t>
            </a:r>
          </a:p>
        </p:txBody>
      </p:sp>
      <p:pic>
        <p:nvPicPr>
          <p:cNvPr id="15364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3213" y="769938"/>
            <a:ext cx="5913437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16387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pt-BR" sz="2400" b="1" smtClean="0">
                <a:latin typeface="Arial" charset="0"/>
                <a:cs typeface="Arial" charset="0"/>
              </a:rPr>
              <a:t>Tipos de Recursos (Categorias de Investimento)</a:t>
            </a:r>
          </a:p>
          <a:p>
            <a:pPr>
              <a:buFont typeface="Wingdings 3" pitchFamily="18" charset="2"/>
              <a:buNone/>
            </a:pPr>
            <a:endParaRPr lang="pt-BR" sz="2400" smtClean="0">
              <a:latin typeface="Arial" charset="0"/>
              <a:cs typeface="Arial" charset="0"/>
            </a:endParaRPr>
          </a:p>
          <a:p>
            <a:r>
              <a:rPr lang="pt-BR" sz="2400" smtClean="0">
                <a:latin typeface="Arial" charset="0"/>
                <a:cs typeface="Arial" charset="0"/>
              </a:rPr>
              <a:t>Limites e conformidade, inclusive, podem ser observados no SEEMP (próximas apresentações); </a:t>
            </a:r>
          </a:p>
          <a:p>
            <a:r>
              <a:rPr lang="pt-BR" sz="2400" smtClean="0">
                <a:latin typeface="Arial" charset="0"/>
                <a:cs typeface="Arial" charset="0"/>
              </a:rPr>
              <a:t>Casos excepcionais, em que os limites sejam extrapolados, devem apresentar justificativas tecnicamente bem detalhadas que serão apreciadas pela COOPE.</a:t>
            </a:r>
          </a:p>
          <a:p>
            <a:pPr algn="ctr" eaLnBrk="1" hangingPunct="1">
              <a:buFont typeface="Wingdings 3" pitchFamily="18" charset="2"/>
              <a:buNone/>
            </a:pPr>
            <a:endParaRPr lang="pt-BR" sz="2400" b="1" smtClean="0">
              <a:latin typeface="Arial" charset="0"/>
              <a:cs typeface="Arial" charset="0"/>
            </a:endParaRPr>
          </a:p>
        </p:txBody>
      </p:sp>
      <p:pic>
        <p:nvPicPr>
          <p:cNvPr id="16388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16387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pt-BR" sz="2400" b="1" smtClean="0">
                <a:latin typeface="Arial" charset="0"/>
                <a:cs typeface="Arial" charset="0"/>
              </a:rPr>
              <a:t>Projetos: Produto Obrigatório</a:t>
            </a:r>
          </a:p>
          <a:p>
            <a:pPr>
              <a:buFont typeface="Wingdings 3" pitchFamily="18" charset="2"/>
              <a:buNone/>
            </a:pPr>
            <a:endParaRPr lang="pt-BR" sz="2400" smtClean="0">
              <a:latin typeface="Arial" charset="0"/>
              <a:cs typeface="Arial" charset="0"/>
            </a:endParaRPr>
          </a:p>
          <a:p>
            <a:r>
              <a:rPr lang="pt-BR" sz="2400" smtClean="0">
                <a:latin typeface="Arial" charset="0"/>
                <a:cs typeface="Arial" charset="0"/>
              </a:rPr>
              <a:t>Para a elaboração dos projetos, é condição imperativa que o município promova a atualização da base cadastral imobiliária para cálculo da base de cobrança do IPTU; </a:t>
            </a:r>
          </a:p>
          <a:p>
            <a:r>
              <a:rPr lang="pt-BR" sz="2400" smtClean="0">
                <a:latin typeface="Arial" charset="0"/>
                <a:cs typeface="Arial" charset="0"/>
              </a:rPr>
              <a:t>Para atendimento dessa obrigação, o município poderá prioritariamente incluir em seu projeto produto com essa finalidade;</a:t>
            </a:r>
          </a:p>
          <a:p>
            <a:r>
              <a:rPr lang="pt-BR" sz="2400" smtClean="0">
                <a:latin typeface="Arial" charset="0"/>
                <a:cs typeface="Arial" charset="0"/>
              </a:rPr>
              <a:t>Ou promover as ações de atualização cadastral por outros meios, desde que haja comprovação que permita aferição – até 24 meses anteriores ao envio do projeto para análise.</a:t>
            </a:r>
          </a:p>
          <a:p>
            <a:pPr algn="ctr" eaLnBrk="1" hangingPunct="1">
              <a:buFont typeface="Wingdings 3" pitchFamily="18" charset="2"/>
              <a:buNone/>
            </a:pPr>
            <a:endParaRPr lang="pt-BR" sz="2400" b="1" smtClean="0">
              <a:latin typeface="Arial" charset="0"/>
              <a:cs typeface="Arial" charset="0"/>
            </a:endParaRPr>
          </a:p>
        </p:txBody>
      </p:sp>
      <p:pic>
        <p:nvPicPr>
          <p:cNvPr id="17412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Produto Obrigatório</a:t>
            </a: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Impostos sobre propriedade são especialmente importantes em países desenvolvidos, como Austrália, Canadá, Reino Unido e EUA;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Em países da OCDE, representam 2% do PIB, enquanto nos países emergentes entre 0,3 e 0,7% (Banco Mundial).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Estáveis e previsíveis, diferentemente de outros que dependem dos ciclos econômicos (ISS, por exemplo);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Desencorajam movimentos especulativos no mercado imobiliário.</a:t>
            </a: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6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Produto Obrigatório</a:t>
            </a: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Trata-se de um tributo progressivo, contribuindo para a justiça fiscal;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Não se aconselha que fique muito defasado, porque quando fizer, pode ter uma variação brusca nas contas dos contribuintes: neste caso, ideal é parcelar os reajustes por um período de anos para que valor não exceda determinado nível (%);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Pode ser feito de diferentes maneiras, a depender do tamanho de cada município: surgiram distintas técnicas para calcular o valor do m² e a área construída para a efetiva atualização da PGV.</a:t>
            </a: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60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Produto Obrigatório</a:t>
            </a: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4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2" descr="C:\Users\10890813671\Downloads\Outros arquivos SE\Programação Workshop PNAFM III\aero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5175"/>
            <a:ext cx="4803775" cy="297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3" descr="C:\Users\10890813671\Downloads\Outros arquivos SE\Programação Workshop PNAFM III\aero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836613"/>
            <a:ext cx="4429125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4" descr="C:\Users\10890813671\Downloads\Outros arquivos SE\Programação Workshop PNAFM III\aero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80975" y="3432175"/>
            <a:ext cx="3222625" cy="252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30538" y="3221038"/>
            <a:ext cx="3309937" cy="283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788" y="3787775"/>
            <a:ext cx="2855912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Produto Obrigatório</a:t>
            </a: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Afonso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et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al. (2016) – “Potencial e Exploração do Imposto Patrimonial Imobiliário no Brasil: Uma Análise do IPTU a Partir da Teoria dos Conjuntos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Fuzzy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”: corrobora com a ideia de que o imposto ainda é mal compreendido e mal explorado no país;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Grande potencial inexplorado de arrecadação de IPTU, fato ainda mais crítico nos municípios de menor porte.</a:t>
            </a: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8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Lista de Produtos</a:t>
            </a: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2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075" y="733425"/>
            <a:ext cx="7813675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Lista de Produtos</a:t>
            </a: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6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750" y="952500"/>
            <a:ext cx="8882063" cy="485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Lista de Produtos</a:t>
            </a: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80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5200" y="730250"/>
            <a:ext cx="7242175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Lista de Produtos</a:t>
            </a: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4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638" y="700088"/>
            <a:ext cx="8613775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Lista de Insumos</a:t>
            </a: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8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720725"/>
            <a:ext cx="6915150" cy="530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Lista de Insumos</a:t>
            </a: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2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250" y="782638"/>
            <a:ext cx="8001000" cy="511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Lista de Insumos</a:t>
            </a: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6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4138" y="704850"/>
            <a:ext cx="6346825" cy="531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Lista de Insumos</a:t>
            </a: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9700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538" y="809625"/>
            <a:ext cx="8716962" cy="511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Lista de Insumos</a:t>
            </a: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4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775" y="1343025"/>
            <a:ext cx="893445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Lista de Insumos</a:t>
            </a: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1748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200" y="768350"/>
            <a:ext cx="8566150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Lista de Insumos</a:t>
            </a: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2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463" y="728663"/>
            <a:ext cx="7851775" cy="522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Lista de Insumos</a:t>
            </a: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Atenção: alguns insumos de programas anteriores não vão ser admitidos para a terceira fase do PNAFM;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Exemplo: obras em infraestrutura e veículos;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Todas essas alterações visando o aprimoramento contínuo do Programa para que sejam gerados resultados otimizados;</a:t>
            </a:r>
          </a:p>
          <a:p>
            <a:pPr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Obs.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Listas não são fechadas.</a:t>
            </a: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3796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Gradação</a:t>
            </a: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Para a estruturação dos Projetos PNAFM, será adotada prioridade de investimentos que visem contemplar as diretrizes programáticas e recomendações técnicas do PNAFM;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 priorização de investimentos produzirá a classificação dos produtos elegíveis em quatro categorias, de acordo com o grau de impacto em relação aos objetivos do programa. </a:t>
            </a: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20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Gradação</a:t>
            </a: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4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0" y="1916113"/>
            <a:ext cx="74866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Gradação</a:t>
            </a:r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Para essa classificação, foram consideradas sete áreas temáticas: arrecadação, controle do gasto, cadastro, atendimento ao contribuinte, gestão, tecnologia da informação e legislação;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 combinação dessas áreas temáticas ponderadas por seu grau de impacto produziu a hierarquização dos produtos PNAFM elegíveis para financiamento. </a:t>
            </a: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8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</a:t>
            </a:r>
            <a:r>
              <a:rPr lang="pt-BR" sz="1900" b="1" dirty="0" smtClean="0">
                <a:latin typeface="Arial Black" pitchFamily="34" charset="0"/>
              </a:rPr>
              <a:t>III</a:t>
            </a:r>
            <a:endParaRPr lang="pt-BR" sz="1900" b="1" dirty="0" smtClean="0">
              <a:latin typeface="Arial Black" pitchFamily="34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Gradação</a:t>
            </a: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Cada produto recebe sua própria avaliação;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Cada produto tem seu peso no projeto, em termos financeiros;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 avaliação final do projeto será, então, a média das avaliações de cada produto ponderadas de acordo com seu peso financeiro no projeto.</a:t>
            </a:r>
          </a:p>
          <a:p>
            <a:pPr>
              <a:defRPr/>
            </a:pPr>
            <a:endParaRPr lang="pt-BR" sz="2400" dirty="0" smtClean="0"/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2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4432300"/>
            <a:ext cx="8229600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Gradação</a:t>
            </a: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6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557338"/>
            <a:ext cx="8866187" cy="362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Gradação</a:t>
            </a: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9940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425" y="1412875"/>
            <a:ext cx="9045575" cy="37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Gradação</a:t>
            </a: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64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196975"/>
            <a:ext cx="8767763" cy="416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Gradação</a:t>
            </a: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1988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908050"/>
            <a:ext cx="8901113" cy="477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Gradação</a:t>
            </a: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3012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Gráfico 6"/>
          <p:cNvGraphicFramePr/>
          <p:nvPr/>
        </p:nvGraphicFramePr>
        <p:xfrm>
          <a:off x="611560" y="980728"/>
          <a:ext cx="792088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Gradação</a:t>
            </a: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É desejável que as avaliações dos projetos sejam superiores a 7,5;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Inclusive, no SEEMP, isso pode ser verificado pelos municípios à medida que desenvolve seu próprio projeto;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Isso não significa que essa nota será o único fator observado pela COOPE e nem que projetos com notas inferiores a 7,5 serão descartados a priori. </a:t>
            </a: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4036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Prazo de Execução</a:t>
            </a: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O prazo para execução dos projetos está diretamente vinculado aos bens e serviços a serem adquiridos, em função das modalidades de aquisição utilizadas;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O prazo de execução do projeto, desde a contratação e a execução financeira será de até 4 (quatro) anos; 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O prazo do Projeto PNAFM deverá ser objeto de monitoramento contínuo – inclusive por parte da COOPE;</a:t>
            </a:r>
          </a:p>
          <a:p>
            <a:pPr>
              <a:defRPr/>
            </a:pPr>
            <a:endParaRPr lang="pt-BR" sz="2400" dirty="0" smtClean="0"/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5060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Prazo de Execução</a:t>
            </a: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Em situações extremas, onde a complexidade das ações demande algum tipo de prorrogação do prazo definido para o produto, isto deverá estar contido no prazo do projeto e será atualizada pela UEM diretamente no SEEMP;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Se o prazo original do projeto for insuficiente para a conclusão de algum produto, a UEM deverá primeiramente avaliar a possibilidade de execução parcial do produto no projeto; </a:t>
            </a: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6084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Prazo de Execução</a:t>
            </a: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Depois, deve verificar qual era o impacto esperado daquele produto e qual seria a ação alternativa a ser introduzida, além de quais as perspectivas de implantação do novo produto;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Em situações excepcionais, onde a única alternativa seja a necessidade de prorrogação de prazo do projeto, tal fato deverá ser objeto de solicitação à COOPE/UCP com antecedência mínima de 180 dias, acompanhada de justificativa técnica fundamentada.</a:t>
            </a: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7108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Possibilidade de Revisões</a:t>
            </a: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400" dirty="0" smtClean="0"/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O projeto PNAFM pode ser alterado com solicitação de revisão, por meio do SEEMP;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Vale ressaltar que se o projeto estiver alinhavado com o PE e às necessidades municipais, há uma tendência de ser menor o número de revisões e que o projeto obtenha melhores resultados;</a:t>
            </a:r>
          </a:p>
          <a:p>
            <a:pPr>
              <a:buFont typeface="Wingdings 3" pitchFamily="18" charset="2"/>
              <a:buNone/>
              <a:defRPr/>
            </a:pP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Revisões serão analisadas com critérios bastante críticos.</a:t>
            </a:r>
          </a:p>
          <a:p>
            <a:pPr>
              <a:defRPr/>
            </a:pPr>
            <a:endParaRPr lang="pt-BR" sz="2400" dirty="0" smtClean="0"/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8132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Imagem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2275" y="3760788"/>
            <a:ext cx="58324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Despesas Pré-Contratuais</a:t>
            </a: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Despesas pré-contrato: aquelas despesas inerentes ao projeto que tenham sido geradas a partir da data de aprovação do projeto municipal pela COOPE/UCP;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Em nenhuma hipótese, poder-se-á considerar para fins de reconhecimento de despesa de contrapartida ou de financiamento os gastos realizados pelos Submutuários do Programa que tenham sido liquidados anteriormente à data de aprovação do projeto pela COOPE/UCP.</a:t>
            </a:r>
          </a:p>
          <a:p>
            <a:pPr algn="ctr" eaLnBrk="1" hangingPunct="1"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9156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Projetos: Despesas Pré-Contratuais</a:t>
            </a: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Exemplo Temporal:</a:t>
            </a:r>
          </a:p>
          <a:p>
            <a:pPr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  16/04	    30/04		                 15/06</a:t>
            </a:r>
          </a:p>
          <a:p>
            <a:pPr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Análise	Aprovação			Contratação</a:t>
            </a:r>
            <a:br>
              <a:rPr lang="pt-BR" sz="2400" b="1" dirty="0" smtClean="0">
                <a:latin typeface="Arial" pitchFamily="34" charset="0"/>
                <a:cs typeface="Arial" pitchFamily="34" charset="0"/>
              </a:rPr>
            </a:br>
            <a:endParaRPr lang="pt-BR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0180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ta para a direita 5"/>
          <p:cNvSpPr/>
          <p:nvPr/>
        </p:nvSpPr>
        <p:spPr>
          <a:xfrm>
            <a:off x="2268538" y="3068638"/>
            <a:ext cx="431800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7" name="Seta para a direita 6"/>
          <p:cNvSpPr/>
          <p:nvPr/>
        </p:nvSpPr>
        <p:spPr>
          <a:xfrm>
            <a:off x="4500563" y="3068638"/>
            <a:ext cx="1800225" cy="288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8" name="Seta para a esquerda e para a direita 7"/>
          <p:cNvSpPr/>
          <p:nvPr/>
        </p:nvSpPr>
        <p:spPr>
          <a:xfrm>
            <a:off x="3635375" y="4149725"/>
            <a:ext cx="3816350" cy="28733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 animBg="1"/>
      <p:bldP spid="7" grpId="0" animBg="1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</a:t>
            </a:r>
            <a:r>
              <a:rPr lang="pt-BR" sz="1900" b="1" dirty="0" smtClean="0">
                <a:latin typeface="Arial Black" pitchFamily="34" charset="0"/>
              </a:rPr>
              <a:t>III</a:t>
            </a:r>
            <a:endParaRPr lang="pt-BR" sz="1900" b="1" dirty="0" smtClean="0">
              <a:latin typeface="Arial Black" pitchFamily="34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2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  <a:defRPr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Resumo</a:t>
            </a: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pt-BR" sz="235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Mudanças importantes foram feitas nessa transição entre o PNAFM II e o PNAFM III;</a:t>
            </a:r>
          </a:p>
          <a:p>
            <a:pPr>
              <a:defRPr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Todas foram pensadas para aprimorar a qualidade dos projetos para que o tenham maiores impactos sobre a gestão fiscal dos municípios, seja na questão das receitas, seja no quesito das despesas.</a:t>
            </a:r>
          </a:p>
          <a:p>
            <a:pPr>
              <a:defRPr/>
            </a:pP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t-B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04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  <p:sp>
        <p:nvSpPr>
          <p:cNvPr id="52227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553085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endParaRPr lang="pt-BR" sz="4000" b="1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 3" pitchFamily="18" charset="2"/>
              <a:buNone/>
            </a:pPr>
            <a:r>
              <a:rPr lang="pt-BR" sz="4000" b="1" smtClean="0">
                <a:latin typeface="Arial" charset="0"/>
                <a:cs typeface="Arial" charset="0"/>
              </a:rPr>
              <a:t>OBRIGADO!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pt-BR" sz="2400" b="1" smtClean="0">
                <a:latin typeface="Arial" charset="0"/>
                <a:cs typeface="Arial" charset="0"/>
              </a:rPr>
              <a:t>Dúvidas?</a:t>
            </a:r>
          </a:p>
          <a:p>
            <a:pPr algn="ctr" eaLnBrk="1" hangingPunct="1">
              <a:buFont typeface="Wingdings 3" pitchFamily="18" charset="2"/>
              <a:buNone/>
            </a:pPr>
            <a:endParaRPr lang="pt-BR" sz="2400" b="1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 3" pitchFamily="18" charset="2"/>
              <a:buNone/>
            </a:pPr>
            <a:r>
              <a:rPr lang="pt-BR" sz="2400" b="1" smtClean="0">
                <a:latin typeface="Arial" charset="0"/>
                <a:cs typeface="Arial" charset="0"/>
              </a:rPr>
              <a:t>Contato: </a:t>
            </a:r>
            <a:br>
              <a:rPr lang="pt-BR" sz="2400" b="1" smtClean="0">
                <a:latin typeface="Arial" charset="0"/>
                <a:cs typeface="Arial" charset="0"/>
              </a:rPr>
            </a:br>
            <a:r>
              <a:rPr lang="pt-BR" sz="2400" b="1" smtClean="0">
                <a:latin typeface="Arial" charset="0"/>
                <a:cs typeface="Arial" charset="0"/>
              </a:rPr>
              <a:t>Helder Lara Ferreira Filho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pt-BR" sz="2400" b="1" smtClean="0">
                <a:latin typeface="Arial" charset="0"/>
                <a:cs typeface="Arial" charset="0"/>
              </a:rPr>
              <a:t>Coordenação Técnica COOPE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pt-BR" sz="2400" b="1" smtClean="0">
                <a:latin typeface="Arial" charset="0"/>
                <a:cs typeface="Arial" charset="0"/>
              </a:rPr>
              <a:t>Secretaria Executiva/Ministério da Fazenda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pt-BR" sz="2400" b="1" smtClean="0">
                <a:latin typeface="Arial" charset="0"/>
                <a:cs typeface="Arial" charset="0"/>
              </a:rPr>
              <a:t>helder.lara@fazenda.gov.br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pt-BR" sz="2400" b="1" smtClean="0">
                <a:latin typeface="Arial" charset="0"/>
                <a:cs typeface="Arial" charset="0"/>
              </a:rPr>
              <a:t>(61) 3412-2445</a:t>
            </a:r>
            <a:endParaRPr lang="pt-BR" sz="2400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 3" pitchFamily="18" charset="2"/>
              <a:buNone/>
            </a:pPr>
            <a:endParaRPr lang="pt-BR" sz="2400" b="1" smtClean="0">
              <a:latin typeface="Arial" charset="0"/>
              <a:cs typeface="Arial" charset="0"/>
            </a:endParaRPr>
          </a:p>
        </p:txBody>
      </p:sp>
      <p:pic>
        <p:nvPicPr>
          <p:cNvPr id="52228" name="Imagem 4" descr="Logo 2016 fina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sz="half" idx="1"/>
          </p:nvPr>
        </p:nvSpPr>
        <p:spPr>
          <a:xfrm>
            <a:off x="468313" y="766763"/>
            <a:ext cx="8135937" cy="5092700"/>
          </a:xfrm>
        </p:spPr>
        <p:txBody>
          <a:bodyPr anchor="ctr">
            <a:spAutoFit/>
          </a:bodyPr>
          <a:lstStyle/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20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PROGRAMA NACIONAL DE APOIO À GESTÃO ADMINISTRATIVA </a:t>
            </a:r>
          </a:p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20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 FISCAL DOS MUNICÍPIOS BRASILEIROS - PNAFM</a:t>
            </a:r>
          </a:p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2700" b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20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COORDENAÇÃO-GERAL DE PROGRAMAS E PROJETOS DE </a:t>
            </a:r>
          </a:p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20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COOPERAÇÃO – COOPE  (UCP)</a:t>
            </a:r>
          </a:p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2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pt-BR" sz="2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pt-BR" sz="18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SUBSECRETARIA DE GESTÃO ESTRATÉGICA</a:t>
            </a:r>
            <a:br>
              <a:rPr lang="pt-BR" sz="18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pt-BR" sz="18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SECRETARIA EXECUTIVA</a:t>
            </a:r>
            <a:br>
              <a:rPr lang="pt-BR" sz="18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pt-BR" sz="18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MINISTÉRIO DA FAZENDA</a:t>
            </a:r>
            <a:r>
              <a:rPr lang="pt-BR" sz="1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pt-BR" sz="12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lang="pt-BR" sz="12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2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2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2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2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pt-BR" sz="12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800" b="1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Tel</a:t>
            </a:r>
            <a:r>
              <a:rPr lang="pt-BR" sz="18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+55 (61) 3412-2492</a:t>
            </a:r>
            <a:br>
              <a:rPr lang="pt-BR" sz="18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pt-BR" sz="18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E-mail: </a:t>
            </a:r>
            <a:r>
              <a:rPr lang="pt-BR" sz="18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  <a:hlinkClick r:id="rId2"/>
              </a:rPr>
              <a:t>ucp.df@fazenda.gov.br</a:t>
            </a:r>
            <a:endParaRPr lang="pt-BR" sz="18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t-BR" sz="18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Endereço: Esplanada dos Ministérios, Bloco "P", Sala 415.</a:t>
            </a:r>
            <a:br>
              <a:rPr lang="pt-BR" sz="18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pt-BR" sz="18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Brasília - DF  CEP:70048-900</a:t>
            </a:r>
            <a:endParaRPr lang="pt-BR" sz="18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53251" name="Imagem 2" descr="Logo 2016 final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5949950"/>
            <a:ext cx="9318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258888" y="6092825"/>
            <a:ext cx="7561262" cy="576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PROGRAMA NACIONAL DE APOIO À GESTÃO ADMINISTRATIVA E FISCAL DOS MUNICÍPIOS BRASILEIROS - PNAFM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</a:rPr>
              <a:t>PNAFM III </a:t>
            </a:r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BR" sz="1900" b="1" dirty="0" smtClean="0">
                <a:latin typeface="Arial Black" pitchFamily="34" charset="0"/>
                <a:cs typeface="Aparajita" pitchFamily="34" charset="0"/>
              </a:rPr>
              <a:t>NORMAS E ORIENTAÇÕES</a:t>
            </a: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urso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urso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urso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urso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Concurso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Concurso">
    <a:majorFont>
      <a:latin typeface="Lucida Sans Unicode"/>
      <a:ea typeface=""/>
      <a:cs typeface="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Uigh" typeface="Microsoft Uighur"/>
    </a:majorFont>
    <a:minorFont>
      <a:latin typeface="Lucida Sans Unicode"/>
      <a:ea typeface=""/>
      <a:cs typeface="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Uigh" typeface="Microsoft Uighur"/>
    </a:minorFont>
  </a:fontScheme>
  <a:fmtScheme name="Concurso">
    <a:fillStyleLst>
      <a:solidFill>
        <a:schemeClr val="phClr"/>
      </a:solidFill>
      <a:gradFill rotWithShape="1">
        <a:gsLst>
          <a:gs pos="0">
            <a:schemeClr val="phClr">
              <a:tint val="62000"/>
              <a:satMod val="180000"/>
            </a:schemeClr>
          </a:gs>
          <a:gs pos="65000">
            <a:schemeClr val="phClr">
              <a:tint val="32000"/>
              <a:satMod val="250000"/>
            </a:schemeClr>
          </a:gs>
          <a:gs pos="100000">
            <a:schemeClr val="phClr">
              <a:tint val="23000"/>
              <a:satMod val="30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15000"/>
              <a:satMod val="180000"/>
            </a:schemeClr>
          </a:gs>
          <a:gs pos="50000">
            <a:schemeClr val="phClr">
              <a:shade val="45000"/>
              <a:satMod val="170000"/>
            </a:schemeClr>
          </a:gs>
          <a:gs pos="70000">
            <a:schemeClr val="phClr">
              <a:tint val="99000"/>
              <a:shade val="65000"/>
              <a:satMod val="155000"/>
            </a:schemeClr>
          </a:gs>
          <a:gs pos="100000">
            <a:schemeClr val="phClr">
              <a:tint val="95500"/>
              <a:shade val="10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55000" cap="flat" cmpd="thickThin" algn="ctr">
        <a:solidFill>
          <a:schemeClr val="phClr"/>
        </a:solidFill>
        <a:prstDash val="solid"/>
      </a:ln>
      <a:ln w="63500" cap="flat" cmpd="thickThin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phClr">
              <a:satMod val="30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5000"/>
              <a:satMod val="300000"/>
            </a:schemeClr>
          </a:gs>
          <a:gs pos="40000">
            <a:schemeClr val="phClr">
              <a:tint val="65000"/>
              <a:satMod val="300000"/>
            </a:schemeClr>
          </a:gs>
          <a:gs pos="100000">
            <a:schemeClr val="phClr">
              <a:shade val="65000"/>
              <a:satMod val="300000"/>
            </a:schemeClr>
          </a:gs>
        </a:gsLst>
        <a:path path="circle">
          <a:fillToRect l="65000" b="98000"/>
        </a:path>
      </a:gradFill>
      <a:blipFill>
        <a:blip xmlns:r="http://schemas.openxmlformats.org/officeDocument/2006/relationships" r:embed="rId1">
          <a:duotone>
            <a:schemeClr val="phClr">
              <a:shade val="60000"/>
              <a:satMod val="110000"/>
            </a:schemeClr>
            <a:schemeClr val="phClr">
              <a:tint val="95000"/>
            </a:schemeClr>
          </a:duotone>
        </a:blip>
        <a:tile tx="0" ty="0" sx="50000" sy="5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1909</TotalTime>
  <Words>2228</Words>
  <Application>Microsoft Office PowerPoint</Application>
  <PresentationFormat>Apresentação na tela (4:3)</PresentationFormat>
  <Paragraphs>333</Paragraphs>
  <Slides>44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44</vt:i4>
      </vt:variant>
    </vt:vector>
  </HeadingPairs>
  <TitlesOfParts>
    <vt:vector size="54" baseType="lpstr">
      <vt:lpstr>Arial</vt:lpstr>
      <vt:lpstr>Lucida Sans Unicode</vt:lpstr>
      <vt:lpstr>Wingdings 3</vt:lpstr>
      <vt:lpstr>Verdana</vt:lpstr>
      <vt:lpstr>Wingdings 2</vt:lpstr>
      <vt:lpstr>Calibri</vt:lpstr>
      <vt:lpstr>Arial Black</vt:lpstr>
      <vt:lpstr>Aparajita</vt:lpstr>
      <vt:lpstr>Times New Roman</vt:lpstr>
      <vt:lpstr>Concurso</vt:lpstr>
      <vt:lpstr> 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IrmaBC</dc:creator>
  <cp:lastModifiedBy>IrmaBC</cp:lastModifiedBy>
  <cp:revision>216</cp:revision>
  <dcterms:created xsi:type="dcterms:W3CDTF">2016-08-22T14:28:27Z</dcterms:created>
  <dcterms:modified xsi:type="dcterms:W3CDTF">2018-04-04T13:19:21Z</dcterms:modified>
</cp:coreProperties>
</file>