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664325" cy="9831388"/>
  <p:defaultTextStyle>
    <a:defPPr>
      <a:defRPr lang="en-GB"/>
    </a:defPPr>
    <a:lvl1pPr algn="l" defTabSz="449263" rtl="0" fontAlgn="base">
      <a:spcBef>
        <a:spcPts val="2700"/>
      </a:spcBef>
      <a:spcAft>
        <a:spcPts val="1463"/>
      </a:spcAft>
      <a:buClr>
        <a:srgbClr val="000000"/>
      </a:buClr>
      <a:buSzPct val="100000"/>
      <a:buFont typeface="Times New Roman" pitchFamily="18" charset="0"/>
      <a:defRPr b="1" kern="1200">
        <a:solidFill>
          <a:schemeClr val="bg1"/>
        </a:solidFill>
        <a:latin typeface="Verdana" pitchFamily="34" charset="0"/>
        <a:ea typeface="+mn-ea"/>
        <a:cs typeface="Lucida Sans Unicode" pitchFamily="34" charset="0"/>
      </a:defRPr>
    </a:lvl1pPr>
    <a:lvl2pPr marL="742950" indent="-285750" algn="l" defTabSz="449263" rtl="0" fontAlgn="base">
      <a:spcBef>
        <a:spcPts val="2700"/>
      </a:spcBef>
      <a:spcAft>
        <a:spcPts val="1463"/>
      </a:spcAft>
      <a:buClr>
        <a:srgbClr val="000000"/>
      </a:buClr>
      <a:buSzPct val="100000"/>
      <a:buFont typeface="Times New Roman" pitchFamily="18" charset="0"/>
      <a:defRPr b="1" kern="1200">
        <a:solidFill>
          <a:schemeClr val="bg1"/>
        </a:solidFill>
        <a:latin typeface="Verdana" pitchFamily="34" charset="0"/>
        <a:ea typeface="+mn-ea"/>
        <a:cs typeface="Lucida Sans Unicode" pitchFamily="34" charset="0"/>
      </a:defRPr>
    </a:lvl2pPr>
    <a:lvl3pPr marL="1143000" indent="-228600" algn="l" defTabSz="449263" rtl="0" fontAlgn="base">
      <a:spcBef>
        <a:spcPts val="2700"/>
      </a:spcBef>
      <a:spcAft>
        <a:spcPts val="1463"/>
      </a:spcAft>
      <a:buClr>
        <a:srgbClr val="000000"/>
      </a:buClr>
      <a:buSzPct val="100000"/>
      <a:buFont typeface="Times New Roman" pitchFamily="18" charset="0"/>
      <a:defRPr b="1" kern="1200">
        <a:solidFill>
          <a:schemeClr val="bg1"/>
        </a:solidFill>
        <a:latin typeface="Verdana" pitchFamily="34" charset="0"/>
        <a:ea typeface="+mn-ea"/>
        <a:cs typeface="Lucida Sans Unicode" pitchFamily="34" charset="0"/>
      </a:defRPr>
    </a:lvl3pPr>
    <a:lvl4pPr marL="1600200" indent="-228600" algn="l" defTabSz="449263" rtl="0" fontAlgn="base">
      <a:spcBef>
        <a:spcPts val="2700"/>
      </a:spcBef>
      <a:spcAft>
        <a:spcPts val="1463"/>
      </a:spcAft>
      <a:buClr>
        <a:srgbClr val="000000"/>
      </a:buClr>
      <a:buSzPct val="100000"/>
      <a:buFont typeface="Times New Roman" pitchFamily="18" charset="0"/>
      <a:defRPr b="1" kern="1200">
        <a:solidFill>
          <a:schemeClr val="bg1"/>
        </a:solidFill>
        <a:latin typeface="Verdana" pitchFamily="34" charset="0"/>
        <a:ea typeface="+mn-ea"/>
        <a:cs typeface="Lucida Sans Unicode" pitchFamily="34" charset="0"/>
      </a:defRPr>
    </a:lvl4pPr>
    <a:lvl5pPr marL="2057400" indent="-228600" algn="l" defTabSz="449263" rtl="0" fontAlgn="base">
      <a:spcBef>
        <a:spcPts val="2700"/>
      </a:spcBef>
      <a:spcAft>
        <a:spcPts val="1463"/>
      </a:spcAft>
      <a:buClr>
        <a:srgbClr val="000000"/>
      </a:buClr>
      <a:buSzPct val="100000"/>
      <a:buFont typeface="Times New Roman" pitchFamily="18" charset="0"/>
      <a:defRPr b="1" kern="1200">
        <a:solidFill>
          <a:schemeClr val="bg1"/>
        </a:solidFill>
        <a:latin typeface="Verdana" pitchFamily="34" charset="0"/>
        <a:ea typeface="+mn-ea"/>
        <a:cs typeface="Lucida Sans Unicode" pitchFamily="34" charset="0"/>
      </a:defRPr>
    </a:lvl5pPr>
    <a:lvl6pPr marL="2286000" algn="l" defTabSz="914400" rtl="0" eaLnBrk="1" latinLnBrk="0" hangingPunct="1">
      <a:defRPr b="1" kern="1200">
        <a:solidFill>
          <a:schemeClr val="bg1"/>
        </a:solidFill>
        <a:latin typeface="Verdana" pitchFamily="34" charset="0"/>
        <a:ea typeface="+mn-ea"/>
        <a:cs typeface="Lucida Sans Unicode" pitchFamily="34" charset="0"/>
      </a:defRPr>
    </a:lvl6pPr>
    <a:lvl7pPr marL="2743200" algn="l" defTabSz="914400" rtl="0" eaLnBrk="1" latinLnBrk="0" hangingPunct="1">
      <a:defRPr b="1" kern="1200">
        <a:solidFill>
          <a:schemeClr val="bg1"/>
        </a:solidFill>
        <a:latin typeface="Verdana" pitchFamily="34" charset="0"/>
        <a:ea typeface="+mn-ea"/>
        <a:cs typeface="Lucida Sans Unicode" pitchFamily="34" charset="0"/>
      </a:defRPr>
    </a:lvl7pPr>
    <a:lvl8pPr marL="3200400" algn="l" defTabSz="914400" rtl="0" eaLnBrk="1" latinLnBrk="0" hangingPunct="1">
      <a:defRPr b="1" kern="1200">
        <a:solidFill>
          <a:schemeClr val="bg1"/>
        </a:solidFill>
        <a:latin typeface="Verdana" pitchFamily="34" charset="0"/>
        <a:ea typeface="+mn-ea"/>
        <a:cs typeface="Lucida Sans Unicode" pitchFamily="34" charset="0"/>
      </a:defRPr>
    </a:lvl8pPr>
    <a:lvl9pPr marL="3657600" algn="l" defTabSz="914400" rtl="0" eaLnBrk="1" latinLnBrk="0" hangingPunct="1">
      <a:defRPr b="1" kern="1200">
        <a:solidFill>
          <a:schemeClr val="bg1"/>
        </a:solidFill>
        <a:latin typeface="Verdana" pitchFamily="34" charset="0"/>
        <a:ea typeface="+mn-ea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2787"/>
    <p:restoredTop sz="90929"/>
  </p:normalViewPr>
  <p:slideViewPr>
    <p:cSldViewPr>
      <p:cViewPr varScale="1">
        <p:scale>
          <a:sx n="109" d="100"/>
          <a:sy n="109" d="100"/>
        </p:scale>
        <p:origin x="-234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3.xml"/><Relationship Id="rId2" Type="http://schemas.openxmlformats.org/officeDocument/2006/relationships/slide" Target="slides/slide12.xml"/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664325" cy="98313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cs typeface="Times New Roman" pitchFamily="18" charset="0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2887663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cs typeface="Times New Roman" pitchFamily="18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775075" y="0"/>
            <a:ext cx="2887663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cs typeface="Times New Roman" pitchFamily="18" charset="0"/>
            </a:endParaRPr>
          </a:p>
        </p:txBody>
      </p:sp>
      <p:sp>
        <p:nvSpPr>
          <p:cNvPr id="2765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71538" y="736600"/>
            <a:ext cx="4918075" cy="368776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885825" y="4672013"/>
            <a:ext cx="4889500" cy="4422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360" tIns="45000" rIns="90360" bIns="450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9342438"/>
            <a:ext cx="2887663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cs typeface="Times New Roman" pitchFamily="18" charset="0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775075" y="9342438"/>
            <a:ext cx="2886075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360" tIns="45000" rIns="90360" bIns="4500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9FF84BA0-1A44-4317-8811-A9FA9F64B6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F7F09C8-845E-41EB-A43F-83263BF4D3E2}" type="slidenum">
              <a:rPr lang="pt-BR">
                <a:cs typeface="Lucida Sans Unicode" pitchFamily="34" charset="0"/>
              </a:rPr>
              <a:pPr/>
              <a:t>1</a:t>
            </a:fld>
            <a:endParaRPr lang="pt-BR">
              <a:cs typeface="Lucida Sans Unicode" pitchFamily="34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3775075" y="9342438"/>
            <a:ext cx="2887663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360" tIns="45000" rIns="90360" bIns="45000" anchor="b"/>
          <a:lstStyle/>
          <a:p>
            <a:pPr algn="r"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D2FD29F-9EBA-41CC-8F12-EF2E7E4313E4}" type="slidenum">
              <a:rPr lang="pt-BR" sz="1200">
                <a:solidFill>
                  <a:srgbClr val="000000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pt-BR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67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36600"/>
            <a:ext cx="4919663" cy="3689350"/>
          </a:xfrm>
          <a:solidFill>
            <a:srgbClr val="FFFFFF"/>
          </a:solidFill>
          <a:ln/>
        </p:spPr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885825" y="4672013"/>
            <a:ext cx="4891088" cy="4424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360" tIns="45000" rIns="90360" bIns="45000"/>
          <a:lstStyle/>
          <a:p>
            <a:pPr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>
                <a:solidFill>
                  <a:srgbClr val="000000"/>
                </a:solidFill>
                <a:latin typeface="Arial" pitchFamily="34" charset="0"/>
              </a:rPr>
              <a:t>Não. A chave privada, juntamente com a chave pública e a mídia onde está gravada a chave privada compõe o certificado digital. (esta definição é razoável???)</a:t>
            </a: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>
                <a:solidFill>
                  <a:srgbClr val="000000"/>
                </a:solidFill>
                <a:latin typeface="Arial" pitchFamily="34" charset="0"/>
              </a:rPr>
              <a:t>Não há, até o momento, conhecimento de alguém que tenha obtido sucesso nessa tentativa.</a:t>
            </a: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>
                <a:solidFill>
                  <a:srgbClr val="000000"/>
                </a:solidFill>
                <a:latin typeface="Arial" pitchFamily="34" charset="0"/>
              </a:rPr>
              <a:t>Sim. O par chave privada (gravada no cartão) mais a senha (de conhecimento exclusivo do proprietário do cartão) é que garantem a segurança. Caso contrário, a perda do cartão implicaria na quebra imediata da segurança.</a:t>
            </a: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>
                <a:solidFill>
                  <a:srgbClr val="000000"/>
                </a:solidFill>
                <a:latin typeface="Arial" pitchFamily="34" charset="0"/>
              </a:rPr>
              <a:t>Incluir link para a página da Intranet</a:t>
            </a: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>
                <a:solidFill>
                  <a:srgbClr val="000000"/>
                </a:solidFill>
                <a:latin typeface="Arial" pitchFamily="34" charset="0"/>
              </a:rPr>
              <a:t>Trocar a senha imediatamente. Lembre-se: é necessário o cartão e a senha para identificá-lo. Não descuide do seu smartcard, nem de sua senha.Incluir um link para um filme screencam com a troca de senha.</a:t>
            </a:r>
          </a:p>
          <a:p>
            <a:pPr eaLnBrk="0" hangingPunct="0">
              <a:spcBef>
                <a:spcPts val="450"/>
              </a:spcBef>
              <a:spcAft>
                <a:spcPct val="0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1FB2AD5-D038-4FC8-99FC-C93AD54C3E1D}" type="slidenum">
              <a:rPr lang="pt-BR">
                <a:cs typeface="Lucida Sans Unicode" pitchFamily="34" charset="0"/>
              </a:rPr>
              <a:pPr/>
              <a:t>10</a:t>
            </a:fld>
            <a:endParaRPr lang="pt-BR">
              <a:cs typeface="Lucida Sans Unicode" pitchFamily="34" charset="0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776663" y="9340850"/>
            <a:ext cx="28876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251" tIns="45126" rIns="90251" bIns="45126" anchor="b"/>
          <a:lstStyle/>
          <a:p>
            <a:pPr algn="r" defTabSz="903288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29CE551-515D-407D-A443-E548B157F672}" type="slidenum">
              <a:rPr lang="pt-BR" sz="1200" b="0">
                <a:solidFill>
                  <a:schemeClr val="tx1"/>
                </a:solidFill>
                <a:latin typeface="Times New Roman" pitchFamily="18" charset="0"/>
              </a:rPr>
              <a:pPr algn="r" defTabSz="903288" ea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</a:t>
            </a:fld>
            <a:endParaRPr lang="pt-BR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735013"/>
            <a:ext cx="4921250" cy="3690937"/>
          </a:xfrm>
          <a:solidFill>
            <a:srgbClr val="FFFFFF"/>
          </a:solidFill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672013"/>
            <a:ext cx="4892675" cy="4424362"/>
          </a:xfrm>
          <a:noFill/>
          <a:ln>
            <a:solidFill>
              <a:srgbClr val="000000"/>
            </a:solidFill>
            <a:miter lim="800000"/>
          </a:ln>
        </p:spPr>
        <p:txBody>
          <a:bodyPr lIns="90251" tIns="45126" rIns="90251" bIns="45126"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Não. A chave privada, juntamente com a chave pública e a mídia onde está gravada a chave privada compõe o certificado digital. (esta definição é razoável???)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Não há, até o momento, conhecimento de alguém que tenha obtido sucesso nessa tentativa.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Sim. O par chave privada (gravada no cartão) mais a senha (de conhecimento exclusivo do proprietário do cartão) é que garantem a segurança. Caso contrário, a perda do cartão implicaria na quebra imediata da segurança.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Incluir link para a página da Intranet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Trocar a senha imediatamente. Lembre-se: é necessário o cartão e a senha para identificá-lo. Não descuide do seu smartcard, nem de sua senha.Incluir um link para um filme screencam com a troca de senha.</a:t>
            </a:r>
          </a:p>
          <a:p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5AD4205-3F09-444C-92EE-B8ED2EB8E8F5}" type="slidenum">
              <a:rPr lang="pt-BR">
                <a:cs typeface="Lucida Sans Unicode" pitchFamily="34" charset="0"/>
              </a:rPr>
              <a:pPr/>
              <a:t>12</a:t>
            </a:fld>
            <a:endParaRPr lang="pt-BR">
              <a:cs typeface="Lucida Sans Unicode" pitchFamily="34" charset="0"/>
            </a:endParaRPr>
          </a:p>
        </p:txBody>
      </p:sp>
      <p:sp>
        <p:nvSpPr>
          <p:cNvPr id="38915" name="Rectangle 7"/>
          <p:cNvSpPr txBox="1">
            <a:spLocks noGrp="1" noChangeArrowheads="1"/>
          </p:cNvSpPr>
          <p:nvPr/>
        </p:nvSpPr>
        <p:spPr bwMode="auto">
          <a:xfrm>
            <a:off x="3776663" y="9339263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3C9EF3A-10CC-44E8-955D-8A2B07A24A58}" type="slidenum">
              <a:rPr lang="pt-BR" sz="1200" b="0">
                <a:solidFill>
                  <a:schemeClr val="tx1"/>
                </a:solidFill>
                <a:latin typeface="Times New Roman" pitchFamily="18" charset="0"/>
              </a:rPr>
              <a:pPr algn="r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</a:t>
            </a:fld>
            <a:endParaRPr lang="pt-BR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8916" name="Rectangle 7"/>
          <p:cNvSpPr txBox="1">
            <a:spLocks noGrp="1" noChangeArrowheads="1"/>
          </p:cNvSpPr>
          <p:nvPr/>
        </p:nvSpPr>
        <p:spPr bwMode="auto">
          <a:xfrm>
            <a:off x="3776663" y="9339263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B1C45EF-7129-4107-AC41-B67729ECDC20}" type="slidenum">
              <a:rPr lang="pt-BR" sz="1200" b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pPr algn="r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</a:t>
            </a:fld>
            <a:endParaRPr lang="pt-BR" sz="1200" b="0">
              <a:solidFill>
                <a:schemeClr val="tx1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8917" name="Rectangle 7"/>
          <p:cNvSpPr txBox="1">
            <a:spLocks noGrp="1" noChangeArrowheads="1"/>
          </p:cNvSpPr>
          <p:nvPr/>
        </p:nvSpPr>
        <p:spPr bwMode="auto">
          <a:xfrm>
            <a:off x="3776663" y="9340850"/>
            <a:ext cx="28876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251" tIns="45126" rIns="90251" bIns="45126" anchor="b"/>
          <a:lstStyle/>
          <a:p>
            <a:pPr algn="r" defTabSz="903288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7F42AD3-A21E-4446-BB91-9F6719D38302}" type="slidenum">
              <a:rPr lang="pt-BR" sz="1200" b="0">
                <a:solidFill>
                  <a:schemeClr val="tx1"/>
                </a:solidFill>
                <a:latin typeface="Times New Roman" pitchFamily="18" charset="0"/>
              </a:rPr>
              <a:pPr algn="r" defTabSz="903288" ea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</a:t>
            </a:fld>
            <a:endParaRPr lang="pt-BR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89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35013"/>
            <a:ext cx="4921250" cy="3690937"/>
          </a:xfrm>
          <a:solidFill>
            <a:srgbClr val="FFFFFF"/>
          </a:solidFill>
          <a:ln/>
        </p:spPr>
      </p:sp>
      <p:sp>
        <p:nvSpPr>
          <p:cNvPr id="389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672013"/>
            <a:ext cx="4892675" cy="4424362"/>
          </a:xfrm>
          <a:noFill/>
          <a:ln>
            <a:solidFill>
              <a:srgbClr val="000000"/>
            </a:solidFill>
            <a:miter lim="800000"/>
          </a:ln>
        </p:spPr>
        <p:txBody>
          <a:bodyPr lIns="90251" tIns="45126" rIns="90251" bIns="45126"/>
          <a:lstStyle/>
          <a:p>
            <a:pPr defTabSz="914400"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4E31406-6342-439E-BB65-5773ECAAE212}" type="slidenum">
              <a:rPr lang="pt-BR">
                <a:cs typeface="Lucida Sans Unicode" pitchFamily="34" charset="0"/>
              </a:rPr>
              <a:pPr/>
              <a:t>13</a:t>
            </a:fld>
            <a:endParaRPr lang="pt-BR">
              <a:cs typeface="Lucida Sans Unicode" pitchFamily="34" charset="0"/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3776663" y="9339263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F6C30BE-7918-4FF9-8912-1BC85DBB8BB9}" type="slidenum">
              <a:rPr lang="pt-BR" sz="1200" b="0">
                <a:solidFill>
                  <a:schemeClr val="tx1"/>
                </a:solidFill>
                <a:latin typeface="Times New Roman" pitchFamily="18" charset="0"/>
              </a:rPr>
              <a:pPr algn="r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</a:t>
            </a:fld>
            <a:endParaRPr lang="pt-BR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9940" name="Rectangle 7"/>
          <p:cNvSpPr txBox="1">
            <a:spLocks noGrp="1" noChangeArrowheads="1"/>
          </p:cNvSpPr>
          <p:nvPr/>
        </p:nvSpPr>
        <p:spPr bwMode="auto">
          <a:xfrm>
            <a:off x="3776663" y="9339263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7D807A7-A092-4251-8DBB-62F8DACF055E}" type="slidenum">
              <a:rPr lang="pt-BR" sz="1200" b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pPr algn="r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</a:t>
            </a:fld>
            <a:endParaRPr lang="pt-BR" sz="1200" b="0">
              <a:solidFill>
                <a:schemeClr val="tx1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9941" name="Rectangle 7"/>
          <p:cNvSpPr txBox="1">
            <a:spLocks noGrp="1" noChangeArrowheads="1"/>
          </p:cNvSpPr>
          <p:nvPr/>
        </p:nvSpPr>
        <p:spPr bwMode="auto">
          <a:xfrm>
            <a:off x="3776663" y="9340850"/>
            <a:ext cx="28876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251" tIns="45126" rIns="90251" bIns="45126" anchor="b"/>
          <a:lstStyle/>
          <a:p>
            <a:pPr algn="r" defTabSz="903288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7FD71B3-91E8-4460-B99C-04566113E316}" type="slidenum">
              <a:rPr lang="pt-BR" sz="1200" b="0">
                <a:solidFill>
                  <a:schemeClr val="tx1"/>
                </a:solidFill>
                <a:latin typeface="Times New Roman" pitchFamily="18" charset="0"/>
              </a:rPr>
              <a:pPr algn="r" defTabSz="903288" ea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</a:t>
            </a:fld>
            <a:endParaRPr lang="pt-BR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99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35013"/>
            <a:ext cx="4921250" cy="3690937"/>
          </a:xfrm>
          <a:solidFill>
            <a:srgbClr val="FFFFFF"/>
          </a:solidFill>
          <a:ln/>
        </p:spPr>
      </p:sp>
      <p:sp>
        <p:nvSpPr>
          <p:cNvPr id="399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672013"/>
            <a:ext cx="4892675" cy="4424362"/>
          </a:xfrm>
          <a:noFill/>
          <a:ln>
            <a:solidFill>
              <a:srgbClr val="000000"/>
            </a:solidFill>
            <a:miter lim="800000"/>
          </a:ln>
        </p:spPr>
        <p:txBody>
          <a:bodyPr lIns="90251" tIns="45126" rIns="90251" bIns="45126"/>
          <a:lstStyle/>
          <a:p>
            <a:pPr defTabSz="914400"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Não. A chave privada, juntamente com a chave pública e a mídia onde está gravada a chave privada compõe o certificado digital. (esta definição é razoável???)</a:t>
            </a:r>
          </a:p>
          <a:p>
            <a:pPr defTabSz="914400"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Não há, até o momento, conhecimento de alguém que tenha obtido sucesso nessa tentativa.</a:t>
            </a:r>
          </a:p>
          <a:p>
            <a:pPr defTabSz="914400"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Sim. O par chave privada (gravada no cartão) mais a senha (de conhecimento exclusivo do proprietário do cartão) é que garantem a segurança. Caso contrário, a perda do cartão implicaria na quebra imediata da segurança.</a:t>
            </a:r>
          </a:p>
          <a:p>
            <a:pPr defTabSz="914400"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Incluir link para a página da Intranet</a:t>
            </a:r>
          </a:p>
          <a:p>
            <a:pPr defTabSz="914400"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Trocar a senha imediatamente. Lembre-se: é necessário o cartão e a senha para identificá-lo. Não descuide do seu smartcard, nem de sua senha.Incluir um link para um filme screencam com a troca de senha.</a:t>
            </a:r>
          </a:p>
          <a:p>
            <a:pPr defTabSz="914400" eaLnBrk="1" hangingPunct="1"/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6A34E45-756D-494C-9E7B-3627B54372F5}" type="slidenum">
              <a:rPr lang="pt-BR">
                <a:cs typeface="Lucida Sans Unicode" pitchFamily="34" charset="0"/>
              </a:rPr>
              <a:pPr/>
              <a:t>14</a:t>
            </a:fld>
            <a:endParaRPr lang="pt-BR">
              <a:cs typeface="Lucida Sans Unicode" pitchFamily="34" charset="0"/>
            </a:endParaRPr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776663" y="9339263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5DD0B1F-3CC5-4BE0-BA8B-8949B1792BA0}" type="slidenum">
              <a:rPr lang="pt-BR" sz="1200" b="0">
                <a:solidFill>
                  <a:schemeClr val="tx1"/>
                </a:solidFill>
                <a:latin typeface="Times New Roman" pitchFamily="18" charset="0"/>
              </a:rPr>
              <a:pPr algn="r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14</a:t>
            </a:fld>
            <a:endParaRPr lang="pt-BR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0964" name="Rectangle 7"/>
          <p:cNvSpPr txBox="1">
            <a:spLocks noGrp="1" noChangeArrowheads="1"/>
          </p:cNvSpPr>
          <p:nvPr/>
        </p:nvSpPr>
        <p:spPr bwMode="auto">
          <a:xfrm>
            <a:off x="3776663" y="9339263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1D3B141-4C2B-48D1-9FCD-9974DE82799D}" type="slidenum">
              <a:rPr lang="pt-BR" sz="1200" b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pPr algn="r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14</a:t>
            </a:fld>
            <a:endParaRPr lang="pt-BR" sz="1200" b="0">
              <a:solidFill>
                <a:schemeClr val="tx1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0965" name="Rectangle 7"/>
          <p:cNvSpPr txBox="1">
            <a:spLocks noGrp="1" noChangeArrowheads="1"/>
          </p:cNvSpPr>
          <p:nvPr/>
        </p:nvSpPr>
        <p:spPr bwMode="auto">
          <a:xfrm>
            <a:off x="3776663" y="9340850"/>
            <a:ext cx="28876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251" tIns="45126" rIns="90251" bIns="45126" anchor="b"/>
          <a:lstStyle/>
          <a:p>
            <a:pPr algn="r" defTabSz="903288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3095847-E666-4AC2-A646-64B41649BCA2}" type="slidenum">
              <a:rPr lang="pt-BR" sz="1200" b="0">
                <a:solidFill>
                  <a:schemeClr val="tx1"/>
                </a:solidFill>
                <a:latin typeface="Times New Roman" pitchFamily="18" charset="0"/>
              </a:rPr>
              <a:pPr algn="r" defTabSz="903288" ea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14</a:t>
            </a:fld>
            <a:endParaRPr lang="pt-BR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09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35013"/>
            <a:ext cx="4921250" cy="3690937"/>
          </a:xfrm>
          <a:solidFill>
            <a:srgbClr val="FFFFFF"/>
          </a:solidFill>
          <a:ln/>
        </p:spPr>
      </p:sp>
      <p:sp>
        <p:nvSpPr>
          <p:cNvPr id="409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672013"/>
            <a:ext cx="4892675" cy="4424362"/>
          </a:xfrm>
          <a:noFill/>
          <a:ln>
            <a:solidFill>
              <a:srgbClr val="000000"/>
            </a:solidFill>
            <a:miter lim="800000"/>
          </a:ln>
        </p:spPr>
        <p:txBody>
          <a:bodyPr lIns="90251" tIns="45126" rIns="90251" bIns="45126"/>
          <a:lstStyle/>
          <a:p>
            <a:pPr defTabSz="914400"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Não. A chave privada, juntamente com a chave pública e a mídia onde está gravada a chave privada compõe o certificado digital. (esta definição é razoável???)</a:t>
            </a:r>
          </a:p>
          <a:p>
            <a:pPr defTabSz="914400"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Não há, até o momento, conhecimento de alguém que tenha obtido sucesso nessa tentativa.</a:t>
            </a:r>
          </a:p>
          <a:p>
            <a:pPr defTabSz="914400"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Sim. O par chave privada (gravada no cartão) mais a senha (de conhecimento exclusivo do proprietário do cartão) é que garantem a segurança. Caso contrário, a perda do cartão implicaria na quebra imediata da segurança.</a:t>
            </a:r>
          </a:p>
          <a:p>
            <a:pPr defTabSz="914400"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Incluir link para a página da Intranet</a:t>
            </a:r>
          </a:p>
          <a:p>
            <a:pPr defTabSz="914400"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Trocar a senha imediatamente. Lembre-se: é necessário o cartão e a senha para identificá-lo. Não descuide do seu smartcard, nem de sua senha.Incluir um link para um filme screencam com a troca de senha.</a:t>
            </a:r>
          </a:p>
          <a:p>
            <a:pPr defTabSz="914400" eaLnBrk="1" hangingPunct="1"/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E9276E8-535C-4ACC-8411-139A9C3993F1}" type="slidenum">
              <a:rPr lang="pt-BR">
                <a:cs typeface="Lucida Sans Unicode" pitchFamily="34" charset="0"/>
              </a:rPr>
              <a:pPr/>
              <a:t>15</a:t>
            </a:fld>
            <a:endParaRPr lang="pt-BR">
              <a:cs typeface="Lucida Sans Unicode" pitchFamily="34" charset="0"/>
            </a:endParaRPr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3776663" y="9339263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304AC8D-BB8C-4302-9DD9-ED147BE3D83E}" type="slidenum">
              <a:rPr lang="pt-BR" sz="1200" b="0">
                <a:solidFill>
                  <a:schemeClr val="tx1"/>
                </a:solidFill>
                <a:latin typeface="Times New Roman" pitchFamily="18" charset="0"/>
              </a:rPr>
              <a:pPr algn="r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</a:t>
            </a:fld>
            <a:endParaRPr lang="pt-BR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988" name="Rectangle 7"/>
          <p:cNvSpPr txBox="1">
            <a:spLocks noGrp="1" noChangeArrowheads="1"/>
          </p:cNvSpPr>
          <p:nvPr/>
        </p:nvSpPr>
        <p:spPr bwMode="auto">
          <a:xfrm>
            <a:off x="3776663" y="9339263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71692B8-FEEF-435E-A455-F33D9244F2D5}" type="slidenum">
              <a:rPr lang="pt-BR" sz="1200" b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pPr algn="r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</a:t>
            </a:fld>
            <a:endParaRPr lang="pt-BR" sz="1200" b="0">
              <a:solidFill>
                <a:schemeClr val="tx1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1989" name="Rectangle 7"/>
          <p:cNvSpPr txBox="1">
            <a:spLocks noGrp="1" noChangeArrowheads="1"/>
          </p:cNvSpPr>
          <p:nvPr/>
        </p:nvSpPr>
        <p:spPr bwMode="auto">
          <a:xfrm>
            <a:off x="3776663" y="9340850"/>
            <a:ext cx="28876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251" tIns="45126" rIns="90251" bIns="45126" anchor="b"/>
          <a:lstStyle/>
          <a:p>
            <a:pPr algn="r" defTabSz="903288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08EB4DD-5FC3-476B-8E8E-1ADE660FD973}" type="slidenum">
              <a:rPr lang="pt-BR" sz="1200" b="0">
                <a:solidFill>
                  <a:schemeClr val="tx1"/>
                </a:solidFill>
                <a:latin typeface="Times New Roman" pitchFamily="18" charset="0"/>
              </a:rPr>
              <a:pPr algn="r" defTabSz="903288" ea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</a:t>
            </a:fld>
            <a:endParaRPr lang="pt-BR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35013"/>
            <a:ext cx="4921250" cy="3690937"/>
          </a:xfrm>
          <a:solidFill>
            <a:srgbClr val="FFFFFF"/>
          </a:solidFill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672013"/>
            <a:ext cx="4892675" cy="4424362"/>
          </a:xfrm>
          <a:noFill/>
          <a:ln>
            <a:solidFill>
              <a:srgbClr val="000000"/>
            </a:solidFill>
            <a:miter lim="800000"/>
          </a:ln>
        </p:spPr>
        <p:txBody>
          <a:bodyPr lIns="90251" tIns="45126" rIns="90251" bIns="45126"/>
          <a:lstStyle/>
          <a:p>
            <a:pPr defTabSz="914400"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Não. A chave privada, juntamente com a chave pública e a mídia onde está gravada a chave privada compõe o certificado digital. (esta definição é razoável???)</a:t>
            </a:r>
          </a:p>
          <a:p>
            <a:pPr defTabSz="914400"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Não há, até o momento, conhecimento de alguém que tenha obtido sucesso nessa tentativa.</a:t>
            </a:r>
          </a:p>
          <a:p>
            <a:pPr defTabSz="914400"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Sim. O par chave privada (gravada no cartão) mais a senha (de conhecimento exclusivo do proprietário do cartão) é que garantem a segurança. Caso contrário, a perda do cartão implicaria na quebra imediata da segurança.</a:t>
            </a:r>
          </a:p>
          <a:p>
            <a:pPr defTabSz="914400"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Incluir link para a página da Intranet</a:t>
            </a:r>
          </a:p>
          <a:p>
            <a:pPr defTabSz="914400"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Trocar a senha imediatamente. Lembre-se: é necessário o cartão e a senha para identificá-lo. Não descuide do seu smartcard, nem de sua senha.Incluir um link para um filme screencam com a troca de senha.</a:t>
            </a:r>
          </a:p>
          <a:p>
            <a:pPr defTabSz="914400" eaLnBrk="1" hangingPunct="1"/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A247E0A-32F6-45E7-B5E1-D28B0770D8F2}" type="slidenum">
              <a:rPr lang="pt-BR">
                <a:cs typeface="Lucida Sans Unicode" pitchFamily="34" charset="0"/>
              </a:rPr>
              <a:pPr/>
              <a:t>16</a:t>
            </a:fld>
            <a:endParaRPr lang="pt-BR">
              <a:cs typeface="Lucida Sans Unicode" pitchFamily="34" charset="0"/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776663" y="9339263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3DDC2A4-60B2-44E0-8046-9A0AB9D74C01}" type="slidenum">
              <a:rPr lang="pt-BR" sz="1200" b="0">
                <a:solidFill>
                  <a:schemeClr val="tx1"/>
                </a:solidFill>
                <a:latin typeface="Times New Roman" pitchFamily="18" charset="0"/>
              </a:rPr>
              <a:pPr algn="r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16</a:t>
            </a:fld>
            <a:endParaRPr lang="pt-BR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012" name="Rectangle 7"/>
          <p:cNvSpPr txBox="1">
            <a:spLocks noGrp="1" noChangeArrowheads="1"/>
          </p:cNvSpPr>
          <p:nvPr/>
        </p:nvSpPr>
        <p:spPr bwMode="auto">
          <a:xfrm>
            <a:off x="3776663" y="9339263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07A4ED0-D9B2-4916-B357-2B495EE06FC8}" type="slidenum">
              <a:rPr lang="pt-BR" sz="1200" b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pPr algn="r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16</a:t>
            </a:fld>
            <a:endParaRPr lang="pt-BR" sz="1200" b="0">
              <a:solidFill>
                <a:schemeClr val="tx1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3013" name="Rectangle 7"/>
          <p:cNvSpPr txBox="1">
            <a:spLocks noGrp="1" noChangeArrowheads="1"/>
          </p:cNvSpPr>
          <p:nvPr/>
        </p:nvSpPr>
        <p:spPr bwMode="auto">
          <a:xfrm>
            <a:off x="3776663" y="9340850"/>
            <a:ext cx="28876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251" tIns="45126" rIns="90251" bIns="45126" anchor="b"/>
          <a:lstStyle/>
          <a:p>
            <a:pPr algn="r" defTabSz="903288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3A67744-6B91-4B8E-B3AD-48DBDD528534}" type="slidenum">
              <a:rPr lang="pt-BR" sz="1200" b="0">
                <a:solidFill>
                  <a:schemeClr val="tx1"/>
                </a:solidFill>
                <a:latin typeface="Times New Roman" pitchFamily="18" charset="0"/>
              </a:rPr>
              <a:pPr algn="r" defTabSz="903288" ea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16</a:t>
            </a:fld>
            <a:endParaRPr lang="pt-BR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0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35013"/>
            <a:ext cx="4921250" cy="3690937"/>
          </a:xfrm>
          <a:solidFill>
            <a:srgbClr val="FFFFFF"/>
          </a:solidFill>
          <a:ln/>
        </p:spPr>
      </p:sp>
      <p:sp>
        <p:nvSpPr>
          <p:cNvPr id="430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672013"/>
            <a:ext cx="4892675" cy="4424362"/>
          </a:xfrm>
          <a:noFill/>
          <a:ln>
            <a:solidFill>
              <a:srgbClr val="000000"/>
            </a:solidFill>
            <a:miter lim="800000"/>
          </a:ln>
        </p:spPr>
        <p:txBody>
          <a:bodyPr lIns="90251" tIns="45126" rIns="90251" bIns="45126"/>
          <a:lstStyle/>
          <a:p>
            <a:pPr defTabSz="914400"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Não. A chave privada, juntamente com a chave pública e a mídia onde está gravada a chave privada compõe o certificado digital. (esta definição é razoável???)</a:t>
            </a:r>
          </a:p>
          <a:p>
            <a:pPr defTabSz="914400"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Não há, até o momento, conhecimento de alguém que tenha obtido sucesso nessa tentativa.</a:t>
            </a:r>
          </a:p>
          <a:p>
            <a:pPr defTabSz="914400"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Sim. O par chave privada (gravada no cartão) mais a senha (de conhecimento exclusivo do proprietário do cartão) é que garantem a segurança. Caso contrário, a perda do cartão implicaria na quebra imediata da segurança.</a:t>
            </a:r>
          </a:p>
          <a:p>
            <a:pPr defTabSz="914400"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Incluir link para a página da Intranet</a:t>
            </a:r>
          </a:p>
          <a:p>
            <a:pPr defTabSz="914400"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Trocar a senha imediatamente. Lembre-se: é necessário o cartão e a senha para identificá-lo. Não descuide do seu smartcard, nem de sua senha.Incluir um link para um filme screencam com a troca de senha.</a:t>
            </a:r>
          </a:p>
          <a:p>
            <a:pPr defTabSz="914400" eaLnBrk="1" hangingPunct="1"/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03F0588-582A-4DB3-9E20-6B84F4143960}" type="slidenum">
              <a:rPr lang="pt-BR">
                <a:cs typeface="Lucida Sans Unicode" pitchFamily="34" charset="0"/>
              </a:rPr>
              <a:pPr/>
              <a:t>17</a:t>
            </a:fld>
            <a:endParaRPr lang="pt-BR">
              <a:cs typeface="Lucida Sans Unicode" pitchFamily="34" charset="0"/>
            </a:endParaRPr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776663" y="9339263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406AD07-1A82-44F1-8368-AD424918BE1D}" type="slidenum">
              <a:rPr lang="pt-BR" sz="1200" b="0">
                <a:solidFill>
                  <a:schemeClr val="tx1"/>
                </a:solidFill>
                <a:latin typeface="Times New Roman" pitchFamily="18" charset="0"/>
              </a:rPr>
              <a:pPr algn="r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17</a:t>
            </a:fld>
            <a:endParaRPr lang="pt-BR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036" name="Rectangle 7"/>
          <p:cNvSpPr txBox="1">
            <a:spLocks noGrp="1" noChangeArrowheads="1"/>
          </p:cNvSpPr>
          <p:nvPr/>
        </p:nvSpPr>
        <p:spPr bwMode="auto">
          <a:xfrm>
            <a:off x="3776663" y="9339263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0EE8D29-7C32-415D-A1CF-9ED79A7F9E15}" type="slidenum">
              <a:rPr lang="pt-BR" sz="1200" b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pPr algn="r" defTabSz="91440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17</a:t>
            </a:fld>
            <a:endParaRPr lang="pt-BR" sz="1200" b="0">
              <a:solidFill>
                <a:schemeClr val="tx1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4037" name="Rectangle 7"/>
          <p:cNvSpPr txBox="1">
            <a:spLocks noGrp="1" noChangeArrowheads="1"/>
          </p:cNvSpPr>
          <p:nvPr/>
        </p:nvSpPr>
        <p:spPr bwMode="auto">
          <a:xfrm>
            <a:off x="3776663" y="9340850"/>
            <a:ext cx="28876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251" tIns="45126" rIns="90251" bIns="45126" anchor="b"/>
          <a:lstStyle/>
          <a:p>
            <a:pPr algn="r" defTabSz="903288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30C30C6-63C3-4675-B83D-CD4D94D9F7F1}" type="slidenum">
              <a:rPr lang="pt-BR" sz="1200" b="0">
                <a:solidFill>
                  <a:schemeClr val="tx1"/>
                </a:solidFill>
                <a:latin typeface="Times New Roman" pitchFamily="18" charset="0"/>
              </a:rPr>
              <a:pPr algn="r" defTabSz="903288" ea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17</a:t>
            </a:fld>
            <a:endParaRPr lang="pt-BR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0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35013"/>
            <a:ext cx="4921250" cy="3690937"/>
          </a:xfrm>
          <a:solidFill>
            <a:srgbClr val="FFFFFF"/>
          </a:solidFill>
          <a:ln/>
        </p:spPr>
      </p:sp>
      <p:sp>
        <p:nvSpPr>
          <p:cNvPr id="440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672013"/>
            <a:ext cx="4892675" cy="4424362"/>
          </a:xfrm>
          <a:noFill/>
          <a:ln>
            <a:solidFill>
              <a:srgbClr val="000000"/>
            </a:solidFill>
            <a:miter lim="800000"/>
          </a:ln>
        </p:spPr>
        <p:txBody>
          <a:bodyPr lIns="90251" tIns="45126" rIns="90251" bIns="45126"/>
          <a:lstStyle/>
          <a:p>
            <a:pPr defTabSz="914400"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Não. A chave privada, juntamente com a chave pública e a mídia onde está gravada a chave privada compõe o certificado digital. (esta definição é razoável???)</a:t>
            </a:r>
          </a:p>
          <a:p>
            <a:pPr defTabSz="914400"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Não há, até o momento, conhecimento de alguém que tenha obtido sucesso nessa tentativa.</a:t>
            </a:r>
          </a:p>
          <a:p>
            <a:pPr defTabSz="914400"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Sim. O par chave privada (gravada no cartão) mais a senha (de conhecimento exclusivo do proprietário do cartão) é que garantem a segurança. Caso contrário, a perda do cartão implicaria na quebra imediata da segurança.</a:t>
            </a:r>
          </a:p>
          <a:p>
            <a:pPr defTabSz="914400"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Incluir link para a página da Intranet</a:t>
            </a:r>
          </a:p>
          <a:p>
            <a:pPr defTabSz="914400"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Trocar a senha imediatamente. Lembre-se: é necessário o cartão e a senha para identificá-lo. Não descuide do seu smartcard, nem de sua senha.Incluir um link para um filme screencam com a troca de senha.</a:t>
            </a:r>
          </a:p>
          <a:p>
            <a:pPr defTabSz="914400" eaLnBrk="1" hangingPunct="1"/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79784DC-D8B6-4E62-B905-4ECF653EDCEB}" type="slidenum">
              <a:rPr lang="pt-BR">
                <a:cs typeface="Lucida Sans Unicode" pitchFamily="34" charset="0"/>
              </a:rPr>
              <a:pPr/>
              <a:t>2</a:t>
            </a:fld>
            <a:endParaRPr lang="pt-BR">
              <a:cs typeface="Lucida Sans Unicode" pitchFamily="34" charset="0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776663" y="9340850"/>
            <a:ext cx="28876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251" tIns="45126" rIns="90251" bIns="45126" anchor="b"/>
          <a:lstStyle/>
          <a:p>
            <a:pPr algn="r" defTabSz="903288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563C8AE-B1E0-4EED-B616-027C5E43D6DB}" type="slidenum">
              <a:rPr lang="pt-BR" sz="1200" b="0">
                <a:solidFill>
                  <a:schemeClr val="tx1"/>
                </a:solidFill>
                <a:latin typeface="Times New Roman" pitchFamily="18" charset="0"/>
              </a:rPr>
              <a:pPr algn="r" defTabSz="903288" ea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</a:t>
            </a:fld>
            <a:endParaRPr lang="pt-BR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735013"/>
            <a:ext cx="4921250" cy="3690937"/>
          </a:xfrm>
          <a:solidFill>
            <a:srgbClr val="FFFFFF"/>
          </a:solidFill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672013"/>
            <a:ext cx="4892675" cy="4424362"/>
          </a:xfrm>
          <a:noFill/>
          <a:ln>
            <a:solidFill>
              <a:srgbClr val="000000"/>
            </a:solidFill>
            <a:miter lim="800000"/>
          </a:ln>
        </p:spPr>
        <p:txBody>
          <a:bodyPr lIns="90251" tIns="45126" rIns="90251" bIns="45126"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Não. A chave privada, juntamente com a chave pública e a mídia onde está gravada a chave privada compõe o certificado digital. (esta definição é razoável???)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Não há, até o momento, conhecimento de alguém que tenha obtido sucesso nessa tentativa.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Sim. O par chave privada (gravada no cartão) mais a senha (de conhecimento exclusivo do proprietário do cartão) é que garantem a segurança. Caso contrário, a perda do cartão implicaria na quebra imediata da segurança.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Incluir link para a página da Intranet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Trocar a senha imediatamente. Lembre-se: é necessário o cartão e a senha para identificá-lo. Não descuide do seu smartcard, nem de sua senha.Incluir um link para um filme screencam com a troca de senha.</a:t>
            </a:r>
          </a:p>
          <a:p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0CE07C4-6898-4852-A631-D65AA4B8E344}" type="slidenum">
              <a:rPr lang="pt-BR">
                <a:cs typeface="Lucida Sans Unicode" pitchFamily="34" charset="0"/>
              </a:rPr>
              <a:pPr/>
              <a:t>3</a:t>
            </a:fld>
            <a:endParaRPr lang="pt-BR">
              <a:cs typeface="Lucida Sans Unicode" pitchFamily="34" charset="0"/>
            </a:endParaRPr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776663" y="9340850"/>
            <a:ext cx="28876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251" tIns="45126" rIns="90251" bIns="45126" anchor="b"/>
          <a:lstStyle/>
          <a:p>
            <a:pPr algn="r" defTabSz="903288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6E9D6EC-D81B-4A98-9402-871176358D01}" type="slidenum">
              <a:rPr lang="pt-BR" sz="1200" b="0">
                <a:solidFill>
                  <a:schemeClr val="tx1"/>
                </a:solidFill>
                <a:latin typeface="Times New Roman" pitchFamily="18" charset="0"/>
              </a:rPr>
              <a:pPr algn="r" defTabSz="903288" ea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</a:t>
            </a:fld>
            <a:endParaRPr lang="pt-BR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735013"/>
            <a:ext cx="4921250" cy="3690937"/>
          </a:xfrm>
          <a:solidFill>
            <a:srgbClr val="FFFFFF"/>
          </a:solidFill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672013"/>
            <a:ext cx="4892675" cy="4424362"/>
          </a:xfrm>
          <a:noFill/>
          <a:ln>
            <a:solidFill>
              <a:srgbClr val="000000"/>
            </a:solidFill>
            <a:miter lim="800000"/>
          </a:ln>
        </p:spPr>
        <p:txBody>
          <a:bodyPr lIns="90251" tIns="45126" rIns="90251" bIns="45126"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Não. A chave privada, juntamente com a chave pública e a mídia onde está gravada a chave privada compõe o certificado digital. (esta definição é razoável???)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Não há, até o momento, conhecimento de alguém que tenha obtido sucesso nessa tentativa.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Sim. O par chave privada (gravada no cartão) mais a senha (de conhecimento exclusivo do proprietário do cartão) é que garantem a segurança. Caso contrário, a perda do cartão implicaria na quebra imediata da segurança.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Incluir link para a página da Intranet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Trocar a senha imediatamente. Lembre-se: é necessário o cartão e a senha para identificá-lo. Não descuide do seu smartcard, nem de sua senha.Incluir um link para um filme screencam com a troca de senha.</a:t>
            </a:r>
          </a:p>
          <a:p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8643EDA-DA4F-4EB2-AAC9-71B31075077B}" type="slidenum">
              <a:rPr lang="pt-BR">
                <a:cs typeface="Lucida Sans Unicode" pitchFamily="34" charset="0"/>
              </a:rPr>
              <a:pPr/>
              <a:t>4</a:t>
            </a:fld>
            <a:endParaRPr lang="pt-BR">
              <a:cs typeface="Lucida Sans Unicode" pitchFamily="34" charset="0"/>
            </a:endParaRPr>
          </a:p>
        </p:txBody>
      </p:sp>
      <p:sp>
        <p:nvSpPr>
          <p:cNvPr id="31747" name="Rectangle 7"/>
          <p:cNvSpPr txBox="1">
            <a:spLocks noGrp="1" noChangeArrowheads="1"/>
          </p:cNvSpPr>
          <p:nvPr/>
        </p:nvSpPr>
        <p:spPr bwMode="auto">
          <a:xfrm>
            <a:off x="3776663" y="9340850"/>
            <a:ext cx="28876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251" tIns="45126" rIns="90251" bIns="45126" anchor="b"/>
          <a:lstStyle/>
          <a:p>
            <a:pPr algn="r" defTabSz="903288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E9EBCAB-7D82-4AC5-80E4-0DA56C1B3F4B}" type="slidenum">
              <a:rPr lang="pt-BR" sz="1200" b="0">
                <a:solidFill>
                  <a:schemeClr val="tx1"/>
                </a:solidFill>
                <a:latin typeface="Times New Roman" pitchFamily="18" charset="0"/>
              </a:rPr>
              <a:pPr algn="r" defTabSz="903288" ea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pt-BR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735013"/>
            <a:ext cx="4921250" cy="3690937"/>
          </a:xfrm>
          <a:solidFill>
            <a:srgbClr val="FFFFFF"/>
          </a:solidFill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672013"/>
            <a:ext cx="4892675" cy="4424362"/>
          </a:xfrm>
          <a:noFill/>
          <a:ln>
            <a:solidFill>
              <a:srgbClr val="000000"/>
            </a:solidFill>
            <a:miter lim="800000"/>
          </a:ln>
        </p:spPr>
        <p:txBody>
          <a:bodyPr lIns="90251" tIns="45126" rIns="90251" bIns="45126"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Não. A chave privada, juntamente com a chave pública e a mídia onde está gravada a chave privada compõe o certificado digital. (esta definição é razoável???)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Não há, até o momento, conhecimento de alguém que tenha obtido sucesso nessa tentativa.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Sim. O par chave privada (gravada no cartão) mais a senha (de conhecimento exclusivo do proprietário do cartão) é que garantem a segurança. Caso contrário, a perda do cartão implicaria na quebra imediata da segurança.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Incluir link para a página da Intranet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Trocar a senha imediatamente. Lembre-se: é necessário o cartão e a senha para identificá-lo. Não descuide do seu smartcard, nem de sua senha.Incluir um link para um filme screencam com a troca de senha.</a:t>
            </a:r>
          </a:p>
          <a:p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9B74758-25DE-4FF3-8790-08051900DF59}" type="slidenum">
              <a:rPr lang="pt-BR">
                <a:cs typeface="Lucida Sans Unicode" pitchFamily="34" charset="0"/>
              </a:rPr>
              <a:pPr/>
              <a:t>5</a:t>
            </a:fld>
            <a:endParaRPr lang="pt-BR">
              <a:cs typeface="Lucida Sans Unicode" pitchFamily="34" charset="0"/>
            </a:endParaRPr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776663" y="9340850"/>
            <a:ext cx="28876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251" tIns="45126" rIns="90251" bIns="45126" anchor="b"/>
          <a:lstStyle/>
          <a:p>
            <a:pPr algn="r" defTabSz="903288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A120E92-FFE1-44D1-A920-EAE3BA79435F}" type="slidenum">
              <a:rPr lang="pt-BR" sz="1200" b="0">
                <a:solidFill>
                  <a:schemeClr val="tx1"/>
                </a:solidFill>
                <a:latin typeface="Times New Roman" pitchFamily="18" charset="0"/>
              </a:rPr>
              <a:pPr algn="r" defTabSz="903288" ea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</a:t>
            </a:fld>
            <a:endParaRPr lang="pt-BR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735013"/>
            <a:ext cx="4921250" cy="3690937"/>
          </a:xfrm>
          <a:solidFill>
            <a:srgbClr val="FFFFFF"/>
          </a:solidFill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672013"/>
            <a:ext cx="4892675" cy="4424362"/>
          </a:xfrm>
          <a:noFill/>
          <a:ln>
            <a:solidFill>
              <a:srgbClr val="000000"/>
            </a:solidFill>
            <a:miter lim="800000"/>
          </a:ln>
        </p:spPr>
        <p:txBody>
          <a:bodyPr lIns="90251" tIns="45126" rIns="90251" bIns="45126"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Não. A chave privada, juntamente com a chave pública e a mídia onde está gravada a chave privada compõe o certificado digital. (esta definição é razoável???)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Não há, até o momento, conhecimento de alguém que tenha obtido sucesso nessa tentativa.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Sim. O par chave privada (gravada no cartão) mais a senha (de conhecimento exclusivo do proprietário do cartão) é que garantem a segurança. Caso contrário, a perda do cartão implicaria na quebra imediata da segurança.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Incluir link para a página da Intranet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Trocar a senha imediatamente. Lembre-se: é necessário o cartão e a senha para identificá-lo. Não descuide do seu smartcard, nem de sua senha.Incluir um link para um filme screencam com a troca de senha.</a:t>
            </a:r>
          </a:p>
          <a:p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B9101C6-5D58-4A85-87B9-C21BD3E0F7C4}" type="slidenum">
              <a:rPr lang="pt-BR">
                <a:cs typeface="Lucida Sans Unicode" pitchFamily="34" charset="0"/>
              </a:rPr>
              <a:pPr/>
              <a:t>6</a:t>
            </a:fld>
            <a:endParaRPr lang="pt-BR">
              <a:cs typeface="Lucida Sans Unicode" pitchFamily="34" charset="0"/>
            </a:endParaRPr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776663" y="9340850"/>
            <a:ext cx="28876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251" tIns="45126" rIns="90251" bIns="45126" anchor="b"/>
          <a:lstStyle/>
          <a:p>
            <a:pPr algn="r" defTabSz="903288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E9C0360-5D0B-40FA-ADFF-B7927AF2883C}" type="slidenum">
              <a:rPr lang="pt-BR" sz="1200" b="0">
                <a:solidFill>
                  <a:schemeClr val="tx1"/>
                </a:solidFill>
                <a:latin typeface="Times New Roman" pitchFamily="18" charset="0"/>
              </a:rPr>
              <a:pPr algn="r" defTabSz="903288" ea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</a:t>
            </a:fld>
            <a:endParaRPr lang="pt-BR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735013"/>
            <a:ext cx="4921250" cy="3690937"/>
          </a:xfrm>
          <a:solidFill>
            <a:srgbClr val="FFFFFF"/>
          </a:solidFill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672013"/>
            <a:ext cx="4892675" cy="4424362"/>
          </a:xfrm>
          <a:noFill/>
          <a:ln>
            <a:solidFill>
              <a:srgbClr val="000000"/>
            </a:solidFill>
            <a:miter lim="800000"/>
          </a:ln>
        </p:spPr>
        <p:txBody>
          <a:bodyPr lIns="90251" tIns="45126" rIns="90251" bIns="45126"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Não. A chave privada, juntamente com a chave pública e a mídia onde está gravada a chave privada compõe o certificado digital. (esta definição é razoável???)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Não há, até o momento, conhecimento de alguém que tenha obtido sucesso nessa tentativa.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Sim. O par chave privada (gravada no cartão) mais a senha (de conhecimento exclusivo do proprietário do cartão) é que garantem a segurança. Caso contrário, a perda do cartão implicaria na quebra imediata da segurança.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Incluir link para a página da Intranet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Trocar a senha imediatamente. Lembre-se: é necessário o cartão e a senha para identificá-lo. Não descuide do seu smartcard, nem de sua senha.Incluir um link para um filme screencam com a troca de senha.</a:t>
            </a:r>
          </a:p>
          <a:p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009A025-1EAA-45AE-B304-844811EBAD21}" type="slidenum">
              <a:rPr lang="pt-BR">
                <a:cs typeface="Lucida Sans Unicode" pitchFamily="34" charset="0"/>
              </a:rPr>
              <a:pPr/>
              <a:t>7</a:t>
            </a:fld>
            <a:endParaRPr lang="pt-BR">
              <a:cs typeface="Lucida Sans Unicode" pitchFamily="34" charset="0"/>
            </a:endParaRPr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776663" y="9340850"/>
            <a:ext cx="28876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251" tIns="45126" rIns="90251" bIns="45126" anchor="b"/>
          <a:lstStyle/>
          <a:p>
            <a:pPr algn="r" defTabSz="903288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876991D-4A96-4336-A903-CDDF71CB692B}" type="slidenum">
              <a:rPr lang="pt-BR" sz="1200" b="0">
                <a:solidFill>
                  <a:schemeClr val="tx1"/>
                </a:solidFill>
                <a:latin typeface="Times New Roman" pitchFamily="18" charset="0"/>
              </a:rPr>
              <a:pPr algn="r" defTabSz="903288" ea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lang="pt-BR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735013"/>
            <a:ext cx="4921250" cy="3690937"/>
          </a:xfrm>
          <a:solidFill>
            <a:srgbClr val="FFFFFF"/>
          </a:solidFill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672013"/>
            <a:ext cx="4892675" cy="4424362"/>
          </a:xfrm>
          <a:noFill/>
          <a:ln>
            <a:solidFill>
              <a:srgbClr val="000000"/>
            </a:solidFill>
            <a:miter lim="800000"/>
          </a:ln>
        </p:spPr>
        <p:txBody>
          <a:bodyPr lIns="90251" tIns="45126" rIns="90251" bIns="45126"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Não. A chave privada, juntamente com a chave pública e a mídia onde está gravada a chave privada compõe o certificado digital. (esta definição é razoável???)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Não há, até o momento, conhecimento de alguém que tenha obtido sucesso nessa tentativa.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Sim. O par chave privada (gravada no cartão) mais a senha (de conhecimento exclusivo do proprietário do cartão) é que garantem a segurança. Caso contrário, a perda do cartão implicaria na quebra imediata da segurança.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Incluir link para a página da Intranet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Trocar a senha imediatamente. Lembre-se: é necessário o cartão e a senha para identificá-lo. Não descuide do seu smartcard, nem de sua senha.Incluir um link para um filme screencam com a troca de senha.</a:t>
            </a:r>
          </a:p>
          <a:p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97D468D-4302-4A0E-B5ED-5D05A5843B69}" type="slidenum">
              <a:rPr lang="pt-BR">
                <a:cs typeface="Lucida Sans Unicode" pitchFamily="34" charset="0"/>
              </a:rPr>
              <a:pPr/>
              <a:t>8</a:t>
            </a:fld>
            <a:endParaRPr lang="pt-BR">
              <a:cs typeface="Lucida Sans Unicode" pitchFamily="34" charset="0"/>
            </a:endParaRP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776663" y="9340850"/>
            <a:ext cx="28876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251" tIns="45126" rIns="90251" bIns="45126" anchor="b"/>
          <a:lstStyle/>
          <a:p>
            <a:pPr algn="r" defTabSz="903288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3BF4768-3758-494D-AE42-13CCAB44D432}" type="slidenum">
              <a:rPr lang="pt-BR" sz="1200" b="0">
                <a:solidFill>
                  <a:schemeClr val="tx1"/>
                </a:solidFill>
                <a:latin typeface="Times New Roman" pitchFamily="18" charset="0"/>
              </a:rPr>
              <a:pPr algn="r" defTabSz="903288" ea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</a:t>
            </a:fld>
            <a:endParaRPr lang="pt-BR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735013"/>
            <a:ext cx="4921250" cy="3690937"/>
          </a:xfrm>
          <a:solidFill>
            <a:srgbClr val="FFFFFF"/>
          </a:solidFill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672013"/>
            <a:ext cx="4892675" cy="4424362"/>
          </a:xfrm>
          <a:noFill/>
          <a:ln>
            <a:solidFill>
              <a:srgbClr val="000000"/>
            </a:solidFill>
            <a:miter lim="800000"/>
          </a:ln>
        </p:spPr>
        <p:txBody>
          <a:bodyPr lIns="90251" tIns="45126" rIns="90251" bIns="45126"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Não. A chave privada, juntamente com a chave pública e a mídia onde está gravada a chave privada compõe o certificado digital. (esta definição é razoável???)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Não há, até o momento, conhecimento de alguém que tenha obtido sucesso nessa tentativa.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Sim. O par chave privada (gravada no cartão) mais a senha (de conhecimento exclusivo do proprietário do cartão) é que garantem a segurança. Caso contrário, a perda do cartão implicaria na quebra imediata da segurança.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Incluir link para a página da Intranet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Trocar a senha imediatamente. Lembre-se: é necessário o cartão e a senha para identificá-lo. Não descuide do seu smartcard, nem de sua senha.Incluir um link para um filme screencam com a troca de senha.</a:t>
            </a:r>
          </a:p>
          <a:p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75290ED-39F4-4824-939B-4DB2985C7159}" type="slidenum">
              <a:rPr lang="pt-BR">
                <a:cs typeface="Lucida Sans Unicode" pitchFamily="34" charset="0"/>
              </a:rPr>
              <a:pPr/>
              <a:t>9</a:t>
            </a:fld>
            <a:endParaRPr lang="pt-BR">
              <a:cs typeface="Lucida Sans Unicode" pitchFamily="34" charset="0"/>
            </a:endParaRPr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776663" y="9340850"/>
            <a:ext cx="28876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251" tIns="45126" rIns="90251" bIns="45126" anchor="b"/>
          <a:lstStyle/>
          <a:p>
            <a:pPr algn="r" defTabSz="903288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C356E40-D558-425D-B6B3-E6C5D1DBC3CC}" type="slidenum">
              <a:rPr lang="pt-BR" sz="1200" b="0">
                <a:solidFill>
                  <a:schemeClr val="tx1"/>
                </a:solidFill>
                <a:latin typeface="Times New Roman" pitchFamily="18" charset="0"/>
              </a:rPr>
              <a:pPr algn="r" defTabSz="903288" ea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</a:t>
            </a:fld>
            <a:endParaRPr lang="pt-BR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735013"/>
            <a:ext cx="4921250" cy="3690937"/>
          </a:xfrm>
          <a:solidFill>
            <a:srgbClr val="FFFFFF"/>
          </a:solidFill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672013"/>
            <a:ext cx="4892675" cy="4424362"/>
          </a:xfrm>
          <a:noFill/>
          <a:ln>
            <a:solidFill>
              <a:srgbClr val="000000"/>
            </a:solidFill>
            <a:miter lim="800000"/>
          </a:ln>
        </p:spPr>
        <p:txBody>
          <a:bodyPr lIns="90251" tIns="45126" rIns="90251" bIns="45126"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Não. A chave privada, juntamente com a chave pública e a mídia onde está gravada a chave privada compõe o certificado digital. (esta definição é razoável???)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Não há, até o momento, conhecimento de alguém que tenha obtido sucesso nessa tentativa.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Sim. O par chave privada (gravada no cartão) mais a senha (de conhecimento exclusivo do proprietário do cartão) é que garantem a segurança. Caso contrário, a perda do cartão implicaria na quebra imediata da segurança.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Incluir link para a página da Intranet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pt-BR" smtClean="0">
                <a:latin typeface="Arial" pitchFamily="34" charset="0"/>
              </a:rPr>
              <a:t>Trocar a senha imediatamente. Lembre-se: é necessário o cartão e a senha para identificá-lo. Não descuide do seu smartcard, nem de sua senha.Incluir um link para um filme screencam com a troca de senha.</a:t>
            </a:r>
          </a:p>
          <a:p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Cocif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Cocif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62750" y="274638"/>
            <a:ext cx="2227263" cy="5815012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6200" y="274638"/>
            <a:ext cx="6534150" cy="58150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Cocif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Cocif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Cocif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6200" y="1905000"/>
            <a:ext cx="4379913" cy="4184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08513" y="1905000"/>
            <a:ext cx="4381500" cy="4184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Cocif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Cocif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Cocif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Cocif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Cocif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Cocif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14" cstate="print">
            <a:lum bright="70000" contrast="-70000"/>
          </a:blip>
          <a:srcRect l="49019"/>
          <a:stretch>
            <a:fillRect/>
          </a:stretch>
        </p:blipFill>
        <p:spPr bwMode="auto">
          <a:xfrm>
            <a:off x="0" y="1066800"/>
            <a:ext cx="3962400" cy="547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ftr"/>
          </p:nvPr>
        </p:nvSpPr>
        <p:spPr bwMode="auto">
          <a:xfrm>
            <a:off x="228600" y="6248400"/>
            <a:ext cx="30845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CCECFF"/>
              </a:buClr>
              <a:buFont typeface="Wingdings" pitchFamily="2" charset="2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pt-BR"/>
              <a:t>Cocif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0" y="0"/>
            <a:ext cx="7924800" cy="8604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3366"/>
              </a:gs>
            </a:gsLst>
            <a:lin ang="108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88"/>
              </a:spcBef>
              <a:spcAft>
                <a:spcPts val="375"/>
              </a:spcAft>
              <a:buClr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300" b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 </a:t>
            </a:r>
          </a:p>
          <a:p>
            <a:pPr>
              <a:spcBef>
                <a:spcPts val="500"/>
              </a:spcBef>
              <a:spcAft>
                <a:spcPts val="5000"/>
              </a:spcAft>
              <a:buClr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4000" b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905000"/>
            <a:ext cx="8913813" cy="4184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2.º Nível da estrutura de tópicos</a:t>
            </a:r>
          </a:p>
          <a:p>
            <a:pPr lvl="2"/>
            <a:r>
              <a:rPr lang="en-GB" smtClean="0"/>
              <a:t>3.º Nível da estrutura de tópicos</a:t>
            </a:r>
          </a:p>
          <a:p>
            <a:pPr lvl="3"/>
            <a:r>
              <a:rPr lang="en-GB" smtClean="0"/>
              <a:t>4.º Nível da estrutura de tópicos</a:t>
            </a:r>
          </a:p>
          <a:p>
            <a:pPr lvl="4"/>
            <a:r>
              <a:rPr lang="en-GB" smtClean="0"/>
              <a:t>5.º Nível da estrutura de tópicos</a:t>
            </a:r>
          </a:p>
          <a:p>
            <a:pPr lvl="4"/>
            <a:r>
              <a:rPr lang="en-GB" smtClean="0"/>
              <a:t>6.º Nível da estrutura de tópicos</a:t>
            </a:r>
          </a:p>
          <a:p>
            <a:pPr lvl="4"/>
            <a:r>
              <a:rPr lang="en-GB" smtClean="0"/>
              <a:t>7.º Nível da estrutura de tópicos</a:t>
            </a: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7924800" y="0"/>
          <a:ext cx="1219200" cy="835025"/>
        </p:xfrm>
        <a:graphic>
          <a:graphicData uri="http://schemas.openxmlformats.org/presentationml/2006/ole">
            <p:oleObj spid="_x0000_s1026" r:id="rId15" imgW="5238095" imgH="3591426" progId="PBrush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49263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 Black" pitchFamily="34" charset="0"/>
          <a:ea typeface="Lucida Sans Unicode" pitchFamily="34" charset="0"/>
          <a:cs typeface="Lucida Sans Unicode" pitchFamily="34" charset="0"/>
        </a:defRPr>
      </a:lvl2pPr>
      <a:lvl3pPr algn="ctr" defTabSz="449263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 Black" pitchFamily="34" charset="0"/>
          <a:ea typeface="Lucida Sans Unicode" pitchFamily="34" charset="0"/>
          <a:cs typeface="Lucida Sans Unicode" pitchFamily="34" charset="0"/>
        </a:defRPr>
      </a:lvl3pPr>
      <a:lvl4pPr algn="ctr" defTabSz="449263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 Black" pitchFamily="34" charset="0"/>
          <a:ea typeface="Lucida Sans Unicode" pitchFamily="34" charset="0"/>
          <a:cs typeface="Lucida Sans Unicode" pitchFamily="34" charset="0"/>
        </a:defRPr>
      </a:lvl4pPr>
      <a:lvl5pPr algn="ctr" defTabSz="449263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 Black" pitchFamily="34" charset="0"/>
          <a:ea typeface="Lucida Sans Unicode" pitchFamily="34" charset="0"/>
          <a:cs typeface="Lucida Sans Unicode" pitchFamily="34" charset="0"/>
        </a:defRPr>
      </a:lvl5pPr>
      <a:lvl6pPr marL="2514600" indent="-228600" algn="ctr" defTabSz="449263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 Black" pitchFamily="34" charset="0"/>
          <a:ea typeface="Lucida Sans Unicode" pitchFamily="34" charset="0"/>
          <a:cs typeface="Lucida Sans Unicode" pitchFamily="34" charset="0"/>
        </a:defRPr>
      </a:lvl6pPr>
      <a:lvl7pPr marL="2971800" indent="-228600" algn="ctr" defTabSz="449263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 Black" pitchFamily="34" charset="0"/>
          <a:ea typeface="Lucida Sans Unicode" pitchFamily="34" charset="0"/>
          <a:cs typeface="Lucida Sans Unicode" pitchFamily="34" charset="0"/>
        </a:defRPr>
      </a:lvl7pPr>
      <a:lvl8pPr marL="3429000" indent="-228600" algn="ctr" defTabSz="449263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 Black" pitchFamily="34" charset="0"/>
          <a:ea typeface="Lucida Sans Unicode" pitchFamily="34" charset="0"/>
          <a:cs typeface="Lucida Sans Unicode" pitchFamily="34" charset="0"/>
        </a:defRPr>
      </a:lvl8pPr>
      <a:lvl9pPr marL="3886200" indent="-228600" algn="ctr" defTabSz="449263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 Black" pitchFamily="34" charset="0"/>
          <a:ea typeface="Lucida Sans Unicode" pitchFamily="34" charset="0"/>
          <a:cs typeface="Lucida Sans Unicode" pitchFamily="34" charset="0"/>
        </a:defRPr>
      </a:lvl9pPr>
    </p:titleStyle>
    <p:bodyStyle>
      <a:lvl1pPr marL="342900" indent="-342900" algn="r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8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3366"/>
          </a:solidFill>
          <a:latin typeface="Tahoma" pitchFamily="34" charset="0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3366"/>
          </a:solidFill>
          <a:latin typeface="Tahoma" pitchFamily="34" charset="0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3366"/>
          </a:solidFill>
          <a:latin typeface="Tahoma" pitchFamily="34" charset="0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3366"/>
          </a:solidFill>
          <a:latin typeface="Tahoma" pitchFamily="34" charset="0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3366"/>
          </a:solidFill>
          <a:latin typeface="Tahoma" pitchFamily="34" charset="0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3366"/>
          </a:solidFill>
          <a:latin typeface="Tahoma" pitchFamily="34" charset="0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3366"/>
          </a:solidFill>
          <a:latin typeface="Tahoma" pitchFamily="34" charset="0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3366"/>
          </a:solidFill>
          <a:latin typeface="Tahoma" pitchFamily="34" charset="0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752600" y="1644650"/>
            <a:ext cx="5889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600">
                <a:solidFill>
                  <a:schemeClr val="tx1"/>
                </a:solidFill>
                <a:latin typeface="Arial Narrow" pitchFamily="34" charset="0"/>
              </a:rPr>
              <a:t>COOPERAÇÃO E INTEGRAÇÃO</a:t>
            </a:r>
            <a:endParaRPr lang="en-US" sz="360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820988" y="3352800"/>
            <a:ext cx="38084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600">
                <a:solidFill>
                  <a:schemeClr val="tx1"/>
                </a:solidFill>
                <a:latin typeface="Arial Narrow" pitchFamily="34" charset="0"/>
              </a:rPr>
              <a:t>VIA DE MÃO DUPLA</a:t>
            </a:r>
            <a:endParaRPr lang="en-US" sz="360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52400" y="5422900"/>
            <a:ext cx="80772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Aft>
                <a:spcPts val="1500"/>
              </a:spcAft>
            </a:pPr>
            <a:r>
              <a:rPr lang="pt-BR" sz="2800">
                <a:solidFill>
                  <a:schemeClr val="accent2"/>
                </a:solidFill>
                <a:latin typeface="Arial Narrow" pitchFamily="34" charset="0"/>
              </a:rPr>
              <a:t>Coordenação-Geral de Cooperação e Integração Fiscal</a:t>
            </a:r>
          </a:p>
          <a:p>
            <a:pPr>
              <a:lnSpc>
                <a:spcPct val="70000"/>
              </a:lnSpc>
              <a:spcAft>
                <a:spcPts val="1500"/>
              </a:spcAft>
            </a:pPr>
            <a:r>
              <a:rPr lang="pt-BR" sz="2800">
                <a:solidFill>
                  <a:schemeClr val="accent2"/>
                </a:solidFill>
                <a:latin typeface="Arial Narrow" pitchFamily="34" charset="0"/>
              </a:rPr>
              <a:t>Secretaria da Receita Federal do Brasil</a:t>
            </a:r>
            <a:endParaRPr lang="en-US" sz="2800">
              <a:solidFill>
                <a:schemeClr val="accent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>
                <a:cs typeface="Lucida Sans Unicode" pitchFamily="34" charset="0"/>
              </a:rPr>
              <a:t>Cocif</a:t>
            </a:r>
          </a:p>
        </p:txBody>
      </p:sp>
      <p:sp>
        <p:nvSpPr>
          <p:cNvPr id="1472515" name="Rectangle 2051"/>
          <p:cNvSpPr>
            <a:spLocks noChangeArrowheads="1"/>
          </p:cNvSpPr>
          <p:nvPr/>
        </p:nvSpPr>
        <p:spPr bwMode="auto">
          <a:xfrm>
            <a:off x="304800" y="2133600"/>
            <a:ext cx="8458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 defTabSz="9144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defRPr/>
            </a:pPr>
            <a:r>
              <a:rPr lang="pt-BR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Art. 199. A Fazenda Pública da União e as dos Estados, do Distrito Federal e dos Municípios prestar-se-ão mutuamente assistência para a fiscalização dos tributos respectivos e permuta de informações, na forma estabelecida, em caráter geral ou específico, por lei ou convênio.</a:t>
            </a:r>
          </a:p>
        </p:txBody>
      </p:sp>
      <p:sp>
        <p:nvSpPr>
          <p:cNvPr id="1472516" name="Rectangle 2052"/>
          <p:cNvSpPr>
            <a:spLocks noChangeArrowheads="1"/>
          </p:cNvSpPr>
          <p:nvPr/>
        </p:nvSpPr>
        <p:spPr bwMode="auto">
          <a:xfrm flipH="1">
            <a:off x="762000" y="2209800"/>
            <a:ext cx="76200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marL="187325" indent="-187325" defTabSz="76200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sz="2200" b="0">
              <a:solidFill>
                <a:schemeClr val="tx1"/>
              </a:solidFill>
            </a:endParaRPr>
          </a:p>
        </p:txBody>
      </p:sp>
      <p:sp>
        <p:nvSpPr>
          <p:cNvPr id="11269" name="Text Box 2053"/>
          <p:cNvSpPr txBox="1">
            <a:spLocks noChangeArrowheads="1"/>
          </p:cNvSpPr>
          <p:nvPr/>
        </p:nvSpPr>
        <p:spPr bwMode="auto">
          <a:xfrm>
            <a:off x="685800" y="990600"/>
            <a:ext cx="6934200" cy="5191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800">
                <a:solidFill>
                  <a:schemeClr val="tx1"/>
                </a:solidFill>
                <a:latin typeface="Arial" pitchFamily="34" charset="0"/>
              </a:rPr>
              <a:t>Código Tributário Nacional</a:t>
            </a:r>
          </a:p>
        </p:txBody>
      </p:sp>
      <p:sp>
        <p:nvSpPr>
          <p:cNvPr id="11270" name="Text Box 2053"/>
          <p:cNvSpPr txBox="1">
            <a:spLocks noChangeArrowheads="1"/>
          </p:cNvSpPr>
          <p:nvPr/>
        </p:nvSpPr>
        <p:spPr bwMode="auto">
          <a:xfrm>
            <a:off x="685800" y="142875"/>
            <a:ext cx="6934200" cy="6413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3600">
                <a:solidFill>
                  <a:schemeClr val="tx1"/>
                </a:solidFill>
                <a:latin typeface="Arial Narrow" pitchFamily="34" charset="0"/>
              </a:rPr>
              <a:t>Referências Norteadoras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2516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>
                <a:cs typeface="Lucida Sans Unicode" pitchFamily="34" charset="0"/>
              </a:rPr>
              <a:t>Cocif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-152400"/>
            <a:ext cx="8991600" cy="114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pt-BR" sz="3600" b="1" smtClean="0">
                <a:latin typeface="Arial Narrow" pitchFamily="34" charset="0"/>
              </a:rPr>
              <a:t>Cooperação e  Integração Fiscal </a:t>
            </a:r>
            <a:br>
              <a:rPr lang="pt-BR" sz="3600" b="1" smtClean="0">
                <a:latin typeface="Arial Narrow" pitchFamily="34" charset="0"/>
              </a:rPr>
            </a:br>
            <a:r>
              <a:rPr lang="pt-BR" sz="3600" b="1" smtClean="0">
                <a:latin typeface="Arial Narrow" pitchFamily="34" charset="0"/>
              </a:rPr>
              <a:t>Entes Federados</a:t>
            </a:r>
            <a:endParaRPr lang="pt-BR" sz="3600" smtClean="0">
              <a:latin typeface="Arial Narrow" pitchFamily="34" charset="0"/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9144000" cy="4471988"/>
          </a:xfrm>
        </p:spPr>
        <p:txBody>
          <a:bodyPr lIns="91440" tIns="45720" rIns="91440" bIns="45720"/>
          <a:lstStyle/>
          <a:p>
            <a:pPr marL="357188" indent="-357188" algn="l" defTabSz="914400" eaLnBrk="1" hangingPunct="1">
              <a:buClr>
                <a:srgbClr val="3366FF"/>
              </a:buClr>
              <a:buFont typeface="Wingdings" pitchFamily="2" charset="2"/>
              <a:buChar char="ü"/>
            </a:pPr>
            <a:r>
              <a:rPr lang="pt-BR" sz="2800" smtClean="0">
                <a:solidFill>
                  <a:schemeClr val="tx1"/>
                </a:solidFill>
                <a:latin typeface="Arial Narrow" pitchFamily="34" charset="0"/>
              </a:rPr>
              <a:t>Atuação integrada das administrações tributárias com o compartilhamento de cadastros e de informações fiscais (Emenda Constitucional nº 42, Inciso XXII, do art. 37)</a:t>
            </a:r>
          </a:p>
          <a:p>
            <a:pPr marL="357188" indent="-357188" algn="l" defTabSz="914400" eaLnBrk="1" hangingPunct="1">
              <a:buClr>
                <a:srgbClr val="3366FF"/>
              </a:buClr>
              <a:buFont typeface="Wingdings" pitchFamily="2" charset="2"/>
              <a:buChar char="ü"/>
            </a:pPr>
            <a:endParaRPr lang="pt-BR" sz="2800" smtClean="0">
              <a:solidFill>
                <a:schemeClr val="tx1"/>
              </a:solidFill>
              <a:latin typeface="Arial Narrow" pitchFamily="34" charset="0"/>
            </a:endParaRPr>
          </a:p>
          <a:p>
            <a:pPr marL="357188" indent="-357188" algn="l" defTabSz="914400" eaLnBrk="1" hangingPunct="1">
              <a:buClr>
                <a:srgbClr val="3366FF"/>
              </a:buClr>
              <a:buFont typeface="Wingdings" pitchFamily="2" charset="2"/>
              <a:buChar char="ü"/>
            </a:pPr>
            <a:r>
              <a:rPr lang="pt-BR" sz="2800" smtClean="0">
                <a:solidFill>
                  <a:schemeClr val="tx1"/>
                </a:solidFill>
                <a:latin typeface="Arial Narrow" pitchFamily="34" charset="0"/>
              </a:rPr>
              <a:t>Soluções conjuntas: planejamento, coordenação e construção de iniciativas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>
                <a:cs typeface="Lucida Sans Unicode" pitchFamily="34" charset="0"/>
              </a:rPr>
              <a:t>Cocif</a:t>
            </a:r>
          </a:p>
        </p:txBody>
      </p:sp>
      <p:sp>
        <p:nvSpPr>
          <p:cNvPr id="1472515" name="Rectangle 2051"/>
          <p:cNvSpPr>
            <a:spLocks noChangeArrowheads="1"/>
          </p:cNvSpPr>
          <p:nvPr/>
        </p:nvSpPr>
        <p:spPr bwMode="auto">
          <a:xfrm>
            <a:off x="152400" y="1828800"/>
            <a:ext cx="8763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 defTabSz="9144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3366FF"/>
              </a:buClr>
              <a:buSzTx/>
              <a:buFont typeface="Wingdings" pitchFamily="2" charset="2"/>
              <a:buNone/>
              <a:defRPr/>
            </a:pPr>
            <a:r>
              <a:rPr lang="en-US" sz="2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Buscar a máxima representação das administrações tributárias visando maximizar e otimizar:  </a:t>
            </a:r>
          </a:p>
          <a:p>
            <a:pPr algn="just" defTabSz="9144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3366FF"/>
              </a:buClr>
              <a:buSzTx/>
              <a:buFont typeface="Wingdings" pitchFamily="2" charset="2"/>
              <a:buNone/>
              <a:defRPr/>
            </a:pPr>
            <a:endParaRPr lang="pt-BR" sz="28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  <a:p>
            <a:pPr algn="just" defTabSz="9144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3366FF"/>
              </a:buClr>
              <a:buSzTx/>
              <a:buFont typeface="Wingdings" pitchFamily="2" charset="2"/>
              <a:buChar char="ü"/>
              <a:defRPr/>
            </a:pPr>
            <a:r>
              <a:rPr lang="pt-BR" sz="2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A Integração</a:t>
            </a:r>
          </a:p>
          <a:p>
            <a:pPr algn="just" defTabSz="9144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3366FF"/>
              </a:buClr>
              <a:buSzTx/>
              <a:buFont typeface="Wingdings" pitchFamily="2" charset="2"/>
              <a:buChar char="ü"/>
              <a:defRPr/>
            </a:pPr>
            <a:endParaRPr lang="pt-BR" sz="2800" b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  <a:p>
            <a:pPr algn="just" defTabSz="9144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3366FF"/>
              </a:buClr>
              <a:buSzTx/>
              <a:buFont typeface="Wingdings" pitchFamily="2" charset="2"/>
              <a:buChar char="ü"/>
              <a:defRPr/>
            </a:pPr>
            <a:r>
              <a:rPr lang="pt-BR" sz="2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A Cooperação técnica</a:t>
            </a:r>
          </a:p>
          <a:p>
            <a:pPr algn="just" defTabSz="9144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3366FF"/>
              </a:buClr>
              <a:buSzTx/>
              <a:buFont typeface="Wingdings" pitchFamily="2" charset="2"/>
              <a:buChar char="ü"/>
              <a:defRPr/>
            </a:pPr>
            <a:endParaRPr lang="pt-BR" sz="2800" b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  <a:p>
            <a:pPr algn="just" defTabSz="9144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3366FF"/>
              </a:buClr>
              <a:buSzTx/>
              <a:buFont typeface="Wingdings" pitchFamily="2" charset="2"/>
              <a:buChar char="ü"/>
              <a:defRPr/>
            </a:pPr>
            <a:r>
              <a:rPr lang="pt-BR" sz="2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 As Relações institucionais</a:t>
            </a:r>
          </a:p>
        </p:txBody>
      </p:sp>
      <p:sp>
        <p:nvSpPr>
          <p:cNvPr id="1472516" name="Rectangle 2052"/>
          <p:cNvSpPr>
            <a:spLocks noChangeArrowheads="1"/>
          </p:cNvSpPr>
          <p:nvPr/>
        </p:nvSpPr>
        <p:spPr bwMode="auto">
          <a:xfrm flipH="1">
            <a:off x="762000" y="1600200"/>
            <a:ext cx="7924800" cy="472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marL="187325" indent="-187325" defTabSz="76200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sz="2200" b="0">
              <a:solidFill>
                <a:schemeClr val="tx1"/>
              </a:solidFill>
            </a:endParaRPr>
          </a:p>
        </p:txBody>
      </p:sp>
      <p:sp>
        <p:nvSpPr>
          <p:cNvPr id="13317" name="Text Box 2053"/>
          <p:cNvSpPr txBox="1">
            <a:spLocks noChangeArrowheads="1"/>
          </p:cNvSpPr>
          <p:nvPr/>
        </p:nvSpPr>
        <p:spPr bwMode="auto">
          <a:xfrm>
            <a:off x="0" y="0"/>
            <a:ext cx="9144000" cy="14652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3600">
                <a:solidFill>
                  <a:schemeClr val="tx2"/>
                </a:solidFill>
                <a:latin typeface="Arial Narrow" pitchFamily="34" charset="0"/>
              </a:rPr>
              <a:t>Cooperação e  Integração Fiscal</a:t>
            </a:r>
            <a:endParaRPr lang="pt-BR" sz="3600">
              <a:solidFill>
                <a:srgbClr val="000000"/>
              </a:solidFill>
              <a:latin typeface="Arial Narrow" pitchFamily="34" charset="0"/>
            </a:endParaRPr>
          </a:p>
          <a:p>
            <a:pPr algn="ctr" defTabSz="91440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3600">
                <a:solidFill>
                  <a:srgbClr val="000000"/>
                </a:solidFill>
                <a:latin typeface="Arial Narrow" pitchFamily="34" charset="0"/>
              </a:rPr>
              <a:t>Focos Estratégicos - ação transversal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2516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>
                <a:cs typeface="Lucida Sans Unicode" pitchFamily="34" charset="0"/>
              </a:rPr>
              <a:t>Cocif</a:t>
            </a:r>
          </a:p>
        </p:txBody>
      </p:sp>
      <p:sp>
        <p:nvSpPr>
          <p:cNvPr id="1472515" name="Rectangle 2051"/>
          <p:cNvSpPr>
            <a:spLocks noChangeArrowheads="1"/>
          </p:cNvSpPr>
          <p:nvPr/>
        </p:nvSpPr>
        <p:spPr bwMode="auto">
          <a:xfrm>
            <a:off x="533400" y="1828800"/>
            <a:ext cx="7772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defTabSz="9144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3366FF"/>
              </a:buClr>
              <a:buSzTx/>
              <a:buFont typeface="Wingdings" pitchFamily="2" charset="2"/>
              <a:buChar char="ü"/>
              <a:defRPr/>
            </a:pPr>
            <a:r>
              <a:rPr lang="pt-BR" sz="2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Cadastro</a:t>
            </a:r>
          </a:p>
          <a:p>
            <a:pPr marL="342900" indent="-342900" defTabSz="9144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3366FF"/>
              </a:buClr>
              <a:buSzTx/>
              <a:buFont typeface="Wingdings" pitchFamily="2" charset="2"/>
              <a:buChar char="ü"/>
              <a:defRPr/>
            </a:pPr>
            <a:r>
              <a:rPr lang="pt-BR" sz="2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 Informações Econômico-fiscais</a:t>
            </a:r>
          </a:p>
          <a:p>
            <a:pPr marL="342900" indent="-342900" defTabSz="9144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3366FF"/>
              </a:buClr>
              <a:buSzTx/>
              <a:buFont typeface="Wingdings" pitchFamily="2" charset="2"/>
              <a:buChar char="ü"/>
              <a:defRPr/>
            </a:pPr>
            <a:r>
              <a:rPr lang="pt-BR" sz="2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 Integração</a:t>
            </a:r>
          </a:p>
          <a:p>
            <a:pPr marL="342900" indent="-342900" defTabSz="9144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3366FF"/>
              </a:buClr>
              <a:buSzTx/>
              <a:buFont typeface="Wingdings" pitchFamily="2" charset="2"/>
              <a:buChar char="ü"/>
              <a:defRPr/>
            </a:pPr>
            <a:r>
              <a:rPr lang="pt-BR" sz="2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 Cooperação Técnica</a:t>
            </a:r>
          </a:p>
          <a:p>
            <a:pPr marL="342900" indent="-342900" defTabSz="9144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3366FF"/>
              </a:buClr>
              <a:buSzTx/>
              <a:buFont typeface="Wingdings" pitchFamily="2" charset="2"/>
              <a:buChar char="ü"/>
              <a:defRPr/>
            </a:pPr>
            <a:r>
              <a:rPr lang="pt-BR" sz="2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 Assistência Mútua</a:t>
            </a:r>
          </a:p>
          <a:p>
            <a:pPr marL="342900" indent="-342900" defTabSz="9144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3366FF"/>
              </a:buClr>
              <a:buSzTx/>
              <a:buFont typeface="Wingdings" pitchFamily="2" charset="2"/>
              <a:buChar char="ü"/>
              <a:defRPr/>
            </a:pPr>
            <a:r>
              <a:rPr lang="pt-BR" sz="2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 Ação Conjunta</a:t>
            </a:r>
            <a:r>
              <a:rPr lang="pt-BR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472516" name="Rectangle 2052"/>
          <p:cNvSpPr>
            <a:spLocks noChangeArrowheads="1"/>
          </p:cNvSpPr>
          <p:nvPr/>
        </p:nvSpPr>
        <p:spPr bwMode="auto">
          <a:xfrm flipH="1">
            <a:off x="762000" y="2209800"/>
            <a:ext cx="76200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marL="187325" indent="-187325" defTabSz="76200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sz="2200" b="0">
              <a:solidFill>
                <a:schemeClr val="tx1"/>
              </a:solidFill>
            </a:endParaRPr>
          </a:p>
        </p:txBody>
      </p:sp>
      <p:sp>
        <p:nvSpPr>
          <p:cNvPr id="19460" name="Text Box 2053"/>
          <p:cNvSpPr txBox="1">
            <a:spLocks noChangeArrowheads="1"/>
          </p:cNvSpPr>
          <p:nvPr/>
        </p:nvSpPr>
        <p:spPr bwMode="auto">
          <a:xfrm>
            <a:off x="304800" y="58738"/>
            <a:ext cx="8458200" cy="146526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Cooperação e Integração Fiscal </a:t>
            </a:r>
          </a:p>
          <a:p>
            <a:pPr algn="ctr" defTabSz="91440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Dimensões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2516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>
                <a:cs typeface="Lucida Sans Unicode" pitchFamily="34" charset="0"/>
              </a:rPr>
              <a:t>Cocif</a:t>
            </a:r>
          </a:p>
        </p:txBody>
      </p:sp>
      <p:sp>
        <p:nvSpPr>
          <p:cNvPr id="1472515" name="Rectangle 2051"/>
          <p:cNvSpPr>
            <a:spLocks noChangeArrowheads="1"/>
          </p:cNvSpPr>
          <p:nvPr/>
        </p:nvSpPr>
        <p:spPr bwMode="auto">
          <a:xfrm>
            <a:off x="533400" y="1752600"/>
            <a:ext cx="830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defTabSz="9144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pt-BR" sz="20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  <a:p>
            <a:pPr marL="342900" indent="-342900" defTabSz="9144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3366FF"/>
              </a:buClr>
              <a:buSzTx/>
              <a:buFont typeface="Wingdings" pitchFamily="2" charset="2"/>
              <a:buChar char="ü"/>
              <a:defRPr/>
            </a:pPr>
            <a:r>
              <a:rPr lang="pt-BR" sz="2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Análise de relevância, pertinência e oportunidade dos temas e projetos propostos</a:t>
            </a:r>
          </a:p>
          <a:p>
            <a:pPr marL="342900" indent="-342900" defTabSz="9144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3366FF"/>
              </a:buClr>
              <a:buSzTx/>
              <a:buFont typeface="Wingdings" pitchFamily="2" charset="2"/>
              <a:buChar char="ü"/>
              <a:defRPr/>
            </a:pPr>
            <a:r>
              <a:rPr lang="pt-BR" sz="2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Assinatura dos protocolos e convênios – RFB e parceiros institucionais</a:t>
            </a:r>
          </a:p>
          <a:p>
            <a:pPr marL="342900" indent="-342900" defTabSz="9144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3366FF"/>
              </a:buClr>
              <a:buSzTx/>
              <a:buFont typeface="Wingdings" pitchFamily="2" charset="2"/>
              <a:buChar char="ü"/>
              <a:defRPr/>
            </a:pPr>
            <a:r>
              <a:rPr lang="pt-BR" sz="2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 Elaboração dos projetos oriundos dos protocolos aprovados – grupos temáticos RFB e parceiros</a:t>
            </a:r>
          </a:p>
          <a:p>
            <a:pPr marL="342900" indent="-342900" defTabSz="9144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3366FF"/>
              </a:buClr>
              <a:buSzTx/>
              <a:buFont typeface="Wingdings" pitchFamily="2" charset="2"/>
              <a:buChar char="ü"/>
              <a:defRPr/>
            </a:pPr>
            <a:r>
              <a:rPr lang="pt-BR" sz="2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 Aprovação dos projetos – RFB e parceiros institucionais</a:t>
            </a:r>
          </a:p>
          <a:p>
            <a:pPr marL="342900" indent="-342900" defTabSz="9144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3366FF"/>
              </a:buClr>
              <a:buSzTx/>
              <a:buFont typeface="Wingdings" pitchFamily="2" charset="2"/>
              <a:buChar char="ü"/>
              <a:defRPr/>
            </a:pPr>
            <a:endParaRPr lang="pt-BR" sz="20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  <a:p>
            <a:pPr marL="342900" indent="-342900" defTabSz="9144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defRPr/>
            </a:pPr>
            <a:endParaRPr lang="pt-BR" sz="20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  <a:p>
            <a:pPr marL="342900" indent="-342900" defTabSz="9144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defRPr/>
            </a:pPr>
            <a:endParaRPr lang="pt-BR" sz="20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1472516" name="Rectangle 2052"/>
          <p:cNvSpPr>
            <a:spLocks noChangeArrowheads="1"/>
          </p:cNvSpPr>
          <p:nvPr/>
        </p:nvSpPr>
        <p:spPr bwMode="auto">
          <a:xfrm flipH="1">
            <a:off x="762000" y="2209800"/>
            <a:ext cx="76200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marL="187325" indent="-187325" defTabSz="76200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sz="2200" b="0">
              <a:solidFill>
                <a:schemeClr val="tx1"/>
              </a:solidFill>
            </a:endParaRPr>
          </a:p>
        </p:txBody>
      </p:sp>
      <p:sp>
        <p:nvSpPr>
          <p:cNvPr id="21508" name="Text Box 2053"/>
          <p:cNvSpPr txBox="1">
            <a:spLocks noChangeArrowheads="1"/>
          </p:cNvSpPr>
          <p:nvPr/>
        </p:nvSpPr>
        <p:spPr bwMode="auto">
          <a:xfrm>
            <a:off x="0" y="136525"/>
            <a:ext cx="9144000" cy="14652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Cooperação e Integração Fiscal </a:t>
            </a:r>
          </a:p>
          <a:p>
            <a:pPr algn="ctr" defTabSz="91440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Focos Estratégicos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2516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>
                <a:cs typeface="Lucida Sans Unicode" pitchFamily="34" charset="0"/>
              </a:rPr>
              <a:t>Cocif</a:t>
            </a:r>
          </a:p>
        </p:txBody>
      </p:sp>
      <p:sp>
        <p:nvSpPr>
          <p:cNvPr id="1472515" name="Rectangle 2051"/>
          <p:cNvSpPr>
            <a:spLocks noChangeArrowheads="1"/>
          </p:cNvSpPr>
          <p:nvPr/>
        </p:nvSpPr>
        <p:spPr bwMode="auto">
          <a:xfrm>
            <a:off x="395288" y="1447800"/>
            <a:ext cx="8520112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defTabSz="9144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3366FF"/>
              </a:buClr>
              <a:buSzTx/>
              <a:buFont typeface="Wingdings" pitchFamily="2" charset="2"/>
              <a:buChar char="ü"/>
              <a:defRPr/>
            </a:pPr>
            <a:r>
              <a:rPr lang="pt-BR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Arial Narrow" pitchFamily="34" charset="0"/>
                <a:cs typeface="Arial Narrow" pitchFamily="34" charset="0"/>
              </a:rPr>
              <a:t>Legislação</a:t>
            </a:r>
          </a:p>
          <a:p>
            <a:pPr marL="342900" indent="-342900" defTabSz="9144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3366FF"/>
              </a:buClr>
              <a:buSzTx/>
              <a:buFontTx/>
              <a:buNone/>
              <a:defRPr/>
            </a:pPr>
            <a:r>
              <a:rPr lang="pt-BR" sz="2800" b="0">
                <a:solidFill>
                  <a:srgbClr val="000000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	buscar a transversalidade (certidões unificadas, espontaneidade, obrigações acessórias, convergência etc) </a:t>
            </a:r>
            <a:endParaRPr lang="pt-BR" sz="2800" b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  <a:p>
            <a:pPr marL="342900" indent="-342900" defTabSz="9144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3366FF"/>
              </a:buClr>
              <a:buSzTx/>
              <a:buFont typeface="Wingdings" pitchFamily="2" charset="2"/>
              <a:buChar char="ü"/>
              <a:defRPr/>
            </a:pPr>
            <a:r>
              <a:rPr lang="pt-BR" sz="2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Arial Narrow" pitchFamily="34" charset="0"/>
                <a:cs typeface="Arial Narrow" pitchFamily="34" charset="0"/>
              </a:rPr>
              <a:t> </a:t>
            </a:r>
            <a:r>
              <a:rPr lang="pt-BR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Arial Narrow" pitchFamily="34" charset="0"/>
                <a:cs typeface="Arial Narrow" pitchFamily="34" charset="0"/>
              </a:rPr>
              <a:t>Informação</a:t>
            </a:r>
          </a:p>
          <a:p>
            <a:pPr marL="342900" indent="-342900" defTabSz="9144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3366FF"/>
              </a:buClr>
              <a:buSzTx/>
              <a:buFontTx/>
              <a:buNone/>
              <a:defRPr/>
            </a:pPr>
            <a:r>
              <a:rPr lang="pt-BR" sz="2800" b="0">
                <a:solidFill>
                  <a:srgbClr val="000000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	integrar as informações - fluxo (complementaridade,  simplificação, malhas etc)</a:t>
            </a:r>
            <a:endParaRPr lang="pt-BR" sz="2800" b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  <a:p>
            <a:pPr marL="342900" indent="-342900" defTabSz="9144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3366FF"/>
              </a:buClr>
              <a:buSzTx/>
              <a:buFont typeface="Wingdings" pitchFamily="2" charset="2"/>
              <a:buChar char="ü"/>
              <a:defRPr/>
            </a:pPr>
            <a:r>
              <a:rPr lang="pt-BR" sz="2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Arial Narrow" pitchFamily="34" charset="0"/>
                <a:cs typeface="Arial Narrow" pitchFamily="34" charset="0"/>
              </a:rPr>
              <a:t> </a:t>
            </a:r>
            <a:r>
              <a:rPr lang="pt-BR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Arial Narrow" pitchFamily="34" charset="0"/>
                <a:cs typeface="Arial Narrow" pitchFamily="34" charset="0"/>
              </a:rPr>
              <a:t>Execução</a:t>
            </a:r>
            <a:r>
              <a:rPr lang="pt-BR" sz="2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Arial Narrow" pitchFamily="34" charset="0"/>
                <a:cs typeface="Arial Narrow" pitchFamily="34" charset="0"/>
              </a:rPr>
              <a:t> </a:t>
            </a:r>
          </a:p>
          <a:p>
            <a:pPr marL="342900" indent="-342900" defTabSz="9144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3366FF"/>
              </a:buClr>
              <a:buSzTx/>
              <a:buFontTx/>
              <a:buNone/>
              <a:defRPr/>
            </a:pPr>
            <a:r>
              <a:rPr lang="pt-BR" sz="2800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Arial Narrow" pitchFamily="34" charset="0"/>
                <a:cs typeface="Arial Narrow" pitchFamily="34" charset="0"/>
              </a:rPr>
              <a:t>	</a:t>
            </a:r>
            <a:r>
              <a:rPr lang="pt-BR" sz="2800" b="0">
                <a:solidFill>
                  <a:srgbClr val="000000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Cooperação, Integração, Assistência Mútua e Ação Conjunta   (eficácia, eficiência, efetividade, controle, gestão)</a:t>
            </a:r>
          </a:p>
        </p:txBody>
      </p:sp>
      <p:sp>
        <p:nvSpPr>
          <p:cNvPr id="1472516" name="Rectangle 2052"/>
          <p:cNvSpPr>
            <a:spLocks noChangeArrowheads="1"/>
          </p:cNvSpPr>
          <p:nvPr/>
        </p:nvSpPr>
        <p:spPr bwMode="auto">
          <a:xfrm flipH="1">
            <a:off x="762000" y="2209800"/>
            <a:ext cx="76200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marL="187325" indent="-187325" defTabSz="76200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sz="2200" b="0">
              <a:solidFill>
                <a:schemeClr val="tx1"/>
              </a:solidFill>
            </a:endParaRPr>
          </a:p>
        </p:txBody>
      </p:sp>
      <p:sp>
        <p:nvSpPr>
          <p:cNvPr id="27652" name="Text Box 2053"/>
          <p:cNvSpPr txBox="1">
            <a:spLocks noChangeArrowheads="1"/>
          </p:cNvSpPr>
          <p:nvPr/>
        </p:nvSpPr>
        <p:spPr bwMode="auto">
          <a:xfrm>
            <a:off x="0" y="-169863"/>
            <a:ext cx="8763000" cy="14652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pt-BR" sz="36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Times New Roman" pitchFamily="18" charset="0"/>
            </a:endParaRPr>
          </a:p>
          <a:p>
            <a:pPr algn="ctr" defTabSz="91440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Cooperação e Integração Fiscal </a:t>
            </a:r>
          </a:p>
          <a:p>
            <a:pPr algn="ctr" defTabSz="91440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Eixos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2516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>
                <a:cs typeface="Lucida Sans Unicode" pitchFamily="34" charset="0"/>
              </a:rPr>
              <a:t>Cocif</a:t>
            </a:r>
          </a:p>
        </p:txBody>
      </p:sp>
      <p:sp>
        <p:nvSpPr>
          <p:cNvPr id="17411" name="Rectangle 2051"/>
          <p:cNvSpPr>
            <a:spLocks noChangeArrowheads="1"/>
          </p:cNvSpPr>
          <p:nvPr/>
        </p:nvSpPr>
        <p:spPr bwMode="auto">
          <a:xfrm>
            <a:off x="228600" y="16002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defTabSz="9144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3366FF"/>
              </a:buClr>
              <a:buSzTx/>
              <a:buFont typeface="Wingdings" pitchFamily="2" charset="2"/>
              <a:buChar char="ü"/>
            </a:pPr>
            <a:r>
              <a:rPr lang="pt-BR" sz="2800">
                <a:solidFill>
                  <a:schemeClr val="tx1"/>
                </a:solidFill>
                <a:latin typeface="Arial Narrow" pitchFamily="34" charset="0"/>
              </a:rPr>
              <a:t>Demandas Específicas</a:t>
            </a:r>
          </a:p>
          <a:p>
            <a:pPr marL="342900" indent="-342900" defTabSz="91440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800">
                <a:solidFill>
                  <a:schemeClr val="tx1"/>
                </a:solidFill>
                <a:latin typeface="Arial Narrow" pitchFamily="34" charset="0"/>
              </a:rPr>
              <a:t>		</a:t>
            </a:r>
            <a:r>
              <a:rPr lang="pt-BR" sz="2800" b="0">
                <a:solidFill>
                  <a:schemeClr val="tx1"/>
                </a:solidFill>
                <a:latin typeface="Arial Narrow" pitchFamily="34" charset="0"/>
              </a:rPr>
              <a:t>Originárias de um dos entes federados</a:t>
            </a:r>
            <a:endParaRPr lang="pt-BR" sz="2800">
              <a:solidFill>
                <a:schemeClr val="tx1"/>
              </a:solidFill>
              <a:latin typeface="Arial Narrow" pitchFamily="34" charset="0"/>
            </a:endParaRPr>
          </a:p>
          <a:p>
            <a:pPr marL="342900" indent="-342900" defTabSz="9144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3366FF"/>
              </a:buClr>
              <a:buSzTx/>
              <a:buFont typeface="Wingdings" pitchFamily="2" charset="2"/>
              <a:buChar char="ü"/>
            </a:pPr>
            <a:r>
              <a:rPr lang="pt-BR" sz="2800">
                <a:solidFill>
                  <a:schemeClr val="tx1"/>
                </a:solidFill>
                <a:latin typeface="Arial Narrow" pitchFamily="34" charset="0"/>
              </a:rPr>
              <a:t>Oficinas</a:t>
            </a:r>
          </a:p>
          <a:p>
            <a:pPr marL="342900" indent="-342900" defTabSz="91440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800" b="0">
                <a:solidFill>
                  <a:schemeClr val="tx1"/>
                </a:solidFill>
                <a:latin typeface="Arial Narrow" pitchFamily="34" charset="0"/>
              </a:rPr>
              <a:t>	mapeamento de parcerias:  prospecção, negociação e disseminação das ações de cooperação e de integração.</a:t>
            </a:r>
          </a:p>
          <a:p>
            <a:pPr marL="342900" indent="-342900" defTabSz="91440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800">
                <a:solidFill>
                  <a:schemeClr val="tx1"/>
                </a:solidFill>
                <a:latin typeface="Arial Narrow" pitchFamily="34" charset="0"/>
              </a:rPr>
              <a:t>Níveis: </a:t>
            </a:r>
          </a:p>
          <a:p>
            <a:pPr marL="1271588" lvl="2" indent="-357188" defTabSz="914400">
              <a:spcBef>
                <a:spcPct val="0"/>
              </a:spcBef>
              <a:spcAft>
                <a:spcPct val="0"/>
              </a:spcAft>
              <a:buClr>
                <a:srgbClr val="3366FF"/>
              </a:buClr>
              <a:buSzTx/>
              <a:buFont typeface="Arial" pitchFamily="34" charset="0"/>
              <a:buChar char="•"/>
            </a:pPr>
            <a:r>
              <a:rPr lang="pt-BR" sz="2800" b="0">
                <a:solidFill>
                  <a:schemeClr val="tx1"/>
                </a:solidFill>
                <a:latin typeface="Arial Narrow" pitchFamily="34" charset="0"/>
              </a:rPr>
              <a:t>RFB: local (delegacias, inspetorias e alfândegas), regional (superintendências), Órgão Central (gabinete, subsecretarias e unidades de assessoramento direto;</a:t>
            </a:r>
          </a:p>
          <a:p>
            <a:pPr marL="1271588" lvl="2" indent="-357188" defTabSz="914400">
              <a:spcBef>
                <a:spcPct val="0"/>
              </a:spcBef>
              <a:spcAft>
                <a:spcPct val="0"/>
              </a:spcAft>
              <a:buClr>
                <a:srgbClr val="3366FF"/>
              </a:buClr>
              <a:buSzTx/>
              <a:buFont typeface="Arial" pitchFamily="34" charset="0"/>
              <a:buChar char="•"/>
            </a:pPr>
            <a:r>
              <a:rPr lang="pt-BR" sz="2800" b="0">
                <a:solidFill>
                  <a:schemeClr val="tx1"/>
                </a:solidFill>
                <a:latin typeface="Arial Narrow" pitchFamily="34" charset="0"/>
              </a:rPr>
              <a:t>parceiros institucionais: Estados, Municípios e Distrito Federal.</a:t>
            </a:r>
          </a:p>
        </p:txBody>
      </p:sp>
      <p:sp>
        <p:nvSpPr>
          <p:cNvPr id="1472516" name="Rectangle 2052"/>
          <p:cNvSpPr>
            <a:spLocks noChangeArrowheads="1"/>
          </p:cNvSpPr>
          <p:nvPr/>
        </p:nvSpPr>
        <p:spPr bwMode="auto">
          <a:xfrm flipH="1">
            <a:off x="762000" y="2209800"/>
            <a:ext cx="76200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marL="187325" indent="-187325" defTabSz="76200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sz="2200" b="0">
              <a:solidFill>
                <a:schemeClr val="tx1"/>
              </a:solidFill>
            </a:endParaRPr>
          </a:p>
        </p:txBody>
      </p:sp>
      <p:sp>
        <p:nvSpPr>
          <p:cNvPr id="23556" name="Text Box 2053"/>
          <p:cNvSpPr txBox="1">
            <a:spLocks noChangeArrowheads="1"/>
          </p:cNvSpPr>
          <p:nvPr/>
        </p:nvSpPr>
        <p:spPr bwMode="auto">
          <a:xfrm>
            <a:off x="228600" y="152400"/>
            <a:ext cx="8382000" cy="14652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Cooperação e Integração Fiscal </a:t>
            </a:r>
          </a:p>
          <a:p>
            <a:pPr algn="ctr" defTabSz="91440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Construção</a:t>
            </a:r>
            <a:r>
              <a:rPr lang="pt-BR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2516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>
                <a:cs typeface="Lucida Sans Unicode" pitchFamily="34" charset="0"/>
              </a:rPr>
              <a:t>Cocif</a:t>
            </a:r>
          </a:p>
        </p:txBody>
      </p:sp>
      <p:sp>
        <p:nvSpPr>
          <p:cNvPr id="18435" name="Rectangle 2051"/>
          <p:cNvSpPr>
            <a:spLocks noChangeArrowheads="1"/>
          </p:cNvSpPr>
          <p:nvPr/>
        </p:nvSpPr>
        <p:spPr bwMode="auto">
          <a:xfrm>
            <a:off x="228600" y="2133600"/>
            <a:ext cx="8915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271588" lvl="2" indent="-357188" defTabSz="914400">
              <a:spcBef>
                <a:spcPct val="0"/>
              </a:spcBef>
              <a:spcAft>
                <a:spcPct val="0"/>
              </a:spcAft>
              <a:buClr>
                <a:srgbClr val="3366FF"/>
              </a:buClr>
              <a:buSzTx/>
              <a:buFontTx/>
              <a:buNone/>
            </a:pPr>
            <a:endParaRPr lang="pt-BR" sz="2400" b="0">
              <a:solidFill>
                <a:schemeClr val="tx1"/>
              </a:solidFill>
              <a:latin typeface="Arial Narrow" pitchFamily="34" charset="0"/>
            </a:endParaRPr>
          </a:p>
          <a:p>
            <a:pPr marL="357188" indent="-357188" defTabSz="914400">
              <a:spcBef>
                <a:spcPct val="0"/>
              </a:spcBef>
              <a:spcAft>
                <a:spcPct val="0"/>
              </a:spcAft>
              <a:buClr>
                <a:srgbClr val="3366FF"/>
              </a:buClr>
              <a:buSzTx/>
              <a:buFont typeface="Wingdings" pitchFamily="2" charset="2"/>
              <a:buChar char="ü"/>
            </a:pPr>
            <a:r>
              <a:rPr lang="pt-BR" sz="2800">
                <a:solidFill>
                  <a:schemeClr val="tx1"/>
                </a:solidFill>
                <a:latin typeface="Arial Narrow" pitchFamily="34" charset="0"/>
              </a:rPr>
              <a:t>Grupos de Trabalho.</a:t>
            </a:r>
          </a:p>
          <a:p>
            <a:pPr marL="357188" indent="-357188" defTabSz="91440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800" b="0">
                <a:solidFill>
                  <a:schemeClr val="tx1"/>
                </a:solidFill>
                <a:latin typeface="Arial Narrow" pitchFamily="34" charset="0"/>
              </a:rPr>
              <a:t>	Elaboração e aprovação de propostas de soluções e de procedimentos conjuntos</a:t>
            </a:r>
          </a:p>
          <a:p>
            <a:pPr marL="357188" indent="-357188" defTabSz="91440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sz="2800" b="0">
              <a:solidFill>
                <a:schemeClr val="tx1"/>
              </a:solidFill>
              <a:latin typeface="Arial Narrow" pitchFamily="34" charset="0"/>
            </a:endParaRPr>
          </a:p>
          <a:p>
            <a:pPr marL="357188" indent="-357188" defTabSz="914400">
              <a:spcBef>
                <a:spcPct val="0"/>
              </a:spcBef>
              <a:spcAft>
                <a:spcPct val="0"/>
              </a:spcAft>
              <a:buClr>
                <a:srgbClr val="3366FF"/>
              </a:buClr>
              <a:buSzTx/>
              <a:buFont typeface="Wingdings" pitchFamily="2" charset="2"/>
              <a:buChar char="ü"/>
            </a:pPr>
            <a:r>
              <a:rPr lang="pt-BR" sz="2800" b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t-BR" sz="2800">
                <a:solidFill>
                  <a:schemeClr val="tx1"/>
                </a:solidFill>
                <a:latin typeface="Arial Narrow" pitchFamily="34" charset="0"/>
              </a:rPr>
              <a:t>Análise de Viabilidade dos Protocolos, Convênios e Programas de Ação Conjunta e ajuda Mútua</a:t>
            </a:r>
          </a:p>
          <a:p>
            <a:pPr marL="357188" indent="-357188" defTabSz="91440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800">
                <a:solidFill>
                  <a:schemeClr val="tx1"/>
                </a:solidFill>
                <a:latin typeface="Arial Narrow" pitchFamily="34" charset="0"/>
              </a:rPr>
              <a:t>	</a:t>
            </a:r>
            <a:r>
              <a:rPr lang="pt-BR" sz="2800">
                <a:solidFill>
                  <a:srgbClr val="FF0000"/>
                </a:solidFill>
                <a:latin typeface="Arial Narrow" pitchFamily="34" charset="0"/>
              </a:rPr>
              <a:t>P</a:t>
            </a:r>
            <a:r>
              <a:rPr lang="pt-BR" sz="2800">
                <a:solidFill>
                  <a:schemeClr val="tx1"/>
                </a:solidFill>
                <a:latin typeface="Arial Narrow" pitchFamily="34" charset="0"/>
              </a:rPr>
              <a:t>ertinência</a:t>
            </a:r>
            <a:endParaRPr lang="pt-BR" sz="2800" b="0">
              <a:solidFill>
                <a:schemeClr val="tx1"/>
              </a:solidFill>
              <a:latin typeface="Arial Narrow" pitchFamily="34" charset="0"/>
            </a:endParaRPr>
          </a:p>
          <a:p>
            <a:pPr marL="357188" indent="-357188" defTabSz="91440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800">
                <a:solidFill>
                  <a:srgbClr val="FF0000"/>
                </a:solidFill>
                <a:latin typeface="Arial Narrow" pitchFamily="34" charset="0"/>
              </a:rPr>
              <a:t>	R</a:t>
            </a:r>
            <a:r>
              <a:rPr lang="pt-BR" sz="2800">
                <a:solidFill>
                  <a:schemeClr val="tx1"/>
                </a:solidFill>
                <a:latin typeface="Arial Narrow" pitchFamily="34" charset="0"/>
              </a:rPr>
              <a:t>elevância</a:t>
            </a:r>
          </a:p>
          <a:p>
            <a:pPr marL="357188" indent="-357188" defTabSz="91440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800">
                <a:solidFill>
                  <a:schemeClr val="tx1"/>
                </a:solidFill>
                <a:latin typeface="Arial Narrow" pitchFamily="34" charset="0"/>
              </a:rPr>
              <a:t>	</a:t>
            </a:r>
            <a:r>
              <a:rPr lang="pt-BR" sz="2800">
                <a:solidFill>
                  <a:srgbClr val="FF0000"/>
                </a:solidFill>
                <a:latin typeface="Arial Narrow" pitchFamily="34" charset="0"/>
              </a:rPr>
              <a:t>O</a:t>
            </a:r>
            <a:r>
              <a:rPr lang="pt-BR" sz="2800">
                <a:solidFill>
                  <a:schemeClr val="tx1"/>
                </a:solidFill>
                <a:latin typeface="Arial Narrow" pitchFamily="34" charset="0"/>
              </a:rPr>
              <a:t>portunidade</a:t>
            </a:r>
          </a:p>
          <a:p>
            <a:pPr marL="357188" indent="-357188" defTabSz="91440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800">
                <a:solidFill>
                  <a:schemeClr val="tx1"/>
                </a:solidFill>
                <a:latin typeface="Arial Narrow" pitchFamily="34" charset="0"/>
              </a:rPr>
              <a:t>	</a:t>
            </a:r>
            <a:endParaRPr lang="pt-BR" sz="2000" b="0">
              <a:solidFill>
                <a:schemeClr val="tx1"/>
              </a:solidFill>
              <a:latin typeface="Times New Roman" pitchFamily="18" charset="0"/>
              <a:ea typeface="MS PGothic" pitchFamily="34" charset="-128"/>
            </a:endParaRPr>
          </a:p>
          <a:p>
            <a:pPr marL="357188" indent="-357188" defTabSz="91440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sz="2000" b="0">
              <a:solidFill>
                <a:schemeClr val="tx1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472516" name="Rectangle 2052"/>
          <p:cNvSpPr>
            <a:spLocks noChangeArrowheads="1"/>
          </p:cNvSpPr>
          <p:nvPr/>
        </p:nvSpPr>
        <p:spPr bwMode="auto">
          <a:xfrm flipH="1">
            <a:off x="762000" y="2209800"/>
            <a:ext cx="76200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marL="187325" indent="-187325" defTabSz="76200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sz="2200" b="0">
              <a:solidFill>
                <a:schemeClr val="tx1"/>
              </a:solidFill>
            </a:endParaRPr>
          </a:p>
        </p:txBody>
      </p:sp>
      <p:sp>
        <p:nvSpPr>
          <p:cNvPr id="23556" name="Text Box 2053"/>
          <p:cNvSpPr txBox="1">
            <a:spLocks noChangeArrowheads="1"/>
          </p:cNvSpPr>
          <p:nvPr/>
        </p:nvSpPr>
        <p:spPr bwMode="auto">
          <a:xfrm>
            <a:off x="0" y="76200"/>
            <a:ext cx="8839200" cy="14652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Cooperação e Integração Fiscal</a:t>
            </a:r>
          </a:p>
          <a:p>
            <a:pPr algn="ctr" defTabSz="91440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 Construção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2516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>
                <a:cs typeface="Lucida Sans Unicode" pitchFamily="34" charset="0"/>
              </a:rPr>
              <a:t>Cocif</a:t>
            </a: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2265363" y="1143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304800" y="2032000"/>
            <a:ext cx="8686800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 defTabSz="91440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</a:pPr>
            <a:r>
              <a:rPr lang="pt-BR" sz="2800">
                <a:solidFill>
                  <a:schemeClr val="tx1"/>
                </a:solidFill>
                <a:latin typeface="Arial Narrow" pitchFamily="34" charset="0"/>
              </a:rPr>
              <a:t>Manutenção do fluxo das ações de cooperação: </a:t>
            </a:r>
            <a:r>
              <a:rPr lang="pt-BR" sz="2800">
                <a:solidFill>
                  <a:srgbClr val="3C02CC"/>
                </a:solidFill>
                <a:latin typeface="Arial Narrow" pitchFamily="34" charset="0"/>
              </a:rPr>
              <a:t>nos dois sentidos</a:t>
            </a:r>
          </a:p>
          <a:p>
            <a:pPr marL="190500" indent="-190500" defTabSz="91440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</a:pPr>
            <a:r>
              <a:rPr lang="pt-BR" sz="2800">
                <a:solidFill>
                  <a:schemeClr val="tx1"/>
                </a:solidFill>
                <a:latin typeface="Arial Narrow" pitchFamily="34" charset="0"/>
              </a:rPr>
              <a:t>Articulação com os Estados e com o Distrito Federal: </a:t>
            </a:r>
            <a:r>
              <a:rPr lang="pt-BR" sz="2800">
                <a:solidFill>
                  <a:srgbClr val="3C02CC"/>
                </a:solidFill>
                <a:latin typeface="Arial Narrow" pitchFamily="34" charset="0"/>
              </a:rPr>
              <a:t>Direta</a:t>
            </a:r>
            <a:r>
              <a:rPr lang="pt-BR" sz="2800">
                <a:solidFill>
                  <a:schemeClr val="tx1"/>
                </a:solidFill>
                <a:latin typeface="Arial Narrow" pitchFamily="34" charset="0"/>
              </a:rPr>
              <a:t>, </a:t>
            </a:r>
            <a:r>
              <a:rPr lang="pt-BR" sz="2800">
                <a:solidFill>
                  <a:srgbClr val="3C02CC"/>
                </a:solidFill>
                <a:latin typeface="Arial Narrow" pitchFamily="34" charset="0"/>
              </a:rPr>
              <a:t>CONFAZ</a:t>
            </a:r>
            <a:r>
              <a:rPr lang="pt-BR" sz="2800">
                <a:solidFill>
                  <a:schemeClr val="tx1"/>
                </a:solidFill>
                <a:latin typeface="Arial Narrow" pitchFamily="34" charset="0"/>
              </a:rPr>
              <a:t>, ENCAT</a:t>
            </a:r>
          </a:p>
          <a:p>
            <a:pPr marL="190500" indent="-190500" defTabSz="91440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</a:pPr>
            <a:r>
              <a:rPr lang="pt-BR" sz="2800">
                <a:solidFill>
                  <a:schemeClr val="tx1"/>
                </a:solidFill>
                <a:latin typeface="Arial Narrow" pitchFamily="34" charset="0"/>
              </a:rPr>
              <a:t>Articulação com os Municípios: </a:t>
            </a:r>
            <a:r>
              <a:rPr lang="pt-BR" sz="2800">
                <a:solidFill>
                  <a:srgbClr val="3C02CC"/>
                </a:solidFill>
                <a:latin typeface="Arial Narrow" pitchFamily="34" charset="0"/>
              </a:rPr>
              <a:t>Direta</a:t>
            </a:r>
            <a:r>
              <a:rPr lang="pt-BR" sz="2800">
                <a:solidFill>
                  <a:schemeClr val="tx1"/>
                </a:solidFill>
                <a:latin typeface="Arial Narrow" pitchFamily="34" charset="0"/>
              </a:rPr>
              <a:t>, </a:t>
            </a:r>
            <a:r>
              <a:rPr lang="pt-BR" sz="2800">
                <a:solidFill>
                  <a:srgbClr val="3C02CC"/>
                </a:solidFill>
                <a:latin typeface="Arial Narrow" pitchFamily="34" charset="0"/>
              </a:rPr>
              <a:t>CAF</a:t>
            </a:r>
            <a:r>
              <a:rPr lang="pt-BR" sz="2800">
                <a:solidFill>
                  <a:schemeClr val="tx1"/>
                </a:solidFill>
                <a:latin typeface="Arial Narrow" pitchFamily="34" charset="0"/>
              </a:rPr>
              <a:t>, ABRASF, CNM, ABM e FNP</a:t>
            </a:r>
          </a:p>
          <a:p>
            <a:pPr marL="190500" indent="-190500" defTabSz="91440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</a:pPr>
            <a:r>
              <a:rPr lang="pt-BR" sz="2800">
                <a:solidFill>
                  <a:schemeClr val="tx1"/>
                </a:solidFill>
                <a:latin typeface="Arial Narrow" pitchFamily="34" charset="0"/>
              </a:rPr>
              <a:t>Projetos de cooperação: portifólio da unidade</a:t>
            </a:r>
          </a:p>
          <a:p>
            <a:pPr marL="190500" indent="-190500" defTabSz="91440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</a:pPr>
            <a:endParaRPr lang="pt-BR" sz="280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1676400" y="206375"/>
            <a:ext cx="5427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360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Aspectos do Relacionamento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>
                <a:cs typeface="Lucida Sans Unicode" pitchFamily="34" charset="0"/>
              </a:rPr>
              <a:t>Cocif</a:t>
            </a: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2265363" y="1143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304800" y="838200"/>
            <a:ext cx="8686800" cy="588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 defTabSz="91440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</a:pPr>
            <a:r>
              <a:rPr lang="pt-BR" sz="2300">
                <a:solidFill>
                  <a:schemeClr val="tx1"/>
                </a:solidFill>
                <a:latin typeface="Arial Narrow" pitchFamily="34" charset="0"/>
              </a:rPr>
              <a:t>GT01 - Compartilhamento Informações Econômico-Fiscais entre os entes Federados (Cocif)</a:t>
            </a:r>
            <a:endParaRPr lang="pt-BR" sz="2300" b="0">
              <a:solidFill>
                <a:schemeClr val="tx1"/>
              </a:solidFill>
              <a:latin typeface="Arial Narrow" pitchFamily="34" charset="0"/>
            </a:endParaRPr>
          </a:p>
          <a:p>
            <a:pPr marL="190500" indent="-190500" defTabSz="914400">
              <a:spcBef>
                <a:spcPct val="50000"/>
              </a:spcBef>
              <a:spcAft>
                <a:spcPct val="0"/>
              </a:spcAft>
              <a:buClr>
                <a:srgbClr val="C11A0D"/>
              </a:buClr>
              <a:buSzTx/>
              <a:buFont typeface="Wingdings" pitchFamily="2" charset="2"/>
              <a:buChar char="ü"/>
            </a:pPr>
            <a:r>
              <a:rPr lang="pt-BR" sz="2300" b="0">
                <a:solidFill>
                  <a:schemeClr val="tx1"/>
                </a:solidFill>
                <a:latin typeface="Arial Narrow" pitchFamily="34" charset="0"/>
              </a:rPr>
              <a:t>GT02 - Fiscalização do Simples Nacional – Sistema Alerta (Sufis)</a:t>
            </a:r>
          </a:p>
          <a:p>
            <a:pPr marL="190500" indent="-190500" defTabSz="91440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</a:pPr>
            <a:r>
              <a:rPr lang="pt-BR" sz="2300">
                <a:solidFill>
                  <a:schemeClr val="tx1"/>
                </a:solidFill>
                <a:latin typeface="Arial Narrow" pitchFamily="34" charset="0"/>
              </a:rPr>
              <a:t>GT03 - Simplificação da Exportação - Portal Único do Comércio Exterior (Suari)</a:t>
            </a:r>
          </a:p>
          <a:p>
            <a:pPr marL="190500" indent="-190500" defTabSz="91440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</a:pPr>
            <a:r>
              <a:rPr lang="pt-BR" sz="2300">
                <a:solidFill>
                  <a:schemeClr val="tx1"/>
                </a:solidFill>
                <a:latin typeface="Arial Narrow" pitchFamily="34" charset="0"/>
              </a:rPr>
              <a:t>GT04 - Cobrança Unificada do ICMS na Importação (Suari) – CONFAZ</a:t>
            </a:r>
            <a:endParaRPr lang="pt-BR" sz="2300" b="0">
              <a:solidFill>
                <a:schemeClr val="tx1"/>
              </a:solidFill>
              <a:latin typeface="Arial Narrow" pitchFamily="34" charset="0"/>
            </a:endParaRPr>
          </a:p>
          <a:p>
            <a:pPr marL="190500" indent="-190500" defTabSz="91440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</a:pPr>
            <a:r>
              <a:rPr lang="pt-BR" sz="2300">
                <a:solidFill>
                  <a:schemeClr val="tx1"/>
                </a:solidFill>
                <a:latin typeface="Arial Narrow" pitchFamily="34" charset="0"/>
              </a:rPr>
              <a:t>GT05 - Gestão de Pessoas (Sucor) </a:t>
            </a:r>
          </a:p>
          <a:p>
            <a:pPr marL="190500" indent="-190500" defTabSz="914400">
              <a:spcBef>
                <a:spcPct val="50000"/>
              </a:spcBef>
              <a:spcAft>
                <a:spcPct val="0"/>
              </a:spcAft>
              <a:buClr>
                <a:srgbClr val="C11A0D"/>
              </a:buClr>
              <a:buSzTx/>
              <a:buFont typeface="Wingdings" pitchFamily="2" charset="2"/>
              <a:buChar char="ü"/>
            </a:pPr>
            <a:r>
              <a:rPr lang="pt-BR" sz="2300" b="0">
                <a:solidFill>
                  <a:schemeClr val="tx1"/>
                </a:solidFill>
                <a:latin typeface="Arial Narrow" pitchFamily="34" charset="0"/>
              </a:rPr>
              <a:t>GT06 - Interposição Fraudulenta</a:t>
            </a:r>
          </a:p>
          <a:p>
            <a:pPr marL="190500" indent="-190500" defTabSz="91440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</a:pPr>
            <a:r>
              <a:rPr lang="pt-BR" sz="2300">
                <a:solidFill>
                  <a:schemeClr val="tx1"/>
                </a:solidFill>
                <a:latin typeface="Arial Narrow" pitchFamily="34" charset="0"/>
              </a:rPr>
              <a:t>GT07 - Processo Eletrônico Nacional (MPOG-Cocif)</a:t>
            </a:r>
            <a:endParaRPr lang="pt-BR" sz="2300" b="0">
              <a:solidFill>
                <a:schemeClr val="tx1"/>
              </a:solidFill>
              <a:latin typeface="Arial Narrow" pitchFamily="34" charset="0"/>
            </a:endParaRPr>
          </a:p>
          <a:p>
            <a:pPr marL="190500" indent="-190500" defTabSz="91440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</a:pPr>
            <a:r>
              <a:rPr lang="pt-BR" sz="2300">
                <a:solidFill>
                  <a:schemeClr val="tx1"/>
                </a:solidFill>
                <a:latin typeface="Arial Narrow" pitchFamily="34" charset="0"/>
              </a:rPr>
              <a:t>GT08 - Comércio Eletrônico (Sutri)</a:t>
            </a:r>
            <a:endParaRPr lang="pt-BR" sz="2300" b="0">
              <a:solidFill>
                <a:schemeClr val="tx1"/>
              </a:solidFill>
              <a:latin typeface="Arial Narrow" pitchFamily="34" charset="0"/>
            </a:endParaRPr>
          </a:p>
          <a:p>
            <a:pPr marL="190500" indent="-190500" defTabSz="91440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</a:pPr>
            <a:r>
              <a:rPr lang="pt-BR" sz="2300">
                <a:solidFill>
                  <a:schemeClr val="tx1"/>
                </a:solidFill>
                <a:latin typeface="Arial Narrow" pitchFamily="34" charset="0"/>
              </a:rPr>
              <a:t>GT09 - Regimento/Estrutura ENAT (Cocif)</a:t>
            </a:r>
            <a:endParaRPr lang="pt-BR" sz="2300" b="0">
              <a:solidFill>
                <a:schemeClr val="tx1"/>
              </a:solidFill>
              <a:latin typeface="Arial Narrow" pitchFamily="34" charset="0"/>
            </a:endParaRPr>
          </a:p>
          <a:p>
            <a:pPr marL="190500" indent="-190500" defTabSz="91440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</a:pPr>
            <a:r>
              <a:rPr lang="pt-BR" sz="2300">
                <a:solidFill>
                  <a:schemeClr val="tx1"/>
                </a:solidFill>
                <a:latin typeface="Arial Narrow" pitchFamily="34" charset="0"/>
              </a:rPr>
              <a:t>GT10 - NFe Serviços (Sufis) - Comitê de Articulação Federativa-CAF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4046538" y="53975"/>
            <a:ext cx="13065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360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Ações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>
                <a:cs typeface="Lucida Sans Unicode" pitchFamily="34" charset="0"/>
              </a:rPr>
              <a:t>Cocif</a:t>
            </a:r>
          </a:p>
        </p:txBody>
      </p:sp>
      <p:sp>
        <p:nvSpPr>
          <p:cNvPr id="1472515" name="Rectangle 2051"/>
          <p:cNvSpPr>
            <a:spLocks noChangeArrowheads="1"/>
          </p:cNvSpPr>
          <p:nvPr/>
        </p:nvSpPr>
        <p:spPr bwMode="auto">
          <a:xfrm>
            <a:off x="250825" y="1295400"/>
            <a:ext cx="87852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9144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defRPr/>
            </a:pPr>
            <a:r>
              <a:rPr lang="pt-BR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pt-BR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Patrocinar as ações das áreas de negócios da RFB, em nível estratégico, que visem a melhoria das relações Institucionais, a integração e cooperação fiscal de interesse da RFB no território nacional.</a:t>
            </a:r>
          </a:p>
          <a:p>
            <a:pPr algn="just" defTabSz="9144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defRPr/>
            </a:pPr>
            <a:r>
              <a:rPr lang="pt-BR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 Facilitar os processos de Integração e Cooperação Fiscal de interesse da RFB com os entes federados </a:t>
            </a:r>
          </a:p>
        </p:txBody>
      </p:sp>
      <p:sp>
        <p:nvSpPr>
          <p:cNvPr id="1472516" name="Rectangle 2052"/>
          <p:cNvSpPr>
            <a:spLocks noChangeArrowheads="1"/>
          </p:cNvSpPr>
          <p:nvPr/>
        </p:nvSpPr>
        <p:spPr bwMode="auto">
          <a:xfrm flipH="1">
            <a:off x="684213" y="1700213"/>
            <a:ext cx="76200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marL="187325" indent="-187325" defTabSz="76200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sz="2200" b="0">
              <a:solidFill>
                <a:schemeClr val="tx1"/>
              </a:solidFill>
            </a:endParaRPr>
          </a:p>
        </p:txBody>
      </p:sp>
      <p:sp>
        <p:nvSpPr>
          <p:cNvPr id="3077" name="Text Box 2053"/>
          <p:cNvSpPr txBox="1">
            <a:spLocks noChangeArrowheads="1"/>
          </p:cNvSpPr>
          <p:nvPr/>
        </p:nvSpPr>
        <p:spPr bwMode="auto">
          <a:xfrm>
            <a:off x="685800" y="152400"/>
            <a:ext cx="6934200" cy="6413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3600">
                <a:solidFill>
                  <a:schemeClr val="tx1"/>
                </a:solidFill>
                <a:latin typeface="Arial Narrow" pitchFamily="34" charset="0"/>
              </a:rPr>
              <a:t>Estratégia de Ação da Cocif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2516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>
                <a:cs typeface="Lucida Sans Unicode" pitchFamily="34" charset="0"/>
              </a:rPr>
              <a:t>Cocif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381000" y="1050925"/>
            <a:ext cx="830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 defTabSz="91440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</a:pPr>
            <a:endParaRPr lang="en-US" sz="200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2819400" y="166688"/>
            <a:ext cx="350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3600">
                <a:solidFill>
                  <a:schemeClr val="tx1"/>
                </a:solidFill>
                <a:latin typeface="Arial Narrow" pitchFamily="34" charset="0"/>
              </a:rPr>
              <a:t>Oportunidades</a:t>
            </a: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719263" y="2295525"/>
            <a:ext cx="4972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800">
                <a:solidFill>
                  <a:schemeClr val="tx1"/>
                </a:solidFill>
                <a:latin typeface="Arial Narrow" pitchFamily="34" charset="0"/>
              </a:rPr>
              <a:t>Há oportunidades na cooperação?</a:t>
            </a:r>
          </a:p>
        </p:txBody>
      </p:sp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1905000" y="3351213"/>
            <a:ext cx="50307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400" b="0">
                <a:solidFill>
                  <a:schemeClr val="tx1"/>
                </a:solidFill>
                <a:latin typeface="Times New Roman" pitchFamily="18" charset="0"/>
              </a:rPr>
              <a:t>           </a:t>
            </a:r>
            <a:r>
              <a:rPr lang="pt-BR" sz="2400">
                <a:solidFill>
                  <a:schemeClr val="tx1"/>
                </a:solidFill>
                <a:latin typeface="Arial Narrow" pitchFamily="34" charset="0"/>
              </a:rPr>
              <a:t>750 agentes municipais treinados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400">
                <a:solidFill>
                  <a:schemeClr val="accent2"/>
                </a:solidFill>
                <a:latin typeface="Arial Narrow" pitchFamily="34" charset="0"/>
              </a:rPr>
              <a:t>ITR </a:t>
            </a:r>
            <a:r>
              <a:rPr lang="pt-BR" sz="2400">
                <a:solidFill>
                  <a:schemeClr val="tx1"/>
                </a:solidFill>
                <a:latin typeface="Arial Narrow" pitchFamily="34" charset="0"/>
              </a:rPr>
              <a:t>               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400">
                <a:solidFill>
                  <a:schemeClr val="tx1"/>
                </a:solidFill>
                <a:latin typeface="Arial Narrow" pitchFamily="34" charset="0"/>
              </a:rPr>
              <a:t>	350 equipes de fiscalização</a:t>
            </a:r>
          </a:p>
        </p:txBody>
      </p:sp>
      <p:sp>
        <p:nvSpPr>
          <p:cNvPr id="21511" name="AutoShape 6"/>
          <p:cNvSpPr>
            <a:spLocks/>
          </p:cNvSpPr>
          <p:nvPr/>
        </p:nvSpPr>
        <p:spPr bwMode="auto">
          <a:xfrm>
            <a:off x="2590800" y="34290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>
                <a:cs typeface="Lucida Sans Unicode" pitchFamily="34" charset="0"/>
              </a:rPr>
              <a:t>Cocif</a:t>
            </a: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381000" y="1050925"/>
            <a:ext cx="830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 defTabSz="91440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</a:pPr>
            <a:endParaRPr lang="en-US" sz="200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2819400" y="166688"/>
            <a:ext cx="441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3600">
                <a:solidFill>
                  <a:schemeClr val="tx1"/>
                </a:solidFill>
                <a:latin typeface="Arial Narrow" pitchFamily="34" charset="0"/>
              </a:rPr>
              <a:t>Oportunidades</a:t>
            </a: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1905000" y="990600"/>
            <a:ext cx="4972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800">
                <a:solidFill>
                  <a:schemeClr val="tx1"/>
                </a:solidFill>
                <a:latin typeface="Arial Narrow" pitchFamily="34" charset="0"/>
              </a:rPr>
              <a:t>Há oportunidades na cooperação?</a:t>
            </a:r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228600" y="1828800"/>
            <a:ext cx="8624888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400" b="0">
                <a:solidFill>
                  <a:schemeClr val="tx1"/>
                </a:solidFill>
                <a:latin typeface="Times New Roman" pitchFamily="18" charset="0"/>
              </a:rPr>
              <a:t>           </a:t>
            </a:r>
            <a:r>
              <a:rPr lang="pt-BR" sz="2400">
                <a:solidFill>
                  <a:schemeClr val="tx1"/>
                </a:solidFill>
                <a:latin typeface="Arial Narrow" pitchFamily="34" charset="0"/>
              </a:rPr>
              <a:t>Projetos Sociais dos Municípios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400">
                <a:solidFill>
                  <a:schemeClr val="tx1"/>
                </a:solidFill>
                <a:latin typeface="Arial Narrow" pitchFamily="34" charset="0"/>
              </a:rPr>
              <a:t>	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400">
                <a:solidFill>
                  <a:schemeClr val="tx1"/>
                </a:solidFill>
                <a:latin typeface="Arial Narrow" pitchFamily="34" charset="0"/>
              </a:rPr>
              <a:t>1- Destinação Referenciada de Mercadorias Apreendidas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sz="2400">
              <a:solidFill>
                <a:schemeClr val="tx1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400">
                <a:solidFill>
                  <a:schemeClr val="tx1"/>
                </a:solidFill>
                <a:latin typeface="Arial Narrow" pitchFamily="34" charset="0"/>
              </a:rPr>
              <a:t>		Educação- Transporte Escolar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400">
                <a:solidFill>
                  <a:schemeClr val="tx1"/>
                </a:solidFill>
                <a:latin typeface="Arial Narrow" pitchFamily="34" charset="0"/>
              </a:rPr>
              <a:t>		Saúde- Veículos que possam ser adaptados como 			Consultório Ambulante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400">
                <a:solidFill>
                  <a:schemeClr val="tx1"/>
                </a:solidFill>
                <a:latin typeface="Arial Narrow" pitchFamily="34" charset="0"/>
              </a:rPr>
              <a:t>		Saneamento Urbano- Veículos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400">
                <a:solidFill>
                  <a:schemeClr val="tx1"/>
                </a:solidFill>
                <a:latin typeface="Arial Narrow" pitchFamily="34" charset="0"/>
              </a:rPr>
              <a:t>		Empreendedorismo- Pesca Artesanal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400">
                <a:solidFill>
                  <a:schemeClr val="tx1"/>
                </a:solidFill>
                <a:latin typeface="Arial Narrow" pitchFamily="34" charset="0"/>
              </a:rPr>
              <a:t>		Bazares- Como forma de obter recursos para projetos 		em diversas áreas.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>
                <a:cs typeface="Lucida Sans Unicode" pitchFamily="34" charset="0"/>
              </a:rPr>
              <a:t>Cocif</a:t>
            </a: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381000" y="1524000"/>
            <a:ext cx="83058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 defTabSz="91440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</a:pPr>
            <a:r>
              <a:rPr lang="pt-BR" sz="2800">
                <a:solidFill>
                  <a:schemeClr val="tx1"/>
                </a:solidFill>
                <a:latin typeface="Arial Narrow" pitchFamily="34" charset="0"/>
              </a:rPr>
              <a:t>Atendimento Assistido - agentes municipais (Suara)</a:t>
            </a:r>
          </a:p>
          <a:p>
            <a:pPr marL="190500" indent="-190500" defTabSz="91440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</a:pPr>
            <a:r>
              <a:rPr lang="pt-BR" sz="2800">
                <a:solidFill>
                  <a:schemeClr val="tx1"/>
                </a:solidFill>
                <a:latin typeface="Arial Narrow" pitchFamily="34" charset="0"/>
              </a:rPr>
              <a:t>Acompanhamento Municípios - Calendário de Obrigações 4ª RF (Suara)</a:t>
            </a:r>
          </a:p>
          <a:p>
            <a:pPr marL="190500" indent="-190500" defTabSz="91440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</a:pPr>
            <a:r>
              <a:rPr lang="pt-BR" sz="2800">
                <a:solidFill>
                  <a:schemeClr val="tx1"/>
                </a:solidFill>
                <a:latin typeface="Arial Narrow" pitchFamily="34" charset="0"/>
              </a:rPr>
              <a:t>Atendimento Compartilhado - Núcleos de Assistência Contábil-Fiscal (Suara)</a:t>
            </a:r>
            <a:endParaRPr lang="pt-BR" sz="2800" b="0">
              <a:solidFill>
                <a:schemeClr val="tx1"/>
              </a:solidFill>
              <a:latin typeface="Arial Narrow" pitchFamily="34" charset="0"/>
            </a:endParaRPr>
          </a:p>
          <a:p>
            <a:pPr marL="190500" indent="-190500" defTabSz="91440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</a:pPr>
            <a:r>
              <a:rPr lang="pt-BR" sz="2800">
                <a:solidFill>
                  <a:schemeClr val="tx1"/>
                </a:solidFill>
                <a:latin typeface="Arial Narrow" pitchFamily="34" charset="0"/>
              </a:rPr>
              <a:t>Cobrança do ICMS sobre aquisição de mercadorias apreendidas (Sucor)</a:t>
            </a:r>
            <a:endParaRPr lang="pt-BR" sz="2800" b="0">
              <a:solidFill>
                <a:schemeClr val="tx1"/>
              </a:solidFill>
              <a:latin typeface="Arial Narrow" pitchFamily="34" charset="0"/>
            </a:endParaRPr>
          </a:p>
          <a:p>
            <a:pPr marL="190500" indent="-190500" defTabSz="91440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</a:pPr>
            <a:r>
              <a:rPr lang="pt-BR" sz="2800">
                <a:solidFill>
                  <a:schemeClr val="tx1"/>
                </a:solidFill>
                <a:latin typeface="Arial Narrow" pitchFamily="34" charset="0"/>
              </a:rPr>
              <a:t>Simplificação das obrigações acessórias (Sufis/Suara) </a:t>
            </a:r>
          </a:p>
          <a:p>
            <a:pPr marL="190500" indent="-190500" defTabSz="91440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</a:pPr>
            <a:r>
              <a:rPr lang="pt-BR" sz="2800">
                <a:solidFill>
                  <a:schemeClr val="tx1"/>
                </a:solidFill>
                <a:latin typeface="Arial Narrow" pitchFamily="34" charset="0"/>
              </a:rPr>
              <a:t>Integração de Cadastro (Suara)</a:t>
            </a: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2209800" y="166688"/>
            <a:ext cx="419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3600">
                <a:solidFill>
                  <a:schemeClr val="tx1"/>
                </a:solidFill>
                <a:latin typeface="Arial Narrow" pitchFamily="34" charset="0"/>
              </a:rPr>
              <a:t>Temas identificados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>
                <a:cs typeface="Lucida Sans Unicode" pitchFamily="34" charset="0"/>
              </a:rPr>
              <a:t>Cocif</a:t>
            </a: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381000" y="1447800"/>
            <a:ext cx="8305800" cy="52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 defTabSz="91440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</a:pPr>
            <a:r>
              <a:rPr lang="pt-BR" sz="2800">
                <a:solidFill>
                  <a:schemeClr val="tx1"/>
                </a:solidFill>
                <a:latin typeface="Arial Narrow" pitchFamily="34" charset="0"/>
              </a:rPr>
              <a:t>Integração da Certidão Negativa</a:t>
            </a:r>
          </a:p>
          <a:p>
            <a:pPr marL="190500" indent="-190500" defTabSz="91440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</a:pPr>
            <a:r>
              <a:rPr lang="pt-BR" sz="2800">
                <a:solidFill>
                  <a:schemeClr val="tx1"/>
                </a:solidFill>
                <a:latin typeface="Arial Narrow" pitchFamily="34" charset="0"/>
              </a:rPr>
              <a:t>Responsabilidade e segurança jurídica nas ações fiscais decorrentes da troca de informação; harmonização de procedimentos</a:t>
            </a:r>
          </a:p>
          <a:p>
            <a:pPr marL="190500" indent="-190500" defTabSz="91440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</a:pPr>
            <a:r>
              <a:rPr lang="pt-BR" sz="2800">
                <a:solidFill>
                  <a:schemeClr val="tx1"/>
                </a:solidFill>
                <a:latin typeface="Arial Narrow" pitchFamily="34" charset="0"/>
              </a:rPr>
              <a:t>Educação Fiscal</a:t>
            </a:r>
          </a:p>
          <a:p>
            <a:pPr marL="190500" indent="-190500" defTabSz="91440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</a:pPr>
            <a:r>
              <a:rPr lang="pt-BR" sz="2800">
                <a:solidFill>
                  <a:schemeClr val="tx1"/>
                </a:solidFill>
                <a:latin typeface="Arial Narrow" pitchFamily="34" charset="0"/>
              </a:rPr>
              <a:t>Sisobra</a:t>
            </a:r>
          </a:p>
          <a:p>
            <a:pPr marL="190500" indent="-190500" defTabSz="91440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</a:pPr>
            <a:r>
              <a:rPr lang="pt-BR" sz="2800">
                <a:solidFill>
                  <a:schemeClr val="tx1"/>
                </a:solidFill>
                <a:latin typeface="Arial Narrow" pitchFamily="34" charset="0"/>
              </a:rPr>
              <a:t>SPED </a:t>
            </a:r>
          </a:p>
          <a:p>
            <a:pPr marL="190500" indent="-190500" defTabSz="91440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</a:pPr>
            <a:r>
              <a:rPr lang="pt-BR" sz="2800">
                <a:solidFill>
                  <a:schemeClr val="tx1"/>
                </a:solidFill>
                <a:latin typeface="Arial Narrow" pitchFamily="34" charset="0"/>
              </a:rPr>
              <a:t>Fiscalização Papel Imune - RECOPI</a:t>
            </a:r>
          </a:p>
          <a:p>
            <a:pPr marL="190500" indent="-190500" defTabSz="91440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</a:pPr>
            <a:r>
              <a:rPr lang="pt-BR" sz="2800">
                <a:solidFill>
                  <a:schemeClr val="tx1"/>
                </a:solidFill>
                <a:latin typeface="Arial Narrow" pitchFamily="34" charset="0"/>
              </a:rPr>
              <a:t>Simples Nacional</a:t>
            </a: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2514600" y="166688"/>
            <a:ext cx="441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3600">
                <a:solidFill>
                  <a:schemeClr val="tx1"/>
                </a:solidFill>
                <a:latin typeface="Arial Narrow" pitchFamily="34" charset="0"/>
              </a:rPr>
              <a:t>Temas identificados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>
                <a:cs typeface="Lucida Sans Unicode" pitchFamily="34" charset="0"/>
              </a:rPr>
              <a:t>Cocif</a:t>
            </a: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0" y="152400"/>
            <a:ext cx="8991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3600">
                <a:solidFill>
                  <a:schemeClr val="tx1"/>
                </a:solidFill>
                <a:latin typeface="Arial Narrow" pitchFamily="34" charset="0"/>
              </a:rPr>
              <a:t>ENAT - Portal de Cooperação e Ambiente de Monitoramento</a:t>
            </a: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9438" y="914400"/>
            <a:ext cx="457676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>
                <a:cs typeface="Lucida Sans Unicode" pitchFamily="34" charset="0"/>
              </a:rPr>
              <a:t>Cocif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609600" y="2743200"/>
            <a:ext cx="8001000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800">
                <a:solidFill>
                  <a:schemeClr val="accent2"/>
                </a:solidFill>
                <a:latin typeface="Arial Narrow" pitchFamily="34" charset="0"/>
              </a:rPr>
              <a:t>Obrigado!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sz="2800">
              <a:solidFill>
                <a:schemeClr val="accent2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800">
                <a:solidFill>
                  <a:schemeClr val="accent2"/>
                </a:solidFill>
                <a:latin typeface="Arial Narrow" pitchFamily="34" charset="0"/>
              </a:rPr>
              <a:t>Coordenação-Geral de Cooperação e Integração Fiscal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000">
                <a:solidFill>
                  <a:schemeClr val="accent2"/>
                </a:solidFill>
                <a:latin typeface="Arial Narrow" pitchFamily="34" charset="0"/>
              </a:rPr>
              <a:t>61-34124836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>
                <a:cs typeface="Lucida Sans Unicode" pitchFamily="34" charset="0"/>
              </a:rPr>
              <a:t>Cocif</a:t>
            </a:r>
          </a:p>
        </p:txBody>
      </p:sp>
      <p:sp>
        <p:nvSpPr>
          <p:cNvPr id="1472515" name="Rectangle 2051"/>
          <p:cNvSpPr>
            <a:spLocks noChangeArrowheads="1"/>
          </p:cNvSpPr>
          <p:nvPr/>
        </p:nvSpPr>
        <p:spPr bwMode="auto">
          <a:xfrm>
            <a:off x="0" y="1752600"/>
            <a:ext cx="8458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 defTabSz="9144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defRPr/>
            </a:pPr>
            <a:r>
              <a:rPr lang="pt-BR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pt-BR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Inciso XXII do artigo 37 da Constituição Federal</a:t>
            </a:r>
          </a:p>
          <a:p>
            <a:pPr algn="just" defTabSz="9144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defRPr/>
            </a:pPr>
            <a:r>
              <a:rPr lang="pt-BR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Artigo 18 da mesma carta</a:t>
            </a:r>
          </a:p>
          <a:p>
            <a:pPr algn="just" defTabSz="9144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lang="pt-BR" sz="28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Times New Roman" pitchFamily="18" charset="0"/>
            </a:endParaRPr>
          </a:p>
          <a:p>
            <a:pPr algn="just" defTabSz="9144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defRPr/>
            </a:pPr>
            <a:r>
              <a:rPr lang="pt-BR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 Artigos 198 e 199 do Código Tributário Nacional – CTN </a:t>
            </a:r>
          </a:p>
        </p:txBody>
      </p:sp>
      <p:sp>
        <p:nvSpPr>
          <p:cNvPr id="1472516" name="Rectangle 2052"/>
          <p:cNvSpPr>
            <a:spLocks noChangeArrowheads="1"/>
          </p:cNvSpPr>
          <p:nvPr/>
        </p:nvSpPr>
        <p:spPr bwMode="auto">
          <a:xfrm flipH="1">
            <a:off x="762000" y="2209800"/>
            <a:ext cx="76200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marL="187325" indent="-187325" defTabSz="76200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sz="2200" b="0">
              <a:solidFill>
                <a:schemeClr val="tx1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1825" y="838200"/>
            <a:ext cx="2162175" cy="1219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4102" name="Text Box 2053"/>
          <p:cNvSpPr txBox="1">
            <a:spLocks noChangeArrowheads="1"/>
          </p:cNvSpPr>
          <p:nvPr/>
        </p:nvSpPr>
        <p:spPr bwMode="auto">
          <a:xfrm>
            <a:off x="685800" y="142875"/>
            <a:ext cx="6934200" cy="6413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3600">
                <a:solidFill>
                  <a:schemeClr val="tx1"/>
                </a:solidFill>
                <a:latin typeface="Arial Narrow" pitchFamily="34" charset="0"/>
              </a:rPr>
              <a:t>Referências Norteadoras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2516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>
                <a:cs typeface="Lucida Sans Unicode" pitchFamily="34" charset="0"/>
              </a:rPr>
              <a:t>Cocif</a:t>
            </a:r>
          </a:p>
        </p:txBody>
      </p:sp>
      <p:sp>
        <p:nvSpPr>
          <p:cNvPr id="1472515" name="Rectangle 2051"/>
          <p:cNvSpPr>
            <a:spLocks noChangeArrowheads="1"/>
          </p:cNvSpPr>
          <p:nvPr/>
        </p:nvSpPr>
        <p:spPr bwMode="auto">
          <a:xfrm>
            <a:off x="304800" y="2133600"/>
            <a:ext cx="8458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 defTabSz="9144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defRPr/>
            </a:pPr>
            <a:r>
              <a:rPr lang="pt-BR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pt-BR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Art. 37. A administração pública direta e indireta de qualquer dos Poderes da União, dos Estados, do Distrito Federal e dos Municípios obedecerá aos princípios de legalidade, impessoalidade, moralidade, publicidade e eficiência e, também ao seguinte:</a:t>
            </a:r>
          </a:p>
        </p:txBody>
      </p:sp>
      <p:sp>
        <p:nvSpPr>
          <p:cNvPr id="1472516" name="Rectangle 2052"/>
          <p:cNvSpPr>
            <a:spLocks noChangeArrowheads="1"/>
          </p:cNvSpPr>
          <p:nvPr/>
        </p:nvSpPr>
        <p:spPr bwMode="auto">
          <a:xfrm flipH="1">
            <a:off x="762000" y="2209800"/>
            <a:ext cx="76200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marL="187325" indent="-187325" defTabSz="76200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sz="2200" b="0">
              <a:solidFill>
                <a:schemeClr val="tx1"/>
              </a:solidFill>
            </a:endParaRPr>
          </a:p>
        </p:txBody>
      </p:sp>
      <p:sp>
        <p:nvSpPr>
          <p:cNvPr id="5125" name="Text Box 2053"/>
          <p:cNvSpPr txBox="1">
            <a:spLocks noChangeArrowheads="1"/>
          </p:cNvSpPr>
          <p:nvPr/>
        </p:nvSpPr>
        <p:spPr bwMode="auto">
          <a:xfrm>
            <a:off x="685800" y="990600"/>
            <a:ext cx="6934200" cy="5191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800">
                <a:solidFill>
                  <a:schemeClr val="tx1"/>
                </a:solidFill>
                <a:latin typeface="Arial Narrow" pitchFamily="34" charset="0"/>
              </a:rPr>
              <a:t>Constituição da República</a:t>
            </a:r>
          </a:p>
        </p:txBody>
      </p:sp>
      <p:sp>
        <p:nvSpPr>
          <p:cNvPr id="5126" name="Text Box 2053"/>
          <p:cNvSpPr txBox="1">
            <a:spLocks noChangeArrowheads="1"/>
          </p:cNvSpPr>
          <p:nvPr/>
        </p:nvSpPr>
        <p:spPr bwMode="auto">
          <a:xfrm>
            <a:off x="685800" y="142875"/>
            <a:ext cx="6934200" cy="6413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3600">
                <a:solidFill>
                  <a:schemeClr val="tx1"/>
                </a:solidFill>
                <a:latin typeface="Arial Narrow" pitchFamily="34" charset="0"/>
              </a:rPr>
              <a:t>Referências Norteadoras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2516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>
                <a:cs typeface="Lucida Sans Unicode" pitchFamily="34" charset="0"/>
              </a:rPr>
              <a:t>Cocif</a:t>
            </a:r>
          </a:p>
        </p:txBody>
      </p:sp>
      <p:sp>
        <p:nvSpPr>
          <p:cNvPr id="1472515" name="Rectangle 2051"/>
          <p:cNvSpPr>
            <a:spLocks noChangeArrowheads="1"/>
          </p:cNvSpPr>
          <p:nvPr/>
        </p:nvSpPr>
        <p:spPr bwMode="auto">
          <a:xfrm>
            <a:off x="304800" y="1752600"/>
            <a:ext cx="8458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 defTabSz="9144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pt-BR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Inciso XXII: as administrações tributárias da União, dos Estados, do Distrito Federal e dos Municípios, atividades essenciais ao funcionamento do Estado, exercidas por servidores de carreiras específicas, terão recursos prioritários para a realização de suas atividades e atuarão de forma integrada, inclusive com o compartilhamento de cadastros e de informações fiscais, na forma da lei ou convênio.</a:t>
            </a:r>
          </a:p>
        </p:txBody>
      </p:sp>
      <p:sp>
        <p:nvSpPr>
          <p:cNvPr id="1472516" name="Rectangle 2052"/>
          <p:cNvSpPr>
            <a:spLocks noChangeArrowheads="1"/>
          </p:cNvSpPr>
          <p:nvPr/>
        </p:nvSpPr>
        <p:spPr bwMode="auto">
          <a:xfrm flipH="1">
            <a:off x="762000" y="2209800"/>
            <a:ext cx="76200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marL="187325" indent="-187325" defTabSz="76200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sz="2200" b="0">
              <a:solidFill>
                <a:schemeClr val="tx1"/>
              </a:solidFill>
            </a:endParaRPr>
          </a:p>
        </p:txBody>
      </p:sp>
      <p:sp>
        <p:nvSpPr>
          <p:cNvPr id="6149" name="Text Box 2053"/>
          <p:cNvSpPr txBox="1">
            <a:spLocks noChangeArrowheads="1"/>
          </p:cNvSpPr>
          <p:nvPr/>
        </p:nvSpPr>
        <p:spPr bwMode="auto">
          <a:xfrm>
            <a:off x="685800" y="990600"/>
            <a:ext cx="6934200" cy="5191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</a:rPr>
              <a:t>Constituição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</a:rPr>
              <a:t>da República</a:t>
            </a:r>
          </a:p>
        </p:txBody>
      </p:sp>
      <p:sp>
        <p:nvSpPr>
          <p:cNvPr id="6150" name="Text Box 2053"/>
          <p:cNvSpPr txBox="1">
            <a:spLocks noChangeArrowheads="1"/>
          </p:cNvSpPr>
          <p:nvPr/>
        </p:nvSpPr>
        <p:spPr bwMode="auto">
          <a:xfrm>
            <a:off x="685800" y="142875"/>
            <a:ext cx="6934200" cy="6413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3600">
                <a:solidFill>
                  <a:schemeClr val="tx1"/>
                </a:solidFill>
                <a:latin typeface="Arial Narrow" pitchFamily="34" charset="0"/>
              </a:rPr>
              <a:t>Referências Norteadoras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2516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>
                <a:cs typeface="Lucida Sans Unicode" pitchFamily="34" charset="0"/>
              </a:rPr>
              <a:t>Cocif</a:t>
            </a:r>
          </a:p>
        </p:txBody>
      </p:sp>
      <p:sp>
        <p:nvSpPr>
          <p:cNvPr id="1472515" name="Rectangle 2051"/>
          <p:cNvSpPr>
            <a:spLocks noChangeArrowheads="1"/>
          </p:cNvSpPr>
          <p:nvPr/>
        </p:nvSpPr>
        <p:spPr bwMode="auto">
          <a:xfrm>
            <a:off x="304800" y="1676400"/>
            <a:ext cx="8610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 defTabSz="9144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</a:pPr>
            <a:r>
              <a:rPr lang="pt-BR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pt-BR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Art. 198. Sem prejuízo do disposto na legislação criminal, é vedada a divulgação, por parte da Fazenda Pública ou de seus servidores, de informação obtida em razão do ofício sobre a situação econômica ou financeira do sujeito passivo ou de terceiros e sobre a natureza e o estado de seus negócios ou atividades.</a:t>
            </a:r>
          </a:p>
          <a:p>
            <a:pPr algn="just" defTabSz="9144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pt-BR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  § 1º Excetuam-se do disposto neste artigo, além dos casos previstos no art. 199, os seguintes:</a:t>
            </a:r>
          </a:p>
        </p:txBody>
      </p:sp>
      <p:sp>
        <p:nvSpPr>
          <p:cNvPr id="1472516" name="Rectangle 2052"/>
          <p:cNvSpPr>
            <a:spLocks noChangeArrowheads="1"/>
          </p:cNvSpPr>
          <p:nvPr/>
        </p:nvSpPr>
        <p:spPr bwMode="auto">
          <a:xfrm flipH="1">
            <a:off x="0" y="1905000"/>
            <a:ext cx="89916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marL="187325" indent="-187325" defTabSz="76200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sz="2200" b="0">
              <a:solidFill>
                <a:schemeClr val="tx1"/>
              </a:solidFill>
            </a:endParaRPr>
          </a:p>
        </p:txBody>
      </p:sp>
      <p:sp>
        <p:nvSpPr>
          <p:cNvPr id="7173" name="Text Box 2053"/>
          <p:cNvSpPr txBox="1">
            <a:spLocks noChangeArrowheads="1"/>
          </p:cNvSpPr>
          <p:nvPr/>
        </p:nvSpPr>
        <p:spPr bwMode="auto">
          <a:xfrm>
            <a:off x="685800" y="990600"/>
            <a:ext cx="6934200" cy="5191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800">
                <a:solidFill>
                  <a:schemeClr val="tx1"/>
                </a:solidFill>
                <a:latin typeface="Arial" pitchFamily="34" charset="0"/>
              </a:rPr>
              <a:t>Código Tributário Nacional</a:t>
            </a:r>
          </a:p>
        </p:txBody>
      </p:sp>
      <p:sp>
        <p:nvSpPr>
          <p:cNvPr id="7174" name="Text Box 2053"/>
          <p:cNvSpPr txBox="1">
            <a:spLocks noChangeArrowheads="1"/>
          </p:cNvSpPr>
          <p:nvPr/>
        </p:nvSpPr>
        <p:spPr bwMode="auto">
          <a:xfrm>
            <a:off x="685800" y="142875"/>
            <a:ext cx="6934200" cy="6413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3600">
                <a:solidFill>
                  <a:schemeClr val="tx1"/>
                </a:solidFill>
                <a:latin typeface="Arial Narrow" pitchFamily="34" charset="0"/>
              </a:rPr>
              <a:t>Referências Norteadoras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2516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>
                <a:cs typeface="Lucida Sans Unicode" pitchFamily="34" charset="0"/>
              </a:rPr>
              <a:t>Cocif</a:t>
            </a:r>
          </a:p>
        </p:txBody>
      </p:sp>
      <p:sp>
        <p:nvSpPr>
          <p:cNvPr id="1472515" name="Rectangle 2051"/>
          <p:cNvSpPr>
            <a:spLocks noChangeArrowheads="1"/>
          </p:cNvSpPr>
          <p:nvPr/>
        </p:nvSpPr>
        <p:spPr bwMode="auto">
          <a:xfrm>
            <a:off x="304800" y="2133600"/>
            <a:ext cx="8458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 defTabSz="9144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pt-BR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I – requisição de autoridade judiciária no interesse da justiça;</a:t>
            </a:r>
          </a:p>
          <a:p>
            <a:pPr algn="just" defTabSz="9144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pt-BR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II – solicitações de autoridade administrativa no interesse da Administração Pública, desde que seja comprovada a instauração regular de processo administrativo, no órgão ou na entidade respectiva, com o objetivo de investigar o sujeito passivo a que se refere a informação, por prática de infração administrativa.</a:t>
            </a:r>
          </a:p>
        </p:txBody>
      </p:sp>
      <p:sp>
        <p:nvSpPr>
          <p:cNvPr id="1472516" name="Rectangle 2052"/>
          <p:cNvSpPr>
            <a:spLocks noChangeArrowheads="1"/>
          </p:cNvSpPr>
          <p:nvPr/>
        </p:nvSpPr>
        <p:spPr bwMode="auto">
          <a:xfrm flipH="1">
            <a:off x="533400" y="1981200"/>
            <a:ext cx="7848600" cy="434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marL="187325" indent="-187325" defTabSz="76200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sz="2200" b="0">
              <a:solidFill>
                <a:schemeClr val="tx1"/>
              </a:solidFill>
            </a:endParaRPr>
          </a:p>
        </p:txBody>
      </p:sp>
      <p:sp>
        <p:nvSpPr>
          <p:cNvPr id="8197" name="Text Box 2053"/>
          <p:cNvSpPr txBox="1">
            <a:spLocks noChangeArrowheads="1"/>
          </p:cNvSpPr>
          <p:nvPr/>
        </p:nvSpPr>
        <p:spPr bwMode="auto">
          <a:xfrm>
            <a:off x="685800" y="990600"/>
            <a:ext cx="6934200" cy="5794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3200">
                <a:solidFill>
                  <a:schemeClr val="tx1"/>
                </a:solidFill>
                <a:latin typeface="Arial Narrow" pitchFamily="34" charset="0"/>
              </a:rPr>
              <a:t>Código Tributário Nacional – Artigo 198</a:t>
            </a:r>
          </a:p>
        </p:txBody>
      </p:sp>
      <p:sp>
        <p:nvSpPr>
          <p:cNvPr id="8198" name="Text Box 2053"/>
          <p:cNvSpPr txBox="1">
            <a:spLocks noChangeArrowheads="1"/>
          </p:cNvSpPr>
          <p:nvPr/>
        </p:nvSpPr>
        <p:spPr bwMode="auto">
          <a:xfrm>
            <a:off x="685800" y="142875"/>
            <a:ext cx="6934200" cy="6413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3600">
                <a:solidFill>
                  <a:schemeClr val="tx1"/>
                </a:solidFill>
                <a:latin typeface="Arial Narrow" pitchFamily="34" charset="0"/>
              </a:rPr>
              <a:t>Referências Norteadoras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2516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>
                <a:cs typeface="Lucida Sans Unicode" pitchFamily="34" charset="0"/>
              </a:rPr>
              <a:t>Cocif</a:t>
            </a:r>
          </a:p>
        </p:txBody>
      </p:sp>
      <p:sp>
        <p:nvSpPr>
          <p:cNvPr id="1472515" name="Rectangle 2051"/>
          <p:cNvSpPr>
            <a:spLocks noChangeArrowheads="1"/>
          </p:cNvSpPr>
          <p:nvPr/>
        </p:nvSpPr>
        <p:spPr bwMode="auto">
          <a:xfrm>
            <a:off x="152400" y="1752600"/>
            <a:ext cx="845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 defTabSz="9144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pt-BR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  § 2º O intercâmbio de informação sigilosa, no âmbito da Administração Pública, será realizado mediante processo regularmente instaurado, e a entrega será feita pessoalmente à autoridade solicitante, mediante recibo, que formalize a transferência e assegure a preservação do sigilo.</a:t>
            </a:r>
          </a:p>
        </p:txBody>
      </p:sp>
      <p:sp>
        <p:nvSpPr>
          <p:cNvPr id="1472516" name="Rectangle 2052"/>
          <p:cNvSpPr>
            <a:spLocks noChangeArrowheads="1"/>
          </p:cNvSpPr>
          <p:nvPr/>
        </p:nvSpPr>
        <p:spPr bwMode="auto">
          <a:xfrm flipH="1">
            <a:off x="762000" y="2209800"/>
            <a:ext cx="76200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marL="187325" indent="-187325" defTabSz="76200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sz="2200" b="0">
              <a:solidFill>
                <a:schemeClr val="tx1"/>
              </a:solidFill>
            </a:endParaRPr>
          </a:p>
        </p:txBody>
      </p:sp>
      <p:sp>
        <p:nvSpPr>
          <p:cNvPr id="9221" name="Text Box 2053"/>
          <p:cNvSpPr txBox="1">
            <a:spLocks noChangeArrowheads="1"/>
          </p:cNvSpPr>
          <p:nvPr/>
        </p:nvSpPr>
        <p:spPr bwMode="auto">
          <a:xfrm>
            <a:off x="685800" y="990600"/>
            <a:ext cx="6934200" cy="5191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800">
                <a:solidFill>
                  <a:schemeClr val="tx1"/>
                </a:solidFill>
                <a:latin typeface="Arial Narrow" pitchFamily="34" charset="0"/>
              </a:rPr>
              <a:t>Código Tributário Nacional – Artigo 198</a:t>
            </a:r>
          </a:p>
        </p:txBody>
      </p:sp>
      <p:sp>
        <p:nvSpPr>
          <p:cNvPr id="9222" name="Text Box 2053"/>
          <p:cNvSpPr txBox="1">
            <a:spLocks noChangeArrowheads="1"/>
          </p:cNvSpPr>
          <p:nvPr/>
        </p:nvSpPr>
        <p:spPr bwMode="auto">
          <a:xfrm>
            <a:off x="685800" y="142875"/>
            <a:ext cx="6934200" cy="6413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3600">
                <a:solidFill>
                  <a:schemeClr val="tx1"/>
                </a:solidFill>
                <a:latin typeface="Arial Narrow" pitchFamily="34" charset="0"/>
              </a:rPr>
              <a:t>Referências Norteadoras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2516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>
                <a:cs typeface="Lucida Sans Unicode" pitchFamily="34" charset="0"/>
              </a:rPr>
              <a:t>Cocif</a:t>
            </a:r>
          </a:p>
        </p:txBody>
      </p:sp>
      <p:sp>
        <p:nvSpPr>
          <p:cNvPr id="1472515" name="Rectangle 2051"/>
          <p:cNvSpPr>
            <a:spLocks noChangeArrowheads="1"/>
          </p:cNvSpPr>
          <p:nvPr/>
        </p:nvSpPr>
        <p:spPr bwMode="auto">
          <a:xfrm>
            <a:off x="152400" y="1752600"/>
            <a:ext cx="8458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 defTabSz="9144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pt-BR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  </a:t>
            </a:r>
            <a:r>
              <a:rPr lang="pt-BR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§ 3º Não é vedada a divulgação de informações relativas a:</a:t>
            </a:r>
          </a:p>
          <a:p>
            <a:pPr algn="just" defTabSz="9144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pt-BR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I – representações fiscais para fins penais;</a:t>
            </a:r>
          </a:p>
          <a:p>
            <a:pPr algn="just" defTabSz="9144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pt-BR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II – inscrições na Dívida Ativa da Fazenda Pública;</a:t>
            </a:r>
          </a:p>
          <a:p>
            <a:pPr algn="just" defTabSz="9144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pt-BR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III – parcelamento ou moratória.</a:t>
            </a:r>
          </a:p>
        </p:txBody>
      </p:sp>
      <p:sp>
        <p:nvSpPr>
          <p:cNvPr id="1472516" name="Rectangle 2052"/>
          <p:cNvSpPr>
            <a:spLocks noChangeArrowheads="1"/>
          </p:cNvSpPr>
          <p:nvPr/>
        </p:nvSpPr>
        <p:spPr bwMode="auto">
          <a:xfrm flipH="1">
            <a:off x="762000" y="2209800"/>
            <a:ext cx="76200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marL="187325" indent="-187325" defTabSz="76200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sz="2200" b="0">
              <a:solidFill>
                <a:schemeClr val="tx1"/>
              </a:solidFill>
            </a:endParaRPr>
          </a:p>
        </p:txBody>
      </p:sp>
      <p:sp>
        <p:nvSpPr>
          <p:cNvPr id="10245" name="Text Box 2053"/>
          <p:cNvSpPr txBox="1">
            <a:spLocks noChangeArrowheads="1"/>
          </p:cNvSpPr>
          <p:nvPr/>
        </p:nvSpPr>
        <p:spPr bwMode="auto">
          <a:xfrm>
            <a:off x="685800" y="990600"/>
            <a:ext cx="6934200" cy="5191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800">
                <a:solidFill>
                  <a:schemeClr val="tx1"/>
                </a:solidFill>
                <a:latin typeface="Arial Narrow" pitchFamily="34" charset="0"/>
              </a:rPr>
              <a:t>Código Tributário Nacional – Artigo 198</a:t>
            </a:r>
          </a:p>
        </p:txBody>
      </p:sp>
      <p:sp>
        <p:nvSpPr>
          <p:cNvPr id="10246" name="Text Box 2053"/>
          <p:cNvSpPr txBox="1">
            <a:spLocks noChangeArrowheads="1"/>
          </p:cNvSpPr>
          <p:nvPr/>
        </p:nvSpPr>
        <p:spPr bwMode="auto">
          <a:xfrm>
            <a:off x="685800" y="142875"/>
            <a:ext cx="6934200" cy="6413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3600">
                <a:solidFill>
                  <a:schemeClr val="tx1"/>
                </a:solidFill>
                <a:latin typeface="Arial Narrow" pitchFamily="34" charset="0"/>
              </a:rPr>
              <a:t>Referências Norteadoras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2516" grpId="0" build="p" autoUpdateAnimBg="0"/>
    </p:bldLst>
  </p:timing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Arial Black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2700"/>
          </a:spcBef>
          <a:spcAft>
            <a:spcPts val="1463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2700"/>
          </a:spcBef>
          <a:spcAft>
            <a:spcPts val="1463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12931</TotalTime>
  <Words>3106</Words>
  <Application>Microsoft Office PowerPoint</Application>
  <PresentationFormat>Apresentação na tela (4:3)</PresentationFormat>
  <Paragraphs>291</Paragraphs>
  <Slides>25</Slides>
  <Notes>16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Estrutura padrão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Cooperação e  Integração Fiscal  Entes Federados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Identidade Institucional</dc:title>
  <dc:creator>silviaMT</dc:creator>
  <cp:lastModifiedBy>IrmaBC</cp:lastModifiedBy>
  <cp:revision>875</cp:revision>
  <cp:lastPrinted>2001-02-01T17:14:39Z</cp:lastPrinted>
  <dcterms:created xsi:type="dcterms:W3CDTF">1999-04-10T23:55:48Z</dcterms:created>
  <dcterms:modified xsi:type="dcterms:W3CDTF">2018-08-30T17:07:15Z</dcterms:modified>
</cp:coreProperties>
</file>