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1" r:id="rId3"/>
    <p:sldId id="274" r:id="rId4"/>
    <p:sldId id="269" r:id="rId5"/>
    <p:sldId id="271" r:id="rId6"/>
    <p:sldId id="263" r:id="rId7"/>
    <p:sldId id="273" r:id="rId8"/>
    <p:sldId id="268" r:id="rId9"/>
    <p:sldId id="265" r:id="rId10"/>
    <p:sldId id="267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4660"/>
  </p:normalViewPr>
  <p:slideViewPr>
    <p:cSldViewPr>
      <p:cViewPr>
        <p:scale>
          <a:sx n="60" d="100"/>
          <a:sy n="60" d="100"/>
        </p:scale>
        <p:origin x="-144" y="7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EAF1F9-BBBB-4B7A-B8F6-E6EE3C6D5E13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1DE290-3222-4FF1-B0FC-08630E95E23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DE290-3222-4FF1-B0FC-08630E95E23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DE290-3222-4FF1-B0FC-08630E95E23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DE290-3222-4FF1-B0FC-08630E95E23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DE290-3222-4FF1-B0FC-08630E95E23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DE290-3222-4FF1-B0FC-08630E95E23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DE290-3222-4FF1-B0FC-08630E95E23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DE290-3222-4FF1-B0FC-08630E95E23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DE290-3222-4FF1-B0FC-08630E95E23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DE290-3222-4FF1-B0FC-08630E95E23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DE290-3222-4FF1-B0FC-08630E95E23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DE290-3222-4FF1-B0FC-08630E95E23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209FF-5684-461E-9346-9057861303F9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E618-480F-4B95-A360-4163DB6DF5C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209FF-5684-461E-9346-9057861303F9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E618-480F-4B95-A360-4163DB6DF5C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209FF-5684-461E-9346-9057861303F9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E618-480F-4B95-A360-4163DB6DF5C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209FF-5684-461E-9346-9057861303F9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E618-480F-4B95-A360-4163DB6DF5C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209FF-5684-461E-9346-9057861303F9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E618-480F-4B95-A360-4163DB6DF5C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209FF-5684-461E-9346-9057861303F9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E618-480F-4B95-A360-4163DB6DF5C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209FF-5684-461E-9346-9057861303F9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E618-480F-4B95-A360-4163DB6DF5C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209FF-5684-461E-9346-9057861303F9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E618-480F-4B95-A360-4163DB6DF5C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209FF-5684-461E-9346-9057861303F9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E618-480F-4B95-A360-4163DB6DF5C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209FF-5684-461E-9346-9057861303F9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E618-480F-4B95-A360-4163DB6DF5C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209FF-5684-461E-9346-9057861303F9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E618-480F-4B95-A360-4163DB6DF5C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209FF-5684-461E-9346-9057861303F9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1E618-480F-4B95-A360-4163DB6DF5C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Fotos/Ipanema/ZONA%20SUL%201.jpg" TargetMode="External"/><Relationship Id="rId3" Type="http://schemas.openxmlformats.org/officeDocument/2006/relationships/image" Target="../media/image1.png"/><Relationship Id="rId7" Type="http://schemas.openxmlformats.org/officeDocument/2006/relationships/hyperlink" Target="Fotos/Cidade%20Nova/SULAMERICA%2001.jpg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hyperlink" Target="Fotos/Barra%20da%20Tijuca/BARRA%2001.JPG" TargetMode="External"/><Relationship Id="rId5" Type="http://schemas.openxmlformats.org/officeDocument/2006/relationships/hyperlink" Target="Fotos/Madureira/MADUREIRA%201.JPG" TargetMode="External"/><Relationship Id="rId10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hyperlink" Target="Fotos/Tijuca/TIJUCA%201.JP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Atendimentos_Concilia%202017-09-11%20Apresentacao.pdf" TargetMode="External"/><Relationship Id="rId3" Type="http://schemas.openxmlformats.org/officeDocument/2006/relationships/image" Target="../media/image1.png"/><Relationship Id="rId7" Type="http://schemas.openxmlformats.org/officeDocument/2006/relationships/hyperlink" Target="Concilia_Intima&#231;&#227;o.pdf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hyperlink" Target="Concilia2017_ConvAmig&#225;vel_Postos.pdf" TargetMode="External"/><Relationship Id="rId5" Type="http://schemas.openxmlformats.org/officeDocument/2006/relationships/hyperlink" Target="Resultado%20Agenciamento_30junho2017.pdf" TargetMode="External"/><Relationship Id="rId4" Type="http://schemas.openxmlformats.org/officeDocument/2006/relationships/hyperlink" Target="Negocia_Rio_Convoca&#231;&#227;o.pdf" TargetMode="External"/><Relationship Id="rId9" Type="http://schemas.openxmlformats.org/officeDocument/2006/relationships/hyperlink" Target="Arrecada&#231;&#227;o_Concilia%202017-09-11%20Apresentacao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00 Timbre 2017.png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565082" y="476672"/>
            <a:ext cx="5976661" cy="1296144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845000" y="2132856"/>
            <a:ext cx="741682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Experiências Exitosas </a:t>
            </a:r>
            <a:r>
              <a:rPr lang="pt-BR" sz="3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 </a:t>
            </a:r>
          </a:p>
          <a:p>
            <a:pPr algn="ctr"/>
            <a:r>
              <a:rPr lang="pt-BR" sz="3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Cobrança </a:t>
            </a:r>
            <a:r>
              <a:rPr lang="pt-BR" sz="32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da Dívida </a:t>
            </a:r>
            <a:r>
              <a:rPr lang="pt-BR" sz="3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Ativa</a:t>
            </a:r>
          </a:p>
          <a:p>
            <a:pPr algn="ctr"/>
            <a:endParaRPr lang="pt-BR" sz="2000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BR" sz="20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BR" sz="20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Procuradoria Geral do Município do Rio de Janeiro</a:t>
            </a:r>
          </a:p>
          <a:p>
            <a:pPr algn="ctr"/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Procuradoria da Dívida Ativa</a:t>
            </a:r>
          </a:p>
          <a:p>
            <a:pPr algn="ctr"/>
            <a:endParaRPr lang="pt-BR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Setembro/2017</a:t>
            </a:r>
            <a:endParaRPr lang="en-US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00 Timbre 2017.png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559539" y="476672"/>
            <a:ext cx="5976661" cy="1296144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1403648" y="6017513"/>
            <a:ext cx="741682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Experiências Exitosas </a:t>
            </a:r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 Cobrança </a:t>
            </a:r>
            <a:r>
              <a:rPr lang="pt-BR" sz="1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da Dívida </a:t>
            </a:r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Ativa</a:t>
            </a:r>
            <a:endParaRPr lang="pt-BR" sz="11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pt-BR" sz="11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Procuradoria Geral do Município do Rio de Janeiro - Procuradoria da Dívida Ativa – Setembro/2017</a:t>
            </a:r>
            <a:endParaRPr lang="en-US" sz="11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Imagem 5" descr="Mapa RJ.png"/>
          <p:cNvPicPr>
            <a:picLocks noChangeAspect="1"/>
          </p:cNvPicPr>
          <p:nvPr/>
        </p:nvPicPr>
        <p:blipFill>
          <a:blip r:embed="rId4" cstate="print"/>
          <a:srcRect l="2362" t="11018" r="2126" b="28714"/>
          <a:stretch>
            <a:fillRect/>
          </a:stretch>
        </p:blipFill>
        <p:spPr>
          <a:xfrm>
            <a:off x="247220" y="1672334"/>
            <a:ext cx="8789276" cy="3923707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3820388" y="1876356"/>
            <a:ext cx="18722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5" action="ppaction://hlinkfile"/>
              </a:rPr>
              <a:t>MADUREIRA</a:t>
            </a:r>
            <a:endParaRPr lang="en-US" sz="1600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4067944" y="5394702"/>
            <a:ext cx="223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6" action="ppaction://hlinkfile"/>
              </a:rPr>
              <a:t>BARRA DA TIJUCA</a:t>
            </a:r>
            <a:endParaRPr lang="en-US" sz="1600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7775848" y="2442374"/>
            <a:ext cx="1620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7" action="ppaction://hlinkfile"/>
              </a:rPr>
              <a:t>CENTRO</a:t>
            </a:r>
            <a:endParaRPr lang="en-US" sz="1600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300192" y="4869160"/>
            <a:ext cx="2843808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pt-BR" sz="1600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</a:t>
            </a:r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8" action="ppaction://hlinkfile"/>
              </a:rPr>
              <a:t>ZONA SUL</a:t>
            </a:r>
            <a:endParaRPr lang="pt-BR" sz="1600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sz="1600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7460248" y="3662912"/>
            <a:ext cx="1620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9" action="ppaction://hlinkfile"/>
              </a:rPr>
              <a:t>TIJUCA</a:t>
            </a:r>
            <a:endParaRPr lang="en-US" sz="1600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eta para cima 11"/>
          <p:cNvSpPr/>
          <p:nvPr/>
        </p:nvSpPr>
        <p:spPr>
          <a:xfrm>
            <a:off x="7524328" y="4677846"/>
            <a:ext cx="288032" cy="648072"/>
          </a:xfrm>
          <a:prstGeom prst="upArrow">
            <a:avLst/>
          </a:prstGeom>
          <a:scene3d>
            <a:camera prst="orthographicFront">
              <a:rot lat="0" lon="0" rev="3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eta para cima 12"/>
          <p:cNvSpPr/>
          <p:nvPr/>
        </p:nvSpPr>
        <p:spPr>
          <a:xfrm rot="16200000">
            <a:off x="7704348" y="2600909"/>
            <a:ext cx="288032" cy="648072"/>
          </a:xfrm>
          <a:prstGeom prst="upArrow">
            <a:avLst/>
          </a:prstGeom>
          <a:scene3d>
            <a:camera prst="orthographicFront">
              <a:rot lat="0" lon="0" rev="3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eta para cima 13"/>
          <p:cNvSpPr/>
          <p:nvPr/>
        </p:nvSpPr>
        <p:spPr>
          <a:xfrm rot="16200000">
            <a:off x="7524327" y="3356993"/>
            <a:ext cx="288033" cy="1008112"/>
          </a:xfrm>
          <a:prstGeom prst="upArrow">
            <a:avLst/>
          </a:prstGeom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eta para cima 14"/>
          <p:cNvSpPr/>
          <p:nvPr/>
        </p:nvSpPr>
        <p:spPr>
          <a:xfrm rot="10800000">
            <a:off x="5004048" y="2204864"/>
            <a:ext cx="288032" cy="864096"/>
          </a:xfrm>
          <a:prstGeom prst="upArrow">
            <a:avLst/>
          </a:prstGeom>
          <a:scene3d>
            <a:camera prst="orthographicFront">
              <a:rot lat="0" lon="0" rev="2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eta para cima 15"/>
          <p:cNvSpPr/>
          <p:nvPr/>
        </p:nvSpPr>
        <p:spPr>
          <a:xfrm rot="5400000" flipH="1">
            <a:off x="5436095" y="4797153"/>
            <a:ext cx="288033" cy="576063"/>
          </a:xfrm>
          <a:prstGeom prst="upArrow">
            <a:avLst/>
          </a:prstGeom>
          <a:scene3d>
            <a:camera prst="orthographicFront">
              <a:rot lat="0" lon="0" rev="3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95536" y="1596405"/>
            <a:ext cx="29432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 animBg="1"/>
      <p:bldP spid="11" grpId="0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00 Timbre 2017.png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559539" y="476672"/>
            <a:ext cx="5976661" cy="1296144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1403648" y="6017513"/>
            <a:ext cx="741682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Experiências Exitosas </a:t>
            </a:r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 Cobrança </a:t>
            </a:r>
            <a:r>
              <a:rPr lang="pt-BR" sz="1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da Dívida </a:t>
            </a:r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Ativa</a:t>
            </a:r>
            <a:endParaRPr lang="pt-BR" sz="11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pt-BR" sz="11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Procuradoria Geral do Município do Rio de Janeiro - Procuradoria da Dívida Ativa – Setembro/2017</a:t>
            </a:r>
            <a:endParaRPr lang="en-US" sz="11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67544" y="1484784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1. Integração Procuradoria e Fazenda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683568" y="1988840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Grupo de Trabalho Decreto Municipal n</a:t>
            </a:r>
            <a:r>
              <a:rPr lang="pt-BR" b="1" baseline="300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42.730 d</a:t>
            </a:r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 </a:t>
            </a:r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01 de janeiro de 2017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83568" y="2375712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Estudos para subsidiar a elaboração de Pareceres Normativos Conjuntos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467544" y="2996952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2. Investimentos em Tecnologia e Informação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683568" y="3501008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Implantação e Desenvolvimento constante do Novo Sistema da Dívida Ativa Municipal (DAM) - outubro/2012 até o presente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683568" y="4552240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Início do procedimento para contratação de: (i) Serviço de Higienização de Cadastro, (ii) Sistema de “BI”, (iii) Software de inteligência para tratamento de dados (big data) entre outros.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683568" y="54921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Credenciamento de Instituições Administradoras de Cadastros de crédito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683568" y="4164846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Convênios Juntas Comerciais; RCPJ; Tribunal de Justiça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/>
      <p:bldP spid="8" grpId="0" build="allAtOnce"/>
      <p:bldP spid="9" grpId="0" build="allAtOnce"/>
      <p:bldP spid="10" grpId="0" build="allAtOnce"/>
      <p:bldP spid="11" grpId="0" build="allAtOnce"/>
      <p:bldP spid="12" grpId="0" build="allAtOnce"/>
      <p:bldP spid="1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00 Timbre 2017.png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559539" y="476672"/>
            <a:ext cx="5976661" cy="1296144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1403648" y="6017513"/>
            <a:ext cx="741682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Experiências Exitosas </a:t>
            </a:r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 Cobrança </a:t>
            </a:r>
            <a:r>
              <a:rPr lang="pt-BR" sz="1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da Dívida </a:t>
            </a:r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Ativa</a:t>
            </a:r>
            <a:endParaRPr lang="pt-BR" sz="11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pt-BR" sz="11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Procuradoria Geral do Município do Rio de Janeiro - Procuradoria da Dívida Ativa – Setembro/2017</a:t>
            </a:r>
            <a:endParaRPr lang="en-US" sz="11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80028" y="1541026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Breves considerações</a:t>
            </a:r>
          </a:p>
          <a:p>
            <a:pPr algn="ctr"/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“Desafios” da Cobrança da Dívida Ativa 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467544" y="2636912"/>
            <a:ext cx="8676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1. Aprimoramento da Constituição do Crédito (Qualidade da Carteira)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467544" y="3645024"/>
            <a:ext cx="8208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2. Desenvolvimento de mecanismos Extrajudiciais eficazes 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467544" y="4581128"/>
            <a:ext cx="8208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3. Planejamento e Processamento da Cobrança Judicial 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755576" y="3037022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Investimentos tecnologia e informação, Integração Fazenda e Procuradoria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755576" y="4045134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Conciliação pré-processual; Negativação de devedores; Protesto 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755576" y="4981238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Processo de execução fiscal eletrônico; Aparelhamento da PGM; Criação de Órgão Estratégico; Integração dos órgãos de contencioso fiscal ; Convênios de Cooperação com os Tribunais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8" grpId="0" build="allAtOnce"/>
      <p:bldP spid="9" grpId="0" build="allAtOnce"/>
      <p:bldP spid="10" grpId="0" build="allAtOnce"/>
      <p:bldP spid="11" grpId="0" build="allAtOnce"/>
      <p:bldP spid="12" grpId="0" build="allAtOnce"/>
      <p:bldP spid="1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00 Timbre 2017.png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566254" y="476672"/>
            <a:ext cx="5976661" cy="1296144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1403648" y="6017513"/>
            <a:ext cx="741682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Experiências Exitosas </a:t>
            </a:r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 Cobrança </a:t>
            </a:r>
            <a:r>
              <a:rPr lang="pt-BR" sz="1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da Dívida </a:t>
            </a:r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Ativa</a:t>
            </a:r>
            <a:endParaRPr lang="pt-BR" sz="11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pt-BR" sz="11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Procuradoria Geral do Município do Rio de Janeiro - Procuradoria da Dívida Ativa – Setembro/2017</a:t>
            </a:r>
            <a:endParaRPr lang="en-US" sz="11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94144" y="1484784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Carteira da </a:t>
            </a:r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Dívida Ativa do Município do Rio de Janeiro </a:t>
            </a:r>
            <a:endParaRPr lang="pt-BR" sz="2000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(IPTU - ISS)</a:t>
            </a:r>
            <a:endParaRPr lang="en-US" sz="20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34931" y="2276872"/>
            <a:ext cx="6186115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7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00 Timbre 2017.png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566254" y="476672"/>
            <a:ext cx="5976661" cy="1296144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1403648" y="6017513"/>
            <a:ext cx="741682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Experiências Exitosas </a:t>
            </a:r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 Cobrança </a:t>
            </a:r>
            <a:r>
              <a:rPr lang="pt-BR" sz="1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da Dívida </a:t>
            </a:r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Ativa</a:t>
            </a:r>
            <a:endParaRPr lang="pt-BR" sz="11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pt-BR" sz="11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Procuradoria Geral do Município do Rio de Janeiro - Procuradoria da Dívida Ativa – Setembro/2017</a:t>
            </a:r>
            <a:endParaRPr lang="en-US" sz="11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94144" y="1916832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Arrecadação em Dívida Ativa do Município do Rio de Janeiro (2012-2017)</a:t>
            </a:r>
            <a:endParaRPr lang="en-US" sz="20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97460" y="2705152"/>
            <a:ext cx="4378796" cy="3284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00 Timbre 2017.png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559539" y="476672"/>
            <a:ext cx="5976661" cy="1296144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1403648" y="6017513"/>
            <a:ext cx="741682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Experiências Exitosas </a:t>
            </a:r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 Cobrança </a:t>
            </a:r>
            <a:r>
              <a:rPr lang="pt-BR" sz="1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da Dívida </a:t>
            </a:r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Ativa</a:t>
            </a:r>
            <a:endParaRPr lang="pt-BR" sz="11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pt-BR" sz="11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Procuradoria Geral do Município do Rio de Janeiro - Procuradoria da Dívida Ativa – Setembro/2017</a:t>
            </a:r>
            <a:endParaRPr lang="en-US" sz="11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>
            <a:spLocks/>
          </p:cNvSpPr>
          <p:nvPr/>
        </p:nvSpPr>
        <p:spPr>
          <a:xfrm>
            <a:off x="539552" y="1700808"/>
            <a:ext cx="8107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Higienização de Cadastro e Conciliações (pré processuais e judiciais)</a:t>
            </a:r>
          </a:p>
          <a:p>
            <a:pPr algn="ctr"/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Reflexos no Contencioso Fiscal</a:t>
            </a:r>
            <a:endParaRPr lang="en-US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2383192"/>
            <a:ext cx="6891485" cy="3556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00 Timbre 2017.png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559539" y="476672"/>
            <a:ext cx="5976661" cy="1296144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1403648" y="6017513"/>
            <a:ext cx="741682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Experiências Exitosas </a:t>
            </a:r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 Cobrança </a:t>
            </a:r>
            <a:r>
              <a:rPr lang="pt-BR" sz="1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da Dívida </a:t>
            </a:r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Ativa</a:t>
            </a:r>
            <a:endParaRPr lang="pt-BR" sz="11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pt-BR" sz="11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Procuradoria Geral do Município do Rio de Janeiro - Procuradoria da Dívida Ativa – Setembro/2017</a:t>
            </a:r>
            <a:endParaRPr lang="en-US" sz="11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>
            <a:spLocks/>
          </p:cNvSpPr>
          <p:nvPr/>
        </p:nvSpPr>
        <p:spPr>
          <a:xfrm>
            <a:off x="539552" y="1628800"/>
            <a:ext cx="8107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Situação Atual dos Parcelamentos</a:t>
            </a:r>
            <a:endParaRPr lang="en-US" sz="24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55002" y="2060848"/>
            <a:ext cx="5253067" cy="3097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00 Timbre 2017.png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559539" y="476672"/>
            <a:ext cx="5976661" cy="1296144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1403648" y="6017513"/>
            <a:ext cx="741682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Experiências Exitosas </a:t>
            </a:r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 Cobrança </a:t>
            </a:r>
            <a:r>
              <a:rPr lang="pt-BR" sz="1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da Dívida </a:t>
            </a:r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Ativa</a:t>
            </a:r>
            <a:endParaRPr lang="pt-BR" sz="11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pt-BR" sz="11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Procuradoria Geral do Município do Rio de Janeiro - Procuradoria da Dívida Ativa – Setembro/2017</a:t>
            </a:r>
            <a:endParaRPr lang="en-US" sz="11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80028" y="2348880"/>
            <a:ext cx="79208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 que está sendo desenvolvido </a:t>
            </a:r>
          </a:p>
          <a:p>
            <a:pPr algn="ctr"/>
            <a:r>
              <a:rPr lang="pt-BR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 Rio de Janeiro?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00 Timbre 2017.png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559539" y="476672"/>
            <a:ext cx="5976661" cy="1296144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1403648" y="6017513"/>
            <a:ext cx="741682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Experiências Exitosas </a:t>
            </a:r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 Cobrança </a:t>
            </a:r>
            <a:r>
              <a:rPr lang="pt-BR" sz="1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da Dívida </a:t>
            </a:r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Ativa</a:t>
            </a:r>
            <a:endParaRPr lang="pt-BR" sz="11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pt-BR" sz="11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Procuradoria Geral do Município do Rio de Janeiro - Procuradoria da Dívida Ativa – Setembro/2017</a:t>
            </a:r>
            <a:endParaRPr lang="en-US" sz="11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954184" y="1772816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Leis Recentes que Impactaram Positivamente a </a:t>
            </a:r>
          </a:p>
          <a:p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Arrecadação da Dívida Ativa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475656" y="2797597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Lei Municipal n</a:t>
            </a:r>
            <a:r>
              <a:rPr lang="pt-BR" baseline="300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pt-BR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5.546 de 27 de dezembro de 2012 (PPI) 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475656" y="3675047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Lei Municipal n</a:t>
            </a:r>
            <a:r>
              <a:rPr lang="pt-BR" baseline="300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pt-BR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5.965, de 22 de setembro de 2015 (Tipologia)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1475656" y="4111745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Lei Municipal n</a:t>
            </a:r>
            <a:r>
              <a:rPr lang="pt-BR" baseline="300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pt-BR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5.854 de 27 de abril de 2015 (Concilia) 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475656" y="4562091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Lei Municipal n</a:t>
            </a:r>
            <a:r>
              <a:rPr lang="pt-BR" baseline="300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pt-BR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6.156 de 27 de abril de 2017 (Novo Concilia)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1475656" y="3229645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Lei Municipal n</a:t>
            </a:r>
            <a:r>
              <a:rPr lang="pt-BR" baseline="300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pt-BR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5.739 de 16 de maio de 2014 (Uniprofissionais)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/>
      <p:bldP spid="8" grpId="0" build="allAtOnce"/>
      <p:bldP spid="9" grpId="0" build="allAtOnce"/>
      <p:bldP spid="10" grpId="0" build="allAtOnce"/>
      <p:bldP spid="11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00 Timbre 2017.png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559539" y="476672"/>
            <a:ext cx="5976661" cy="1296144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1403648" y="6017513"/>
            <a:ext cx="741682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Experiências Exitosas </a:t>
            </a:r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 Cobrança </a:t>
            </a:r>
            <a:r>
              <a:rPr lang="pt-BR" sz="1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da Dívida </a:t>
            </a:r>
            <a:r>
              <a:rPr lang="pt-BR" sz="1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Ativa</a:t>
            </a:r>
            <a:endParaRPr lang="pt-BR" sz="11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pt-BR" sz="11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Procuradoria Geral do Município do Rio de Janeiro - Procuradoria da Dívida Ativa – Setembro/2017</a:t>
            </a:r>
            <a:endParaRPr lang="en-US" sz="11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212654" y="1700808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Exemplos Recentes de Conciliação </a:t>
            </a:r>
          </a:p>
          <a:p>
            <a:pPr algn="ctr"/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Pré-Processual e Judicial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799652" y="2630231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Negocia Rio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187944" y="3078252"/>
            <a:ext cx="39604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Carta Cobrança</a:t>
            </a:r>
          </a:p>
          <a:p>
            <a:pPr algn="ctr"/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4" action="ppaction://hlinkfile"/>
              </a:rPr>
              <a:t>Notificação prévia ao ajuizamento</a:t>
            </a:r>
            <a:endParaRPr lang="pt-BR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aixaDeTexto 8">
            <a:hlinkClick r:id="rId5" action="ppaction://hlinkfile"/>
          </p:cNvPr>
          <p:cNvSpPr txBox="1"/>
          <p:nvPr/>
        </p:nvSpPr>
        <p:spPr>
          <a:xfrm>
            <a:off x="5364408" y="3078252"/>
            <a:ext cx="288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5" action="ppaction://hlinkfile"/>
              </a:rPr>
              <a:t>Resultados</a:t>
            </a:r>
            <a:endParaRPr lang="pt-BR" sz="2400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2799652" y="3950182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Concilia Rio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1187944" y="4398203"/>
            <a:ext cx="3960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Carta Cobrança</a:t>
            </a:r>
          </a:p>
          <a:p>
            <a:pPr algn="ctr"/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6" action="ppaction://hlinkfile"/>
              </a:rPr>
              <a:t>Notificação prévia ao ajuizamento</a:t>
            </a:r>
            <a:endParaRPr lang="pt-BR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7" action="ppaction://hlinkfile"/>
              </a:rPr>
              <a:t>Intimação para Conciliação</a:t>
            </a:r>
            <a:endParaRPr lang="pt-BR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CaixaDeTexto 11">
            <a:hlinkClick r:id="rId5" action="ppaction://hlinkfile"/>
          </p:cNvPr>
          <p:cNvSpPr txBox="1"/>
          <p:nvPr/>
        </p:nvSpPr>
        <p:spPr>
          <a:xfrm>
            <a:off x="5364408" y="4398203"/>
            <a:ext cx="288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8" action="ppaction://hlinkfile"/>
              </a:rPr>
              <a:t>Atendimentos</a:t>
            </a:r>
            <a:endParaRPr lang="pt-BR" sz="2400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9" action="ppaction://hlinkfile"/>
              </a:rPr>
              <a:t>Resultados</a:t>
            </a:r>
            <a:endParaRPr lang="pt-BR" sz="2400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/>
      <p:bldP spid="8" grpId="0" build="allAtOnce"/>
      <p:bldP spid="9" grpId="0" build="allAtOnce"/>
      <p:bldP spid="10" grpId="0" build="allAtOnce"/>
      <p:bldP spid="11" grpId="0" build="allAtOnce"/>
      <p:bldP spid="12" grpId="0" build="allAtOnce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2000" b="1" dirty="0" smtClean="0">
            <a:solidFill>
              <a:schemeClr val="accent5">
                <a:lumMod val="75000"/>
              </a:schemeClr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623</Words>
  <Application>Microsoft Office PowerPoint</Application>
  <PresentationFormat>Apresentação na tela (4:3)</PresentationFormat>
  <Paragraphs>89</Paragraphs>
  <Slides>11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Valued Acer Customer</dc:creator>
  <cp:lastModifiedBy>Valued Acer Customer</cp:lastModifiedBy>
  <cp:revision>57</cp:revision>
  <dcterms:created xsi:type="dcterms:W3CDTF">2017-09-10T15:54:33Z</dcterms:created>
  <dcterms:modified xsi:type="dcterms:W3CDTF">2017-09-11T22:14:54Z</dcterms:modified>
</cp:coreProperties>
</file>