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79" r:id="rId2"/>
    <p:sldId id="307" r:id="rId3"/>
    <p:sldId id="556" r:id="rId4"/>
    <p:sldId id="557" r:id="rId5"/>
    <p:sldId id="558" r:id="rId6"/>
    <p:sldId id="559" r:id="rId7"/>
    <p:sldId id="560" r:id="rId8"/>
    <p:sldId id="561" r:id="rId9"/>
    <p:sldId id="562" r:id="rId10"/>
    <p:sldId id="444" r:id="rId11"/>
    <p:sldId id="281" r:id="rId12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D1730"/>
    <a:srgbClr val="CC3300"/>
    <a:srgbClr val="FF5050"/>
    <a:srgbClr val="A384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7291" autoAdjust="0"/>
    <p:restoredTop sz="89614" autoAdjust="0"/>
  </p:normalViewPr>
  <p:slideViewPr>
    <p:cSldViewPr snapToGrid="0">
      <p:cViewPr varScale="1">
        <p:scale>
          <a:sx n="78" d="100"/>
          <a:sy n="78" d="100"/>
        </p:scale>
        <p:origin x="-540" y="-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23931-2959-4D14-A7A0-5AF7BFF90022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340271-4574-4953-96DC-BDB668750AA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9199843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5303CE-5EBB-4733-BAEA-6D9DD9B25641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8D460-32C1-4111-946A-70473D52011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157799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8D460-32C1-4111-946A-70473D520118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024945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321A3-4934-4F43-BB60-1A60000B4376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CD1D7-DA58-4497-BB81-01AAA450B27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9" name="Imagem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8843"/>
            <a:ext cx="12193262" cy="631915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484891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push dir="u"/>
      </p:transition>
    </mc:Choice>
    <mc:Fallback>
      <p:transition spd="slow">
        <p:push dir="u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321A3-4934-4F43-BB60-1A60000B4376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CD1D7-DA58-4497-BB81-01AAA450B27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1844"/>
            <a:ext cx="12192000" cy="66202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36432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push dir="u"/>
      </p:transition>
    </mc:Choice>
    <mc:Fallback>
      <p:transition spd="slow">
        <p:push dir="u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321A3-4934-4F43-BB60-1A60000B4376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CD1D7-DA58-4497-BB81-01AAA450B27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1844"/>
            <a:ext cx="12192000" cy="66202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696290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push dir="u"/>
      </p:transition>
    </mc:Choice>
    <mc:Fallback>
      <p:transition spd="slow">
        <p:push dir="u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1844"/>
            <a:ext cx="12192000" cy="662025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0509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511425"/>
            <a:ext cx="10515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09307783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push dir="u"/>
      </p:transition>
    </mc:Choice>
    <mc:Fallback>
      <p:transition spd="slow">
        <p:push dir="u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321A3-4934-4F43-BB60-1A60000B4376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CD1D7-DA58-4497-BB81-01AAA450B27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1844"/>
            <a:ext cx="12192000" cy="66202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1381520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push dir="u"/>
      </p:transition>
    </mc:Choice>
    <mc:Fallback>
      <p:transition spd="slow">
        <p:push dir="u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321A3-4934-4F43-BB60-1A60000B4376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CD1D7-DA58-4497-BB81-01AAA450B27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1844"/>
            <a:ext cx="12192000" cy="66202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418870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push dir="u"/>
      </p:transition>
    </mc:Choice>
    <mc:Fallback>
      <p:transition spd="slow">
        <p:push dir="u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321A3-4934-4F43-BB60-1A60000B4376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CD1D7-DA58-4497-BB81-01AAA450B27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1844"/>
            <a:ext cx="12192000" cy="66202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573383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push dir="u"/>
      </p:transition>
    </mc:Choice>
    <mc:Fallback>
      <p:transition spd="slow">
        <p:push dir="u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321A3-4934-4F43-BB60-1A60000B4376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CD1D7-DA58-4497-BB81-01AAA450B27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6" name="Imagem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1844"/>
            <a:ext cx="12192000" cy="66202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179324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push dir="u"/>
      </p:transition>
    </mc:Choice>
    <mc:Fallback>
      <p:transition spd="slow">
        <p:push dir="u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321A3-4934-4F43-BB60-1A60000B4376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CD1D7-DA58-4497-BB81-01AAA450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0682593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push dir="u"/>
      </p:transition>
    </mc:Choice>
    <mc:Fallback>
      <p:transition spd="slow">
        <p:push dir="u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321A3-4934-4F43-BB60-1A60000B4376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CD1D7-DA58-4497-BB81-01AAA450B27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1844"/>
            <a:ext cx="12192000" cy="66202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280581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push dir="u"/>
      </p:transition>
    </mc:Choice>
    <mc:Fallback>
      <p:transition spd="slow">
        <p:push dir="u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321A3-4934-4F43-BB60-1A60000B4376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CD1D7-DA58-4497-BB81-01AAA450B27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1844"/>
            <a:ext cx="12192000" cy="66202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650825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push dir="u"/>
      </p:transition>
    </mc:Choice>
    <mc:Fallback>
      <p:transition spd="slow">
        <p:push dir="u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321A3-4934-4F43-BB60-1A60000B4376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CD1D7-DA58-4497-BB81-01AAA450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019244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1500">
        <p:push dir="u"/>
      </p:transition>
    </mc:Choice>
    <mc:Fallback>
      <p:transition spd="slow">
        <p:push dir="u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8089900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30889" y="3141122"/>
            <a:ext cx="106532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>
                <a:solidFill>
                  <a:srgbClr val="9D17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OBRIGADO!</a:t>
            </a:r>
            <a:endParaRPr lang="pt-BR" sz="3000" b="1" dirty="0">
              <a:solidFill>
                <a:srgbClr val="9D173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612912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2356350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D1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0" y="1315148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RECUPERAÇÃO DA DÍVIDA ATIVA PARA O EQUILÍBRIO DAS FINANÇAS PÚBLICAS</a:t>
            </a:r>
          </a:p>
        </p:txBody>
      </p:sp>
      <p:sp>
        <p:nvSpPr>
          <p:cNvPr id="11" name="Rectangle 1"/>
          <p:cNvSpPr>
            <a:spLocks/>
          </p:cNvSpPr>
          <p:nvPr/>
        </p:nvSpPr>
        <p:spPr bwMode="auto">
          <a:xfrm>
            <a:off x="0" y="5815538"/>
            <a:ext cx="12192000" cy="946547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  <p:txBody>
          <a:bodyPr lIns="88900" tIns="50799" rIns="88900" bIns="50799"/>
          <a:lstStyle/>
          <a:p>
            <a:pPr algn="ctr" defTabSz="914145" hangingPunct="0">
              <a:spcBef>
                <a:spcPts val="703"/>
              </a:spcBef>
            </a:pPr>
            <a:r>
              <a:rPr lang="pt-BR" sz="133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itchFamily="34" charset="0"/>
              </a:rPr>
              <a:t>PROCURADORIA-GERAL DA FAZENDA NACIONAL (</a:t>
            </a:r>
            <a:r>
              <a:rPr lang="pt-BR" sz="133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itchFamily="34" charset="0"/>
              </a:rPr>
              <a:t>PGFN)</a:t>
            </a:r>
            <a:endParaRPr lang="pt-BR" sz="133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Arial" pitchFamily="34" charset="0"/>
            </a:endParaRPr>
          </a:p>
          <a:p>
            <a:pPr algn="ctr" defTabSz="914145" hangingPunct="0">
              <a:spcBef>
                <a:spcPts val="703"/>
              </a:spcBef>
            </a:pPr>
            <a:r>
              <a:rPr lang="pt-BR" sz="133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itchFamily="34" charset="0"/>
              </a:rPr>
              <a:t>FORTALEZA-CE | SETEMBRO de 2017</a:t>
            </a:r>
            <a:endParaRPr lang="pt-BR" sz="126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58931" y="3463857"/>
            <a:ext cx="11274137" cy="1331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145" hangingPunct="0">
              <a:spcBef>
                <a:spcPts val="703"/>
              </a:spcBef>
            </a:pPr>
            <a:r>
              <a:rPr lang="pt-BR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itchFamily="34" charset="0"/>
              </a:rPr>
              <a:t>DANIEL DE SABOIA </a:t>
            </a:r>
            <a:r>
              <a:rPr lang="pt-BR" sz="2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itchFamily="34" charset="0"/>
              </a:rPr>
              <a:t>XAVIER</a:t>
            </a:r>
          </a:p>
          <a:p>
            <a:pPr algn="ctr" defTabSz="914145" hangingPunct="0">
              <a:spcBef>
                <a:spcPts val="703"/>
              </a:spcBef>
            </a:pPr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itchFamily="34" charset="0"/>
              </a:rPr>
              <a:t>Procurador da Fazenda Nacional</a:t>
            </a:r>
          </a:p>
          <a:p>
            <a:pPr algn="ctr" defTabSz="914145" hangingPunct="0">
              <a:spcBef>
                <a:spcPts val="703"/>
              </a:spcBef>
            </a:pPr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itchFamily="34" charset="0"/>
              </a:rPr>
              <a:t>Coordenador-Geral de Estratégias de Recuperação de Créditos da PGFN</a:t>
            </a:r>
            <a:endParaRPr lang="pt-BR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Arial" pitchFamily="34" charset="0"/>
            </a:endParaRPr>
          </a:p>
          <a:p>
            <a:pPr algn="ctr" defTabSz="914145" hangingPunct="0">
              <a:spcBef>
                <a:spcPts val="703"/>
              </a:spcBef>
            </a:pPr>
            <a:endParaRPr lang="pt-BR" sz="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563722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113121" y="934527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EXPERIÊNCIA DOS PAÍSES MEMBROS DA OCDE</a:t>
            </a:r>
            <a:endParaRPr lang="pt-BR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1100" y="3772378"/>
            <a:ext cx="3169228" cy="2472590"/>
          </a:xfrm>
          <a:prstGeom prst="rect">
            <a:avLst/>
          </a:prstGeom>
        </p:spPr>
      </p:pic>
      <p:pic>
        <p:nvPicPr>
          <p:cNvPr id="6" name="Picture 2" descr="pgfn"/>
          <p:cNvPicPr>
            <a:picLocks noGrp="1" noChangeAspect="1" noChangeArrowheads="1"/>
          </p:cNvPicPr>
          <p:nvPr>
            <p:ph type="title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549246" y="1820633"/>
            <a:ext cx="1672936" cy="1650413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701749" y="2225801"/>
            <a:ext cx="8389088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500" i="1" dirty="0" err="1" smtClean="0">
                <a:solidFill>
                  <a:srgbClr val="9D1730"/>
                </a:solidFill>
                <a:cs typeface="Times New Roman" panose="02020603050405020304" pitchFamily="18" charset="0"/>
              </a:rPr>
              <a:t>Collecting</a:t>
            </a:r>
            <a:r>
              <a:rPr lang="pt-BR" sz="3500" i="1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 Taxes </a:t>
            </a:r>
            <a:r>
              <a:rPr lang="pt-BR" sz="3500" i="1" dirty="0" err="1" smtClean="0">
                <a:solidFill>
                  <a:srgbClr val="9D1730"/>
                </a:solidFill>
                <a:cs typeface="Times New Roman" panose="02020603050405020304" pitchFamily="18" charset="0"/>
              </a:rPr>
              <a:t>During</a:t>
            </a:r>
            <a:r>
              <a:rPr lang="pt-BR" sz="3500" i="1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 </a:t>
            </a:r>
            <a:r>
              <a:rPr lang="pt-BR" sz="3500" i="1" dirty="0" err="1" smtClean="0">
                <a:solidFill>
                  <a:srgbClr val="9D1730"/>
                </a:solidFill>
                <a:cs typeface="Times New Roman" panose="02020603050405020304" pitchFamily="18" charset="0"/>
              </a:rPr>
              <a:t>an</a:t>
            </a:r>
            <a:r>
              <a:rPr lang="pt-BR" sz="3500" i="1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 </a:t>
            </a:r>
            <a:r>
              <a:rPr lang="pt-BR" sz="3500" i="1" dirty="0" err="1" smtClean="0">
                <a:solidFill>
                  <a:srgbClr val="9D1730"/>
                </a:solidFill>
                <a:cs typeface="Times New Roman" panose="02020603050405020304" pitchFamily="18" charset="0"/>
              </a:rPr>
              <a:t>Economic</a:t>
            </a:r>
            <a:r>
              <a:rPr lang="pt-BR" sz="3500" i="1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 </a:t>
            </a:r>
            <a:r>
              <a:rPr lang="pt-BR" sz="3500" i="1" dirty="0" err="1" smtClean="0">
                <a:solidFill>
                  <a:srgbClr val="9D1730"/>
                </a:solidFill>
                <a:cs typeface="Times New Roman" panose="02020603050405020304" pitchFamily="18" charset="0"/>
              </a:rPr>
              <a:t>Crisis</a:t>
            </a:r>
            <a:r>
              <a:rPr lang="pt-BR" sz="3500" i="1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: </a:t>
            </a:r>
            <a:r>
              <a:rPr lang="pt-BR" sz="3500" i="1" dirty="0" err="1" smtClean="0">
                <a:solidFill>
                  <a:srgbClr val="9D1730"/>
                </a:solidFill>
                <a:cs typeface="Times New Roman" panose="02020603050405020304" pitchFamily="18" charset="0"/>
              </a:rPr>
              <a:t>Challenges</a:t>
            </a:r>
            <a:r>
              <a:rPr lang="pt-BR" sz="3500" i="1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 </a:t>
            </a:r>
            <a:r>
              <a:rPr lang="pt-BR" sz="3500" i="1" dirty="0" err="1" smtClean="0">
                <a:solidFill>
                  <a:srgbClr val="9D1730"/>
                </a:solidFill>
                <a:cs typeface="Times New Roman" panose="02020603050405020304" pitchFamily="18" charset="0"/>
              </a:rPr>
              <a:t>and</a:t>
            </a:r>
            <a:r>
              <a:rPr lang="pt-BR" sz="3500" i="1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 </a:t>
            </a:r>
            <a:r>
              <a:rPr lang="pt-BR" sz="3500" i="1" dirty="0" err="1" smtClean="0">
                <a:solidFill>
                  <a:srgbClr val="9D1730"/>
                </a:solidFill>
                <a:cs typeface="Times New Roman" panose="02020603050405020304" pitchFamily="18" charset="0"/>
              </a:rPr>
              <a:t>Policy</a:t>
            </a:r>
            <a:r>
              <a:rPr lang="pt-BR" sz="3500" i="1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 </a:t>
            </a:r>
            <a:r>
              <a:rPr lang="pt-BR" sz="3500" i="1" dirty="0" err="1" smtClean="0">
                <a:solidFill>
                  <a:srgbClr val="9D1730"/>
                </a:solidFill>
                <a:cs typeface="Times New Roman" panose="02020603050405020304" pitchFamily="18" charset="0"/>
              </a:rPr>
              <a:t>Options</a:t>
            </a:r>
            <a:endParaRPr lang="pt-BR" sz="3500" i="1" dirty="0" smtClean="0">
              <a:solidFill>
                <a:srgbClr val="9D1730"/>
              </a:solidFill>
              <a:cs typeface="Times New Roman" panose="02020603050405020304" pitchFamily="18" charset="0"/>
            </a:endParaRPr>
          </a:p>
          <a:p>
            <a:endParaRPr lang="pt-BR" sz="3500" i="1" dirty="0">
              <a:solidFill>
                <a:srgbClr val="9D1730"/>
              </a:solidFill>
              <a:cs typeface="Times New Roman" panose="02020603050405020304" pitchFamily="18" charset="0"/>
            </a:endParaRPr>
          </a:p>
          <a:p>
            <a:r>
              <a:rPr lang="pt-BR" sz="3500" i="1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John </a:t>
            </a:r>
            <a:r>
              <a:rPr lang="pt-BR" sz="3500" i="1" dirty="0" err="1" smtClean="0">
                <a:solidFill>
                  <a:srgbClr val="9D1730"/>
                </a:solidFill>
                <a:cs typeface="Times New Roman" panose="02020603050405020304" pitchFamily="18" charset="0"/>
              </a:rPr>
              <a:t>Brondolo</a:t>
            </a:r>
            <a:endParaRPr lang="pt-BR" sz="3500" i="1" dirty="0" smtClean="0">
              <a:solidFill>
                <a:srgbClr val="9D1730"/>
              </a:solidFill>
              <a:cs typeface="Times New Roman" panose="02020603050405020304" pitchFamily="18" charset="0"/>
            </a:endParaRPr>
          </a:p>
          <a:p>
            <a:endParaRPr lang="pt-BR" sz="3500" i="1" dirty="0">
              <a:solidFill>
                <a:srgbClr val="9D1730"/>
              </a:solidFill>
              <a:cs typeface="Times New Roman" panose="02020603050405020304" pitchFamily="18" charset="0"/>
            </a:endParaRPr>
          </a:p>
          <a:p>
            <a:r>
              <a:rPr lang="pt-BR" sz="2000" i="1" dirty="0" err="1" smtClean="0">
                <a:solidFill>
                  <a:srgbClr val="9D1730"/>
                </a:solidFill>
                <a:cs typeface="Times New Roman" panose="02020603050405020304" pitchFamily="18" charset="0"/>
              </a:rPr>
              <a:t>https</a:t>
            </a:r>
            <a:r>
              <a:rPr lang="pt-BR" sz="2000" i="1" dirty="0">
                <a:solidFill>
                  <a:srgbClr val="9D1730"/>
                </a:solidFill>
                <a:cs typeface="Times New Roman" panose="02020603050405020304" pitchFamily="18" charset="0"/>
              </a:rPr>
              <a:t>://</a:t>
            </a:r>
            <a:r>
              <a:rPr lang="pt-BR" sz="2000" i="1" dirty="0" err="1">
                <a:solidFill>
                  <a:srgbClr val="9D1730"/>
                </a:solidFill>
                <a:cs typeface="Times New Roman" panose="02020603050405020304" pitchFamily="18" charset="0"/>
              </a:rPr>
              <a:t>www.imf.org</a:t>
            </a:r>
            <a:r>
              <a:rPr lang="pt-BR" sz="2000" i="1" dirty="0">
                <a:solidFill>
                  <a:srgbClr val="9D1730"/>
                </a:solidFill>
                <a:cs typeface="Times New Roman" panose="02020603050405020304" pitchFamily="18" charset="0"/>
              </a:rPr>
              <a:t>/</a:t>
            </a:r>
            <a:r>
              <a:rPr lang="pt-BR" sz="2000" i="1" dirty="0" err="1">
                <a:solidFill>
                  <a:srgbClr val="9D1730"/>
                </a:solidFill>
                <a:cs typeface="Times New Roman" panose="02020603050405020304" pitchFamily="18" charset="0"/>
              </a:rPr>
              <a:t>external</a:t>
            </a:r>
            <a:r>
              <a:rPr lang="pt-BR" sz="2000" i="1" dirty="0">
                <a:solidFill>
                  <a:srgbClr val="9D1730"/>
                </a:solidFill>
                <a:cs typeface="Times New Roman" panose="02020603050405020304" pitchFamily="18" charset="0"/>
              </a:rPr>
              <a:t>/pubs/</a:t>
            </a:r>
            <a:r>
              <a:rPr lang="pt-BR" sz="2000" i="1" dirty="0" err="1">
                <a:solidFill>
                  <a:srgbClr val="9D1730"/>
                </a:solidFill>
                <a:cs typeface="Times New Roman" panose="02020603050405020304" pitchFamily="18" charset="0"/>
              </a:rPr>
              <a:t>ft</a:t>
            </a:r>
            <a:r>
              <a:rPr lang="pt-BR" sz="2000" i="1" dirty="0">
                <a:solidFill>
                  <a:srgbClr val="9D1730"/>
                </a:solidFill>
                <a:cs typeface="Times New Roman" panose="02020603050405020304" pitchFamily="18" charset="0"/>
              </a:rPr>
              <a:t>/</a:t>
            </a:r>
            <a:r>
              <a:rPr lang="pt-BR" sz="2000" i="1" dirty="0" err="1">
                <a:solidFill>
                  <a:srgbClr val="9D1730"/>
                </a:solidFill>
                <a:cs typeface="Times New Roman" panose="02020603050405020304" pitchFamily="18" charset="0"/>
              </a:rPr>
              <a:t>spn</a:t>
            </a:r>
            <a:r>
              <a:rPr lang="pt-BR" sz="2000" i="1" dirty="0">
                <a:solidFill>
                  <a:srgbClr val="9D1730"/>
                </a:solidFill>
                <a:cs typeface="Times New Roman" panose="02020603050405020304" pitchFamily="18" charset="0"/>
              </a:rPr>
              <a:t>/2009/spn0917.pdf</a:t>
            </a:r>
          </a:p>
        </p:txBody>
      </p:sp>
    </p:spTree>
    <p:extLst>
      <p:ext uri="{BB962C8B-B14F-4D97-AF65-F5344CB8AC3E}">
        <p14:creationId xmlns="" xmlns:p14="http://schemas.microsoft.com/office/powerpoint/2010/main" val="24200787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113121" y="934527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EXPERIÊNCIA DOS PAÍSES MEMBROS DA OCDE</a:t>
            </a:r>
            <a:endParaRPr lang="pt-BR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0446" y="3772378"/>
            <a:ext cx="2549881" cy="2472590"/>
          </a:xfrm>
          <a:prstGeom prst="rect">
            <a:avLst/>
          </a:prstGeom>
        </p:spPr>
      </p:pic>
      <p:pic>
        <p:nvPicPr>
          <p:cNvPr id="6" name="Picture 2" descr="pgfn"/>
          <p:cNvPicPr>
            <a:picLocks noGrp="1" noChangeAspect="1" noChangeArrowheads="1"/>
          </p:cNvPicPr>
          <p:nvPr>
            <p:ph type="title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549246" y="1820633"/>
            <a:ext cx="1672936" cy="1650413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744280" y="1751430"/>
            <a:ext cx="838908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lphaLcParenR"/>
            </a:pPr>
            <a:r>
              <a:rPr lang="pt-BR" sz="22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desenvolvimento </a:t>
            </a:r>
            <a:r>
              <a:rPr lang="pt-BR" sz="2200" dirty="0">
                <a:solidFill>
                  <a:srgbClr val="9D1730"/>
                </a:solidFill>
                <a:cs typeface="Times New Roman" panose="02020603050405020304" pitchFamily="18" charset="0"/>
              </a:rPr>
              <a:t>de sistema de detecção precoce de atrasos tributários e estabelecimento de padrões de tempo adequados para acompanhamento; </a:t>
            </a:r>
            <a:endParaRPr lang="pt-BR" sz="2200" dirty="0" smtClean="0">
              <a:solidFill>
                <a:srgbClr val="9D1730"/>
              </a:solidFill>
              <a:cs typeface="Times New Roman" panose="02020603050405020304" pitchFamily="18" charset="0"/>
            </a:endParaRPr>
          </a:p>
          <a:p>
            <a:pPr marL="457200" indent="-457200" algn="just">
              <a:buAutoNum type="alphaLcParenR"/>
            </a:pPr>
            <a:r>
              <a:rPr lang="pt-BR" sz="22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manutenção </a:t>
            </a:r>
            <a:r>
              <a:rPr lang="pt-BR" sz="2200" dirty="0">
                <a:solidFill>
                  <a:srgbClr val="9D1730"/>
                </a:solidFill>
                <a:cs typeface="Times New Roman" panose="02020603050405020304" pitchFamily="18" charset="0"/>
              </a:rPr>
              <a:t>da qualidade e pontualidade dos dados de tributos em atraso</a:t>
            </a:r>
            <a:r>
              <a:rPr lang="pt-BR" sz="22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;</a:t>
            </a:r>
          </a:p>
          <a:p>
            <a:pPr marL="457200" indent="-457200" algn="just">
              <a:buAutoNum type="alphaLcParenR"/>
            </a:pPr>
            <a:r>
              <a:rPr lang="pt-BR" sz="22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concentração </a:t>
            </a:r>
            <a:r>
              <a:rPr lang="pt-BR" sz="2200" dirty="0">
                <a:solidFill>
                  <a:srgbClr val="9D1730"/>
                </a:solidFill>
                <a:cs typeface="Times New Roman" panose="02020603050405020304" pitchFamily="18" charset="0"/>
              </a:rPr>
              <a:t>de esforços nas dívidas consideradas recuperáveis; </a:t>
            </a:r>
            <a:endParaRPr lang="pt-BR" sz="2200" dirty="0" smtClean="0">
              <a:solidFill>
                <a:srgbClr val="9D1730"/>
              </a:solidFill>
              <a:cs typeface="Times New Roman" panose="02020603050405020304" pitchFamily="18" charset="0"/>
            </a:endParaRPr>
          </a:p>
          <a:p>
            <a:pPr marL="457200" indent="-457200" algn="just">
              <a:buAutoNum type="alphaLcParenR"/>
            </a:pPr>
            <a:r>
              <a:rPr lang="pt-BR" sz="22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introdução </a:t>
            </a:r>
            <a:r>
              <a:rPr lang="pt-BR" sz="2200" dirty="0">
                <a:solidFill>
                  <a:srgbClr val="9D1730"/>
                </a:solidFill>
                <a:cs typeface="Times New Roman" panose="02020603050405020304" pitchFamily="18" charset="0"/>
              </a:rPr>
              <a:t>de procedimentos adequados para remissão de débitos considerados irrecuperáveis; </a:t>
            </a:r>
            <a:endParaRPr lang="pt-BR" sz="2200" dirty="0" smtClean="0">
              <a:solidFill>
                <a:srgbClr val="9D1730"/>
              </a:solidFill>
              <a:cs typeface="Times New Roman" panose="02020603050405020304" pitchFamily="18" charset="0"/>
            </a:endParaRPr>
          </a:p>
          <a:p>
            <a:pPr marL="457200" indent="-457200" algn="just">
              <a:buAutoNum type="alphaLcParenR"/>
            </a:pPr>
            <a:r>
              <a:rPr lang="pt-BR" sz="22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implementação </a:t>
            </a:r>
            <a:r>
              <a:rPr lang="pt-BR" sz="2200" dirty="0">
                <a:solidFill>
                  <a:srgbClr val="9D1730"/>
                </a:solidFill>
                <a:cs typeface="Times New Roman" panose="02020603050405020304" pitchFamily="18" charset="0"/>
              </a:rPr>
              <a:t>dos arranjos adequados de organização e pessoal para a cobrança (incluindo um foco organizacional maior para grandes dívidas fiscais); </a:t>
            </a:r>
            <a:r>
              <a:rPr lang="pt-BR" sz="22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e</a:t>
            </a:r>
          </a:p>
          <a:p>
            <a:pPr marL="457200" indent="-457200" algn="just">
              <a:buAutoNum type="alphaLcParenR"/>
            </a:pPr>
            <a:r>
              <a:rPr lang="pt-BR" sz="22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aumento </a:t>
            </a:r>
            <a:r>
              <a:rPr lang="pt-BR" sz="2200" dirty="0">
                <a:solidFill>
                  <a:srgbClr val="9D1730"/>
                </a:solidFill>
                <a:cs typeface="Times New Roman" panose="02020603050405020304" pitchFamily="18" charset="0"/>
              </a:rPr>
              <a:t>do conjunto de poderes de execução atribuídos à administração </a:t>
            </a:r>
            <a:r>
              <a:rPr lang="pt-BR" sz="22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tributária.</a:t>
            </a:r>
            <a:endParaRPr lang="pt-BR" sz="2200" dirty="0">
              <a:solidFill>
                <a:srgbClr val="9D173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90163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113121" y="934527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EXPERIÊNCIA DOS PAÍSES MEMBROS DA OCDE</a:t>
            </a:r>
            <a:endParaRPr lang="pt-BR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0446" y="3772378"/>
            <a:ext cx="2549881" cy="2472590"/>
          </a:xfrm>
          <a:prstGeom prst="rect">
            <a:avLst/>
          </a:prstGeom>
        </p:spPr>
      </p:pic>
      <p:pic>
        <p:nvPicPr>
          <p:cNvPr id="6" name="Picture 2" descr="pgfn"/>
          <p:cNvPicPr>
            <a:picLocks noGrp="1" noChangeAspect="1" noChangeArrowheads="1"/>
          </p:cNvPicPr>
          <p:nvPr>
            <p:ph type="title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549246" y="1820633"/>
            <a:ext cx="1672936" cy="1650413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744280" y="1751430"/>
            <a:ext cx="8389088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AutoNum type="alphaLcParenR"/>
            </a:pPr>
            <a:r>
              <a:rPr lang="pt-BR" sz="21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publicação </a:t>
            </a:r>
            <a:r>
              <a:rPr lang="pt-BR" sz="2100" dirty="0">
                <a:solidFill>
                  <a:srgbClr val="9D1730"/>
                </a:solidFill>
                <a:cs typeface="Times New Roman" panose="02020603050405020304" pitchFamily="18" charset="0"/>
              </a:rPr>
              <a:t>do nome dos devedores em </a:t>
            </a:r>
            <a:r>
              <a:rPr lang="pt-BR" sz="21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atraso</a:t>
            </a:r>
            <a:r>
              <a:rPr lang="pt-BR" sz="2100" dirty="0">
                <a:solidFill>
                  <a:srgbClr val="9D1730"/>
                </a:solidFill>
                <a:cs typeface="Times New Roman" panose="02020603050405020304" pitchFamily="18" charset="0"/>
              </a:rPr>
              <a:t> </a:t>
            </a:r>
            <a:r>
              <a:rPr lang="pt-BR" sz="21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(</a:t>
            </a:r>
            <a:r>
              <a:rPr lang="pt-BR" sz="2100" dirty="0">
                <a:solidFill>
                  <a:srgbClr val="9D1730"/>
                </a:solidFill>
                <a:cs typeface="Times New Roman" panose="02020603050405020304" pitchFamily="18" charset="0"/>
              </a:rPr>
              <a:t>Dinamarca, Estônia, Finlândia, Grécia, Hungria, Irlanda e </a:t>
            </a:r>
            <a:r>
              <a:rPr lang="pt-BR" sz="21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Portugal);</a:t>
            </a:r>
          </a:p>
          <a:p>
            <a:pPr marL="457200" lvl="0" indent="-457200">
              <a:buAutoNum type="alphaLcParenR"/>
            </a:pPr>
            <a:r>
              <a:rPr lang="pt-BR" sz="21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concessão </a:t>
            </a:r>
            <a:r>
              <a:rPr lang="pt-BR" sz="2100" dirty="0">
                <a:solidFill>
                  <a:srgbClr val="9D1730"/>
                </a:solidFill>
                <a:cs typeface="Times New Roman" panose="02020603050405020304" pitchFamily="18" charset="0"/>
              </a:rPr>
              <a:t>de mais tempo para adimplemento dos </a:t>
            </a:r>
            <a:r>
              <a:rPr lang="pt-BR" sz="21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débitos (</a:t>
            </a:r>
            <a:r>
              <a:rPr lang="pt-BR" sz="2100" dirty="0">
                <a:solidFill>
                  <a:srgbClr val="9D1730"/>
                </a:solidFill>
                <a:cs typeface="Times New Roman" panose="02020603050405020304" pitchFamily="18" charset="0"/>
              </a:rPr>
              <a:t>Áustria, Bélgica, República Tcheca, Dinamarca, Finlândia, França, Alemanha, Grécia, Hungria, Irlanda, Itália, </a:t>
            </a:r>
            <a:r>
              <a:rPr lang="pt-BR" sz="21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Holanda);</a:t>
            </a:r>
          </a:p>
          <a:p>
            <a:pPr marL="457200" lvl="0" indent="-457200">
              <a:buAutoNum type="alphaLcParenR"/>
            </a:pPr>
            <a:r>
              <a:rPr lang="pt-BR" sz="21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obtenção </a:t>
            </a:r>
            <a:r>
              <a:rPr lang="pt-BR" sz="2100" dirty="0">
                <a:solidFill>
                  <a:srgbClr val="9D1730"/>
                </a:solidFill>
                <a:cs typeface="Times New Roman" panose="02020603050405020304" pitchFamily="18" charset="0"/>
              </a:rPr>
              <a:t>de garantias sobre os ativos do </a:t>
            </a:r>
            <a:r>
              <a:rPr lang="pt-BR" sz="21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devedor (</a:t>
            </a:r>
            <a:r>
              <a:rPr lang="pt-BR" sz="2100" dirty="0">
                <a:solidFill>
                  <a:srgbClr val="9D1730"/>
                </a:solidFill>
                <a:cs typeface="Times New Roman" panose="02020603050405020304" pitchFamily="18" charset="0"/>
              </a:rPr>
              <a:t>Áustria, República Tcheca, Dinamarca, Estônia, Finlândia, França, Alemanha, Grécia, Hungria, Irlanda, Itália, </a:t>
            </a:r>
            <a:r>
              <a:rPr lang="pt-BR" sz="21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Holanda);</a:t>
            </a:r>
          </a:p>
          <a:p>
            <a:pPr marL="457200" lvl="0" indent="-457200">
              <a:buAutoNum type="alphaLcParenR"/>
            </a:pPr>
            <a:r>
              <a:rPr lang="pt-BR" sz="21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da </a:t>
            </a:r>
            <a:r>
              <a:rPr lang="pt-BR" sz="2100" dirty="0">
                <a:solidFill>
                  <a:srgbClr val="9D1730"/>
                </a:solidFill>
                <a:cs typeface="Times New Roman" panose="02020603050405020304" pitchFamily="18" charset="0"/>
              </a:rPr>
              <a:t>retenção de pagamentos do governo aos </a:t>
            </a:r>
            <a:r>
              <a:rPr lang="pt-BR" sz="21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devedores (</a:t>
            </a:r>
            <a:r>
              <a:rPr lang="pt-BR" sz="2100" dirty="0">
                <a:solidFill>
                  <a:srgbClr val="9D1730"/>
                </a:solidFill>
                <a:cs typeface="Times New Roman" panose="02020603050405020304" pitchFamily="18" charset="0"/>
              </a:rPr>
              <a:t>Áustria, Bélgica, Dinamarca, França, Alemanha, Grécia, Hungria, Irlanda, </a:t>
            </a:r>
            <a:r>
              <a:rPr lang="pt-BR" sz="21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Itália)</a:t>
            </a:r>
          </a:p>
          <a:p>
            <a:pPr marL="457200" lvl="0" indent="-457200">
              <a:buAutoNum type="alphaLcParenR"/>
            </a:pPr>
            <a:r>
              <a:rPr lang="pt-BR" sz="21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do </a:t>
            </a:r>
            <a:r>
              <a:rPr lang="pt-BR" sz="2100" dirty="0">
                <a:solidFill>
                  <a:srgbClr val="9D1730"/>
                </a:solidFill>
                <a:cs typeface="Times New Roman" panose="02020603050405020304" pitchFamily="18" charset="0"/>
              </a:rPr>
              <a:t>redirecionamento da cobrança fiscal a </a:t>
            </a:r>
            <a:r>
              <a:rPr lang="pt-BR" sz="21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terceiros (</a:t>
            </a:r>
            <a:r>
              <a:rPr lang="pt-BR" sz="2100" dirty="0">
                <a:solidFill>
                  <a:srgbClr val="9D1730"/>
                </a:solidFill>
                <a:cs typeface="Times New Roman" panose="02020603050405020304" pitchFamily="18" charset="0"/>
              </a:rPr>
              <a:t>Áustria, Bélgica, República Tcheca, Dinamarca, Finlândia, França, Alemanha, Grécia, Hungria, Irlanda, Itália, </a:t>
            </a:r>
            <a:r>
              <a:rPr lang="pt-BR" sz="21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Holanda);</a:t>
            </a:r>
          </a:p>
          <a:p>
            <a:pPr marL="457200" lvl="0" indent="-457200">
              <a:buAutoNum type="alphaLcParenR"/>
            </a:pPr>
            <a:r>
              <a:rPr lang="pt-BR" sz="21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restrição </a:t>
            </a:r>
            <a:r>
              <a:rPr lang="pt-BR" sz="2100" dirty="0">
                <a:solidFill>
                  <a:srgbClr val="9D1730"/>
                </a:solidFill>
                <a:cs typeface="Times New Roman" panose="02020603050405020304" pitchFamily="18" charset="0"/>
              </a:rPr>
              <a:t>de viagens ao </a:t>
            </a:r>
            <a:r>
              <a:rPr lang="pt-BR" sz="21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exterior (</a:t>
            </a:r>
            <a:r>
              <a:rPr lang="pt-BR" sz="2100" dirty="0">
                <a:solidFill>
                  <a:srgbClr val="9D1730"/>
                </a:solidFill>
                <a:cs typeface="Times New Roman" panose="02020603050405020304" pitchFamily="18" charset="0"/>
              </a:rPr>
              <a:t>Dinamarca, Alemanha, Irlanda, Itália e </a:t>
            </a:r>
            <a:r>
              <a:rPr lang="pt-BR" sz="2100" dirty="0" smtClean="0">
                <a:solidFill>
                  <a:srgbClr val="9D1730"/>
                </a:solidFill>
                <a:cs typeface="Times New Roman" panose="02020603050405020304" pitchFamily="18" charset="0"/>
              </a:rPr>
              <a:t>Holanda).</a:t>
            </a:r>
            <a:endParaRPr lang="pt-BR" sz="2100" dirty="0">
              <a:solidFill>
                <a:srgbClr val="9D173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167518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113121" y="934527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NOVO MODELO DE COBRANÇA DA DÍVIDA ATIVA</a:t>
            </a:r>
            <a:endParaRPr lang="pt-BR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689437" y="1997651"/>
            <a:ext cx="816971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Aferição do grau de recuperabilidade (classificação dos créditos);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Redução massiva da quantidade de execuções em curso (</a:t>
            </a:r>
            <a:r>
              <a:rPr lang="pt-BR" sz="2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RDCC</a:t>
            </a:r>
            <a:r>
              <a:rPr lang="pt-BR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Pesquisa e análise patrimonial em larga escala (Big </a:t>
            </a:r>
            <a:r>
              <a:rPr lang="pt-BR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</a:t>
            </a:r>
            <a:r>
              <a:rPr lang="pt-BR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ata e Business </a:t>
            </a:r>
            <a:r>
              <a:rPr lang="pt-BR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Analytics</a:t>
            </a:r>
            <a:r>
              <a:rPr lang="pt-BR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</a:t>
            </a:r>
            <a:endParaRPr lang="pt-BR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</a:t>
            </a:r>
            <a:r>
              <a:rPr lang="pt-BR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nvestimento na produção de informações estratégicas (inteligência fiscal)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Ajuizamento seletivo (Portaria MF)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Meios extrajudiciais de cobrança (Portaria MF)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pt-BR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1100" y="3772378"/>
            <a:ext cx="3169228" cy="2472590"/>
          </a:xfrm>
          <a:prstGeom prst="rect">
            <a:avLst/>
          </a:prstGeom>
        </p:spPr>
      </p:pic>
      <p:pic>
        <p:nvPicPr>
          <p:cNvPr id="6" name="Picture 2" descr="pgfn"/>
          <p:cNvPicPr>
            <a:picLocks noGrp="1" noChangeAspect="1" noChangeArrowheads="1"/>
          </p:cNvPicPr>
          <p:nvPr>
            <p:ph type="title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549246" y="1820633"/>
            <a:ext cx="1672936" cy="1650413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94907278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315140" y="987689"/>
            <a:ext cx="11529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MEIOS EXTRAJUDICIAIS DE COBRANÇA</a:t>
            </a:r>
            <a:endParaRPr lang="pt-BR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658" y="1711842"/>
            <a:ext cx="10448925" cy="436510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16546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315140" y="987689"/>
            <a:ext cx="11529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EVOLUÇÃO DA RECUPERAÇÃO DE CRÉDITOS INSCRITOS</a:t>
            </a:r>
            <a:endParaRPr lang="pt-BR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4130" y="1572464"/>
            <a:ext cx="9721591" cy="496655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129158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315140" y="987689"/>
            <a:ext cx="11529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EVOLUÇÃO DA RECUPERAÇÃO DE CRÉDITOS INSCRITOS</a:t>
            </a:r>
            <a:endParaRPr lang="pt-BR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181" y="1651258"/>
            <a:ext cx="10353675" cy="4810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142271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3853</TotalTime>
  <Words>409</Words>
  <Application>Microsoft Office PowerPoint</Application>
  <PresentationFormat>Personalizar</PresentationFormat>
  <Paragraphs>38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Ministerio da Fazenda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Beatriz Feitoza Fettermann</dc:creator>
  <cp:lastModifiedBy>08187827300</cp:lastModifiedBy>
  <cp:revision>306</cp:revision>
  <cp:lastPrinted>2014-11-28T11:07:06Z</cp:lastPrinted>
  <dcterms:created xsi:type="dcterms:W3CDTF">2014-10-22T19:26:23Z</dcterms:created>
  <dcterms:modified xsi:type="dcterms:W3CDTF">2017-09-15T18:56:46Z</dcterms:modified>
</cp:coreProperties>
</file>