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46"/>
  </p:notesMasterIdLst>
  <p:sldIdLst>
    <p:sldId id="290" r:id="rId2"/>
    <p:sldId id="305" r:id="rId3"/>
    <p:sldId id="30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9" r:id="rId24"/>
    <p:sldId id="340" r:id="rId25"/>
    <p:sldId id="341" r:id="rId26"/>
    <p:sldId id="326" r:id="rId27"/>
    <p:sldId id="327" r:id="rId28"/>
    <p:sldId id="330" r:id="rId29"/>
    <p:sldId id="328" r:id="rId30"/>
    <p:sldId id="331" r:id="rId31"/>
    <p:sldId id="332" r:id="rId32"/>
    <p:sldId id="333" r:id="rId33"/>
    <p:sldId id="334" r:id="rId34"/>
    <p:sldId id="335" r:id="rId35"/>
    <p:sldId id="336" r:id="rId36"/>
    <p:sldId id="337" r:id="rId37"/>
    <p:sldId id="338" r:id="rId38"/>
    <p:sldId id="339" r:id="rId39"/>
    <p:sldId id="342" r:id="rId40"/>
    <p:sldId id="344" r:id="rId41"/>
    <p:sldId id="345" r:id="rId42"/>
    <p:sldId id="346" r:id="rId43"/>
    <p:sldId id="347" r:id="rId44"/>
    <p:sldId id="348" r:id="rId45"/>
  </p:sldIdLst>
  <p:sldSz cx="9144000" cy="6858000" type="screen4x3"/>
  <p:notesSz cx="6797675" cy="9926638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90" y="-7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B5D078C-6A09-41B6-A43A-754EF4B889A3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5B61AB0-2099-4ABE-B6D2-6CF92ED9346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upo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orma livre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7" name="Forma livre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1332767423 h 528"/>
                <a:gd name="T6" fmla="*/ 120019431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Conector reto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1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3CF38F2-F63D-444D-95DD-EBB430231C20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12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817F0C0-30B2-43E4-A2B9-5946DEA71A7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D5665-7B26-491C-9CFB-912F228EDAF9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9330E-DF00-424D-8A12-29871CF1637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205D7-E413-4B96-9506-AFB34E99085A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314E2-3DB0-4E8D-BC7B-1DC52F9A80E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BFE4D-73A9-4B8D-9DB6-ACB9C3EFE4B4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496AA-A28B-4307-BE96-521B8C55D9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vis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5" name="Divis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ED9A13-AB21-440D-8BB8-28423525695F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87823-FBC8-49B8-8060-A9601331BA3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598B9A5-7F15-4118-A947-FFC293F2E34A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FC45D-09AA-49F2-B2F8-15081675D70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B0EBC93-51FD-41C9-B33D-FF0E61EE5E40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6F12B-5525-4C7C-936A-B164F335767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0E62548-3BF3-47A5-B7CB-1BA30E5F943A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C61FA-0E00-4ED1-8F3D-A3DB62E9001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8E43A-B523-429C-8995-C381F95F6B1E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1FD7F-DEC1-46D8-94AF-A6424FD45C4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F275606-FC65-450F-A534-DAEE3DED0260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7F18E-E284-49B7-90EA-C8B1C5E73A6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vre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6" name="Forma livre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1330642500 h 588"/>
              <a:gd name="T6" fmla="*/ 2091905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Triângulo retângulo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ivis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" name="Divis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1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C79E694-62CF-449F-AD54-1C619DAA7378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12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1FD24-E002-43F9-991C-C4AC2C5E643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27" name="Forma livre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1330642500 h 588"/>
              <a:gd name="T6" fmla="*/ 2091905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33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5E63BA6C-9CAF-4F5E-8824-C0F3EA1B6D18}" type="datetimeFigureOut">
              <a:rPr lang="pt-BR"/>
              <a:pPr>
                <a:defRPr/>
              </a:pPr>
              <a:t>30/08/2019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EA4C8553-2E4C-4A2C-8895-55929853CA1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5" r:id="rId1"/>
    <p:sldLayoutId id="2147484411" r:id="rId2"/>
    <p:sldLayoutId id="2147484416" r:id="rId3"/>
    <p:sldLayoutId id="2147484417" r:id="rId4"/>
    <p:sldLayoutId id="2147484418" r:id="rId5"/>
    <p:sldLayoutId id="2147484419" r:id="rId6"/>
    <p:sldLayoutId id="2147484412" r:id="rId7"/>
    <p:sldLayoutId id="2147484420" r:id="rId8"/>
    <p:sldLayoutId id="2147484421" r:id="rId9"/>
    <p:sldLayoutId id="2147484413" r:id="rId10"/>
    <p:sldLayoutId id="214748441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47749" y="2564904"/>
            <a:ext cx="8172401" cy="965969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1600" dirty="0" smtClean="0"/>
              <a:t/>
            </a:r>
            <a:br>
              <a:rPr lang="pt-BR" sz="1600" dirty="0" smtClean="0"/>
            </a:br>
            <a:r>
              <a:rPr lang="pt-BR" sz="1600" dirty="0" smtClean="0"/>
              <a:t/>
            </a:r>
            <a:br>
              <a:rPr lang="pt-BR" sz="1600" dirty="0" smtClean="0"/>
            </a:br>
            <a:r>
              <a:rPr lang="pt-BR" sz="1600" dirty="0" smtClean="0"/>
              <a:t>Municípios: Aracaju/SE; Belo Horizonte/MG; Bom Despacho/MG; Campo Grande/MS; Juiz de Fora/MG ; Porto Alegre/RS; Rio de Janeiro/RJ; São Paulo/SP</a:t>
            </a:r>
          </a:p>
        </p:txBody>
      </p:sp>
      <p:sp>
        <p:nvSpPr>
          <p:cNvPr id="9219" name="CaixaDeTexto 3"/>
          <p:cNvSpPr txBox="1">
            <a:spLocks noChangeArrowheads="1"/>
          </p:cNvSpPr>
          <p:nvPr/>
        </p:nvSpPr>
        <p:spPr bwMode="auto">
          <a:xfrm>
            <a:off x="250825" y="5705475"/>
            <a:ext cx="8569325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2600" b="1"/>
              <a:t>Programa Nacional de Apoio à Gestão Administrativa e Fiscal dos Municípios Brasileiros - PNAFM</a:t>
            </a:r>
          </a:p>
        </p:txBody>
      </p:sp>
      <p:pic>
        <p:nvPicPr>
          <p:cNvPr id="9220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15888"/>
            <a:ext cx="2735263" cy="2325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tângulo 5"/>
          <p:cNvSpPr>
            <a:spLocks noChangeArrowheads="1"/>
          </p:cNvSpPr>
          <p:nvPr/>
        </p:nvSpPr>
        <p:spPr bwMode="auto">
          <a:xfrm>
            <a:off x="3132138" y="404813"/>
            <a:ext cx="5111750" cy="18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4400" b="1">
                <a:solidFill>
                  <a:srgbClr val="0070C0"/>
                </a:solidFill>
              </a:rPr>
              <a:t>CAPACITAÇÃO</a:t>
            </a:r>
          </a:p>
          <a:p>
            <a:pPr algn="ctr" eaLnBrk="1" hangingPunct="1"/>
            <a:r>
              <a:rPr lang="pt-BR" sz="3600" b="1"/>
              <a:t>PNAFM III </a:t>
            </a:r>
          </a:p>
          <a:p>
            <a:pPr algn="ctr" eaLnBrk="1" hangingPunct="1"/>
            <a:r>
              <a:rPr lang="pt-BR" sz="3200" b="1">
                <a:latin typeface="Aparajita" pitchFamily="34" charset="0"/>
              </a:rPr>
              <a:t>MONITORAMENTO</a:t>
            </a:r>
          </a:p>
        </p:txBody>
      </p:sp>
      <p:sp>
        <p:nvSpPr>
          <p:cNvPr id="9222" name="CaixaDeTexto 10"/>
          <p:cNvSpPr txBox="1">
            <a:spLocks noChangeArrowheads="1"/>
          </p:cNvSpPr>
          <p:nvPr/>
        </p:nvSpPr>
        <p:spPr bwMode="auto">
          <a:xfrm>
            <a:off x="3922713" y="3860800"/>
            <a:ext cx="48974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3600" b="1">
                <a:latin typeface="Aparajita" pitchFamily="34" charset="0"/>
                <a:cs typeface="Aparajita" pitchFamily="34" charset="0"/>
              </a:rPr>
              <a:t>BRASÍLIA/DF</a:t>
            </a:r>
          </a:p>
          <a:p>
            <a:pPr algn="r"/>
            <a:r>
              <a:rPr lang="pt-BR" sz="3600" b="1">
                <a:latin typeface="Aparajita" pitchFamily="34" charset="0"/>
                <a:cs typeface="Aparajita" pitchFamily="34" charset="0"/>
              </a:rPr>
              <a:t>22 e 23/08/2019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1476375" y="3206750"/>
          <a:ext cx="6408711" cy="3566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6237"/>
                <a:gridCol w="2136237"/>
                <a:gridCol w="2136237"/>
              </a:tblGrid>
              <a:tr h="623579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Versão atual do Projeto</a:t>
                      </a:r>
                      <a:endParaRPr lang="pt-BR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Versão</a:t>
                      </a:r>
                      <a:r>
                        <a:rPr lang="pt-BR" sz="1800" baseline="0" dirty="0" smtClean="0"/>
                        <a:t> Original do Projeto</a:t>
                      </a:r>
                      <a:endParaRPr lang="pt-BR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Comentário</a:t>
                      </a:r>
                      <a:endParaRPr lang="pt-BR" sz="1800" dirty="0"/>
                    </a:p>
                  </a:txBody>
                  <a:tcPr marT="45725" marB="45725"/>
                </a:tc>
              </a:tr>
              <a:tr h="361280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1.Modernização Tecnológica</a:t>
                      </a:r>
                      <a:endParaRPr lang="pt-BR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1.Modernização</a:t>
                      </a:r>
                      <a:r>
                        <a:rPr lang="pt-BR" sz="1800" baseline="0" dirty="0" smtClean="0"/>
                        <a:t> Tecnológica</a:t>
                      </a:r>
                      <a:endParaRPr lang="pt-BR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Objetivo Geral</a:t>
                      </a:r>
                      <a:endParaRPr lang="pt-BR" sz="1800" dirty="0"/>
                    </a:p>
                  </a:txBody>
                  <a:tcPr marT="45725" marB="45725"/>
                </a:tc>
              </a:tr>
              <a:tr h="623579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2.Implantar Solução</a:t>
                      </a:r>
                      <a:r>
                        <a:rPr lang="pt-BR" sz="1800" baseline="0" dirty="0" smtClean="0"/>
                        <a:t> de Atendimento Virtual</a:t>
                      </a:r>
                      <a:endParaRPr lang="pt-BR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2.Idem</a:t>
                      </a:r>
                    </a:p>
                    <a:p>
                      <a:endParaRPr lang="pt-BR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Idem</a:t>
                      </a:r>
                      <a:endParaRPr lang="pt-BR" sz="1800" dirty="0"/>
                    </a:p>
                  </a:txBody>
                  <a:tcPr marT="45725" marB="45725"/>
                </a:tc>
              </a:tr>
              <a:tr h="361280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T="45725" marB="45725"/>
                </a:tc>
              </a:tr>
              <a:tr h="361280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T="45725" marB="45725"/>
                </a:tc>
              </a:tr>
              <a:tr h="361280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25" marB="45725"/>
                </a:tc>
              </a:tr>
            </a:tbl>
          </a:graphicData>
        </a:graphic>
      </p:graphicFrame>
      <p:grpSp>
        <p:nvGrpSpPr>
          <p:cNvPr id="18464" name="Grupo 10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12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18470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8465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16" name="CaixaDeTexto 15"/>
          <p:cNvSpPr txBox="1"/>
          <p:nvPr/>
        </p:nvSpPr>
        <p:spPr>
          <a:xfrm>
            <a:off x="539750" y="1700213"/>
            <a:ext cx="8208963" cy="1477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buClr>
                <a:schemeClr val="bg2">
                  <a:lumMod val="50000"/>
                </a:schemeClr>
              </a:buClr>
              <a:buSzPct val="100000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a)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Objetivos</a:t>
            </a:r>
            <a:r>
              <a:rPr lang="pt-BR" dirty="0">
                <a:latin typeface="Arial" pitchFamily="34" charset="0"/>
                <a:cs typeface="Arial" pitchFamily="34" charset="0"/>
              </a:rPr>
              <a:t>: Listar os objetivos (Geral e Específicos) da versão corrente do projeto, apontando, se houve, as diferenças com relação aos objetivos originais do projeto;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  </a:t>
            </a:r>
            <a:r>
              <a:rPr lang="pt-BR" sz="1000" dirty="0">
                <a:latin typeface="Arial" pitchFamily="34" charset="0"/>
                <a:cs typeface="Arial" pitchFamily="34" charset="0"/>
              </a:rPr>
              <a:t>     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 a.1.Objetivos Gerais:</a:t>
            </a:r>
            <a:endParaRPr lang="pt-BR" dirty="0"/>
          </a:p>
        </p:txBody>
      </p:sp>
      <p:sp>
        <p:nvSpPr>
          <p:cNvPr id="18468" name="CaixaDeTexto 16"/>
          <p:cNvSpPr txBox="1">
            <a:spLocks noChangeArrowheads="1"/>
          </p:cNvSpPr>
          <p:nvPr/>
        </p:nvSpPr>
        <p:spPr bwMode="auto">
          <a:xfrm>
            <a:off x="552450" y="1268413"/>
            <a:ext cx="3875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Lucida Sans Unicode" pitchFamily="34" charset="0"/>
              <a:buAutoNum type="arabicPeriod" startAt="3"/>
            </a:pPr>
            <a:r>
              <a:rPr lang="pt-BR" b="1">
                <a:solidFill>
                  <a:srgbClr val="00B0F0"/>
                </a:solidFill>
              </a:rPr>
              <a:t>Descrição do Projeto 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431800"/>
          </a:xfrm>
        </p:spPr>
        <p:txBody>
          <a:bodyPr/>
          <a:lstStyle/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a.2.Objetivos Específicos:</a:t>
            </a:r>
          </a:p>
        </p:txBody>
      </p:sp>
      <p:grpSp>
        <p:nvGrpSpPr>
          <p:cNvPr id="19459" name="Grupo 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10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19482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9460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19462" name="CaixaDeTexto 13"/>
          <p:cNvSpPr txBox="1">
            <a:spLocks noChangeArrowheads="1"/>
          </p:cNvSpPr>
          <p:nvPr/>
        </p:nvSpPr>
        <p:spPr bwMode="auto">
          <a:xfrm>
            <a:off x="552450" y="1341438"/>
            <a:ext cx="3875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Lucida Sans Unicode" pitchFamily="34" charset="0"/>
              <a:buAutoNum type="arabicPeriod" startAt="3"/>
            </a:pPr>
            <a:r>
              <a:rPr lang="pt-BR" b="1">
                <a:solidFill>
                  <a:srgbClr val="00B0F0"/>
                </a:solidFill>
              </a:rPr>
              <a:t>Descrição do Projeto :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1187450" y="2133600"/>
          <a:ext cx="6840759" cy="362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0253"/>
                <a:gridCol w="2280253"/>
                <a:gridCol w="2280253"/>
              </a:tblGrid>
              <a:tr h="6955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Versão atual do Projeto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Versão</a:t>
                      </a:r>
                      <a:r>
                        <a:rPr lang="pt-BR" sz="1800" baseline="0" dirty="0" smtClean="0"/>
                        <a:t> Original do Projeto</a:t>
                      </a:r>
                      <a:endParaRPr lang="pt-BR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Comentário</a:t>
                      </a:r>
                      <a:endParaRPr lang="pt-BR" sz="1800" dirty="0"/>
                    </a:p>
                  </a:txBody>
                  <a:tcPr marT="45714" marB="45714"/>
                </a:tc>
              </a:tr>
              <a:tr h="402910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1. Substituição de 100% dos computadores com mais de 5 anos</a:t>
                      </a:r>
                      <a:endParaRPr lang="pt-BR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1. Idem, Idem</a:t>
                      </a:r>
                      <a:endParaRPr lang="pt-BR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Objetivo Superado</a:t>
                      </a:r>
                      <a:endParaRPr lang="pt-BR" sz="1800" dirty="0"/>
                    </a:p>
                  </a:txBody>
                  <a:tcPr marT="45714" marB="45714"/>
                </a:tc>
              </a:tr>
              <a:tr h="402910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2.Duplicar a capacidade de processamento dos servidores de </a:t>
                      </a:r>
                      <a:r>
                        <a:rPr lang="pt-BR" sz="1800" dirty="0" err="1" smtClean="0"/>
                        <a:t>missaõ</a:t>
                      </a:r>
                      <a:r>
                        <a:rPr lang="pt-BR" sz="1800" dirty="0" smtClean="0"/>
                        <a:t> crítica</a:t>
                      </a:r>
                      <a:endParaRPr lang="pt-BR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2. Idem, Idem</a:t>
                      </a:r>
                      <a:endParaRPr lang="pt-BR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Objetivo superado</a:t>
                      </a:r>
                      <a:endParaRPr lang="pt-BR" sz="1800" dirty="0"/>
                    </a:p>
                  </a:txBody>
                  <a:tcPr marT="45714" marB="45714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468313" y="1773238"/>
            <a:ext cx="8229600" cy="1555750"/>
          </a:xfrm>
        </p:spPr>
        <p:txBody>
          <a:bodyPr/>
          <a:lstStyle/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b.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Componentes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: Listar os componentes da versão corrente do programa  apontando, se houve, as diferenças com relação à componentes originais do projeto: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 b.2 Componentes utilizados: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b="1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1258888" y="3141663"/>
          <a:ext cx="6697488" cy="2825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496"/>
                <a:gridCol w="2232496"/>
                <a:gridCol w="2232496"/>
              </a:tblGrid>
              <a:tr h="99694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Versão atual do Projeto</a:t>
                      </a:r>
                    </a:p>
                    <a:p>
                      <a:endParaRPr lang="pt-BR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Versão</a:t>
                      </a:r>
                      <a:r>
                        <a:rPr lang="pt-BR" sz="1800" baseline="0" dirty="0" smtClean="0"/>
                        <a:t> Original do Projeto</a:t>
                      </a:r>
                      <a:endParaRPr lang="pt-BR" sz="1800" dirty="0" smtClean="0"/>
                    </a:p>
                    <a:p>
                      <a:endParaRPr lang="pt-BR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Comentário</a:t>
                      </a:r>
                    </a:p>
                    <a:p>
                      <a:endParaRPr lang="pt-BR" sz="1800" dirty="0"/>
                    </a:p>
                  </a:txBody>
                  <a:tcPr marT="45708" marB="45708"/>
                </a:tc>
              </a:tr>
              <a:tr h="404219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1.Gestão Fiscal Integrada</a:t>
                      </a:r>
                      <a:endParaRPr lang="pt-BR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1. Idem </a:t>
                      </a:r>
                      <a:r>
                        <a:rPr lang="pt-BR" sz="1800" dirty="0" err="1" smtClean="0"/>
                        <a:t>Idem</a:t>
                      </a:r>
                      <a:endParaRPr lang="pt-BR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08" marB="45708"/>
                </a:tc>
              </a:tr>
              <a:tr h="404219"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2.Administração Tributária</a:t>
                      </a:r>
                      <a:r>
                        <a:rPr lang="pt-BR" sz="1800" baseline="0" dirty="0" smtClean="0"/>
                        <a:t> e do Contencioso Fiscal</a:t>
                      </a:r>
                      <a:endParaRPr lang="pt-BR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 Excluídos dois produtos c/remanejamento de verbas</a:t>
                      </a:r>
                      <a:endParaRPr lang="pt-BR" sz="1800" dirty="0"/>
                    </a:p>
                  </a:txBody>
                  <a:tcPr marT="45708" marB="45708"/>
                </a:tc>
              </a:tr>
            </a:tbl>
          </a:graphicData>
        </a:graphic>
      </p:graphicFrame>
      <p:grpSp>
        <p:nvGrpSpPr>
          <p:cNvPr id="20501" name="Grupo 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10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20506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0502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20504" name="CaixaDeTexto 13"/>
          <p:cNvSpPr txBox="1">
            <a:spLocks noChangeArrowheads="1"/>
          </p:cNvSpPr>
          <p:nvPr/>
        </p:nvSpPr>
        <p:spPr bwMode="auto">
          <a:xfrm>
            <a:off x="552450" y="1341438"/>
            <a:ext cx="38750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Lucida Sans Unicode" pitchFamily="34" charset="0"/>
              <a:buAutoNum type="arabicPeriod" startAt="3"/>
            </a:pPr>
            <a:r>
              <a:rPr lang="pt-BR" b="1">
                <a:solidFill>
                  <a:srgbClr val="00B0F0"/>
                </a:solidFill>
              </a:rPr>
              <a:t>Descrição do Projeto 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446088" y="1916113"/>
            <a:ext cx="8229600" cy="4033837"/>
          </a:xfrm>
        </p:spPr>
        <p:txBody>
          <a:bodyPr/>
          <a:lstStyle/>
          <a:p>
            <a:pPr marL="447675" indent="-338138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c.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Qualidade do projeto original: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Classificar, e em seguida comentar, a qualidade do projeto original e de seu processo de formulação.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Classificação PI (Progresso na Implementação): ver definição da classificação PI no final deste documento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( ) Muito Satisfatório (MS) 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( ) Satisfatório (S)  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( ) Insatisfatório (I)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( ) Muito Insatisfatório (MI)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Comentários: Houve mudanças de alguns objetivos conforme .....</a:t>
            </a:r>
          </a:p>
        </p:txBody>
      </p:sp>
      <p:grpSp>
        <p:nvGrpSpPr>
          <p:cNvPr id="21507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21512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1508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21510" name="CaixaDeTexto 12"/>
          <p:cNvSpPr txBox="1">
            <a:spLocks noChangeArrowheads="1"/>
          </p:cNvSpPr>
          <p:nvPr/>
        </p:nvSpPr>
        <p:spPr bwMode="auto">
          <a:xfrm>
            <a:off x="552450" y="1474788"/>
            <a:ext cx="3875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Lucida Sans Unicode" pitchFamily="34" charset="0"/>
              <a:buAutoNum type="arabicPeriod" startAt="3"/>
            </a:pPr>
            <a:r>
              <a:rPr lang="pt-BR" b="1">
                <a:solidFill>
                  <a:srgbClr val="00B0F0"/>
                </a:solidFill>
              </a:rPr>
              <a:t>Descrição do Projeto 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395288" y="1881188"/>
            <a:ext cx="8229600" cy="1439862"/>
          </a:xfrm>
        </p:spPr>
        <p:txBody>
          <a:bodyPr/>
          <a:lstStyle/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a)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Impactos esperados: Elaborar tabela conforme modelo abaixo: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    CUMPRIMENTO DOS OBJETIVOS </a:t>
            </a: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(utilizar os objetivos do Projeto Atual)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18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Objetivo 1: ( Descrição....)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    Impactos Esperados (previstos)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331913" y="3313113"/>
          <a:ext cx="6624909" cy="2492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8303"/>
                <a:gridCol w="2208303"/>
                <a:gridCol w="2208303"/>
              </a:tblGrid>
              <a:tr h="694584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Linha de Base Original*</a:t>
                      </a:r>
                      <a:endParaRPr lang="pt-BR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Meta/Término</a:t>
                      </a:r>
                      <a:r>
                        <a:rPr lang="pt-BR" sz="1800" baseline="0" dirty="0" smtClean="0"/>
                        <a:t> do Projeto</a:t>
                      </a:r>
                      <a:endParaRPr lang="pt-BR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Impactos Diretos</a:t>
                      </a:r>
                    </a:p>
                    <a:p>
                      <a:r>
                        <a:rPr lang="pt-BR" sz="1400" dirty="0" smtClean="0"/>
                        <a:t>Gerados/Efetividade</a:t>
                      </a:r>
                      <a:endParaRPr lang="pt-BR" sz="1400" dirty="0"/>
                    </a:p>
                  </a:txBody>
                  <a:tcPr marT="45734" marB="45734"/>
                </a:tc>
              </a:tr>
              <a:tr h="402418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Rede de Comunicação de dados</a:t>
                      </a:r>
                      <a:r>
                        <a:rPr lang="pt-BR" sz="1800" baseline="0" dirty="0" smtClean="0"/>
                        <a:t> interna implementada, incompleta</a:t>
                      </a:r>
                      <a:endParaRPr lang="pt-BR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Melhorar a disponibilidade de informações por meio de acesso à Internet a 96% da população, com inclusão digital</a:t>
                      </a:r>
                      <a:endParaRPr lang="pt-BR" sz="14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Implementado o sistema</a:t>
                      </a:r>
                      <a:r>
                        <a:rPr lang="pt-BR" sz="1600" baseline="0" dirty="0" smtClean="0"/>
                        <a:t> Cachoeira do Sul Digital, com recursos necessários ao atendimento da demanda em 2022</a:t>
                      </a:r>
                      <a:endParaRPr lang="pt-BR" sz="1600" dirty="0"/>
                    </a:p>
                  </a:txBody>
                  <a:tcPr marT="45734" marB="45734"/>
                </a:tc>
              </a:tr>
            </a:tbl>
          </a:graphicData>
        </a:graphic>
      </p:graphicFrame>
      <p:grpSp>
        <p:nvGrpSpPr>
          <p:cNvPr id="22545" name="Grupo 9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11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22550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2546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22548" name="CaixaDeTexto 14"/>
          <p:cNvSpPr txBox="1">
            <a:spLocks noChangeArrowheads="1"/>
          </p:cNvSpPr>
          <p:nvPr/>
        </p:nvSpPr>
        <p:spPr bwMode="auto">
          <a:xfrm>
            <a:off x="468313" y="1403350"/>
            <a:ext cx="3095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 4. Resultados do Projeto: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684213" y="1771650"/>
            <a:ext cx="8229600" cy="4321175"/>
          </a:xfrm>
        </p:spPr>
        <p:txBody>
          <a:bodyPr/>
          <a:lstStyle/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Linha de Base Original: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Descrever como era a situação antes do projeto. Deve ser realizada uma exposição mais ampla da situação inicial do município, conforme os objetivos declarados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Exemplos: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Nível de arrecadação própria: 3% da Receita Corrente Líquida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Quantidade de atendimento ao cidadão por mês: 500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0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Classificação OD (Objetivo de Desenvolvimento): ver definição da classificação OD no final deste documento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Muito Provável (MP)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Provável (P)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Pouco Provável (PP)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Improvável (I)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555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23560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3556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23558" name="CaixaDeTexto 12"/>
          <p:cNvSpPr txBox="1">
            <a:spLocks noChangeArrowheads="1"/>
          </p:cNvSpPr>
          <p:nvPr/>
        </p:nvSpPr>
        <p:spPr bwMode="auto">
          <a:xfrm>
            <a:off x="611188" y="1341438"/>
            <a:ext cx="30956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 4. Resultados do Projeto: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663575" y="1557338"/>
            <a:ext cx="8229600" cy="4321175"/>
          </a:xfrm>
        </p:spPr>
        <p:txBody>
          <a:bodyPr/>
          <a:lstStyle/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Justifique brevemente a classificação do Objetivo com base no  grau das metas planejadas e explique as diferenças entre os impactos planejados e os alcançados, bem como outros fatores relevantes. Incluir, se possível, as evidências que respaldem os referidos resultados. 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u="sng" dirty="0" smtClean="0">
                <a:latin typeface="Arial" pitchFamily="34" charset="0"/>
                <a:cs typeface="Arial" pitchFamily="34" charset="0"/>
              </a:rPr>
              <a:t>Comentário: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Exemplo: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1.Objetivo cumprido conforme descrito na coluna Impactos                         Gerados /Efetividade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2. ministrados XX cursos de capacitação, com a participação de XX servidores.</a:t>
            </a:r>
          </a:p>
        </p:txBody>
      </p:sp>
      <p:grpSp>
        <p:nvGrpSpPr>
          <p:cNvPr id="24579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24584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4580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24582" name="CaixaDeTexto 12"/>
          <p:cNvSpPr txBox="1">
            <a:spLocks noChangeArrowheads="1"/>
          </p:cNvSpPr>
          <p:nvPr/>
        </p:nvSpPr>
        <p:spPr bwMode="auto">
          <a:xfrm>
            <a:off x="611188" y="1341438"/>
            <a:ext cx="30956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 4. Resultados do Projeto: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879475" y="1773238"/>
            <a:ext cx="8013700" cy="4321175"/>
          </a:xfrm>
        </p:spPr>
        <p:txBody>
          <a:bodyPr/>
          <a:lstStyle/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Objetivo 2 (Descrição....)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Impactos Esperados (previstos)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Classificação OD (Objetivo de Desenvolvimento):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Muito Provável (MP)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Provável (P)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Pouco Provável (PP)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Improvável (I)  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.....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u="sng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1692275" y="2503488"/>
          <a:ext cx="6264696" cy="18618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2088232"/>
                <a:gridCol w="2088232"/>
              </a:tblGrid>
              <a:tr h="10343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Linha de Base Original*</a:t>
                      </a:r>
                    </a:p>
                    <a:p>
                      <a:endParaRPr lang="pt-BR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Meta/Término</a:t>
                      </a:r>
                      <a:r>
                        <a:rPr lang="pt-BR" sz="1800" baseline="0" dirty="0" smtClean="0"/>
                        <a:t> do Projeto</a:t>
                      </a:r>
                      <a:endParaRPr lang="pt-BR" sz="1800" dirty="0" smtClean="0"/>
                    </a:p>
                    <a:p>
                      <a:endParaRPr lang="pt-BR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Impactos Diretos</a:t>
                      </a:r>
                    </a:p>
                    <a:p>
                      <a:r>
                        <a:rPr lang="pt-BR" sz="1400" dirty="0" smtClean="0"/>
                        <a:t>Gerados/Efetividade</a:t>
                      </a:r>
                      <a:endParaRPr lang="pt-BR" sz="1400" dirty="0"/>
                    </a:p>
                  </a:txBody>
                  <a:tcPr marT="45711" marB="45711"/>
                </a:tc>
              </a:tr>
              <a:tr h="413747"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T="45711" marB="45711"/>
                </a:tc>
              </a:tr>
              <a:tr h="413747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11" marB="45711"/>
                </a:tc>
              </a:tr>
            </a:tbl>
          </a:graphicData>
        </a:graphic>
      </p:graphicFrame>
      <p:grpSp>
        <p:nvGrpSpPr>
          <p:cNvPr id="25621" name="Grupo 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10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25626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5622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25624" name="CaixaDeTexto 13"/>
          <p:cNvSpPr txBox="1">
            <a:spLocks noChangeArrowheads="1"/>
          </p:cNvSpPr>
          <p:nvPr/>
        </p:nvSpPr>
        <p:spPr bwMode="auto">
          <a:xfrm>
            <a:off x="611188" y="1341438"/>
            <a:ext cx="30956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 4. Resultados do Projeto: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590550" y="1844675"/>
            <a:ext cx="8229600" cy="2736850"/>
          </a:xfrm>
        </p:spPr>
        <p:txBody>
          <a:bodyPr/>
          <a:lstStyle/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Objetivo 2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Justifique brevemente a classificação do Objetivo com base no  grau das metas planejadas e explique as diferenças entre os impactos planejados e os alcançados, bem como outros fatores relevantes. Incluir, se possível, as evidências que respaldem os referidos resultados.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u="sng" dirty="0" smtClean="0">
                <a:latin typeface="Arial" pitchFamily="34" charset="0"/>
                <a:cs typeface="Arial" pitchFamily="34" charset="0"/>
              </a:rPr>
              <a:t>Comentário: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u="sng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627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26632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6628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26630" name="CaixaDeTexto 12"/>
          <p:cNvSpPr txBox="1">
            <a:spLocks noChangeArrowheads="1"/>
          </p:cNvSpPr>
          <p:nvPr/>
        </p:nvSpPr>
        <p:spPr bwMode="auto">
          <a:xfrm>
            <a:off x="539750" y="1474788"/>
            <a:ext cx="3095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 4. Resultados do Projeto: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539750" y="1773238"/>
            <a:ext cx="8229600" cy="2879725"/>
          </a:xfrm>
        </p:spPr>
        <p:txBody>
          <a:bodyPr/>
          <a:lstStyle/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) Reformulações havidas nos objetivos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: Indicar se/como/quando (data da aprovação) o(s) objetivo (s) foram reformulados e  descrever brevemente suas consequências, incluindo quaisquer mudanças nos indicadores/metas.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Complementar, se necessário, os comentários realizados no  item 3. Descrição do Projeto.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u="sng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7651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27656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7652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27654" name="CaixaDeTexto 12"/>
          <p:cNvSpPr txBox="1">
            <a:spLocks noChangeArrowheads="1"/>
          </p:cNvSpPr>
          <p:nvPr/>
        </p:nvSpPr>
        <p:spPr bwMode="auto">
          <a:xfrm>
            <a:off x="612775" y="1474788"/>
            <a:ext cx="3095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 4. Resultados do Projeto: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457200" y="1989138"/>
            <a:ext cx="8229600" cy="4105275"/>
          </a:xfrm>
        </p:spPr>
        <p:txBody>
          <a:bodyPr/>
          <a:lstStyle/>
          <a:p>
            <a:pPr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Índice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1. Informações Básicas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2. Contexto do Projeto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3. Descrição do Projeto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4. Resultados do Projeto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5. Execução do Projeto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6. Sustentabilidade dos resultados do Projeto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7. Monitoramento e Avaliação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8. Lições Aprendidas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9. Classificação de Desempenho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Anexos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611188" y="260350"/>
            <a:ext cx="7848600" cy="17287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PCR </a:t>
            </a:r>
          </a:p>
          <a:p>
            <a:pPr algn="ctr">
              <a:defRPr/>
            </a:pPr>
            <a:r>
              <a:rPr lang="pt-BR" sz="32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Project </a:t>
            </a:r>
            <a:r>
              <a:rPr lang="pt-BR" sz="32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Completion</a:t>
            </a:r>
            <a:r>
              <a:rPr lang="pt-BR" sz="32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pt-BR" sz="32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Report</a:t>
            </a:r>
            <a:endParaRPr lang="pt-BR" sz="32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defRPr/>
            </a:pPr>
            <a:r>
              <a:rPr lang="pt-BR" sz="32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Relatório de Conclusão do Projeto</a:t>
            </a:r>
          </a:p>
        </p:txBody>
      </p:sp>
      <p:pic>
        <p:nvPicPr>
          <p:cNvPr id="2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663575" y="1844675"/>
            <a:ext cx="8229600" cy="4321175"/>
          </a:xfrm>
        </p:spPr>
        <p:txBody>
          <a:bodyPr/>
          <a:lstStyle/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) Síntese do cumprimento dos objetivos: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Classificar e em seguida comentar o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projeto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de acordo com o cumprimento dos objetivos em termos de EFETIVIDADE (confirmação dos impactos previstos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b="1" u="sng" dirty="0" smtClean="0">
              <a:latin typeface="Arial" pitchFamily="34" charset="0"/>
              <a:cs typeface="Arial" pitchFamily="34" charset="0"/>
            </a:endParaRPr>
          </a:p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Classificação EF: ver definição da classificação EF no final do documento</a:t>
            </a:r>
          </a:p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Muito Efetivo (ME)</a:t>
            </a:r>
          </a:p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Efetivo (E)  </a:t>
            </a:r>
          </a:p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Pouco Efetivo (PE)  </a:t>
            </a:r>
          </a:p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Nada Efetivo (NE)</a:t>
            </a:r>
          </a:p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Comentário: Destacar o cumprimento ou não dos objetivos e comentar frente as expectativas sobre o projeto original do projeto. </a:t>
            </a:r>
          </a:p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8675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28680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8676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28678" name="CaixaDeTexto 12"/>
          <p:cNvSpPr txBox="1">
            <a:spLocks noChangeArrowheads="1"/>
          </p:cNvSpPr>
          <p:nvPr/>
        </p:nvSpPr>
        <p:spPr bwMode="auto">
          <a:xfrm>
            <a:off x="612775" y="1412875"/>
            <a:ext cx="3095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 4. Resultados do Projeto: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539750" y="2133600"/>
            <a:ext cx="8229600" cy="2879725"/>
          </a:xfrm>
        </p:spPr>
        <p:txBody>
          <a:bodyPr/>
          <a:lstStyle/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pt-BR" sz="1800" b="1" dirty="0" err="1" smtClean="0">
                <a:latin typeface="Arial" pitchFamily="34" charset="0"/>
                <a:cs typeface="Arial" pitchFamily="34" charset="0"/>
              </a:rPr>
              <a:t>Externalidades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: 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Na medida do possível, indicar qualquer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externalidade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(positiva ou negativa) resultante do projeto, com especial ênfase nos aspectos sociais, políticos e de meio ambiente. 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Exemplo: (i)Instalação de novas indústrias e empresas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comerc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iai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gerando aumento da arrecadação; (ii) o PIB cresceu consideravelmente;  (iii)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crfise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financeira dos municípios provocou diminuição das receitas; (iv) aspectos intempestivos como chuvas torrenciais que inundaram lavouras, casas causando enorme prejuízo ao município etc. 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u="sng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9699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29704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9700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29702" name="CaixaDeTexto 12"/>
          <p:cNvSpPr txBox="1">
            <a:spLocks noChangeArrowheads="1"/>
          </p:cNvSpPr>
          <p:nvPr/>
        </p:nvSpPr>
        <p:spPr bwMode="auto">
          <a:xfrm>
            <a:off x="612775" y="1412875"/>
            <a:ext cx="3095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 4. Resultados do Projeto: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663575" y="1844675"/>
            <a:ext cx="8229600" cy="2016125"/>
          </a:xfrm>
        </p:spPr>
        <p:txBody>
          <a:bodyPr/>
          <a:lstStyle/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e) Produto: Elaborar tabela conforme modelo abaixo: PROGRESSO NA IMPLEMENTAÇÃO (PI)</a:t>
            </a:r>
          </a:p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 Componente 1: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Gestão Fiscal Integrada</a:t>
            </a:r>
          </a:p>
          <a:p>
            <a:pPr indent="-365125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 Custo Total:      Contrapartida:       BID:        % Desembolso BID</a:t>
            </a:r>
          </a:p>
          <a:p>
            <a:pPr indent="-365125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indent="-365125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 Indicadores Chaves de Produto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u="sng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755650" y="3808413"/>
          <a:ext cx="7920038" cy="2141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1953"/>
                <a:gridCol w="1301953"/>
                <a:gridCol w="1301953"/>
                <a:gridCol w="2091992"/>
                <a:gridCol w="1922387"/>
              </a:tblGrid>
              <a:tr h="1131619">
                <a:tc>
                  <a:txBody>
                    <a:bodyPr/>
                    <a:lstStyle/>
                    <a:p>
                      <a:r>
                        <a:rPr lang="pt-BR" dirty="0" smtClean="0"/>
                        <a:t>Produto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Linha de Base</a:t>
                      </a:r>
                      <a:r>
                        <a:rPr lang="pt-BR" sz="1800" baseline="0" dirty="0" smtClean="0"/>
                        <a:t> Original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800" dirty="0" smtClean="0"/>
                        <a:t>Meta /Término do Projeto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Impactos</a:t>
                      </a:r>
                      <a:r>
                        <a:rPr lang="pt-BR" sz="1400" baseline="0" dirty="0" smtClean="0"/>
                        <a:t> Gerados/ Produto Obtido (situação final do produto)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700" dirty="0" smtClean="0"/>
                        <a:t>Classificação do Produto (PI)</a:t>
                      </a:r>
                      <a:endParaRPr lang="pt-BR" sz="1700" dirty="0"/>
                    </a:p>
                  </a:txBody>
                  <a:tcPr/>
                </a:tc>
              </a:tr>
              <a:tr h="502536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Produto 1: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449637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Produto   2.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0749" name="Grupo 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10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30754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0750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30752" name="CaixaDeTexto 13"/>
          <p:cNvSpPr txBox="1">
            <a:spLocks noChangeArrowheads="1"/>
          </p:cNvSpPr>
          <p:nvPr/>
        </p:nvSpPr>
        <p:spPr bwMode="auto">
          <a:xfrm>
            <a:off x="612775" y="1403350"/>
            <a:ext cx="3095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 4. Resultados do Projeto: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684213" y="1773238"/>
            <a:ext cx="8229600" cy="1655762"/>
          </a:xfrm>
        </p:spPr>
        <p:txBody>
          <a:bodyPr/>
          <a:lstStyle/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PROGRESSO NA IMPLEMENTAÇÃO (PI)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Componente 2: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Administração Orçamentária, Financeira, Contábil, </a:t>
            </a:r>
            <a:r>
              <a:rPr lang="pt-BR" sz="1800" b="1" dirty="0" err="1" smtClean="0">
                <a:latin typeface="Arial" pitchFamily="34" charset="0"/>
                <a:cs typeface="Arial" pitchFamily="34" charset="0"/>
              </a:rPr>
              <a:t>Pçatrimonial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 e Controle da Gestão </a:t>
            </a:r>
            <a:r>
              <a:rPr lang="pt-BR" sz="1800" b="1" dirty="0" err="1" smtClean="0">
                <a:latin typeface="Arial" pitchFamily="34" charset="0"/>
                <a:cs typeface="Arial" pitchFamily="34" charset="0"/>
              </a:rPr>
              <a:t>FiscalGestão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 Fiscal Integrada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Custo Total:      Contrapartida:       BID:        % Desembolso BI</a:t>
            </a:r>
            <a:endParaRPr lang="pt-BR" sz="1800" b="1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1042988" y="3716338"/>
          <a:ext cx="7416800" cy="193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196"/>
                <a:gridCol w="1219196"/>
                <a:gridCol w="1219196"/>
                <a:gridCol w="1959018"/>
                <a:gridCol w="1800194"/>
              </a:tblGrid>
              <a:tr h="1100936">
                <a:tc>
                  <a:txBody>
                    <a:bodyPr/>
                    <a:lstStyle/>
                    <a:p>
                      <a:r>
                        <a:rPr lang="pt-BR" dirty="0" smtClean="0"/>
                        <a:t>Produto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Linha de Base</a:t>
                      </a:r>
                      <a:r>
                        <a:rPr lang="pt-BR" sz="1800" baseline="0" dirty="0" smtClean="0"/>
                        <a:t> Original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800" dirty="0" smtClean="0"/>
                        <a:t>Meta /Término do Projeto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Impactos</a:t>
                      </a:r>
                      <a:r>
                        <a:rPr lang="pt-BR" sz="1400" baseline="0" dirty="0" smtClean="0"/>
                        <a:t> Gerados/ Produto Obtido (situação final do produto)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700" dirty="0" smtClean="0"/>
                        <a:t>Classificação do Produto (PI)</a:t>
                      </a:r>
                      <a:endParaRPr lang="pt-BR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Produto 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Produto 2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1773" name="Grupo 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10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31778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1774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31776" name="CaixaDeTexto 13"/>
          <p:cNvSpPr txBox="1">
            <a:spLocks noChangeArrowheads="1"/>
          </p:cNvSpPr>
          <p:nvPr/>
        </p:nvSpPr>
        <p:spPr bwMode="auto">
          <a:xfrm>
            <a:off x="612775" y="1258888"/>
            <a:ext cx="3095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 4. Resultados do Projeto: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539750" y="1989138"/>
            <a:ext cx="8229600" cy="3455987"/>
          </a:xfrm>
        </p:spPr>
        <p:txBody>
          <a:bodyPr/>
          <a:lstStyle/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Linha de Base Original: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Exemplos: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Terminais de auto atendimento inexistentes;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Cadastro de imóveis não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georeferenciados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Georeferenciamento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inexistente;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Equipamentos defasados e depreciados;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UEM sem estrutura e capacitação adequadas;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Cadastro e planta genérica de valores desatualizadas com posição de 2009.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2771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32776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2772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32774" name="CaixaDeTexto 12"/>
          <p:cNvSpPr txBox="1">
            <a:spLocks noChangeArrowheads="1"/>
          </p:cNvSpPr>
          <p:nvPr/>
        </p:nvSpPr>
        <p:spPr bwMode="auto">
          <a:xfrm>
            <a:off x="612775" y="1474788"/>
            <a:ext cx="3095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 4. Resultados do Projeto: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539750" y="1773238"/>
            <a:ext cx="8229600" cy="4321175"/>
          </a:xfrm>
        </p:spPr>
        <p:txBody>
          <a:bodyPr/>
          <a:lstStyle/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Classificação PI (Progresso na Implementação): ver definição da classificação PI no final deste documento</a:t>
            </a:r>
          </a:p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Muito Satisfatório 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MS </a:t>
            </a:r>
          </a:p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Satisfatório- S  </a:t>
            </a:r>
          </a:p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Insatisfatório - I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Muito Insatisfatório-MI</a:t>
            </a:r>
          </a:p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u="sng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u="sng" dirty="0" smtClean="0">
                <a:latin typeface="Arial" pitchFamily="34" charset="0"/>
                <a:cs typeface="Arial" pitchFamily="34" charset="0"/>
              </a:rPr>
              <a:t>Explicar brevemente as diferenças entre os produtos planejados e os atuais, caso haja, e outras observações que considerar relevante.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u="sng" dirty="0" smtClean="0">
                <a:latin typeface="Arial" pitchFamily="34" charset="0"/>
                <a:cs typeface="Arial" pitchFamily="34" charset="0"/>
              </a:rPr>
              <a:t>Indicar se o componente foi reestruturado. Descrever brevemente as consequências dessas mudanças. </a:t>
            </a:r>
          </a:p>
        </p:txBody>
      </p:sp>
      <p:grpSp>
        <p:nvGrpSpPr>
          <p:cNvPr id="33795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33800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3796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33798" name="CaixaDeTexto 12"/>
          <p:cNvSpPr txBox="1">
            <a:spLocks noChangeArrowheads="1"/>
          </p:cNvSpPr>
          <p:nvPr/>
        </p:nvSpPr>
        <p:spPr bwMode="auto">
          <a:xfrm>
            <a:off x="612775" y="1341438"/>
            <a:ext cx="30956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 4. Resultados do Projeto: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735013" y="1925638"/>
            <a:ext cx="8229600" cy="4321175"/>
          </a:xfrm>
        </p:spPr>
        <p:txBody>
          <a:bodyPr/>
          <a:lstStyle/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f)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Síntese do progresso na implementação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. Classificar o projeto e em seguida comentar de acordo  com o progresso da implementação.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Classificação (PI)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Muito Satisfatório 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MS </a:t>
            </a:r>
          </a:p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Satisfatório- S  </a:t>
            </a:r>
          </a:p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Insatisfatório - I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indent="-365125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Muito Insatisfatório-MI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800" u="sng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u="sng" dirty="0" smtClean="0">
                <a:latin typeface="Arial" pitchFamily="34" charset="0"/>
                <a:cs typeface="Arial" pitchFamily="34" charset="0"/>
              </a:rPr>
              <a:t>Comentário: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u="sng" dirty="0" smtClean="0">
                <a:latin typeface="Arial" pitchFamily="34" charset="0"/>
                <a:cs typeface="Arial" pitchFamily="34" charset="0"/>
              </a:rPr>
              <a:t>Exemplos: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600" u="sng" dirty="0" smtClean="0">
                <a:latin typeface="Arial" pitchFamily="34" charset="0"/>
                <a:cs typeface="Arial" pitchFamily="34" charset="0"/>
              </a:rPr>
              <a:t>Falar se houve revisões e seus impactos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600" u="sng" dirty="0" smtClean="0">
                <a:latin typeface="Arial" pitchFamily="34" charset="0"/>
                <a:cs typeface="Arial" pitchFamily="34" charset="0"/>
              </a:rPr>
              <a:t>Dificuldades para definir Termos de Referência mais complexos na área de TI </a:t>
            </a:r>
            <a:r>
              <a:rPr lang="pt-BR" sz="1600" u="sng" dirty="0" err="1" smtClean="0">
                <a:latin typeface="Arial" pitchFamily="34" charset="0"/>
                <a:cs typeface="Arial" pitchFamily="34" charset="0"/>
              </a:rPr>
              <a:t>etc</a:t>
            </a:r>
            <a:endParaRPr lang="pt-BR" sz="1600" u="sng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u="sng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u="sng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4819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34824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4820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34822" name="CaixaDeTexto 12"/>
          <p:cNvSpPr txBox="1">
            <a:spLocks noChangeArrowheads="1"/>
          </p:cNvSpPr>
          <p:nvPr/>
        </p:nvSpPr>
        <p:spPr bwMode="auto">
          <a:xfrm>
            <a:off x="612775" y="1412875"/>
            <a:ext cx="3095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 4. Resultados do Projeto: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663575" y="1773238"/>
            <a:ext cx="8229600" cy="1584325"/>
          </a:xfrm>
        </p:spPr>
        <p:txBody>
          <a:bodyPr/>
          <a:lstStyle/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g)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Custo do projeto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 Elaborar tabela conforme modelo a seguir.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u="sng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u="sng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5843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35848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5844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35846" name="CaixaDeTexto 12"/>
          <p:cNvSpPr txBox="1">
            <a:spLocks noChangeArrowheads="1"/>
          </p:cNvSpPr>
          <p:nvPr/>
        </p:nvSpPr>
        <p:spPr bwMode="auto">
          <a:xfrm>
            <a:off x="612775" y="1474788"/>
            <a:ext cx="3095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 4. Resultados do Projeto: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395288" y="1484313"/>
          <a:ext cx="8497887" cy="436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298"/>
                <a:gridCol w="2124298"/>
                <a:gridCol w="2124298"/>
                <a:gridCol w="2124298"/>
              </a:tblGrid>
              <a:tr h="419218">
                <a:tc gridSpan="4"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 marL="91436" marR="91436" marT="45717" marB="45717"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300" dirty="0"/>
                    </a:p>
                  </a:txBody>
                  <a:tcPr/>
                </a:tc>
              </a:tr>
              <a:tr h="723618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Custo Total do Projeto</a:t>
                      </a:r>
                      <a:endParaRPr lang="pt-BR" sz="18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Valor Planejado (R$)</a:t>
                      </a:r>
                      <a:endParaRPr lang="pt-BR" sz="18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Valor Realizado</a:t>
                      </a:r>
                      <a:r>
                        <a:rPr lang="pt-BR" sz="1800" baseline="0" dirty="0" smtClean="0"/>
                        <a:t> (R$)</a:t>
                      </a:r>
                      <a:endParaRPr lang="pt-BR" sz="18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Variação %</a:t>
                      </a:r>
                      <a:r>
                        <a:rPr lang="pt-BR" sz="1600" baseline="0" dirty="0" smtClean="0"/>
                        <a:t> </a:t>
                      </a:r>
                      <a:r>
                        <a:rPr lang="pt-BR" sz="1300" baseline="0" dirty="0" smtClean="0"/>
                        <a:t>(realizado/planejado)</a:t>
                      </a:r>
                      <a:endParaRPr lang="pt-BR" sz="1300" dirty="0"/>
                    </a:p>
                  </a:txBody>
                  <a:tcPr marL="91436" marR="91436" marT="45717" marB="45717"/>
                </a:tc>
              </a:tr>
              <a:tr h="350142">
                <a:tc>
                  <a:txBody>
                    <a:bodyPr/>
                    <a:lstStyle/>
                    <a:p>
                      <a:r>
                        <a:rPr lang="pt-BR" sz="1000" dirty="0" smtClean="0"/>
                        <a:t>Consultoria</a:t>
                      </a:r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</a:tr>
              <a:tr h="325608">
                <a:tc>
                  <a:txBody>
                    <a:bodyPr/>
                    <a:lstStyle/>
                    <a:p>
                      <a:r>
                        <a:rPr lang="pt-BR" sz="1000" dirty="0" smtClean="0"/>
                        <a:t>Capacitação</a:t>
                      </a:r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/>
                    </a:p>
                  </a:txBody>
                  <a:tcPr marL="91436" marR="91436" marT="45717" marB="45717"/>
                </a:tc>
              </a:tr>
              <a:tr h="447952">
                <a:tc>
                  <a:txBody>
                    <a:bodyPr/>
                    <a:lstStyle/>
                    <a:p>
                      <a:r>
                        <a:rPr lang="pt-BR" sz="1000" dirty="0" smtClean="0"/>
                        <a:t>Serviços técnicos</a:t>
                      </a:r>
                      <a:r>
                        <a:rPr lang="pt-BR" sz="1000" baseline="0" dirty="0" smtClean="0"/>
                        <a:t> que não configuram consultoria</a:t>
                      </a:r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</a:tr>
              <a:tr h="620243">
                <a:tc>
                  <a:txBody>
                    <a:bodyPr/>
                    <a:lstStyle/>
                    <a:p>
                      <a:r>
                        <a:rPr lang="pt-BR" sz="1000" dirty="0" smtClean="0"/>
                        <a:t>Equipamentos e sistemas de tecnologia de informação e comunicação</a:t>
                      </a:r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</a:tr>
              <a:tr h="620243">
                <a:tc>
                  <a:txBody>
                    <a:bodyPr/>
                    <a:lstStyle/>
                    <a:p>
                      <a:r>
                        <a:rPr lang="pt-BR" sz="1000" dirty="0" smtClean="0"/>
                        <a:t>Mobiliário,</a:t>
                      </a:r>
                      <a:r>
                        <a:rPr lang="pt-BR" sz="1000" baseline="0" dirty="0" smtClean="0"/>
                        <a:t> materiais e equipamentos de apoio operacional</a:t>
                      </a:r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</a:tr>
              <a:tr h="275660">
                <a:tc>
                  <a:txBody>
                    <a:bodyPr/>
                    <a:lstStyle/>
                    <a:p>
                      <a:r>
                        <a:rPr lang="pt-BR" sz="1000" dirty="0" smtClean="0"/>
                        <a:t>Infraestrutura</a:t>
                      </a:r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</a:tr>
              <a:tr h="275660">
                <a:tc>
                  <a:txBody>
                    <a:bodyPr/>
                    <a:lstStyle/>
                    <a:p>
                      <a:r>
                        <a:rPr lang="pt-BR" sz="1000" dirty="0" smtClean="0"/>
                        <a:t>Imprevistos</a:t>
                      </a:r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</a:tr>
              <a:tr h="310118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Custo</a:t>
                      </a:r>
                      <a:r>
                        <a:rPr lang="pt-BR" sz="1200" baseline="0" dirty="0" smtClean="0"/>
                        <a:t> Total do Projeto</a:t>
                      </a:r>
                      <a:endParaRPr lang="pt-BR" sz="12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</a:txBody>
                  <a:tcPr marL="91436" marR="91436" marT="45717" marB="45717"/>
                </a:tc>
              </a:tr>
            </a:tbl>
          </a:graphicData>
        </a:graphic>
      </p:graphicFrame>
      <p:grpSp>
        <p:nvGrpSpPr>
          <p:cNvPr id="36920" name="Grupo 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10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36924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6921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684213" y="1773238"/>
            <a:ext cx="7848600" cy="2376487"/>
          </a:xfrm>
        </p:spPr>
        <p:txBody>
          <a:bodyPr/>
          <a:lstStyle/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Nota: explicar brevemente razões de mudanças de custos significativos e, se possível, quantificar suas causas  (por exemplo: mudanças em quantidades físicas ou custos unitários, mudanças de taxas, devido a atrasos, etc.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Comentário: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sz="1800" u="sng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7891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37896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7892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37894" name="CaixaDeTexto 12"/>
          <p:cNvSpPr txBox="1">
            <a:spLocks noChangeArrowheads="1"/>
          </p:cNvSpPr>
          <p:nvPr/>
        </p:nvSpPr>
        <p:spPr bwMode="auto">
          <a:xfrm>
            <a:off x="612775" y="1474788"/>
            <a:ext cx="3095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 4. Resultados do Projeto: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539750" y="2565400"/>
            <a:ext cx="8229600" cy="3024188"/>
          </a:xfrm>
        </p:spPr>
        <p:txBody>
          <a:bodyPr/>
          <a:lstStyle/>
          <a:p>
            <a:pPr marL="361950" indent="-361950" algn="just">
              <a:buClrTx/>
              <a:buSzPct val="100000"/>
              <a:buFont typeface="+mj-lt"/>
              <a:buAutoNum type="alphaLcParenR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Dados formais do contrato (valor total, recursos BID, contrapartida, condições financeiras, data de assinatura, prazo de vigência, prorrogações havidas, outras informações relevantes).</a:t>
            </a:r>
          </a:p>
          <a:p>
            <a:pPr algn="just">
              <a:buClrTx/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268" name="Grupo 9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6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11272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11" name="CaixaDeTexto 10"/>
          <p:cNvSpPr txBox="1"/>
          <p:nvPr/>
        </p:nvSpPr>
        <p:spPr>
          <a:xfrm>
            <a:off x="539750" y="1700213"/>
            <a:ext cx="3024188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pt-BR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Informações Básicas</a:t>
            </a:r>
            <a:endParaRPr lang="pt-BR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539750" y="2060575"/>
            <a:ext cx="8229600" cy="4321175"/>
          </a:xfrm>
        </p:spPr>
        <p:txBody>
          <a:bodyPr/>
          <a:lstStyle/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a) Análise de Fatores Críticos: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Fazer uma análise dos fatores críticos (positivos e negativos) que afetaram o projeto e seus produtos. Nessa análise, incluir também, aqueles fatores que estiveram fora do âmbito de influência da gerência do projeto.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Neste último caso, indicar se estes riscos foram identificados durante o desenho  ou na execução do projeto. Em ambos os casos, explicar como foram administrados.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 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sz="1800" u="sng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8915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38920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8916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38918" name="CaixaDeTexto 12"/>
          <p:cNvSpPr txBox="1">
            <a:spLocks noChangeArrowheads="1"/>
          </p:cNvSpPr>
          <p:nvPr/>
        </p:nvSpPr>
        <p:spPr bwMode="auto">
          <a:xfrm>
            <a:off x="523875" y="1557338"/>
            <a:ext cx="3543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5. Execução do projeto: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539750" y="2060575"/>
            <a:ext cx="8229600" cy="2663825"/>
          </a:xfrm>
        </p:spPr>
        <p:txBody>
          <a:bodyPr/>
          <a:lstStyle/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a. Fatores críticos Positivos: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Exemplos:</a:t>
            </a:r>
          </a:p>
          <a:p>
            <a:pPr marL="180975" indent="-180975"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equipe de projeto motivada e interessada;</a:t>
            </a:r>
          </a:p>
          <a:p>
            <a:pPr marL="180975" indent="-180975"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envolvimento dos gestores das áreas envolvidas pelo projeto;</a:t>
            </a:r>
          </a:p>
          <a:p>
            <a:pPr marL="180975" indent="-180975"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utilização de tecnologia avançada nos processos;</a:t>
            </a:r>
          </a:p>
          <a:p>
            <a:pPr marL="180975" indent="-180975"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percepção da necessidade de melhoria da gestão por parte do primeiro escalão do governo municipal,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etc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                  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sz="1800" u="sng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9939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39944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9940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39942" name="CaixaDeTexto 12"/>
          <p:cNvSpPr txBox="1">
            <a:spLocks noChangeArrowheads="1"/>
          </p:cNvSpPr>
          <p:nvPr/>
        </p:nvSpPr>
        <p:spPr bwMode="auto">
          <a:xfrm>
            <a:off x="523875" y="1557338"/>
            <a:ext cx="3543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5. Execução do projeto: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539750" y="1989138"/>
            <a:ext cx="8229600" cy="3311525"/>
          </a:xfrm>
        </p:spPr>
        <p:txBody>
          <a:bodyPr/>
          <a:lstStyle/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b. Fatores Críticos Negativos: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Exemplos: </a:t>
            </a:r>
          </a:p>
          <a:p>
            <a:pPr marL="180975" indent="-180975"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dificuldade de interação com os órgãos governamentais envolvidos na autorização do financiamento à época da aprovação do financiamento;</a:t>
            </a:r>
          </a:p>
          <a:p>
            <a:pPr marL="180975" indent="-180975"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rotatividade dos membros da UEM;</a:t>
            </a:r>
          </a:p>
          <a:p>
            <a:pPr marL="180975" indent="-180975"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insuficiência de pessoal efetivo (estatutário) com capacidade técnica para participar da UEM;</a:t>
            </a:r>
          </a:p>
          <a:p>
            <a:pPr marL="180975" indent="-180975"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descontinuidade na coordenação geral após mudanças na equipe do governo municipal em virtude do término do mandato.</a:t>
            </a:r>
            <a:endParaRPr lang="pt-BR" sz="1800" u="sng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0963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40968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0964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40966" name="CaixaDeTexto 12"/>
          <p:cNvSpPr txBox="1">
            <a:spLocks noChangeArrowheads="1"/>
          </p:cNvSpPr>
          <p:nvPr/>
        </p:nvSpPr>
        <p:spPr bwMode="auto">
          <a:xfrm>
            <a:off x="523875" y="1557338"/>
            <a:ext cx="3543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5. Execução do projeto: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539750" y="1916113"/>
            <a:ext cx="8229600" cy="4033837"/>
          </a:xfrm>
        </p:spPr>
        <p:txBody>
          <a:bodyPr/>
          <a:lstStyle/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b)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Desempenho da UEM: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Classificar e em seguida comentar, o desempenho da Unidade Executora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Muinicipal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, considerando sua habilidade para: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      a) administrar riscos;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      b) monitorar os resultados de desempenho do projeto, e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      c) tomar ações corretivas quando for o caso.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u="sng" dirty="0" smtClean="0">
                <a:latin typeface="Arial" pitchFamily="34" charset="0"/>
                <a:cs typeface="Arial" pitchFamily="34" charset="0"/>
              </a:rPr>
              <a:t>Classificação PI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Muito satisfatório (MS)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Satisfatório (S)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Insatisfatório (I)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)Muito Insatisfatório (MI)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pt-BR" sz="1800" u="sng" dirty="0" smtClean="0">
                <a:latin typeface="Arial" pitchFamily="34" charset="0"/>
                <a:cs typeface="Arial" pitchFamily="34" charset="0"/>
              </a:rPr>
              <a:t>Comentário: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b="1" u="sng" dirty="0" smtClean="0">
                <a:latin typeface="Arial" pitchFamily="34" charset="0"/>
                <a:cs typeface="Arial" pitchFamily="34" charset="0"/>
              </a:rPr>
              <a:t>     </a:t>
            </a:r>
          </a:p>
        </p:txBody>
      </p:sp>
      <p:grpSp>
        <p:nvGrpSpPr>
          <p:cNvPr id="41987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41992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1988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41990" name="CaixaDeTexto 12"/>
          <p:cNvSpPr txBox="1">
            <a:spLocks noChangeArrowheads="1"/>
          </p:cNvSpPr>
          <p:nvPr/>
        </p:nvSpPr>
        <p:spPr bwMode="auto">
          <a:xfrm>
            <a:off x="523875" y="1557338"/>
            <a:ext cx="3543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5. Execução do projeto: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539750" y="1916113"/>
            <a:ext cx="8229600" cy="4321175"/>
          </a:xfrm>
        </p:spPr>
        <p:txBody>
          <a:bodyPr/>
          <a:lstStyle/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c.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Desempenho da UCP: 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Classificar, de forma independente, e em seguida comentar, o desempenho da Unidade de Coordenação de </a:t>
            </a:r>
            <a:br>
              <a:rPr lang="pt-BR" sz="1800" dirty="0" smtClean="0">
                <a:latin typeface="Arial" pitchFamily="34" charset="0"/>
                <a:cs typeface="Arial" pitchFamily="34" charset="0"/>
              </a:rPr>
            </a:br>
            <a:r>
              <a:rPr lang="pt-BR" sz="1800" dirty="0" smtClean="0">
                <a:latin typeface="Arial" pitchFamily="34" charset="0"/>
                <a:cs typeface="Arial" pitchFamily="34" charset="0"/>
              </a:rPr>
              <a:t>Programas do PNAFM, em termos de sua contribuição para o desempenho geral do projeto e o alcance de seus objetivos.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u="sng" dirty="0" smtClean="0">
                <a:latin typeface="Arial" pitchFamily="34" charset="0"/>
                <a:cs typeface="Arial" pitchFamily="34" charset="0"/>
              </a:rPr>
              <a:t>Classificação PI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Muito satisfatório (MS)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Satisfatório (S)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Insatisfatório (I)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)Muito Insatisfatório (MI)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u="sng" dirty="0" smtClean="0">
                <a:latin typeface="Arial" pitchFamily="34" charset="0"/>
                <a:cs typeface="Arial" pitchFamily="34" charset="0"/>
              </a:rPr>
              <a:t>Comentário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:  Atendimento, COGEP, revisões, acompanhamento etc.</a:t>
            </a:r>
            <a:r>
              <a:rPr lang="pt-BR" sz="1800" u="sng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b="1" u="sng" dirty="0" smtClean="0">
                <a:latin typeface="Arial" pitchFamily="34" charset="0"/>
                <a:cs typeface="Arial" pitchFamily="34" charset="0"/>
              </a:rPr>
              <a:t>     </a:t>
            </a:r>
          </a:p>
        </p:txBody>
      </p:sp>
      <p:grpSp>
        <p:nvGrpSpPr>
          <p:cNvPr id="43011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43016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3012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43014" name="CaixaDeTexto 12"/>
          <p:cNvSpPr txBox="1">
            <a:spLocks noChangeArrowheads="1"/>
          </p:cNvSpPr>
          <p:nvPr/>
        </p:nvSpPr>
        <p:spPr bwMode="auto">
          <a:xfrm>
            <a:off x="523875" y="1557338"/>
            <a:ext cx="3543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5. Execução do projeto: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539750" y="1917700"/>
            <a:ext cx="8229600" cy="4175125"/>
          </a:xfrm>
        </p:spPr>
        <p:txBody>
          <a:bodyPr/>
          <a:lstStyle/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d.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Desempenho do Agente Financeiro: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Classificar, de forma independente e em seguida comentar, o desempenho do agente financeiro, em termos de tal contribuição para o desempenho geral do projeto e o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alcan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ce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de seus objetivos.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u="sng" dirty="0" smtClean="0">
                <a:latin typeface="Arial" pitchFamily="34" charset="0"/>
                <a:cs typeface="Arial" pitchFamily="34" charset="0"/>
              </a:rPr>
              <a:t>Classificação PI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Muito satisfatório (MS)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Satisfatório (S)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 Insatisfatório (I)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( )Muito Insatisfatório (MI)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u="sng" dirty="0" smtClean="0">
                <a:latin typeface="Arial" pitchFamily="34" charset="0"/>
                <a:cs typeface="Arial" pitchFamily="34" charset="0"/>
              </a:rPr>
              <a:t>Comentário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:  A CAIXA .......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b="1" u="sng" dirty="0" smtClean="0">
                <a:latin typeface="Arial" pitchFamily="34" charset="0"/>
                <a:cs typeface="Arial" pitchFamily="34" charset="0"/>
              </a:rPr>
              <a:t>     </a:t>
            </a:r>
          </a:p>
        </p:txBody>
      </p:sp>
      <p:grpSp>
        <p:nvGrpSpPr>
          <p:cNvPr id="44035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44040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4036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44038" name="CaixaDeTexto 12"/>
          <p:cNvSpPr txBox="1">
            <a:spLocks noChangeArrowheads="1"/>
          </p:cNvSpPr>
          <p:nvPr/>
        </p:nvSpPr>
        <p:spPr bwMode="auto">
          <a:xfrm>
            <a:off x="523875" y="1557338"/>
            <a:ext cx="3543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5. Execução do projeto: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539750" y="1916113"/>
            <a:ext cx="8229600" cy="4249737"/>
          </a:xfrm>
        </p:spPr>
        <p:txBody>
          <a:bodyPr/>
          <a:lstStyle/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Análise dos Fatores Críticos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a)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Informar e na analisar os fatores críticos relacionados à manutenção dos resultados do projeto.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Em caráter de sugestão, listamos os seguintes assuntos: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Viabilidade econômico financeira;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Alocação orçamentária para operação em manutenção;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Tarifas de usuários e outras medidas de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recupearção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de custos;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Compromisso de governo;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Apoio público;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Marco político regulatório;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Incentivos especiais p/sustentar benefícios do projeto.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5059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45064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5060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45062" name="CaixaDeTexto 12"/>
          <p:cNvSpPr txBox="1">
            <a:spLocks noChangeArrowheads="1"/>
          </p:cNvSpPr>
          <p:nvPr/>
        </p:nvSpPr>
        <p:spPr bwMode="auto">
          <a:xfrm>
            <a:off x="539750" y="1268413"/>
            <a:ext cx="7993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6. Sustentabilidade dos resultados do projeto: (Pergunta Fundamental: como garantir a continuidade dos resultados do Projeto?)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539750" y="2205038"/>
            <a:ext cx="8229600" cy="3024187"/>
          </a:xfrm>
        </p:spPr>
        <p:txBody>
          <a:bodyPr/>
          <a:lstStyle/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Análise dos Fatores Críticos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b) 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Descrever brevemente o plano operacional futuro (pode ser incluído como anexo).    </a:t>
            </a:r>
          </a:p>
          <a:p>
            <a:pPr marL="0" indent="0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Plano Operacional Futuro:</a:t>
            </a:r>
          </a:p>
          <a:p>
            <a:pPr marL="0" indent="0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Exemplos:</a:t>
            </a:r>
          </a:p>
          <a:p>
            <a:pPr marL="180975" indent="-180975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revisão do planejamento estratégico; </a:t>
            </a:r>
          </a:p>
          <a:p>
            <a:pPr marL="180975" indent="-180975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obtenção de maior autonomia pelo aumento da arrecadação própria;</a:t>
            </a:r>
          </a:p>
          <a:p>
            <a:pPr marL="180975" indent="-180975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ampliação da transparência nas decisões e adoção de instrumentos de participação popular; obtenção de redução de despesas administrativas; e</a:t>
            </a:r>
          </a:p>
          <a:p>
            <a:pPr marL="180975" indent="-180975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de pessoal; etc.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  </a:t>
            </a:r>
            <a:endParaRPr lang="pt-BR" sz="16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6083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46088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6084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46086" name="CaixaDeTexto 12"/>
          <p:cNvSpPr txBox="1">
            <a:spLocks noChangeArrowheads="1"/>
          </p:cNvSpPr>
          <p:nvPr/>
        </p:nvSpPr>
        <p:spPr bwMode="auto">
          <a:xfrm>
            <a:off x="539750" y="1341438"/>
            <a:ext cx="7993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6. Sustentabilidade dos resultados do projeto: (Pergunta Fundamental: como garantir a continuidade dos resultados do Projeto?)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539750" y="2060575"/>
            <a:ext cx="8229600" cy="2592388"/>
          </a:xfrm>
        </p:spPr>
        <p:txBody>
          <a:bodyPr/>
          <a:lstStyle/>
          <a:p>
            <a:pPr marL="342900" indent="-342900" algn="just">
              <a:buClrTx/>
              <a:buSzPct val="100000"/>
              <a:buFont typeface="Wingdings 3" pitchFamily="18" charset="2"/>
              <a:buAutoNum type="alphaLcParenR" startAt="3"/>
              <a:defRPr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Riscos Potenciais: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Indicar brevemente os principais riscos que possam afetar a sustentabilidade dos resultados obtidos pelo projeto, e como os mesmos serão administrados: </a:t>
            </a:r>
          </a:p>
          <a:p>
            <a:pPr marL="342900" indent="-342900">
              <a:buClrTx/>
              <a:buSzPct val="100000"/>
              <a:buFont typeface="Wingdings 3" pitchFamily="18" charset="2"/>
              <a:buAutoNum type="alphaLcParenR" startAt="3"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361950" indent="0">
              <a:buClrTx/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Exemplo: Falta de recursos financeiros para manutenção e atualização dos recursos tecnológicos dos diversos produtos implementados.</a:t>
            </a:r>
          </a:p>
          <a:p>
            <a:pPr>
              <a:buClrTx/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</a:t>
            </a:r>
            <a:endParaRPr lang="pt-BR" sz="16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7107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47112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7108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47110" name="CaixaDeTexto 12"/>
          <p:cNvSpPr txBox="1">
            <a:spLocks noChangeArrowheads="1"/>
          </p:cNvSpPr>
          <p:nvPr/>
        </p:nvSpPr>
        <p:spPr bwMode="auto">
          <a:xfrm>
            <a:off x="539750" y="1341438"/>
            <a:ext cx="7993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6. Sustentabilidade dos resultados do projeto: (Pergunta Fundamental: como garantir a continuidade dos resultados do Projeto?)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539750" y="1989138"/>
            <a:ext cx="8229600" cy="4103687"/>
          </a:xfrm>
        </p:spPr>
        <p:txBody>
          <a:bodyPr/>
          <a:lstStyle/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d) Capacidade Institucional: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Comentar sobre a capacidade da administração municipal para sustentar os resultados do projeto. Existe evidência de que o projeto contribuiu para o fortalecimento da capacidade das instituições envolvidas?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Comentário: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Exemplo: a administração está comprometida com a modernização permanente e com a sustentabilidade dos produtos implementados no PNAFM e demonstra capacidade para tal fim.</a:t>
            </a:r>
          </a:p>
          <a:p>
            <a:pPr marL="0" indent="0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Classificação SU: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( ) Muito Provável (MP)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( ) Provável (P)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( ) Pouco Provável (PP)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( ) Improvável (I) 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8131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48136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8132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48134" name="CaixaDeTexto 12"/>
          <p:cNvSpPr txBox="1">
            <a:spLocks noChangeArrowheads="1"/>
          </p:cNvSpPr>
          <p:nvPr/>
        </p:nvSpPr>
        <p:spPr bwMode="auto">
          <a:xfrm>
            <a:off x="539750" y="1268413"/>
            <a:ext cx="7993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6. Sustentabilidade dos resultados do projeto: (Pergunta Fundamental: como garantir a continuidade dos resultados do Projeto?)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684213" y="2420938"/>
            <a:ext cx="8229600" cy="2160587"/>
          </a:xfrm>
        </p:spPr>
        <p:txBody>
          <a:bodyPr/>
          <a:lstStyle/>
          <a:p>
            <a:pPr algn="just">
              <a:buClrTx/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Tx/>
              <a:buSzPct val="100000"/>
              <a:buFont typeface="+mj-lt"/>
              <a:buAutoNum type="alphaLcParenR" startAt="2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Autoridades (prefeito e titulares das secretarias envolvidas) à época da assinatura do contrato, as alterações, e como está composta atualmente, com dados (telefone e e-mail) para contato:  </a:t>
            </a:r>
          </a:p>
          <a:p>
            <a:pPr marL="342900" indent="-342900" algn="just">
              <a:buClrTx/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  b.1)    Autoridades na época da assinatura do contrato;</a:t>
            </a:r>
          </a:p>
          <a:p>
            <a:pPr marL="342900" indent="-342900" algn="just">
              <a:buClrTx/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  b.2)    Autoridades na época do fim do contrato.</a:t>
            </a:r>
          </a:p>
          <a:p>
            <a:pPr algn="just">
              <a:buClrTx/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indent="-365125" algn="just">
              <a:buClrTx/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>
              <a:buClrTx/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291" name="Grupo 11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13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12296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2292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17" name="CaixaDeTexto 16"/>
          <p:cNvSpPr txBox="1"/>
          <p:nvPr/>
        </p:nvSpPr>
        <p:spPr>
          <a:xfrm>
            <a:off x="539750" y="1700213"/>
            <a:ext cx="3024188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pt-BR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Informações Básicas</a:t>
            </a:r>
            <a:endParaRPr lang="pt-BR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611188" y="1773238"/>
            <a:ext cx="8229600" cy="4175125"/>
          </a:xfrm>
        </p:spPr>
        <p:txBody>
          <a:bodyPr/>
          <a:lstStyle/>
          <a:p>
            <a:pPr marL="342900" indent="-34290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AutoNum type="alphaLcParenR"/>
              <a:defRPr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Informações sobre Resultados: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Comentar sobre a existência de processos e mecanismos estabelecidos para a coleta de informações e a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nálise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de dados que se utilizou para medir e monitorar os resultados do projeto. Especificar fontes de informação, a frequência de coleta e de análise de informação, disponibilidade de linha der base; comentar sobre a qualidade geral do projeto relatados. Favor, anexar resumo da avaliação de meio-termo e/ou da avaliação final ou outros documentos relevantes, se aplicável.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Exemplos:</a:t>
            </a:r>
          </a:p>
          <a:p>
            <a:pPr marL="180975" indent="-180975"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acompanhamento contábil das receitas correntes e próprias;</a:t>
            </a:r>
          </a:p>
          <a:p>
            <a:pPr marL="180975" indent="-180975"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evolução de despesas; resultado primário líquido;</a:t>
            </a:r>
          </a:p>
          <a:p>
            <a:pPr marL="180975" indent="-180975"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acompanhamentos estatísticos dos demais indicadores de desempenho, etc. 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  </a:t>
            </a:r>
            <a:endParaRPr lang="pt-BR" sz="16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9155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49160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9156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5661025"/>
            <a:ext cx="931863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5803900"/>
            <a:ext cx="7921625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49158" name="CaixaDeTexto 12"/>
          <p:cNvSpPr txBox="1">
            <a:spLocks noChangeArrowheads="1"/>
          </p:cNvSpPr>
          <p:nvPr/>
        </p:nvSpPr>
        <p:spPr bwMode="auto">
          <a:xfrm>
            <a:off x="647700" y="1341438"/>
            <a:ext cx="47879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7. Monitoramento e Avaliação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611188" y="1773238"/>
            <a:ext cx="8229600" cy="3743325"/>
          </a:xfrm>
        </p:spPr>
        <p:txBody>
          <a:bodyPr/>
          <a:lstStyle/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b)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Monitoramento Futuro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: Descreva brevemente se e quando os efeitos diretos do projeto e potenciais impactos futuros serão modificados. Quais indicadores de desempenho serão monitorados?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Exemplos:</a:t>
            </a:r>
          </a:p>
          <a:p>
            <a:pPr marL="180975" indent="-180975"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Evolução da receita corrente e da receita própria;</a:t>
            </a:r>
          </a:p>
          <a:p>
            <a:pPr marL="180975" indent="-180975"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Relação Receita Corrente/Receita Própria;</a:t>
            </a:r>
          </a:p>
          <a:p>
            <a:pPr marL="180975" indent="-180975"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Evolução das Despesas;</a:t>
            </a:r>
          </a:p>
          <a:p>
            <a:pPr marL="180975" indent="-180975"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Evolução do Resultado Primário Líquido.</a:t>
            </a:r>
          </a:p>
          <a:p>
            <a:pPr marL="180975" indent="-180975"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Execução Física, financeira e impactos sobre as dimensões econômicas (receitas e gastos) durante a execução do projeto através dos instrumentos de monitoramento fornecidos pelo projeto (UCP). </a:t>
            </a:r>
          </a:p>
        </p:txBody>
      </p:sp>
      <p:grpSp>
        <p:nvGrpSpPr>
          <p:cNvPr id="50179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50184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50180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50182" name="CaixaDeTexto 12"/>
          <p:cNvSpPr txBox="1">
            <a:spLocks noChangeArrowheads="1"/>
          </p:cNvSpPr>
          <p:nvPr/>
        </p:nvSpPr>
        <p:spPr bwMode="auto">
          <a:xfrm>
            <a:off x="647700" y="1341438"/>
            <a:ext cx="47879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7. Monitoramento e Avaliação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611188" y="1987550"/>
            <a:ext cx="8229600" cy="3889375"/>
          </a:xfrm>
        </p:spPr>
        <p:txBody>
          <a:bodyPr/>
          <a:lstStyle/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Descrever lições aprendidas ao longo do processo de formulação e execução do projeto, que poderão ser utilizadas no planejamento e execução de operações futuras. Classificar as lições de acordo com os assuntos principais, por exemplo: capacidade institucional, meio ambiente, sustentabilidade, administração de riscos etc.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u="sng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u="sng" dirty="0" smtClean="0">
                <a:latin typeface="Arial" pitchFamily="34" charset="0"/>
                <a:cs typeface="Arial" pitchFamily="34" charset="0"/>
              </a:rPr>
              <a:t>Lições aprendidas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Ex: participação na elaboração de diagnósticos; capacitação da UEM para formação de um escritório de projetos; adquirir expertise para efetivação das aquisições; avaliação da capacidade institucional da UEM identificando deficiências com elaboração de planos de ações para as devidas  correções; conscientização dos envolvidos no  projeto e sobre os impactos sociais gerados etc.</a:t>
            </a:r>
            <a:endParaRPr lang="pt-BR" sz="16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1203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51208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51204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51206" name="CaixaDeTexto 12"/>
          <p:cNvSpPr txBox="1">
            <a:spLocks noChangeArrowheads="1"/>
          </p:cNvSpPr>
          <p:nvPr/>
        </p:nvSpPr>
        <p:spPr bwMode="auto">
          <a:xfrm>
            <a:off x="611188" y="1484313"/>
            <a:ext cx="2532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8. Lições aprendidas: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611188" y="1628775"/>
            <a:ext cx="8229600" cy="4321175"/>
          </a:xfrm>
        </p:spPr>
        <p:txBody>
          <a:bodyPr/>
          <a:lstStyle/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Descrever as iniciativas realizadas no projeto que foram consideradas como exitosas, passíveis de serem replicadas. Colocar informações, resultados, fotos, envolvimento, enfim, descrever as rotinas, procedimentos e resultados.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u="sng" dirty="0" smtClean="0">
                <a:latin typeface="Arial" pitchFamily="34" charset="0"/>
                <a:cs typeface="Arial" pitchFamily="34" charset="0"/>
              </a:rPr>
              <a:t>Melhores Práticas: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ex: contratação de levantamento aerofotogramétrico compartilhada com  a atualização do cadastro imobiliário; implantação de unidades de atendimento ao cidadão; implantação da sala do Empreendedor; implantação de novas ferramentas WEB para acesso do cidadão no portal da secretaria; priorização de execução dos produtos que gerem impactos sociais relevantes diretamente nas comunidade, etc. 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Anexar fotos, demonstrativos contábeis, financeiros e outros materiais que achar conveniente para melhor ilustrar o relatório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.  </a:t>
            </a:r>
            <a:endParaRPr lang="pt-BR" sz="16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2227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52232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52228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52230" name="Retângulo 15"/>
          <p:cNvSpPr>
            <a:spLocks noChangeArrowheads="1"/>
          </p:cNvSpPr>
          <p:nvPr/>
        </p:nvSpPr>
        <p:spPr bwMode="auto">
          <a:xfrm>
            <a:off x="611188" y="1412875"/>
            <a:ext cx="24939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00B0F0"/>
                </a:solidFill>
              </a:rPr>
              <a:t>9. Melhores Práticas: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611188" y="1628775"/>
            <a:ext cx="8229600" cy="4321175"/>
          </a:xfrm>
        </p:spPr>
        <p:txBody>
          <a:bodyPr/>
          <a:lstStyle/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Da Regulamentação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Manual Operacional do PNAFM – MOP</a:t>
            </a: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Módulo IV, Capítulo I,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ítem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2.5: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O PCR, modelo de relatório elaborado pelo BID, está disponível no sítio da COOPE/UCP e será encaminhado aos municípios para preenchimento e após a data de encerramento do projeto, estes terão até 60 dias para enviar a UCP. A não entrega dos relatórios e demais instrumentos de monitoramento e controle nos prazos estabelecidos pela UCP, caracterizará o descumprimento de obrigações contratuais e regulamentares do programa, ensejando, por conseguinte, sanções ao ente municipal, conforme consta da seção de sanções desse Manual  Operacional.</a:t>
            </a:r>
          </a:p>
        </p:txBody>
      </p:sp>
      <p:grpSp>
        <p:nvGrpSpPr>
          <p:cNvPr id="53251" name="Grupo 7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9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53255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53252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519113" y="1916113"/>
            <a:ext cx="8229600" cy="2592387"/>
          </a:xfrm>
        </p:spPr>
        <p:txBody>
          <a:bodyPr/>
          <a:lstStyle/>
          <a:p>
            <a:pPr algn="just">
              <a:buClrTx/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indent="-365125" algn="just">
              <a:buClrTx/>
              <a:buSzPct val="100000"/>
              <a:buFont typeface="+mj-lt"/>
              <a:buAutoNum type="alphaLcParenR" startAt="3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Composição da UEM, à época da assinatura do contrato, alterações e atualmente, com dados (telefone e e-mail) para contato:</a:t>
            </a:r>
          </a:p>
          <a:p>
            <a:pPr indent="-365125" algn="just">
              <a:buClrTx/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  c.1)  Componentes da UEM na época da assinatura do contrato;</a:t>
            </a:r>
          </a:p>
          <a:p>
            <a:pPr indent="-365125" algn="just">
              <a:buClrTx/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  c.2) Componentes da UEM durante a execução do contrato (alterações ocorridas);</a:t>
            </a:r>
          </a:p>
          <a:p>
            <a:pPr indent="-365125" algn="just">
              <a:buClrTx/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  c.3)  Componentes da UEM na época do fim do contrato.</a:t>
            </a:r>
          </a:p>
          <a:p>
            <a:pPr lvl="1" algn="just">
              <a:spcBef>
                <a:spcPts val="400"/>
              </a:spcBef>
              <a:buClrTx/>
              <a:buSzPct val="100000"/>
              <a:buFont typeface="Verdana" pitchFamily="34" charset="0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400"/>
              </a:spcBef>
              <a:buClrTx/>
              <a:buSzPct val="100000"/>
              <a:buFont typeface="Verdana" pitchFamily="34" charset="0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315" name="Grupo 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10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13320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3316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14" name="CaixaDeTexto 13"/>
          <p:cNvSpPr txBox="1"/>
          <p:nvPr/>
        </p:nvSpPr>
        <p:spPr>
          <a:xfrm>
            <a:off x="539750" y="1700213"/>
            <a:ext cx="3024188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pt-BR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Informações Básicas</a:t>
            </a:r>
            <a:endParaRPr lang="pt-BR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457200" y="2060575"/>
            <a:ext cx="8229600" cy="3600450"/>
          </a:xfrm>
        </p:spPr>
        <p:txBody>
          <a:bodyPr/>
          <a:lstStyle/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a)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Expor as razões originais que motivaram a tomada do financiamento;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Observação: utilizar o Projeto de Lei, o PEP ou o Planejamento     Estratégico;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Ex: Visa melhoria da eficiência administrativa, racionalização e transparência da receita e da despesa pública municipal. Implantação de projetos para fortalecimento institucional, tais como, controle interno, recursos humanos, planejamento e execução orçamentária, informações confiáveis, redução de custos etc. Melhoria do desempenho das funções sociais e maior autonomia no financiamento dos gasto público através das receitas próprias. Racionalização dos processos.</a:t>
            </a:r>
          </a:p>
        </p:txBody>
      </p:sp>
      <p:grpSp>
        <p:nvGrpSpPr>
          <p:cNvPr id="14339" name="Grupo 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10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14344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4340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14" name="CaixaDeTexto 13"/>
          <p:cNvSpPr txBox="1"/>
          <p:nvPr/>
        </p:nvSpPr>
        <p:spPr>
          <a:xfrm>
            <a:off x="552450" y="1557338"/>
            <a:ext cx="3011488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 startAt="2"/>
              <a:defRPr/>
            </a:pPr>
            <a:r>
              <a:rPr lang="pt-BR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Contexto do Projeto:</a:t>
            </a:r>
            <a:endParaRPr lang="pt-BR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457200" y="2205038"/>
            <a:ext cx="8229600" cy="3024187"/>
          </a:xfrm>
        </p:spPr>
        <p:txBody>
          <a:bodyPr/>
          <a:lstStyle/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b) Dados estatístico-comparativos do município à época da assinatura do contrato e atualmente, tais como, por exemplo, (mas não limitados a estes): dados fiscais ( composição das receitas e despesas, perfis de arrecadação e de dívida,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etc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); totais de efetivos (permanentes, comissionados e terceirizados) das secretarias e demais órgãos envolvidos;    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observação: Preencher a tabela, acrescentando ou suprimindo indicadores de acordo com os objetivos do projeto municipal;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Indicadores relevantes para aferição e análise de índices contábeis estatísticos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363" name="Grupo 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10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15368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5364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14" name="CaixaDeTexto 13"/>
          <p:cNvSpPr txBox="1"/>
          <p:nvPr/>
        </p:nvSpPr>
        <p:spPr>
          <a:xfrm>
            <a:off x="552450" y="1557338"/>
            <a:ext cx="3011488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 startAt="2"/>
              <a:defRPr/>
            </a:pPr>
            <a:r>
              <a:rPr lang="pt-BR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Contexto do Projeto:</a:t>
            </a:r>
            <a:endParaRPr lang="pt-BR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395288" y="1628775"/>
            <a:ext cx="8229600" cy="4321175"/>
          </a:xfrm>
        </p:spPr>
        <p:txBody>
          <a:bodyPr/>
          <a:lstStyle/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Preencher nesta tabela abaixo os dados solicitados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: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611188" y="2636838"/>
          <a:ext cx="7776792" cy="2300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4134"/>
                <a:gridCol w="1079724"/>
                <a:gridCol w="972098"/>
                <a:gridCol w="1093612"/>
                <a:gridCol w="1093612"/>
                <a:gridCol w="1093612"/>
              </a:tblGrid>
              <a:tr h="575054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Total de Servidores</a:t>
                      </a:r>
                      <a:endParaRPr lang="pt-BR" sz="14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2019</a:t>
                      </a:r>
                      <a:endParaRPr lang="pt-BR" sz="14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2020</a:t>
                      </a:r>
                      <a:endParaRPr lang="pt-BR" sz="14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2021</a:t>
                      </a:r>
                      <a:endParaRPr lang="pt-BR" sz="14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2022</a:t>
                      </a:r>
                      <a:endParaRPr lang="pt-BR" sz="14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2023</a:t>
                      </a:r>
                      <a:endParaRPr lang="pt-BR" sz="1400" dirty="0"/>
                    </a:p>
                  </a:txBody>
                  <a:tcPr marT="45735" marB="45735"/>
                </a:tc>
              </a:tr>
              <a:tr h="575054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Permanentes</a:t>
                      </a:r>
                      <a:endParaRPr lang="pt-BR" sz="14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5" marB="45735"/>
                </a:tc>
              </a:tr>
              <a:tr h="575054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Comissionados</a:t>
                      </a:r>
                      <a:endParaRPr lang="pt-BR" sz="14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5" marB="45735"/>
                </a:tc>
              </a:tr>
              <a:tr h="575054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Terceirizados</a:t>
                      </a:r>
                      <a:endParaRPr lang="pt-BR" sz="14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5" marB="45735"/>
                </a:tc>
              </a:tr>
            </a:tbl>
          </a:graphicData>
        </a:graphic>
      </p:graphicFrame>
      <p:grpSp>
        <p:nvGrpSpPr>
          <p:cNvPr id="16424" name="Grupo 10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12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16428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6425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457200" y="2060575"/>
            <a:ext cx="8229600" cy="3529013"/>
          </a:xfrm>
        </p:spPr>
        <p:txBody>
          <a:bodyPr/>
          <a:lstStyle/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c) Descrever a evolução do contexto político, social e econômico ao longo do período de execução do projeto, analisando de que maneira a evolução deste contexto afetou a execução do projeto, justificou as revisões realizadas e interferiu na capacidade de alcançar os objetivos previstos.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1800" u="sng" dirty="0" smtClean="0">
                <a:latin typeface="Arial" pitchFamily="34" charset="0"/>
                <a:cs typeface="Arial" pitchFamily="34" charset="0"/>
              </a:rPr>
              <a:t>Descrição e comentário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Exemplo: O município está localizado ....,  tem XX habitantes, distribuídos ....,..., sendo X área rural e Y urbana. Sua economia é diversificada e baseia-se em produção de ..... e ....., . Nº de indústrias, e de estabelecimentos comerciais e descrever alguns impactos importantes verificados com a implementação do projeto PNAFM.  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411" name="Grupo 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0" y="0"/>
            <a:chExt cx="9144000" cy="1268760"/>
          </a:xfrm>
        </p:grpSpPr>
        <p:sp>
          <p:nvSpPr>
            <p:cNvPr id="10" name="Título 1"/>
            <p:cNvSpPr txBox="1">
              <a:spLocks/>
            </p:cNvSpPr>
            <p:nvPr/>
          </p:nvSpPr>
          <p:spPr>
            <a:xfrm>
              <a:off x="0" y="44462"/>
              <a:ext cx="9144000" cy="1224298"/>
            </a:xfrm>
            <a:prstGeom prst="rect">
              <a:avLst/>
            </a:prstGeom>
          </p:spPr>
          <p:txBody>
            <a:bodyPr/>
            <a:lstStyle/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pPr algn="ctr">
                <a:defRPr/>
              </a:pPr>
              <a:r>
                <a:rPr lang="pt-BR" sz="36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Relatório de Finalização do Projeto </a:t>
              </a:r>
            </a:p>
            <a:p>
              <a:pPr algn="ctr">
                <a:defRPr/>
              </a:pPr>
              <a:endPara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pic>
          <p:nvPicPr>
            <p:cNvPr id="17416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403648" cy="581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7412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021388"/>
            <a:ext cx="9318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042988" y="6164263"/>
            <a:ext cx="7921625" cy="5762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000" b="1" dirty="0" smtClean="0">
                <a:latin typeface="Arial Black" pitchFamily="34" charset="0"/>
              </a:rPr>
              <a:t>PROGRAMA NACIONAL DE APOIO À GESTÃO ADMINISTRATIVA E FISCAL DOS MUNICÍPIOS BRASILEIROS –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300" b="1" dirty="0" smtClean="0">
                <a:latin typeface="Arial Black" pitchFamily="34" charset="0"/>
              </a:rPr>
              <a:t>PNAFM III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sp>
        <p:nvSpPr>
          <p:cNvPr id="14" name="CaixaDeTexto 13"/>
          <p:cNvSpPr txBox="1"/>
          <p:nvPr/>
        </p:nvSpPr>
        <p:spPr>
          <a:xfrm>
            <a:off x="552450" y="1484313"/>
            <a:ext cx="3011488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 startAt="2"/>
              <a:defRPr/>
            </a:pPr>
            <a:r>
              <a:rPr lang="pt-BR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Contexto do Projeto:</a:t>
            </a:r>
            <a:endParaRPr lang="pt-BR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6802</TotalTime>
  <Words>4262</Words>
  <Application>Microsoft Office PowerPoint</Application>
  <PresentationFormat>Apresentação na tela (4:3)</PresentationFormat>
  <Paragraphs>589</Paragraphs>
  <Slides>44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44</vt:i4>
      </vt:variant>
    </vt:vector>
  </HeadingPairs>
  <TitlesOfParts>
    <vt:vector size="54" baseType="lpstr">
      <vt:lpstr>Arial</vt:lpstr>
      <vt:lpstr>Lucida Sans Unicode</vt:lpstr>
      <vt:lpstr>Wingdings 3</vt:lpstr>
      <vt:lpstr>Verdana</vt:lpstr>
      <vt:lpstr>Wingdings 2</vt:lpstr>
      <vt:lpstr>Calibri</vt:lpstr>
      <vt:lpstr>Aparajita</vt:lpstr>
      <vt:lpstr>Arial Black</vt:lpstr>
      <vt:lpstr>Wingdings</vt:lpstr>
      <vt:lpstr>Concurso</vt:lpstr>
      <vt:lpstr>  Municípios: Aracaju/SE; Belo Horizonte/MG; Bom Despacho/MG; Campo Grande/MS; Juiz de Fora/MG ; Porto Alegre/RS; Rio de Janeiro/RJ; São Paulo/SP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IrmaBC</dc:creator>
  <cp:lastModifiedBy>IrmaBC</cp:lastModifiedBy>
  <cp:revision>518</cp:revision>
  <dcterms:created xsi:type="dcterms:W3CDTF">2016-08-22T14:28:27Z</dcterms:created>
  <dcterms:modified xsi:type="dcterms:W3CDTF">2019-08-30T14:21:07Z</dcterms:modified>
</cp:coreProperties>
</file>