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7"/>
  </p:notesMasterIdLst>
  <p:sldIdLst>
    <p:sldId id="290" r:id="rId2"/>
    <p:sldId id="305" r:id="rId3"/>
    <p:sldId id="315" r:id="rId4"/>
    <p:sldId id="336" r:id="rId5"/>
    <p:sldId id="334" r:id="rId6"/>
    <p:sldId id="316" r:id="rId7"/>
    <p:sldId id="317" r:id="rId8"/>
    <p:sldId id="318" r:id="rId9"/>
    <p:sldId id="319" r:id="rId10"/>
    <p:sldId id="320" r:id="rId11"/>
    <p:sldId id="321" r:id="rId12"/>
    <p:sldId id="339" r:id="rId13"/>
    <p:sldId id="300" r:id="rId14"/>
    <p:sldId id="338" r:id="rId15"/>
    <p:sldId id="297" r:id="rId16"/>
  </p:sldIdLst>
  <p:sldSz cx="9144000" cy="6858000" type="screen4x3"/>
  <p:notesSz cx="6797675" cy="9926638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3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4AACC3B-2EE1-4FC7-B55E-8613E41B9940}" type="datetimeFigureOut">
              <a:rPr lang="pt-BR"/>
              <a:pPr>
                <a:defRPr/>
              </a:pPr>
              <a:t>06/12/2019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00283ADE-8209-467B-9B0A-E43C57EBE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smtClean="0"/>
              <a:t>Nesse contexto, é necessário que os municípios dediquem </a:t>
            </a:r>
            <a:r>
              <a:rPr lang="pt-BR" b="1" smtClean="0"/>
              <a:t>especial atenção à elaboração do Planejamento Estratégico municipal com ênfase na gestão fiscal, </a:t>
            </a:r>
            <a:r>
              <a:rPr lang="pt-BR" smtClean="0"/>
              <a:t>uma vez que esse documento </a:t>
            </a:r>
            <a:r>
              <a:rPr lang="pt-BR" b="1" smtClean="0"/>
              <a:t>fundamentará as escolhas e prioridades dos projetos</a:t>
            </a:r>
            <a:r>
              <a:rPr lang="pt-BR" smtClean="0"/>
              <a:t>, seus Produtos e demais ações do Projeto, possibilitando </a:t>
            </a:r>
            <a:r>
              <a:rPr lang="pt-BR" b="1" smtClean="0"/>
              <a:t>utilizar da melhor forma possível as oportunidades e recursos disponíveis.</a:t>
            </a:r>
          </a:p>
          <a:p>
            <a:r>
              <a:rPr lang="pt-BR" smtClean="0"/>
              <a:t> </a:t>
            </a:r>
          </a:p>
          <a:p>
            <a:r>
              <a:rPr lang="pt-BR" smtClean="0"/>
              <a:t>Um projeto de modernização fiscal é um processo único, consistindo de um grupo de produtos, insumos e aquisições coordenadas e controladas, com datas para início e término, empreendido para o alcance das metas e objetivos seguindo requisitos específicos, incluindo </a:t>
            </a:r>
            <a:r>
              <a:rPr lang="pt-BR" b="1" smtClean="0"/>
              <a:t>limitações de tempo, custo e recursos.</a:t>
            </a:r>
          </a:p>
          <a:p>
            <a:r>
              <a:rPr lang="pt-BR" smtClean="0"/>
              <a:t> </a:t>
            </a:r>
          </a:p>
          <a:p>
            <a:r>
              <a:rPr lang="pt-BR" smtClean="0"/>
              <a:t>De posse dessas premissas, a UEM deverá estruturar todos os passos necessários para identificar a </a:t>
            </a:r>
            <a:r>
              <a:rPr lang="pt-BR" b="1" smtClean="0"/>
              <a:t>situação real em que o seu município se encontra</a:t>
            </a:r>
            <a:r>
              <a:rPr lang="pt-BR" smtClean="0"/>
              <a:t>, com ênfase na gestão fiscal, e estabelecer as estratégias a serem seguidas</a:t>
            </a:r>
            <a:r>
              <a:rPr lang="pt-BR" b="1" smtClean="0"/>
              <a:t>, visando alçar a gestão local a novos patamares de eficiência, eficácia e efetividade na gestão das finanças públicas.</a:t>
            </a:r>
          </a:p>
          <a:p>
            <a:endParaRPr lang="pt-BR" smtClean="0"/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895656E-5AB9-4329-8486-963BFC97602B}" type="slidenum">
              <a:rPr lang="pt-BR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smtClean="0"/>
              <a:t>Nesse contexto, é necessário que os municípios dediquem </a:t>
            </a:r>
            <a:r>
              <a:rPr lang="pt-BR" b="1" smtClean="0"/>
              <a:t>especial atenção à elaboração do Planejamento Estratégico municipal com ênfase na gestão fiscal, </a:t>
            </a:r>
            <a:r>
              <a:rPr lang="pt-BR" smtClean="0"/>
              <a:t>uma vez que esse documento </a:t>
            </a:r>
            <a:r>
              <a:rPr lang="pt-BR" b="1" smtClean="0"/>
              <a:t>fundamentará as escolhas e prioridades dos projetos</a:t>
            </a:r>
            <a:r>
              <a:rPr lang="pt-BR" smtClean="0"/>
              <a:t>, seus Produtos e demais ações do Projeto, possibilitando </a:t>
            </a:r>
            <a:r>
              <a:rPr lang="pt-BR" b="1" smtClean="0"/>
              <a:t>utilizar da melhor forma possível as oportunidades e recursos disponíveis.</a:t>
            </a:r>
          </a:p>
          <a:p>
            <a:r>
              <a:rPr lang="pt-BR" smtClean="0"/>
              <a:t> </a:t>
            </a:r>
          </a:p>
          <a:p>
            <a:r>
              <a:rPr lang="pt-BR" smtClean="0"/>
              <a:t>Um projeto de modernização fiscal é um processo único, consistindo de um grupo de produtos, insumos e aquisições coordenadas e controladas, com datas para início e término, empreendido para o alcance das metas e objetivos seguindo requisitos específicos, incluindo </a:t>
            </a:r>
            <a:r>
              <a:rPr lang="pt-BR" b="1" smtClean="0"/>
              <a:t>limitações de tempo, custo e recursos.</a:t>
            </a:r>
          </a:p>
          <a:p>
            <a:r>
              <a:rPr lang="pt-BR" smtClean="0"/>
              <a:t> </a:t>
            </a:r>
          </a:p>
          <a:p>
            <a:r>
              <a:rPr lang="pt-BR" smtClean="0"/>
              <a:t>De posse dessas premissas, a UEM deverá estruturar todos os passos necessários para identificar a </a:t>
            </a:r>
            <a:r>
              <a:rPr lang="pt-BR" b="1" smtClean="0"/>
              <a:t>situação real em que o seu município se encontra</a:t>
            </a:r>
            <a:r>
              <a:rPr lang="pt-BR" smtClean="0"/>
              <a:t>, com ênfase na gestão fiscal, e estabelecer as estratégias a serem seguidas</a:t>
            </a:r>
            <a:r>
              <a:rPr lang="pt-BR" b="1" smtClean="0"/>
              <a:t>, visando alçar a gestão local a novos patamares de eficiência, eficácia e efetividade na gestão das finanças públicas.</a:t>
            </a:r>
          </a:p>
          <a:p>
            <a:endParaRPr lang="pt-BR" smtClean="0"/>
          </a:p>
        </p:txBody>
      </p:sp>
      <p:sp>
        <p:nvSpPr>
          <p:cNvPr id="2662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0E9E098-ECE7-4EDB-82FA-6601CBEFDB2B}" type="slidenum">
              <a:rPr lang="pt-BR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smtClean="0"/>
              <a:t>1 - Elaborar estratégia - Alcançar objetivos – Melhor utilização possível de recursos disponíveis</a:t>
            </a:r>
          </a:p>
          <a:p>
            <a:r>
              <a:rPr lang="pt-BR" smtClean="0"/>
              <a:t>2 - ser tempestivamente neutralizada – Incremento de Receitas – Redução de Despesas Previstas</a:t>
            </a:r>
          </a:p>
        </p:txBody>
      </p:sp>
      <p:sp>
        <p:nvSpPr>
          <p:cNvPr id="2765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DF31A5F-69CB-42D9-A5BD-005B5092829F}" type="slidenum">
              <a:rPr lang="pt-BR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b="1" smtClean="0"/>
              <a:t>As Diretrizes Estratégicas </a:t>
            </a:r>
            <a:r>
              <a:rPr lang="pt-BR" smtClean="0"/>
              <a:t>a serem definidas no Planejamento Estratégico </a:t>
            </a:r>
            <a:r>
              <a:rPr lang="pt-BR" b="1" smtClean="0"/>
              <a:t>deverão nortear as ações a serem realizadas </a:t>
            </a:r>
            <a:r>
              <a:rPr lang="pt-BR" smtClean="0"/>
              <a:t>com a implantação dos projetos.</a:t>
            </a:r>
          </a:p>
        </p:txBody>
      </p:sp>
      <p:sp>
        <p:nvSpPr>
          <p:cNvPr id="2867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BD53A74-C56F-4F44-B660-E94F83428466}" type="slidenum">
              <a:rPr lang="pt-BR"/>
              <a:pPr/>
              <a:t>9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2970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61E5DC8-882F-4B24-A7C9-CE5E0414BACC}" type="slidenum">
              <a:rPr lang="pt-BR"/>
              <a:pPr/>
              <a:t>10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3072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117306E-02F5-4081-971C-A28F406C9443}" type="slidenum">
              <a:rPr lang="pt-BR"/>
              <a:pPr/>
              <a:t>12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ângulo retângulo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grpSp>
        <p:nvGrpSpPr>
          <p:cNvPr id="5" name="Grupo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orma livre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7" name="Forma livre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6 w 5760"/>
                <a:gd name="T3" fmla="*/ 0 h 528"/>
                <a:gd name="T4" fmla="*/ 2147483646 w 5760"/>
                <a:gd name="T5" fmla="*/ 1332767423 h 528"/>
                <a:gd name="T6" fmla="*/ 120019431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" name="Conector reto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11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E8DC0F6-2E1E-45B2-B04D-3A7CB7DC8313}" type="datetimeFigureOut">
              <a:rPr lang="pt-BR"/>
              <a:pPr>
                <a:defRPr/>
              </a:pPr>
              <a:t>06/12/2019</a:t>
            </a:fld>
            <a:endParaRPr lang="pt-BR"/>
          </a:p>
        </p:txBody>
      </p:sp>
      <p:sp>
        <p:nvSpPr>
          <p:cNvPr id="12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5402AF2-45A7-4B87-A3FE-7E7CE2F8988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C3F89-F96D-4D84-9D65-BF985E34D52E}" type="datetimeFigureOut">
              <a:rPr lang="pt-BR"/>
              <a:pPr>
                <a:defRPr/>
              </a:pPr>
              <a:t>06/12/2019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2CF8E-70C8-4C9C-B073-B521E2E4101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0DF539-E6C8-48C4-83C9-028DC275823E}" type="datetimeFigureOut">
              <a:rPr lang="pt-BR"/>
              <a:pPr>
                <a:defRPr/>
              </a:pPr>
              <a:t>06/12/2019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D3BED-3CA8-47DA-9511-2B06BFBF4C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072E2-25C1-4675-AD4F-6A2CFD9FAEEE}" type="datetimeFigureOut">
              <a:rPr lang="pt-BR"/>
              <a:pPr>
                <a:defRPr/>
              </a:pPr>
              <a:t>06/12/2019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1AE8E-793C-4047-A9A3-414FACB90F4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visa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5" name="Divisa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9D8D175-CC87-48D4-B290-8033F1AD8B5D}" type="datetimeFigureOut">
              <a:rPr lang="pt-BR"/>
              <a:pPr>
                <a:defRPr/>
              </a:pPr>
              <a:t>06/12/2019</a:t>
            </a:fld>
            <a:endParaRPr lang="pt-BR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C8E4688-D385-45F2-928F-7B9A8D2A42E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2A5BD8A-43CB-4D5F-8ED1-9C7B4580E20E}" type="datetimeFigureOut">
              <a:rPr lang="pt-BR"/>
              <a:pPr>
                <a:defRPr/>
              </a:pPr>
              <a:t>06/12/2019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512E341-B79E-4272-960C-A743C99374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1497EE1-60FC-4515-B53B-A697A6536E88}" type="datetimeFigureOut">
              <a:rPr lang="pt-BR"/>
              <a:pPr>
                <a:defRPr/>
              </a:pPr>
              <a:t>06/12/2019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5BCC94F-F5B4-4B2A-A5AE-B1A57C38462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1DB05F3-87FF-4D33-A1C6-0CCED21B3444}" type="datetimeFigureOut">
              <a:rPr lang="pt-BR"/>
              <a:pPr>
                <a:defRPr/>
              </a:pPr>
              <a:t>06/12/2019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9F240D-603F-4072-9BFB-4AD88B7D7BD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4368A-21A7-45C7-82CC-BCCDA5AEE3A0}" type="datetimeFigureOut">
              <a:rPr lang="pt-BR"/>
              <a:pPr>
                <a:defRPr/>
              </a:pPr>
              <a:t>06/12/2019</a:t>
            </a:fld>
            <a:endParaRPr lang="pt-BR"/>
          </a:p>
        </p:txBody>
      </p:sp>
      <p:sp>
        <p:nvSpPr>
          <p:cNvPr id="3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383B2-A0F3-4698-B93C-BF49089C975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C9A9B2-8115-46F1-A27E-2BC5CC2B8164}" type="datetimeFigureOut">
              <a:rPr lang="pt-BR"/>
              <a:pPr>
                <a:defRPr/>
              </a:pPr>
              <a:t>06/12/2019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D64561-05AC-4A4A-83FC-FAAD3A615A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rma livre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6" name="Forma livre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1330642500 h 588"/>
              <a:gd name="T6" fmla="*/ 2091905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Triângulo retângulo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cxnSp>
        <p:nvCxnSpPr>
          <p:cNvPr id="8" name="Conector reto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ivisa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0" name="Divisa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1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317D28B-D76E-4CB2-8222-553417DA90B8}" type="datetimeFigureOut">
              <a:rPr lang="pt-BR"/>
              <a:pPr>
                <a:defRPr/>
              </a:pPr>
              <a:t>06/12/2019</a:t>
            </a:fld>
            <a:endParaRPr lang="pt-BR"/>
          </a:p>
        </p:txBody>
      </p:sp>
      <p:sp>
        <p:nvSpPr>
          <p:cNvPr id="12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9181AC-C86C-480B-BE40-2D3148995BB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027" name="Forma livre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1330642500 h 588"/>
              <a:gd name="T6" fmla="*/ 2091905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033" name="Espaço Reservado para Texto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fld id="{9D4879E4-5A8C-41FC-9015-49EB2D86EEFF}" type="datetimeFigureOut">
              <a:rPr lang="pt-BR"/>
              <a:pPr>
                <a:defRPr/>
              </a:pPr>
              <a:t>06/12/2019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>
              <a:defRPr/>
            </a:pPr>
            <a:fld id="{E1404001-DEA8-44BC-B1C0-DB577A965EA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7" r:id="rId1"/>
    <p:sldLayoutId id="2147484213" r:id="rId2"/>
    <p:sldLayoutId id="2147484218" r:id="rId3"/>
    <p:sldLayoutId id="2147484219" r:id="rId4"/>
    <p:sldLayoutId id="2147484220" r:id="rId5"/>
    <p:sldLayoutId id="2147484221" r:id="rId6"/>
    <p:sldLayoutId id="2147484214" r:id="rId7"/>
    <p:sldLayoutId id="2147484222" r:id="rId8"/>
    <p:sldLayoutId id="2147484223" r:id="rId9"/>
    <p:sldLayoutId id="2147484215" r:id="rId10"/>
    <p:sldLayoutId id="214748421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marilia.teles@fazenda.gov.br" TargetMode="External"/><Relationship Id="rId2" Type="http://schemas.openxmlformats.org/officeDocument/2006/relationships/hyperlink" Target="mailto:regison.siqueira@fazenda.gov.br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5.png"/><Relationship Id="rId4" Type="http://schemas.openxmlformats.org/officeDocument/2006/relationships/hyperlink" Target="mailto:teres.virmond@fazenda.gov.br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www.seemp.fazenda.gov.br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7504" y="2564904"/>
            <a:ext cx="8856984" cy="965969"/>
          </a:xfrm>
        </p:spPr>
        <p:txBody>
          <a:bodyPr rtlCol="0">
            <a:no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pt-BR" sz="1600" dirty="0" smtClean="0"/>
              <a:t/>
            </a:r>
            <a:br>
              <a:rPr lang="pt-BR" sz="1600" dirty="0" smtClean="0"/>
            </a:br>
            <a:r>
              <a:rPr lang="pt-BR" sz="1600" dirty="0" smtClean="0"/>
              <a:t/>
            </a:r>
            <a:br>
              <a:rPr lang="pt-BR" sz="1600" dirty="0" smtClean="0"/>
            </a:br>
            <a:r>
              <a:rPr lang="pt-BR" sz="1600" dirty="0" smtClean="0">
                <a:latin typeface="Albertus Extra Bold" pitchFamily="34" charset="0"/>
              </a:rPr>
              <a:t>Municípios:</a:t>
            </a:r>
            <a:r>
              <a:rPr lang="pt-BR" sz="1600" dirty="0" smtClean="0"/>
              <a:t> Aparecida de Goiânia/GO, Balneário </a:t>
            </a:r>
            <a:r>
              <a:rPr lang="pt-BR" sz="1600" dirty="0" err="1" smtClean="0"/>
              <a:t>Camboriú</a:t>
            </a:r>
            <a:r>
              <a:rPr lang="pt-BR" sz="1600" dirty="0" smtClean="0"/>
              <a:t>/SC, Bertioga/SP, Guarulhos/SP,  REGOV Blumenau/SC, GIGOV Goiânia/GO, Rio de Janeiro/RJ, Santos/SP e São Paulo/SP</a:t>
            </a:r>
          </a:p>
        </p:txBody>
      </p:sp>
      <p:sp>
        <p:nvSpPr>
          <p:cNvPr id="9219" name="CaixaDeTexto 3"/>
          <p:cNvSpPr txBox="1">
            <a:spLocks noChangeArrowheads="1"/>
          </p:cNvSpPr>
          <p:nvPr/>
        </p:nvSpPr>
        <p:spPr bwMode="auto">
          <a:xfrm>
            <a:off x="250825" y="5705475"/>
            <a:ext cx="8569325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2600" b="1"/>
              <a:t>Programa Nacional de Apoio à Gestão Administrativa e Fiscal dos Municípios Brasileiros - PNAFM</a:t>
            </a:r>
          </a:p>
        </p:txBody>
      </p:sp>
      <p:pic>
        <p:nvPicPr>
          <p:cNvPr id="9220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115888"/>
            <a:ext cx="2735263" cy="2325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CaixaDeTexto 4"/>
          <p:cNvSpPr txBox="1">
            <a:spLocks noChangeArrowheads="1"/>
          </p:cNvSpPr>
          <p:nvPr/>
        </p:nvSpPr>
        <p:spPr bwMode="auto">
          <a:xfrm>
            <a:off x="4140200" y="908050"/>
            <a:ext cx="45354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pt-BR"/>
          </a:p>
        </p:txBody>
      </p:sp>
      <p:sp>
        <p:nvSpPr>
          <p:cNvPr id="9222" name="Retângulo 5"/>
          <p:cNvSpPr>
            <a:spLocks noChangeArrowheads="1"/>
          </p:cNvSpPr>
          <p:nvPr/>
        </p:nvSpPr>
        <p:spPr bwMode="auto">
          <a:xfrm>
            <a:off x="3348038" y="404813"/>
            <a:ext cx="5111750" cy="18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4400" b="1">
                <a:solidFill>
                  <a:srgbClr val="0070C0"/>
                </a:solidFill>
              </a:rPr>
              <a:t>CAPACITAÇÃO</a:t>
            </a:r>
          </a:p>
          <a:p>
            <a:pPr algn="ctr" eaLnBrk="1" hangingPunct="1"/>
            <a:r>
              <a:rPr lang="pt-BR" sz="3600" b="1"/>
              <a:t>PNAFM III </a:t>
            </a:r>
          </a:p>
          <a:p>
            <a:pPr algn="ctr" eaLnBrk="1" hangingPunct="1"/>
            <a:r>
              <a:rPr lang="pt-BR" sz="3200" b="1">
                <a:latin typeface="Aparajita" pitchFamily="34" charset="0"/>
              </a:rPr>
              <a:t>NORMAS E ORIENTAÇÕES</a:t>
            </a:r>
          </a:p>
        </p:txBody>
      </p:sp>
      <p:sp>
        <p:nvSpPr>
          <p:cNvPr id="9223" name="CaixaDeTexto 10"/>
          <p:cNvSpPr txBox="1">
            <a:spLocks noChangeArrowheads="1"/>
          </p:cNvSpPr>
          <p:nvPr/>
        </p:nvSpPr>
        <p:spPr bwMode="auto">
          <a:xfrm>
            <a:off x="4283075" y="3957638"/>
            <a:ext cx="48974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3600" b="1">
                <a:latin typeface="Aparajita" pitchFamily="34" charset="0"/>
              </a:rPr>
              <a:t>Brasília/DF</a:t>
            </a:r>
          </a:p>
          <a:p>
            <a:pPr algn="r"/>
            <a:r>
              <a:rPr lang="pt-BR" sz="3600" b="1">
                <a:latin typeface="Aparajita" pitchFamily="34" charset="0"/>
              </a:rPr>
              <a:t>03 a 06/12/2019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>
              <a:latin typeface="Times" pitchFamily="18" charset="0"/>
            </a:endParaRPr>
          </a:p>
        </p:txBody>
      </p:sp>
      <p:pic>
        <p:nvPicPr>
          <p:cNvPr id="18435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CaixaDeTexto 5"/>
          <p:cNvSpPr txBox="1">
            <a:spLocks noChangeArrowheads="1"/>
          </p:cNvSpPr>
          <p:nvPr/>
        </p:nvSpPr>
        <p:spPr bwMode="auto">
          <a:xfrm>
            <a:off x="971550" y="1628775"/>
            <a:ext cx="7561263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 eaLnBrk="1" hangingPunct="1"/>
            <a:r>
              <a:rPr lang="pt-BR" sz="2400" b="1">
                <a:latin typeface="Times" pitchFamily="18" charset="0"/>
              </a:rPr>
              <a:t>2 – JUSTIFICATIVA DETALHADA</a:t>
            </a:r>
            <a:endParaRPr lang="pt-BR" sz="2000" b="1">
              <a:latin typeface="Times" pitchFamily="18" charset="0"/>
            </a:endParaRPr>
          </a:p>
          <a:p>
            <a:pPr eaLnBrk="1" hangingPunct="1"/>
            <a:endParaRPr lang="pt-BR"/>
          </a:p>
        </p:txBody>
      </p:sp>
      <p:sp>
        <p:nvSpPr>
          <p:cNvPr id="9" name="Espaço Reservado para Conteúdo 3"/>
          <p:cNvSpPr txBox="1">
            <a:spLocks/>
          </p:cNvSpPr>
          <p:nvPr/>
        </p:nvSpPr>
        <p:spPr bwMode="auto">
          <a:xfrm>
            <a:off x="107950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  <p:sp>
        <p:nvSpPr>
          <p:cNvPr id="8" name="Espaço Reservado para Conteúdo 5"/>
          <p:cNvSpPr txBox="1">
            <a:spLocks/>
          </p:cNvSpPr>
          <p:nvPr/>
        </p:nvSpPr>
        <p:spPr bwMode="auto">
          <a:xfrm>
            <a:off x="971550" y="3644900"/>
            <a:ext cx="7551738" cy="158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20713" lvl="1" indent="-228600" algn="just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1200" dirty="0">
              <a:latin typeface="Times" pitchFamily="18" charset="0"/>
              <a:cs typeface="+mn-cs"/>
            </a:endParaRPr>
          </a:p>
          <a:p>
            <a:pPr algn="just" eaLnBrk="1" hangingPunct="1">
              <a:defRPr/>
            </a:pPr>
            <a:r>
              <a:rPr lang="pt-BR" sz="1200" dirty="0"/>
              <a:t>Exemplo: Considerando o espaço de tempo entre a elaboração, aprovação do projeto e assinatura do contrato de subempréstimo, justifica-se a realização desta revisão para adequação de valores, principalmente equipamentos tecnológicos, bem como atender as necessidades das demandas Municipais....</a:t>
            </a:r>
          </a:p>
          <a:p>
            <a:pPr algn="just" eaLnBrk="1" hangingPunct="1">
              <a:defRPr/>
            </a:pPr>
            <a:endParaRPr lang="pt-BR" sz="1200" dirty="0"/>
          </a:p>
          <a:p>
            <a:pPr algn="just" eaLnBrk="1" hangingPunct="1">
              <a:defRPr/>
            </a:pPr>
            <a:r>
              <a:rPr lang="pt-BR" sz="1200" dirty="0"/>
              <a:t>Mudança de diretrizes, inclusão de produtos/insumos, remanejamento de valores.</a:t>
            </a:r>
          </a:p>
          <a:p>
            <a:pPr algn="just" eaLnBrk="1" hangingPunct="1">
              <a:defRPr/>
            </a:pPr>
            <a:endParaRPr lang="pt-BR" sz="1200" dirty="0"/>
          </a:p>
        </p:txBody>
      </p:sp>
      <p:sp>
        <p:nvSpPr>
          <p:cNvPr id="18439" name="CaixaDeTexto 9"/>
          <p:cNvSpPr txBox="1">
            <a:spLocks noChangeArrowheads="1"/>
          </p:cNvSpPr>
          <p:nvPr/>
        </p:nvSpPr>
        <p:spPr bwMode="auto">
          <a:xfrm>
            <a:off x="971550" y="2565400"/>
            <a:ext cx="7561263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/>
            <a:r>
              <a:rPr lang="pt-BR" b="1" i="1" u="sng"/>
              <a:t>Instrução de preenchimento:</a:t>
            </a:r>
            <a:r>
              <a:rPr lang="pt-BR" i="1"/>
              <a:t> Aqui, deve-se detalhar a revisão solicitada por Produto e/ou Insumo. Informar de maneira minuciosa quais desses elementos serão afetados.</a:t>
            </a:r>
            <a:endParaRPr lang="pt-BR"/>
          </a:p>
        </p:txBody>
      </p:sp>
      <p:sp>
        <p:nvSpPr>
          <p:cNvPr id="18440" name="Retângulo 5"/>
          <p:cNvSpPr>
            <a:spLocks noChangeArrowheads="1"/>
          </p:cNvSpPr>
          <p:nvPr/>
        </p:nvSpPr>
        <p:spPr bwMode="auto">
          <a:xfrm>
            <a:off x="973138" y="879475"/>
            <a:ext cx="7199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65125" indent="-255588" algn="r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pt-BR" sz="2400" b="1">
                <a:latin typeface="Times" pitchFamily="18" charset="0"/>
              </a:rPr>
              <a:t>PLANEJAMENTO ESTRATÉGICO DE REVISÃO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>
              <a:latin typeface="Times" pitchFamily="18" charset="0"/>
            </a:endParaRPr>
          </a:p>
        </p:txBody>
      </p:sp>
      <p:pic>
        <p:nvPicPr>
          <p:cNvPr id="19459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Espaço Reservado para Conteúdo 3"/>
          <p:cNvSpPr txBox="1">
            <a:spLocks/>
          </p:cNvSpPr>
          <p:nvPr/>
        </p:nvSpPr>
        <p:spPr bwMode="auto">
          <a:xfrm>
            <a:off x="107950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  <p:sp>
        <p:nvSpPr>
          <p:cNvPr id="19461" name="CaixaDeTexto 5"/>
          <p:cNvSpPr txBox="1">
            <a:spLocks noChangeArrowheads="1"/>
          </p:cNvSpPr>
          <p:nvPr/>
        </p:nvSpPr>
        <p:spPr bwMode="auto">
          <a:xfrm>
            <a:off x="971550" y="1628775"/>
            <a:ext cx="7561263" cy="141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 algn="just" eaLnBrk="1" hangingPunct="1"/>
            <a:r>
              <a:rPr lang="pt-BR" sz="2400" b="1">
                <a:latin typeface="Times" pitchFamily="18" charset="0"/>
              </a:rPr>
              <a:t>3 – ALINHAMENTO DO CONTEÚDO DA REVISÃO COM O PLANEJAMENTO ESTRATÉGICO</a:t>
            </a:r>
          </a:p>
          <a:p>
            <a:pPr marL="0" lvl="1" eaLnBrk="1" hangingPunct="1"/>
            <a:endParaRPr lang="pt-BR" sz="2000" b="1">
              <a:latin typeface="Times" pitchFamily="18" charset="0"/>
            </a:endParaRPr>
          </a:p>
          <a:p>
            <a:pPr eaLnBrk="1" hangingPunct="1"/>
            <a:endParaRPr lang="pt-BR"/>
          </a:p>
        </p:txBody>
      </p:sp>
      <p:sp>
        <p:nvSpPr>
          <p:cNvPr id="11" name="Espaço Reservado para Conteúdo 5"/>
          <p:cNvSpPr txBox="1">
            <a:spLocks/>
          </p:cNvSpPr>
          <p:nvPr/>
        </p:nvSpPr>
        <p:spPr bwMode="auto">
          <a:xfrm>
            <a:off x="971550" y="3644900"/>
            <a:ext cx="7551738" cy="158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20713" lvl="1" indent="-228600" algn="just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1200" dirty="0">
              <a:latin typeface="Times" pitchFamily="18" charset="0"/>
              <a:cs typeface="+mn-cs"/>
            </a:endParaRPr>
          </a:p>
          <a:p>
            <a:pPr algn="just" eaLnBrk="1" hangingPunct="1">
              <a:defRPr/>
            </a:pPr>
            <a:r>
              <a:rPr lang="pt-BR" sz="1200" dirty="0"/>
              <a:t>Exemplo: Considerando o espaço de tempo entre a elaboração, aprovação do projeto e assinatura do contrato de subempréstimo, justifica-se a realização desta revisão para adequação de valores, principalmente equipamentos tecnológicos, bem como atender as necessidades das demandas Municipais....</a:t>
            </a:r>
          </a:p>
          <a:p>
            <a:pPr algn="just" eaLnBrk="1" hangingPunct="1">
              <a:defRPr/>
            </a:pPr>
            <a:endParaRPr lang="pt-BR" sz="1200" dirty="0"/>
          </a:p>
          <a:p>
            <a:pPr algn="just" eaLnBrk="1" hangingPunct="1">
              <a:defRPr/>
            </a:pPr>
            <a:r>
              <a:rPr lang="pt-BR" sz="1200" dirty="0"/>
              <a:t>Mudança de diretrizes, inclusão de produtos/insumos, remanejamento de valores.</a:t>
            </a:r>
          </a:p>
          <a:p>
            <a:pPr algn="just" eaLnBrk="1" hangingPunct="1">
              <a:defRPr/>
            </a:pPr>
            <a:endParaRPr lang="pt-BR" sz="1200" dirty="0"/>
          </a:p>
        </p:txBody>
      </p:sp>
      <p:sp>
        <p:nvSpPr>
          <p:cNvPr id="19463" name="CaixaDeTexto 11"/>
          <p:cNvSpPr txBox="1">
            <a:spLocks noChangeArrowheads="1"/>
          </p:cNvSpPr>
          <p:nvPr/>
        </p:nvSpPr>
        <p:spPr bwMode="auto">
          <a:xfrm>
            <a:off x="971550" y="2782888"/>
            <a:ext cx="75612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/>
            <a:r>
              <a:rPr lang="pt-BR" b="1" i="1" u="sng"/>
              <a:t>Instrução de preenchimento</a:t>
            </a:r>
            <a:r>
              <a:rPr lang="pt-BR" i="1" u="sng"/>
              <a:t>:</a:t>
            </a:r>
            <a:r>
              <a:rPr lang="pt-BR" i="1"/>
              <a:t> Demonstrar nesse tópico que a revisão solicitada está aderente ao atual planejamento estratégico</a:t>
            </a:r>
            <a:endParaRPr lang="pt-BR"/>
          </a:p>
        </p:txBody>
      </p:sp>
      <p:sp>
        <p:nvSpPr>
          <p:cNvPr id="19464" name="Retângulo 5"/>
          <p:cNvSpPr>
            <a:spLocks noChangeArrowheads="1"/>
          </p:cNvSpPr>
          <p:nvPr/>
        </p:nvSpPr>
        <p:spPr bwMode="auto">
          <a:xfrm>
            <a:off x="973138" y="879475"/>
            <a:ext cx="7199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65125" indent="-255588" algn="r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pt-BR" sz="2400" b="1">
                <a:latin typeface="Times" pitchFamily="18" charset="0"/>
              </a:rPr>
              <a:t>PLANEJAMENTO ESTRATÉGICO DE REVISÃO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>
              <a:latin typeface="Times" pitchFamily="18" charset="0"/>
            </a:endParaRPr>
          </a:p>
        </p:txBody>
      </p:sp>
      <p:pic>
        <p:nvPicPr>
          <p:cNvPr id="20483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Retângulo 6"/>
          <p:cNvSpPr>
            <a:spLocks noChangeArrowheads="1"/>
          </p:cNvSpPr>
          <p:nvPr/>
        </p:nvSpPr>
        <p:spPr bwMode="auto">
          <a:xfrm>
            <a:off x="323850" y="1270000"/>
            <a:ext cx="828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</a:pPr>
            <a:r>
              <a:rPr lang="pt-BR" sz="2400" b="1">
                <a:latin typeface="Times" pitchFamily="18" charset="0"/>
              </a:rPr>
              <a:t>Mensuração do Desempenho</a:t>
            </a:r>
          </a:p>
        </p:txBody>
      </p:sp>
      <p:sp>
        <p:nvSpPr>
          <p:cNvPr id="20485" name="CaixaDeTexto 8"/>
          <p:cNvSpPr txBox="1">
            <a:spLocks noChangeArrowheads="1"/>
          </p:cNvSpPr>
          <p:nvPr/>
        </p:nvSpPr>
        <p:spPr bwMode="auto">
          <a:xfrm>
            <a:off x="1187450" y="1846263"/>
            <a:ext cx="7561263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 sz="1600" b="1"/>
              <a:t>Objetivo: Reestruturar o controle da dívida pública </a:t>
            </a:r>
            <a:endParaRPr lang="pt-BR" sz="1600"/>
          </a:p>
          <a:p>
            <a:pPr eaLnBrk="1" hangingPunct="1"/>
            <a:r>
              <a:rPr lang="pt-BR" sz="1600"/>
              <a:t> </a:t>
            </a:r>
          </a:p>
          <a:p>
            <a:pPr algn="just" eaLnBrk="1" hangingPunct="1"/>
            <a:r>
              <a:rPr lang="pt-BR" sz="1600"/>
              <a:t>Desenvolver metodologias sistemáticas, até o final de 2019, para aumentar a eficácia da gestão da dívida pública, com indicador de resultado o pagamento do principal e juros da dívida em relação a receita. </a:t>
            </a:r>
          </a:p>
          <a:p>
            <a:pPr eaLnBrk="1" hangingPunct="1"/>
            <a:r>
              <a:rPr lang="pt-BR" sz="1600"/>
              <a:t> </a:t>
            </a:r>
          </a:p>
          <a:p>
            <a:pPr eaLnBrk="1" hangingPunct="1"/>
            <a:r>
              <a:rPr lang="pt-BR" sz="1600"/>
              <a:t>Produto: SISTEMAS DE ARRECADAÇÃO IMPLANTADOS E/OU MODERNIZADOS</a:t>
            </a:r>
          </a:p>
          <a:p>
            <a:pPr eaLnBrk="1" hangingPunct="1"/>
            <a:r>
              <a:rPr lang="pt-BR" sz="1600"/>
              <a:t> </a:t>
            </a:r>
          </a:p>
          <a:p>
            <a:pPr eaLnBrk="1" hangingPunct="1"/>
            <a:r>
              <a:rPr lang="pt-BR" sz="1600"/>
              <a:t>Insumo: CUSTOMIZAÇÃO DE SOFTWARE</a:t>
            </a:r>
          </a:p>
          <a:p>
            <a:pPr eaLnBrk="1" hangingPunct="1"/>
            <a:r>
              <a:rPr lang="pt-BR" sz="1600"/>
              <a:t> </a:t>
            </a:r>
          </a:p>
          <a:p>
            <a:pPr eaLnBrk="1" hangingPunct="1"/>
            <a:r>
              <a:rPr lang="pt-BR" sz="1600"/>
              <a:t>Descrição: Customizar, implantar e integrar Sistemas da dívida ativa</a:t>
            </a:r>
          </a:p>
          <a:p>
            <a:pPr eaLnBrk="1" hangingPunct="1"/>
            <a:r>
              <a:rPr lang="pt-BR" sz="1600"/>
              <a:t> </a:t>
            </a:r>
          </a:p>
          <a:p>
            <a:pPr eaLnBrk="1" hangingPunct="1"/>
            <a:r>
              <a:rPr lang="pt-BR" sz="1600"/>
              <a:t>Indicador de Resultado: Pagamento do principal e juros da divida em relação a receita </a:t>
            </a:r>
          </a:p>
        </p:txBody>
      </p:sp>
      <p:sp>
        <p:nvSpPr>
          <p:cNvPr id="7" name="Espaço Reservado para Conteúdo 3"/>
          <p:cNvSpPr txBox="1">
            <a:spLocks/>
          </p:cNvSpPr>
          <p:nvPr/>
        </p:nvSpPr>
        <p:spPr bwMode="auto">
          <a:xfrm>
            <a:off x="107950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  <p:sp>
        <p:nvSpPr>
          <p:cNvPr id="20487" name="Retângulo 5"/>
          <p:cNvSpPr>
            <a:spLocks noChangeArrowheads="1"/>
          </p:cNvSpPr>
          <p:nvPr/>
        </p:nvSpPr>
        <p:spPr bwMode="auto">
          <a:xfrm>
            <a:off x="1908175" y="692150"/>
            <a:ext cx="52117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65125" indent="-255588" algn="r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pt-BR" sz="2400" b="1">
                <a:latin typeface="Times" pitchFamily="18" charset="0"/>
              </a:rPr>
              <a:t>PLANEJAMENTO ESTRATÉGICO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Imagem 1"/>
          <p:cNvPicPr>
            <a:picLocks noChangeAspect="1"/>
          </p:cNvPicPr>
          <p:nvPr/>
        </p:nvPicPr>
        <p:blipFill>
          <a:blip r:embed="rId2" cstate="print">
            <a:lum bright="18000"/>
          </a:blip>
          <a:srcRect/>
          <a:stretch>
            <a:fillRect/>
          </a:stretch>
        </p:blipFill>
        <p:spPr bwMode="auto">
          <a:xfrm>
            <a:off x="6084888" y="3573463"/>
            <a:ext cx="2879725" cy="259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21508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611188" y="692150"/>
            <a:ext cx="7848600" cy="6477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pt-BR" sz="32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REVISÃO FORMAL DE PROJETO</a:t>
            </a: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457200" y="1052513"/>
            <a:ext cx="8229600" cy="4525962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Consiste em alterar a configuração original do projeto:</a:t>
            </a:r>
          </a:p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defRPr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2925" indent="-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Exclusão/Inclusão/Alteração de Produtos, insumos, quantidade e valores, desde que não ultrapasse o valor original do projeto.</a:t>
            </a:r>
          </a:p>
          <a:p>
            <a:pPr marL="542925" indent="-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Só será permitida alteração de produtos/insumos 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que não tenham sido contratados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Para que seja habilitada a alteração de produtos/insumos na revisão formal de projeto, o contrato deverá ser excluído, antes da abertura da revisão do projeto.</a:t>
            </a:r>
          </a:p>
          <a:p>
            <a:pPr marL="542925" indent="-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Insumos com previsão de parcelamento – na revisão deverá ser excluído e incluído novamente para habilitar a opção do parcelamento.</a:t>
            </a:r>
          </a:p>
          <a:p>
            <a:pPr marL="542925" indent="-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>
                <a:latin typeface="Arial" panose="020B0604020202020204" pitchFamily="34" charset="0"/>
                <a:cs typeface="Arial" panose="020B0604020202020204" pitchFamily="34" charset="0"/>
              </a:rPr>
              <a:t>Algumas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função são desabilitadas.</a:t>
            </a:r>
          </a:p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125" indent="-36512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Requer:</a:t>
            </a:r>
          </a:p>
          <a:p>
            <a:pPr marL="180975" indent="-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Abrir revisão do projeto na aba 1.2 – encaminhamento (será criada uma cópia do projeto)</a:t>
            </a:r>
          </a:p>
          <a:p>
            <a:pPr marL="180975" indent="-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Efetuar as alterações necessárias, alinhada com PE</a:t>
            </a:r>
          </a:p>
          <a:p>
            <a:pPr marL="180975" indent="-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Anexar documentos; e </a:t>
            </a:r>
          </a:p>
          <a:p>
            <a:pPr marL="180975" indent="-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encaminhar para análise e aprovação</a:t>
            </a:r>
          </a:p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Espaço Reservado para Conteúdo 3"/>
          <p:cNvSpPr txBox="1">
            <a:spLocks/>
          </p:cNvSpPr>
          <p:nvPr/>
        </p:nvSpPr>
        <p:spPr bwMode="auto">
          <a:xfrm>
            <a:off x="107950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Imagem 1"/>
          <p:cNvPicPr>
            <a:picLocks noChangeAspect="1"/>
          </p:cNvPicPr>
          <p:nvPr/>
        </p:nvPicPr>
        <p:blipFill>
          <a:blip r:embed="rId2" cstate="print">
            <a:lum bright="18000"/>
          </a:blip>
          <a:srcRect/>
          <a:stretch>
            <a:fillRect/>
          </a:stretch>
        </p:blipFill>
        <p:spPr bwMode="auto">
          <a:xfrm>
            <a:off x="5867400" y="3213100"/>
            <a:ext cx="3097213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22532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539750" y="765175"/>
            <a:ext cx="7848600" cy="6477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pt-BR" sz="32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REVISÃO SIMPLIFICADA</a:t>
            </a: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457200" y="1268413"/>
            <a:ext cx="8229600" cy="4525962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0975" indent="-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Consiste em alterar a quantidade e o valor unitário das aquisições, conforme o procedimento licitatório realizado, desde que esteja dentro do valor previsto para a aquisição.</a:t>
            </a:r>
          </a:p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defRPr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Principal diferença entre Revisão Formal e Revisão Simplificada:</a:t>
            </a:r>
          </a:p>
          <a:p>
            <a:pPr marL="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defRPr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Formal (Em Edição):</a:t>
            </a:r>
          </a:p>
          <a:p>
            <a:pPr marL="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Remanejamento de valores para outros produtos</a:t>
            </a:r>
          </a:p>
          <a:p>
            <a:pPr marL="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Exclusão de produtos/insumos</a:t>
            </a:r>
          </a:p>
          <a:p>
            <a:pPr marL="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Gera imprevistos</a:t>
            </a:r>
          </a:p>
          <a:p>
            <a:pPr marL="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defRPr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defRPr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Simplificada:</a:t>
            </a:r>
          </a:p>
          <a:p>
            <a:pPr marL="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Realizada durante a execução do projeto</a:t>
            </a:r>
          </a:p>
          <a:p>
            <a:pPr marL="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Permite a exclusão de insumos na aquisição, gerando pendência, sem gerar imprevistos.</a:t>
            </a:r>
          </a:p>
          <a:p>
            <a:pPr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defRPr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defRPr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Onde fazer: </a:t>
            </a:r>
          </a:p>
          <a:p>
            <a:pPr marL="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Aba 6.1 – contrato – quantidade contratada. Não poderá ser maior que o valor previsto para a aquisição. (caso seja maior o valor deverá ser aberta revisão formal de projeto).</a:t>
            </a:r>
          </a:p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defRPr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Espaço Reservado para Conteúdo 3"/>
          <p:cNvSpPr txBox="1">
            <a:spLocks/>
          </p:cNvSpPr>
          <p:nvPr/>
        </p:nvSpPr>
        <p:spPr bwMode="auto">
          <a:xfrm>
            <a:off x="107950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sz="half" idx="1"/>
          </p:nvPr>
        </p:nvSpPr>
        <p:spPr>
          <a:xfrm>
            <a:off x="468313" y="134938"/>
            <a:ext cx="8135937" cy="5880100"/>
          </a:xfrm>
        </p:spPr>
        <p:txBody>
          <a:bodyPr anchor="ctr">
            <a:spAutoFit/>
          </a:bodyPr>
          <a:lstStyle/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8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Obrigado!</a:t>
            </a:r>
            <a:endParaRPr lang="pt-BR" sz="28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12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Wingdings 3" pitchFamily="18" charset="2"/>
              <a:buNone/>
              <a:defRPr/>
            </a:pPr>
            <a:r>
              <a:rPr lang="pt-BR" sz="28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Analistas Técnicos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12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1600" b="1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Ádanis</a:t>
            </a:r>
            <a:r>
              <a:rPr lang="pt-BR" sz="16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Glaici de Fátima Bruno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Wingdings 3" pitchFamily="18" charset="2"/>
              <a:buNone/>
              <a:defRPr/>
            </a:pPr>
            <a:r>
              <a:rPr lang="pt-BR" sz="16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rId2"/>
              </a:rPr>
              <a:t>adanis.bruno@fazenda.gov.br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Wingdings 3" pitchFamily="18" charset="2"/>
              <a:buNone/>
              <a:defRPr/>
            </a:pPr>
            <a:r>
              <a:rPr lang="pt-BR" sz="1600" b="1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Tel</a:t>
            </a:r>
            <a:r>
              <a:rPr lang="pt-BR" sz="16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: +55 (61) 2020-5140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1600" b="1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16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Regison </a:t>
            </a:r>
            <a:r>
              <a:rPr lang="pt-BR" sz="16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Bragança </a:t>
            </a:r>
            <a:r>
              <a:rPr lang="pt-BR" sz="16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Siqueira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16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rId2"/>
              </a:rPr>
              <a:t>regison.siqueira@fazenda.gov.br</a:t>
            </a:r>
            <a:endParaRPr lang="pt-BR" sz="1600" b="1" dirty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1600" b="1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Tel</a:t>
            </a:r>
            <a:r>
              <a:rPr lang="pt-BR" sz="16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: +55 (61) 2020-4216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1600" b="1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16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Marília Teles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16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rId3"/>
              </a:rPr>
              <a:t>marilia.teles@fazenda.gov.br</a:t>
            </a:r>
            <a:endParaRPr lang="pt-BR" sz="1600" b="1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1600" b="1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Tel</a:t>
            </a:r>
            <a:r>
              <a:rPr lang="pt-BR" sz="16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: +55 (61) 2020-5132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1600" b="1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16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Teres Fernando Leal Virmond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16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rId4"/>
              </a:rPr>
              <a:t>teres.virmond@fazenda.gov.br</a:t>
            </a:r>
            <a:endParaRPr lang="pt-BR" sz="1600" b="1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1600" b="1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Tel</a:t>
            </a:r>
            <a:r>
              <a:rPr lang="pt-BR" sz="16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: +55 (61) 2020-5137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1600" b="1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Endereço: Esplanada dos Ministérios, Bloco “K", Sala 942.</a:t>
            </a:r>
            <a:b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Brasília - DF  CEP:70048-900</a:t>
            </a:r>
            <a:endParaRPr lang="pt-BR" sz="20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23555" name="Imagem 2" descr="Logo 2016 final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2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040312"/>
          </a:xfrm>
        </p:spPr>
        <p:txBody>
          <a:bodyPr/>
          <a:lstStyle/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sz="1800" b="1" dirty="0">
                <a:latin typeface="Arial" pitchFamily="34" charset="0"/>
                <a:cs typeface="Arial" pitchFamily="34" charset="0"/>
              </a:rPr>
              <a:t>Sistema de Elaboração, Execução e Monitoramento de Projetos 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pt-BR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SEEMP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foi desenvolvido com a utilização dos conceitos mais modernos em termos de parametrização com uso de tabelas corporativas, como forma de possibilitar que a manutenção regulamentar seja executada com agilidade, prescindindo de recorrência ao SERPRO, desenvolvedor do sistema.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SEEMP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é composto de módulos, estando em constante evolução, e conta com atualizações mensais, as quais incorporam continuamente novas rotinas a funcionalidades, além de procurar contemplar sugestões de melhoria que são formuladas pelos diversos usuários que compõem o conjunto de entidades que utilizam o sistema em seus diversos segmentos.</a:t>
            </a:r>
          </a:p>
          <a:p>
            <a:pPr marL="109537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O acesso é realizado por meio de cadastramento prévio, o qual é solicitado pelo preenchimento do Formulário de Cadastramento de Usuário</a:t>
            </a:r>
          </a:p>
          <a:p>
            <a:pPr algn="just"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	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684213" y="260350"/>
            <a:ext cx="7848600" cy="6477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Sistema SEEMP</a:t>
            </a:r>
          </a:p>
        </p:txBody>
      </p:sp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1825" y="0"/>
            <a:ext cx="216217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1267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611188" y="117475"/>
            <a:ext cx="7848600" cy="6477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Sistema SEEMP</a:t>
            </a:r>
          </a:p>
        </p:txBody>
      </p:sp>
      <p:pic>
        <p:nvPicPr>
          <p:cNvPr id="1126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765175"/>
            <a:ext cx="5592762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CaixaDeTexto 7"/>
          <p:cNvSpPr txBox="1">
            <a:spLocks noChangeArrowheads="1"/>
          </p:cNvSpPr>
          <p:nvPr/>
        </p:nvSpPr>
        <p:spPr bwMode="auto">
          <a:xfrm>
            <a:off x="6156325" y="908050"/>
            <a:ext cx="2808288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/>
              <a:t>Os usuários cadastrados devem estar designados no Decreto ou Portaria de nomeação e alinhados no formulário IF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m 2"/>
          <p:cNvPicPr>
            <a:picLocks noChangeAspect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5436096" y="4149080"/>
            <a:ext cx="2602631" cy="1556384"/>
          </a:xfrm>
          <a:prstGeom prst="rect">
            <a:avLst/>
          </a:prstGeom>
          <a:noFill/>
          <a:ln>
            <a:noFill/>
          </a:ln>
          <a:effectLst>
            <a:glow>
              <a:schemeClr val="bg1">
                <a:lumMod val="85000"/>
              </a:schemeClr>
            </a:glow>
          </a:effectLst>
          <a:extLst/>
        </p:spPr>
      </p:pic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2292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ubtítulo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3384550"/>
          </a:xfrm>
        </p:spPr>
        <p:txBody>
          <a:bodyPr>
            <a:noAutofit/>
          </a:bodyPr>
          <a:lstStyle/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tabLst>
                <a:tab pos="85725" algn="l"/>
              </a:tabLst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Para habilitar-se à operação de crédito, preliminarmente, o submutuário deverá elaborar um projeto de Modernização utilizando o </a:t>
            </a:r>
            <a:r>
              <a:rPr lang="pt-BR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SEEMP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tabLst>
                <a:tab pos="85725" algn="l"/>
              </a:tabLst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tabLst>
                <a:tab pos="85725" algn="l"/>
              </a:tabLst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Após a autorização inicial da COOPE/UCP para o município solicitante, a criação do projeto é realizada e o cadastramento do projeto é iniciado pela UEM por intermédio do próprio SEEMP.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tabLst>
                <a:tab pos="85725" algn="l"/>
              </a:tabLst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tabLst>
                <a:tab pos="85725" algn="l"/>
                <a:tab pos="7534275" algn="l"/>
              </a:tabLst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A Inclusão e a gestão técnica dos projetos PNAFM é realizada inteiramente pelo sistema </a:t>
            </a:r>
            <a:r>
              <a:rPr lang="pt-BR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SEEMP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, endereço internet:</a:t>
            </a:r>
          </a:p>
          <a:p>
            <a:pPr algn="just">
              <a:buFont typeface="Wingdings 3" pitchFamily="18" charset="2"/>
              <a:buNone/>
              <a:tabLst>
                <a:tab pos="85725" algn="l"/>
                <a:tab pos="7534275" algn="l"/>
              </a:tabLst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1800" dirty="0" smtClean="0">
                <a:latin typeface="Arial" pitchFamily="34" charset="0"/>
                <a:cs typeface="Arial" pitchFamily="34" charset="0"/>
                <a:hlinkClick r:id="rId4"/>
              </a:rPr>
              <a:t>https://www.seemp.fazenda.gov.br/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542925" indent="-457200" algn="just">
              <a:buFont typeface="Wingdings" panose="05000000000000000000" pitchFamily="2" charset="2"/>
              <a:buChar char="Ø"/>
              <a:tabLst>
                <a:tab pos="85725" algn="l"/>
              </a:tabLst>
              <a:defRPr/>
            </a:pPr>
            <a:endParaRPr lang="pt-BR" sz="1800" dirty="0" smtClean="0"/>
          </a:p>
          <a:p>
            <a:pPr marL="542925" indent="-457200" algn="just">
              <a:buFont typeface="Wingdings" panose="05000000000000000000" pitchFamily="2" charset="2"/>
              <a:buChar char="Ø"/>
              <a:tabLst>
                <a:tab pos="85725" algn="l"/>
              </a:tabLst>
              <a:defRPr/>
            </a:pPr>
            <a:endParaRPr lang="pt-BR" sz="1800" dirty="0" smtClean="0"/>
          </a:p>
          <a:p>
            <a:pPr marL="542925" indent="-457200" algn="just">
              <a:buFont typeface="Wingdings" panose="05000000000000000000" pitchFamily="2" charset="2"/>
              <a:buChar char="Ø"/>
              <a:tabLst>
                <a:tab pos="85725" algn="l"/>
              </a:tabLst>
              <a:defRPr/>
            </a:pPr>
            <a:endParaRPr lang="pt-BR" sz="1800" dirty="0" smtClean="0"/>
          </a:p>
          <a:p>
            <a:pPr>
              <a:buFont typeface="Wingdings" panose="05000000000000000000" pitchFamily="2" charset="2"/>
              <a:buChar char="Ø"/>
              <a:defRPr/>
            </a:pPr>
            <a:endParaRPr lang="pt-BR" sz="1800" dirty="0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684213" y="260350"/>
            <a:ext cx="7848600" cy="6477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Sistema SEEMP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Imagem 2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611188" y="333375"/>
          <a:ext cx="8064500" cy="52325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161"/>
                <a:gridCol w="3888241"/>
                <a:gridCol w="1584098"/>
              </a:tblGrid>
              <a:tr h="652568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Categorias de Investimento</a:t>
                      </a:r>
                      <a:endParaRPr lang="pt-BR" sz="1800" dirty="0"/>
                    </a:p>
                  </a:txBody>
                  <a:tcPr marL="91435" marR="91435"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Descrição</a:t>
                      </a:r>
                      <a:endParaRPr lang="pt-BR" sz="1800" dirty="0"/>
                    </a:p>
                  </a:txBody>
                  <a:tcPr marL="91435" marR="91435"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Limites</a:t>
                      </a:r>
                      <a:r>
                        <a:rPr lang="pt-BR" sz="1800" baseline="0" dirty="0" smtClean="0"/>
                        <a:t> Percentuais</a:t>
                      </a:r>
                      <a:endParaRPr lang="pt-BR" sz="1800" dirty="0"/>
                    </a:p>
                  </a:txBody>
                  <a:tcPr marL="91435" marR="91435" marT="45718" marB="45718" anchor="ctr"/>
                </a:tc>
              </a:tr>
              <a:tr h="640055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Capacitação</a:t>
                      </a:r>
                      <a:endParaRPr lang="pt-BR" sz="1200" dirty="0"/>
                    </a:p>
                  </a:txBody>
                  <a:tcPr marL="91435" marR="91435" marT="45718" marB="45718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pt-B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Contratação de cursos, seminários, eventos ou outras formas de treinamento e realização de visitas técnicas, nacionais e internacionais</a:t>
                      </a:r>
                      <a:endParaRPr lang="pt-BR" sz="1200" dirty="0"/>
                    </a:p>
                  </a:txBody>
                  <a:tcPr marL="91435" marR="91435"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Até 20%</a:t>
                      </a:r>
                      <a:endParaRPr lang="pt-BR" sz="1200" dirty="0"/>
                    </a:p>
                  </a:txBody>
                  <a:tcPr marL="91435" marR="91435" marT="45718" marB="45718" anchor="ctr"/>
                </a:tc>
              </a:tr>
              <a:tr h="1188673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Consultoria</a:t>
                      </a:r>
                      <a:endParaRPr lang="pt-BR" sz="1200" dirty="0"/>
                    </a:p>
                  </a:txBody>
                  <a:tcPr marL="91435" marR="91435" marT="45718" marB="45718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pt-B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Contratação de pessoas físicas ou jurídicas, nacionais ou estrangeiras, para elaborar, apoiar, executar ou desenvolver estudos ou atividades relacionadas ao Projeto, inclusive desenvolvimento e customização de sistemas informatizados</a:t>
                      </a:r>
                      <a:endParaRPr lang="pt-BR" sz="1200" dirty="0"/>
                    </a:p>
                  </a:txBody>
                  <a:tcPr marL="91435" marR="91435"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Até 50%</a:t>
                      </a:r>
                      <a:endParaRPr lang="pt-BR" sz="1200" dirty="0"/>
                    </a:p>
                  </a:txBody>
                  <a:tcPr marL="91435" marR="91435" marT="45718" marB="45718" anchor="ctr"/>
                </a:tc>
              </a:tr>
              <a:tr h="830941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Serviços Técnicos que não Configuram Consultoria</a:t>
                      </a:r>
                      <a:endParaRPr lang="pt-BR" sz="1200" dirty="0"/>
                    </a:p>
                  </a:txBody>
                  <a:tcPr marL="91435" marR="91435" marT="45718" marB="45718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pt-B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Contratação de serviços técnicos em geral, implantação de geoprocessamento e demais atividades correlatas relativas à gestão cadastral, e reparos e adaptações de unidades físicas</a:t>
                      </a:r>
                      <a:endParaRPr lang="pt-BR" sz="1200" dirty="0"/>
                    </a:p>
                  </a:txBody>
                  <a:tcPr marL="91435" marR="91435"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Até 70%</a:t>
                      </a:r>
                      <a:endParaRPr lang="pt-BR" sz="1200" dirty="0"/>
                    </a:p>
                  </a:txBody>
                  <a:tcPr marL="91435" marR="91435" marT="45718" marB="45718" anchor="ctr"/>
                </a:tc>
              </a:tr>
              <a:tr h="640055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Tecnologia de Informação e Comunicação</a:t>
                      </a:r>
                      <a:endParaRPr lang="pt-BR" sz="1200" dirty="0"/>
                    </a:p>
                  </a:txBody>
                  <a:tcPr marL="91435" marR="91435" marT="45718" marB="45718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pt-B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Aquisição e instalação de hardware, redes de computação, instrumentos de comunicação, software básico e sistemas aplicativos</a:t>
                      </a:r>
                      <a:endParaRPr lang="pt-BR" sz="1200" dirty="0"/>
                    </a:p>
                  </a:txBody>
                  <a:tcPr marL="91435" marR="91435"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Até 40%</a:t>
                      </a:r>
                      <a:endParaRPr lang="pt-BR" sz="1200" dirty="0"/>
                    </a:p>
                  </a:txBody>
                  <a:tcPr marL="91435" marR="91435" marT="45718" marB="45718" anchor="ctr"/>
                </a:tc>
              </a:tr>
              <a:tr h="457182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Equipamentos de Apoio Operacional</a:t>
                      </a:r>
                      <a:endParaRPr lang="pt-BR" sz="1200" dirty="0"/>
                    </a:p>
                  </a:txBody>
                  <a:tcPr marL="91435" marR="91435" marT="45718" marB="45718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pt-B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Aquisição de bens móveis para apoio à gestão fiscal</a:t>
                      </a:r>
                      <a:endParaRPr lang="pt-BR" sz="1200" dirty="0"/>
                    </a:p>
                  </a:txBody>
                  <a:tcPr marL="91435" marR="91435"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Até 15%</a:t>
                      </a:r>
                      <a:endParaRPr lang="pt-BR" sz="1200" dirty="0"/>
                    </a:p>
                  </a:txBody>
                  <a:tcPr marL="91435" marR="91435" marT="45718" marB="45718" anchor="ctr"/>
                </a:tc>
              </a:tr>
              <a:tr h="822927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Ajuste de Quadro</a:t>
                      </a:r>
                      <a:endParaRPr lang="pt-BR" sz="1200" dirty="0"/>
                    </a:p>
                  </a:txBody>
                  <a:tcPr marL="91435" marR="91435" marT="45718" marB="45718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pt-B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Contratação de pessoas físicas ou jurídicas, para elaboração de estudos ou atividades relacionadas à gestão de recursos humanos, inclusive planos de ajuste de quadro, e fundos previdenciários</a:t>
                      </a:r>
                      <a:endParaRPr lang="pt-BR" sz="1200" dirty="0"/>
                    </a:p>
                  </a:txBody>
                  <a:tcPr marL="91435" marR="91435"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Até 10%</a:t>
                      </a:r>
                      <a:endParaRPr lang="pt-BR" sz="1200" dirty="0"/>
                    </a:p>
                  </a:txBody>
                  <a:tcPr marL="91435" marR="91435" marT="45718" marB="45718" anchor="ctr"/>
                </a:tc>
              </a:tr>
            </a:tbl>
          </a:graphicData>
        </a:graphic>
      </p:graphicFrame>
      <p:sp>
        <p:nvSpPr>
          <p:cNvPr id="13350" name="CaixaDeTexto 4"/>
          <p:cNvSpPr txBox="1">
            <a:spLocks noChangeArrowheads="1"/>
          </p:cNvSpPr>
          <p:nvPr/>
        </p:nvSpPr>
        <p:spPr bwMode="auto">
          <a:xfrm>
            <a:off x="544513" y="5589588"/>
            <a:ext cx="52705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pt-BR" sz="1600"/>
              <a:t>MOP – cap. IV – página 22 – Categoria de Investimento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>
              <a:latin typeface="Times" pitchFamily="18" charset="0"/>
            </a:endParaRPr>
          </a:p>
        </p:txBody>
      </p:sp>
      <p:sp>
        <p:nvSpPr>
          <p:cNvPr id="14339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539750" y="2492375"/>
            <a:ext cx="7912100" cy="2232025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endParaRPr lang="pt-BR" sz="1600" smtClean="0">
              <a:latin typeface="Times" pitchFamily="18" charset="0"/>
            </a:endParaRPr>
          </a:p>
          <a:p>
            <a:pPr algn="just">
              <a:buFont typeface="Wingdings 3" pitchFamily="18" charset="2"/>
              <a:buNone/>
            </a:pPr>
            <a:r>
              <a:rPr lang="pt-BR" sz="2400" smtClean="0">
                <a:latin typeface="Times" pitchFamily="18" charset="0"/>
              </a:rPr>
              <a:t>	O Planejamento Estratégico é a ferramenta de gestão que permite, por meio da definição dos objetivos e da identificação do cenário atual do município, elaborar uma estratégia capaz de atender aos fins almejados. </a:t>
            </a:r>
          </a:p>
        </p:txBody>
      </p:sp>
      <p:pic>
        <p:nvPicPr>
          <p:cNvPr id="14340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spaço Reservado para Conteúdo 3"/>
          <p:cNvSpPr txBox="1">
            <a:spLocks/>
          </p:cNvSpPr>
          <p:nvPr/>
        </p:nvSpPr>
        <p:spPr bwMode="auto">
          <a:xfrm>
            <a:off x="250825" y="274638"/>
            <a:ext cx="8713788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  <p:sp>
        <p:nvSpPr>
          <p:cNvPr id="14342" name="Retângulo 5"/>
          <p:cNvSpPr>
            <a:spLocks noChangeArrowheads="1"/>
          </p:cNvSpPr>
          <p:nvPr/>
        </p:nvSpPr>
        <p:spPr bwMode="auto">
          <a:xfrm>
            <a:off x="1908175" y="1341438"/>
            <a:ext cx="52117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65125" indent="-255588" algn="r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pt-BR" sz="2400" b="1">
                <a:latin typeface="Times" pitchFamily="18" charset="0"/>
              </a:rPr>
              <a:t>PLANEJAMENTO ESTRATÉGICO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>
              <a:latin typeface="Times" pitchFamily="18" charset="0"/>
            </a:endParaRPr>
          </a:p>
        </p:txBody>
      </p:sp>
      <p:pic>
        <p:nvPicPr>
          <p:cNvPr id="15363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2" descr="C:\Program Files (x86)\Microsoft Office\MEDIA\CAGCAT10\j0297749.wmf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971550" y="2492375"/>
            <a:ext cx="1851025" cy="1762125"/>
          </a:xfrm>
        </p:spPr>
      </p:pic>
      <p:pic>
        <p:nvPicPr>
          <p:cNvPr id="15365" name="Picture 3" descr="C:\Program Files (x86)\Microsoft Office\MEDIA\CAGCAT10\j0292982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32588" y="2349500"/>
            <a:ext cx="1843087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4" descr="C:\Program Files (x86)\Microsoft Office\MEDIA\CAGCAT10\j0217698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79838" y="2420938"/>
            <a:ext cx="1747837" cy="169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eta para a direita 9"/>
          <p:cNvSpPr/>
          <p:nvPr/>
        </p:nvSpPr>
        <p:spPr>
          <a:xfrm>
            <a:off x="2916238" y="3141663"/>
            <a:ext cx="792162" cy="5032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>
              <a:latin typeface="Times" pitchFamily="18" charset="0"/>
            </a:endParaRPr>
          </a:p>
        </p:txBody>
      </p:sp>
      <p:sp>
        <p:nvSpPr>
          <p:cNvPr id="11" name="Seta para a direita 10"/>
          <p:cNvSpPr/>
          <p:nvPr/>
        </p:nvSpPr>
        <p:spPr>
          <a:xfrm>
            <a:off x="5724525" y="3141663"/>
            <a:ext cx="792163" cy="5032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>
              <a:latin typeface="Times" pitchFamily="18" charset="0"/>
            </a:endParaRPr>
          </a:p>
        </p:txBody>
      </p:sp>
      <p:sp>
        <p:nvSpPr>
          <p:cNvPr id="15369" name="CaixaDeTexto 11"/>
          <p:cNvSpPr txBox="1">
            <a:spLocks noChangeArrowheads="1"/>
          </p:cNvSpPr>
          <p:nvPr/>
        </p:nvSpPr>
        <p:spPr bwMode="auto">
          <a:xfrm>
            <a:off x="900113" y="4941888"/>
            <a:ext cx="23764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>
                <a:latin typeface="Times" pitchFamily="18" charset="0"/>
              </a:rPr>
              <a:t>Realidade/Problemas</a:t>
            </a:r>
          </a:p>
        </p:txBody>
      </p:sp>
      <p:sp>
        <p:nvSpPr>
          <p:cNvPr id="15370" name="CaixaDeTexto 12"/>
          <p:cNvSpPr txBox="1">
            <a:spLocks noChangeArrowheads="1"/>
          </p:cNvSpPr>
          <p:nvPr/>
        </p:nvSpPr>
        <p:spPr bwMode="auto">
          <a:xfrm>
            <a:off x="3924300" y="4797425"/>
            <a:ext cx="1727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>
                <a:latin typeface="Times" pitchFamily="18" charset="0"/>
              </a:rPr>
              <a:t>Planejamento Estratégico</a:t>
            </a:r>
          </a:p>
        </p:txBody>
      </p:sp>
      <p:sp>
        <p:nvSpPr>
          <p:cNvPr id="15371" name="CaixaDeTexto 13"/>
          <p:cNvSpPr txBox="1">
            <a:spLocks noChangeArrowheads="1"/>
          </p:cNvSpPr>
          <p:nvPr/>
        </p:nvSpPr>
        <p:spPr bwMode="auto">
          <a:xfrm>
            <a:off x="7235825" y="4941888"/>
            <a:ext cx="12239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>
                <a:latin typeface="Times" pitchFamily="18" charset="0"/>
              </a:rPr>
              <a:t>Projeto PNAFM</a:t>
            </a:r>
          </a:p>
        </p:txBody>
      </p:sp>
      <p:sp>
        <p:nvSpPr>
          <p:cNvPr id="13" name="Espaço Reservado para Conteúdo 3"/>
          <p:cNvSpPr txBox="1">
            <a:spLocks/>
          </p:cNvSpPr>
          <p:nvPr/>
        </p:nvSpPr>
        <p:spPr bwMode="auto">
          <a:xfrm>
            <a:off x="107950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  <p:sp>
        <p:nvSpPr>
          <p:cNvPr id="15373" name="Retângulo 5"/>
          <p:cNvSpPr>
            <a:spLocks noChangeArrowheads="1"/>
          </p:cNvSpPr>
          <p:nvPr/>
        </p:nvSpPr>
        <p:spPr bwMode="auto">
          <a:xfrm>
            <a:off x="1908175" y="692150"/>
            <a:ext cx="52117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65125" indent="-255588" algn="r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pt-BR" sz="2400" b="1">
                <a:latin typeface="Times" pitchFamily="18" charset="0"/>
              </a:rPr>
              <a:t>PLANEJAMENTO ESTRATÉGICO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>
              <a:latin typeface="Times" pitchFamily="18" charset="0"/>
            </a:endParaRPr>
          </a:p>
        </p:txBody>
      </p:sp>
      <p:pic>
        <p:nvPicPr>
          <p:cNvPr id="16387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CaixaDeTexto 4"/>
          <p:cNvSpPr txBox="1">
            <a:spLocks noChangeArrowheads="1"/>
          </p:cNvSpPr>
          <p:nvPr/>
        </p:nvSpPr>
        <p:spPr bwMode="auto">
          <a:xfrm>
            <a:off x="827088" y="2060575"/>
            <a:ext cx="7272337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 algn="just" eaLnBrk="1" hangingPunct="1"/>
            <a:r>
              <a:rPr lang="pt-BR" sz="2400">
                <a:latin typeface="Times" pitchFamily="18" charset="0"/>
              </a:rPr>
              <a:t>No contexto do PNAFM, é necessária especial atenção à elaboração do Planejamento Estratégico municipal com </a:t>
            </a:r>
            <a:r>
              <a:rPr lang="pt-BR" sz="2800" b="1">
                <a:latin typeface="Times" pitchFamily="18" charset="0"/>
              </a:rPr>
              <a:t>ênfase na gestão fiscal</a:t>
            </a:r>
            <a:r>
              <a:rPr lang="pt-BR" sz="2400">
                <a:latin typeface="Times" pitchFamily="18" charset="0"/>
              </a:rPr>
              <a:t>, uma vez que fundamentará as escolhas dos Produtos do Projeto.</a:t>
            </a:r>
          </a:p>
          <a:p>
            <a:pPr marL="0" lvl="1" algn="just" eaLnBrk="1" hangingPunct="1"/>
            <a:endParaRPr lang="pt-BR" sz="2400">
              <a:latin typeface="Times" pitchFamily="18" charset="0"/>
            </a:endParaRPr>
          </a:p>
          <a:p>
            <a:pPr marL="0" lvl="1" algn="just" eaLnBrk="1" hangingPunct="1"/>
            <a:r>
              <a:rPr lang="pt-BR" sz="2400">
                <a:latin typeface="Times" pitchFamily="18" charset="0"/>
              </a:rPr>
              <a:t>É fundamental que a </a:t>
            </a:r>
            <a:r>
              <a:rPr lang="pt-BR" sz="2800" b="1">
                <a:latin typeface="Times" pitchFamily="18" charset="0"/>
              </a:rPr>
              <a:t>sustentabilidade fiscal</a:t>
            </a:r>
            <a:r>
              <a:rPr lang="pt-BR" sz="2400">
                <a:latin typeface="Times" pitchFamily="18" charset="0"/>
              </a:rPr>
              <a:t> esteja presente, direta ou indiretamente, nas ações propostas.</a:t>
            </a:r>
          </a:p>
          <a:p>
            <a:pPr eaLnBrk="1" hangingPunct="1"/>
            <a:endParaRPr lang="pt-BR">
              <a:latin typeface="Times" pitchFamily="18" charset="0"/>
            </a:endParaRPr>
          </a:p>
        </p:txBody>
      </p:sp>
      <p:sp>
        <p:nvSpPr>
          <p:cNvPr id="7" name="Espaço Reservado para Conteúdo 3"/>
          <p:cNvSpPr txBox="1">
            <a:spLocks/>
          </p:cNvSpPr>
          <p:nvPr/>
        </p:nvSpPr>
        <p:spPr bwMode="auto">
          <a:xfrm>
            <a:off x="250825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  <p:sp>
        <p:nvSpPr>
          <p:cNvPr id="16390" name="Retângulo 5"/>
          <p:cNvSpPr>
            <a:spLocks noChangeArrowheads="1"/>
          </p:cNvSpPr>
          <p:nvPr/>
        </p:nvSpPr>
        <p:spPr bwMode="auto">
          <a:xfrm>
            <a:off x="1908175" y="836613"/>
            <a:ext cx="52117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65125" indent="-255588" algn="r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pt-BR" sz="2400" b="1">
                <a:latin typeface="Times" pitchFamily="18" charset="0"/>
              </a:rPr>
              <a:t>PLANEJAMENTO ESTRATÉGICO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>
              <a:latin typeface="Times" pitchFamily="18" charset="0"/>
            </a:endParaRPr>
          </a:p>
        </p:txBody>
      </p:sp>
      <p:pic>
        <p:nvPicPr>
          <p:cNvPr id="17411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spaço Reservado para Conteúdo 5"/>
          <p:cNvSpPr txBox="1">
            <a:spLocks/>
          </p:cNvSpPr>
          <p:nvPr/>
        </p:nvSpPr>
        <p:spPr bwMode="auto">
          <a:xfrm>
            <a:off x="1042988" y="3644900"/>
            <a:ext cx="7480300" cy="158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20713" lvl="1" indent="-228600" algn="just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1200" dirty="0">
              <a:latin typeface="Times" pitchFamily="18" charset="0"/>
              <a:cs typeface="+mn-cs"/>
            </a:endParaRPr>
          </a:p>
          <a:p>
            <a:pPr algn="just" eaLnBrk="1" hangingPunct="1">
              <a:defRPr/>
            </a:pPr>
            <a:r>
              <a:rPr lang="pt-BR" sz="1200" dirty="0"/>
              <a:t>Exemplo: Considerando o espaço de tempo entre a elaboração, aprovação do projeto e assinatura do contrato de subempréstimo, justifica-se a realização desta revisão para adequação de valores, principalmente equipamentos tecnológicos, bem como atender as necessidades das demandas Municipais....</a:t>
            </a:r>
          </a:p>
          <a:p>
            <a:pPr algn="just" eaLnBrk="1" hangingPunct="1">
              <a:defRPr/>
            </a:pPr>
            <a:endParaRPr lang="pt-BR" sz="1200" dirty="0"/>
          </a:p>
          <a:p>
            <a:pPr algn="just" eaLnBrk="1" hangingPunct="1">
              <a:defRPr/>
            </a:pPr>
            <a:r>
              <a:rPr lang="pt-BR" sz="1200" dirty="0"/>
              <a:t>Mudança de diretrizes, inclusão de produtos/insumos, remanejamento de valores.</a:t>
            </a:r>
          </a:p>
          <a:p>
            <a:pPr algn="just" eaLnBrk="1" hangingPunct="1">
              <a:defRPr/>
            </a:pPr>
            <a:endParaRPr lang="pt-BR" sz="1200" dirty="0"/>
          </a:p>
        </p:txBody>
      </p:sp>
      <p:sp>
        <p:nvSpPr>
          <p:cNvPr id="17413" name="CaixaDeTexto 7"/>
          <p:cNvSpPr txBox="1">
            <a:spLocks noChangeArrowheads="1"/>
          </p:cNvSpPr>
          <p:nvPr/>
        </p:nvSpPr>
        <p:spPr bwMode="auto">
          <a:xfrm>
            <a:off x="971550" y="1916113"/>
            <a:ext cx="6219825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lvl="1" eaLnBrk="1" hangingPunct="1"/>
            <a:r>
              <a:rPr lang="pt-BR" sz="2400" b="1">
                <a:latin typeface="Times" pitchFamily="18" charset="0"/>
              </a:rPr>
              <a:t>1 – JUSTIFICATIVA GERAL DA REVISÃO</a:t>
            </a:r>
          </a:p>
          <a:p>
            <a:pPr eaLnBrk="1" hangingPunct="1"/>
            <a:endParaRPr lang="pt-BR"/>
          </a:p>
        </p:txBody>
      </p:sp>
      <p:sp>
        <p:nvSpPr>
          <p:cNvPr id="17414" name="CaixaDeTexto 9"/>
          <p:cNvSpPr txBox="1">
            <a:spLocks noChangeArrowheads="1"/>
          </p:cNvSpPr>
          <p:nvPr/>
        </p:nvSpPr>
        <p:spPr bwMode="auto">
          <a:xfrm>
            <a:off x="971550" y="2565400"/>
            <a:ext cx="75612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 algn="just" eaLnBrk="1" hangingPunct="1"/>
            <a:r>
              <a:rPr lang="pt-BR" b="1" i="1" u="sng"/>
              <a:t>Instrução de preenchimento:</a:t>
            </a:r>
            <a:r>
              <a:rPr lang="pt-BR" i="1"/>
              <a:t> Nesse tópico a UEM deve justificar de forma ampla e fundamentada a necessidade da revisão.</a:t>
            </a:r>
            <a:endParaRPr lang="pt-BR">
              <a:latin typeface="Times" pitchFamily="18" charset="0"/>
            </a:endParaRPr>
          </a:p>
        </p:txBody>
      </p:sp>
      <p:sp>
        <p:nvSpPr>
          <p:cNvPr id="11" name="Espaço Reservado para Conteúdo 3"/>
          <p:cNvSpPr txBox="1">
            <a:spLocks/>
          </p:cNvSpPr>
          <p:nvPr/>
        </p:nvSpPr>
        <p:spPr bwMode="auto">
          <a:xfrm>
            <a:off x="107950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  <p:sp>
        <p:nvSpPr>
          <p:cNvPr id="17416" name="Retângulo 5"/>
          <p:cNvSpPr>
            <a:spLocks noChangeArrowheads="1"/>
          </p:cNvSpPr>
          <p:nvPr/>
        </p:nvSpPr>
        <p:spPr bwMode="auto">
          <a:xfrm>
            <a:off x="973138" y="879475"/>
            <a:ext cx="7199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65125" indent="-255588" algn="r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pt-BR" sz="2400" b="1">
                <a:latin typeface="Times" pitchFamily="18" charset="0"/>
              </a:rPr>
              <a:t>PLANEJAMENTO ESTRATÉGICO DE REVISÃO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4982</TotalTime>
  <Words>1557</Words>
  <Application>Microsoft Office PowerPoint</Application>
  <PresentationFormat>Apresentação na tela (4:3)</PresentationFormat>
  <Paragraphs>213</Paragraphs>
  <Slides>15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7" baseType="lpstr">
      <vt:lpstr>Arial</vt:lpstr>
      <vt:lpstr>Lucida Sans Unicode</vt:lpstr>
      <vt:lpstr>Wingdings 3</vt:lpstr>
      <vt:lpstr>Verdana</vt:lpstr>
      <vt:lpstr>Wingdings 2</vt:lpstr>
      <vt:lpstr>Calibri</vt:lpstr>
      <vt:lpstr>Aparajita</vt:lpstr>
      <vt:lpstr>Arial Black</vt:lpstr>
      <vt:lpstr>Wingdings</vt:lpstr>
      <vt:lpstr>Times</vt:lpstr>
      <vt:lpstr>Times New Roman</vt:lpstr>
      <vt:lpstr>Concurso</vt:lpstr>
      <vt:lpstr>  Municípios: Aparecida de Goiânia/GO, Balneário Camboriú/SC, Bertioga/SP, Guarulhos/SP,  REGOV Blumenau/SC, GIGOV Goiânia/GO, Rio de Janeiro/RJ, Santos/SP e São Paulo/SP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IrmaBC</dc:creator>
  <cp:lastModifiedBy>IrmaBC</cp:lastModifiedBy>
  <cp:revision>388</cp:revision>
  <dcterms:created xsi:type="dcterms:W3CDTF">2016-08-22T14:28:27Z</dcterms:created>
  <dcterms:modified xsi:type="dcterms:W3CDTF">2019-12-06T19:37:29Z</dcterms:modified>
</cp:coreProperties>
</file>