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4" r:id="rId5"/>
    <p:sldId id="265" r:id="rId6"/>
    <p:sldId id="258" r:id="rId7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69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1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9B14C-CBCF-4EE9-ADD5-906323CBAFD4}" type="datetimeFigureOut">
              <a:rPr lang="pt-BR"/>
              <a:pPr>
                <a:defRPr/>
              </a:pPr>
              <a:t>16/05/2017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2CD02-8094-4D2B-A6BB-43B93E93B63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BB21A-874C-4B45-9268-F1E63E9F1944}" type="datetimeFigureOut">
              <a:rPr lang="pt-BR"/>
              <a:pPr>
                <a:defRPr/>
              </a:pPr>
              <a:t>16/05/2017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C3175-033F-4B30-A6EB-D8E2BBD6C76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A4E62-61C3-4AC8-9A13-435B97BF5C63}" type="datetimeFigureOut">
              <a:rPr lang="pt-BR"/>
              <a:pPr>
                <a:defRPr/>
              </a:pPr>
              <a:t>16/05/2017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BFCA42-73B4-48CE-A4F1-ABF3B4CF60F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FE9B8-F011-4B47-95BA-E927E8E40301}" type="datetimeFigureOut">
              <a:rPr lang="pt-BR"/>
              <a:pPr>
                <a:defRPr/>
              </a:pPr>
              <a:t>16/05/2017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2756D-FD8C-4B02-A7D8-36ED51C1A77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B5D9E-2C03-400F-A0F3-A664BBF5C7AB}" type="datetimeFigureOut">
              <a:rPr lang="pt-BR"/>
              <a:pPr>
                <a:defRPr/>
              </a:pPr>
              <a:t>16/05/2017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9CBAE-96BC-4CEC-9931-07C6F2EA5B5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E2A6B-EDF7-4F97-861A-9944D7D191AE}" type="datetimeFigureOut">
              <a:rPr lang="pt-BR"/>
              <a:pPr>
                <a:defRPr/>
              </a:pPr>
              <a:t>16/05/2017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02FFB-4330-4E4C-BE9D-13A26B737C8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B0ECE-79E1-415B-B807-8F4F2B7467C7}" type="datetimeFigureOut">
              <a:rPr lang="pt-BR"/>
              <a:pPr>
                <a:defRPr/>
              </a:pPr>
              <a:t>16/05/2017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C4D484-95C1-460D-81CD-85DAC81F9DE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AC4EA-65B1-4981-B96C-7BE6021E300F}" type="datetimeFigureOut">
              <a:rPr lang="pt-BR"/>
              <a:pPr>
                <a:defRPr/>
              </a:pPr>
              <a:t>16/05/2017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047C1-A78A-4031-BE2A-898C4916046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05BA4-4793-4785-814F-197FB7A4AB64}" type="datetimeFigureOut">
              <a:rPr lang="pt-BR"/>
              <a:pPr>
                <a:defRPr/>
              </a:pPr>
              <a:t>16/05/2017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977FB-02FF-4F3C-91AB-7B9DECAD894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85944-FDD7-4FB6-8EC6-5ECF3A7644DD}" type="datetimeFigureOut">
              <a:rPr lang="pt-BR"/>
              <a:pPr>
                <a:defRPr/>
              </a:pPr>
              <a:t>16/05/2017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CBE98-A1E4-40F4-9F74-36152C6A47D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D6130-BED8-47A1-BFB2-03985F21B59F}" type="datetimeFigureOut">
              <a:rPr lang="pt-BR"/>
              <a:pPr>
                <a:defRPr/>
              </a:pPr>
              <a:t>16/05/2017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53A45-D3A4-4B57-A258-8A9288F971E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1E6E2A-05E5-4D04-83E6-C876D807FAFF}" type="datetimeFigureOut">
              <a:rPr lang="pt-BR"/>
              <a:pPr>
                <a:defRPr/>
              </a:pPr>
              <a:t>16/05/2017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1BFE151-E202-4F2B-B071-80E70DFDE81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luiz.palmeira@fazenda.gov.b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saito\Spark\user\msaito@capital.ms.gov.br\downloads\base_ppt-01-cap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88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4283968" y="2790825"/>
            <a:ext cx="4860032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PNAFM - 3</a:t>
            </a:r>
            <a:endParaRPr lang="pt-BR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Luiz Palmeira</a:t>
            </a:r>
            <a:endParaRPr lang="pt-BR" sz="1600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Unidade de Coordenação de Programas – UCP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Coordenação Geral de Programas e Projetos de Cooperação – COOPE/SE/MF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Ministério da Fazenda</a:t>
            </a: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4" name="Picture 2" descr="Resultado de imagem para balneario piçarra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51825"/>
            <a:ext cx="4176464" cy="2081031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88" y="-17140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357188" y="428625"/>
            <a:ext cx="4572000" cy="615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PNAFM - 3</a:t>
            </a:r>
            <a:endParaRPr lang="pt-BR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Luiz Palmeira</a:t>
            </a: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AutoShape 6" descr="Resultado de imagem para pomerode s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539552" y="1700808"/>
            <a:ext cx="799288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REGRAS E DIRETRIZES</a:t>
            </a:r>
          </a:p>
          <a:p>
            <a:pPr lvl="1"/>
            <a:endParaRPr lang="pt-BR" dirty="0" smtClean="0"/>
          </a:p>
          <a:p>
            <a:pPr>
              <a:buFont typeface="Arial" pitchFamily="34" charset="0"/>
              <a:buChar char="•"/>
            </a:pPr>
            <a:r>
              <a:rPr lang="pt-BR" dirty="0" smtClean="0"/>
              <a:t> </a:t>
            </a:r>
            <a:r>
              <a:rPr lang="pt-BR" b="1" dirty="0" smtClean="0"/>
              <a:t>UEM na Secretaria de Fazenda/Finanças;</a:t>
            </a:r>
          </a:p>
          <a:p>
            <a:endParaRPr lang="pt-BR" dirty="0" smtClean="0"/>
          </a:p>
          <a:p>
            <a:pPr>
              <a:buFont typeface="Arial" pitchFamily="34" charset="0"/>
              <a:buChar char="•"/>
            </a:pPr>
            <a:r>
              <a:rPr lang="pt-BR" dirty="0" smtClean="0"/>
              <a:t> </a:t>
            </a:r>
            <a:r>
              <a:rPr lang="pt-BR" b="1" dirty="0" smtClean="0"/>
              <a:t>Faixas por população com agrupamento de distribuição dos recursos da OC;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Serão 4 agrupamentos</a:t>
            </a:r>
          </a:p>
          <a:p>
            <a:pPr lvl="1"/>
            <a:endParaRPr lang="pt-BR" dirty="0" smtClean="0"/>
          </a:p>
          <a:p>
            <a:pPr>
              <a:buFont typeface="Arial" pitchFamily="34" charset="0"/>
              <a:buChar char="•"/>
            </a:pPr>
            <a:r>
              <a:rPr lang="pt-BR" b="1" dirty="0" smtClean="0"/>
              <a:t> Prazos dos Projetos: O prazo do Projeto será definido de acordo com os prazos de execução dos produtos/insumos;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Prorrogação a critério da COOPE;</a:t>
            </a:r>
          </a:p>
          <a:p>
            <a:pPr lvl="1"/>
            <a:endParaRPr lang="pt-BR" dirty="0" smtClean="0"/>
          </a:p>
          <a:p>
            <a:pPr>
              <a:buFont typeface="Arial" pitchFamily="34" charset="0"/>
              <a:buChar char="•"/>
            </a:pPr>
            <a:r>
              <a:rPr lang="pt-BR" dirty="0" smtClean="0"/>
              <a:t> </a:t>
            </a:r>
            <a:r>
              <a:rPr lang="pt-BR" b="1" dirty="0" smtClean="0"/>
              <a:t>Produto Obrigatório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IPTU =&gt; Atualização do Cadastro e PGV; (Agrupamentos 2,3 e 4)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pt-BR" b="1" dirty="0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357188" y="428625"/>
            <a:ext cx="4572000" cy="615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PNAFM - 3</a:t>
            </a:r>
            <a:endParaRPr lang="pt-BR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Luiz Palmeira</a:t>
            </a: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AutoShape 6" descr="Resultado de imagem para pomerode s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539552" y="1225689"/>
            <a:ext cx="81369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b="1" dirty="0" smtClean="0"/>
              <a:t> Ação de Elegibilidade: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</a:t>
            </a:r>
            <a:r>
              <a:rPr lang="pt-BR" dirty="0" err="1" smtClean="0"/>
              <a:t>Redesim</a:t>
            </a:r>
            <a:r>
              <a:rPr lang="pt-BR" dirty="0" smtClean="0"/>
              <a:t> =&gt; Fazer adesão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</a:t>
            </a:r>
            <a:r>
              <a:rPr lang="pt-BR" dirty="0" err="1" smtClean="0"/>
              <a:t>Siconfi</a:t>
            </a:r>
            <a:r>
              <a:rPr lang="pt-BR" dirty="0" smtClean="0"/>
              <a:t> =&gt; Registrar dados. </a:t>
            </a:r>
            <a:r>
              <a:rPr lang="pt-BR" dirty="0" err="1" smtClean="0"/>
              <a:t>Obs</a:t>
            </a:r>
            <a:r>
              <a:rPr lang="pt-BR" dirty="0" smtClean="0"/>
              <a:t>: Consultar STN  a melhor maneira de inclusão.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Nota Fiscal Eletrônica de Serviços Harmonizada =&gt; Adesão/Adequação</a:t>
            </a:r>
          </a:p>
          <a:p>
            <a:pPr lvl="1">
              <a:buFont typeface="Arial" pitchFamily="34" charset="0"/>
              <a:buChar char="•"/>
            </a:pPr>
            <a:endParaRPr lang="pt-BR" dirty="0" smtClean="0"/>
          </a:p>
          <a:p>
            <a:pPr>
              <a:buFont typeface="Arial" pitchFamily="34" charset="0"/>
              <a:buChar char="•"/>
            </a:pPr>
            <a:r>
              <a:rPr lang="pt-BR" dirty="0" smtClean="0"/>
              <a:t> </a:t>
            </a:r>
            <a:r>
              <a:rPr lang="pt-BR" b="1" dirty="0" smtClean="0"/>
              <a:t>Graduação de Projetos para Aprovação COOPE e BID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Haverá nota de corte</a:t>
            </a:r>
          </a:p>
          <a:p>
            <a:pPr lvl="1"/>
            <a:endParaRPr lang="pt-BR" dirty="0" smtClean="0"/>
          </a:p>
          <a:p>
            <a:pPr>
              <a:buFont typeface="Arial" pitchFamily="34" charset="0"/>
              <a:buChar char="•"/>
            </a:pPr>
            <a:r>
              <a:rPr lang="pt-BR" dirty="0" smtClean="0"/>
              <a:t> </a:t>
            </a:r>
            <a:r>
              <a:rPr lang="pt-BR" b="1" dirty="0" smtClean="0"/>
              <a:t>Fluxo de Aprovação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1º Aprovação da COOPE;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2º Aprovação do BID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3º Autorização para a CAIXA inserir no </a:t>
            </a:r>
            <a:r>
              <a:rPr lang="pt-BR" dirty="0" err="1" smtClean="0"/>
              <a:t>Sadipem</a:t>
            </a:r>
            <a:r>
              <a:rPr lang="pt-BR" dirty="0" smtClean="0"/>
              <a:t>;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4º Autorização de endividamento da STN</a:t>
            </a:r>
          </a:p>
          <a:p>
            <a:pPr lvl="1">
              <a:buFont typeface="Arial" pitchFamily="34" charset="0"/>
              <a:buChar char="•"/>
            </a:pPr>
            <a:endParaRPr lang="pt-BR" dirty="0" smtClean="0"/>
          </a:p>
          <a:p>
            <a:pPr>
              <a:buFont typeface="Arial" pitchFamily="34" charset="0"/>
              <a:buChar char="•"/>
            </a:pPr>
            <a:r>
              <a:rPr lang="pt-BR" dirty="0" smtClean="0"/>
              <a:t> </a:t>
            </a:r>
            <a:r>
              <a:rPr lang="pt-BR" b="1" dirty="0" smtClean="0"/>
              <a:t>Prazo de validade dos projetos aprovados pela COOPE de180 dias.</a:t>
            </a:r>
          </a:p>
          <a:p>
            <a:pPr>
              <a:buFont typeface="Arial" pitchFamily="34" charset="0"/>
              <a:buChar char="•"/>
            </a:pPr>
            <a:endParaRPr lang="pt-BR" dirty="0" smtClean="0"/>
          </a:p>
          <a:p>
            <a:pPr>
              <a:buFont typeface="Arial" pitchFamily="34" charset="0"/>
              <a:buChar char="•"/>
            </a:pPr>
            <a:r>
              <a:rPr lang="pt-BR" dirty="0" smtClean="0"/>
              <a:t> </a:t>
            </a:r>
            <a:r>
              <a:rPr lang="pt-BR" b="1" dirty="0" smtClean="0"/>
              <a:t>A validade dos agrupamentos das faixas será de 180 dias a partir da data de assinatura do primeiro contrato de subempréstimo.</a:t>
            </a:r>
          </a:p>
          <a:p>
            <a:pPr lvl="1">
              <a:buFont typeface="Arial" pitchFamily="34" charset="0"/>
              <a:buChar char="•"/>
            </a:pPr>
            <a:endParaRPr lang="pt-BR" dirty="0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357188" y="428625"/>
            <a:ext cx="4572000" cy="615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PNAFM - 3</a:t>
            </a:r>
            <a:endParaRPr lang="pt-BR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Luiz Palmeira</a:t>
            </a: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AutoShape 6" descr="Resultado de imagem para pomerode s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467544" y="1268760"/>
            <a:ext cx="828092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dirty="0" smtClean="0"/>
              <a:t> </a:t>
            </a:r>
            <a:r>
              <a:rPr lang="pt-BR" b="1" dirty="0" smtClean="0"/>
              <a:t>Elaboração dos Projetos no SEEMP;</a:t>
            </a:r>
          </a:p>
          <a:p>
            <a:endParaRPr lang="pt-BR" b="1" dirty="0" smtClean="0"/>
          </a:p>
          <a:p>
            <a:pPr>
              <a:buFont typeface="Arial" pitchFamily="34" charset="0"/>
              <a:buChar char="•"/>
            </a:pPr>
            <a:r>
              <a:rPr lang="pt-BR" b="1" dirty="0" smtClean="0"/>
              <a:t> Exclusivamente no SEEMP;</a:t>
            </a:r>
          </a:p>
          <a:p>
            <a:endParaRPr lang="pt-BR" b="1" dirty="0" smtClean="0"/>
          </a:p>
          <a:p>
            <a:pPr>
              <a:buFont typeface="Arial" pitchFamily="34" charset="0"/>
              <a:buChar char="•"/>
            </a:pPr>
            <a:r>
              <a:rPr lang="pt-BR" b="1" dirty="0" smtClean="0"/>
              <a:t> Workshop de orientações do PNAFM e Projetos;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3 dias;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Participantes e Cadastramento do usuário (2 por município); 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Turma de 100 pessoas:</a:t>
            </a:r>
          </a:p>
          <a:p>
            <a:pPr lvl="2">
              <a:buFont typeface="Arial" pitchFamily="34" charset="0"/>
              <a:buChar char="•"/>
            </a:pPr>
            <a:r>
              <a:rPr lang="pt-BR" dirty="0" smtClean="0"/>
              <a:t> RS, PR e SC;</a:t>
            </a:r>
          </a:p>
          <a:p>
            <a:pPr lvl="2">
              <a:buFont typeface="Arial" pitchFamily="34" charset="0"/>
              <a:buChar char="•"/>
            </a:pPr>
            <a:r>
              <a:rPr lang="pt-BR" dirty="0" smtClean="0"/>
              <a:t> SP;</a:t>
            </a:r>
          </a:p>
          <a:p>
            <a:pPr lvl="2">
              <a:buFont typeface="Arial" pitchFamily="34" charset="0"/>
              <a:buChar char="•"/>
            </a:pPr>
            <a:r>
              <a:rPr lang="pt-BR" dirty="0" smtClean="0"/>
              <a:t> MG;</a:t>
            </a:r>
          </a:p>
          <a:p>
            <a:pPr lvl="2">
              <a:buFont typeface="Arial" pitchFamily="34" charset="0"/>
              <a:buChar char="•"/>
            </a:pPr>
            <a:r>
              <a:rPr lang="pt-BR" dirty="0" smtClean="0"/>
              <a:t> ES, RJ, GO, MS;</a:t>
            </a:r>
          </a:p>
          <a:p>
            <a:pPr lvl="2">
              <a:buFont typeface="Arial" pitchFamily="34" charset="0"/>
              <a:buChar char="•"/>
            </a:pPr>
            <a:r>
              <a:rPr lang="pt-BR" dirty="0" smtClean="0"/>
              <a:t> Norte e Nordeste.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Avaliação da Fase II (impactos, resultados e lições aprendidas)</a:t>
            </a:r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Divulgação das regras do Programa;</a:t>
            </a:r>
            <a:endParaRPr lang="pt-BR" dirty="0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357188" y="428625"/>
            <a:ext cx="4572000" cy="6159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PNAFM - 3</a:t>
            </a:r>
            <a:endParaRPr lang="pt-BR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Luiz Palmeira</a:t>
            </a: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AutoShape 6" descr="Resultado de imagem para pomerode s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323528" y="1582340"/>
            <a:ext cx="842493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 typeface="Arial" pitchFamily="34" charset="0"/>
              <a:buChar char="•"/>
            </a:pPr>
            <a:r>
              <a:rPr lang="pt-BR" dirty="0" smtClean="0"/>
              <a:t> Limitação dos recursos;</a:t>
            </a:r>
          </a:p>
          <a:p>
            <a:pPr lvl="1">
              <a:buFont typeface="Arial" pitchFamily="34" charset="0"/>
              <a:buChar char="•"/>
            </a:pPr>
            <a:endParaRPr lang="pt-BR" dirty="0" smtClean="0"/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Recepção de Projetos até o limite dos recursos aprovados pela STN;</a:t>
            </a:r>
          </a:p>
          <a:p>
            <a:pPr lvl="1">
              <a:buFont typeface="Arial" pitchFamily="34" charset="0"/>
              <a:buChar char="•"/>
            </a:pPr>
            <a:endParaRPr lang="pt-BR" dirty="0" smtClean="0"/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Abertura do Projeto no SEEMP pela COOPE;</a:t>
            </a:r>
          </a:p>
          <a:p>
            <a:pPr lvl="1">
              <a:buFont typeface="Arial" pitchFamily="34" charset="0"/>
              <a:buChar char="•"/>
            </a:pPr>
            <a:endParaRPr lang="pt-BR" dirty="0" smtClean="0"/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Analise dos projetos pela COOPE em até 90 dias;</a:t>
            </a:r>
          </a:p>
          <a:p>
            <a:pPr lvl="1">
              <a:buFont typeface="Arial" pitchFamily="34" charset="0"/>
              <a:buChar char="•"/>
            </a:pPr>
            <a:endParaRPr lang="pt-BR" dirty="0" smtClean="0"/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A análise será realizada pela ordem de encaminhamento para analise;</a:t>
            </a:r>
          </a:p>
          <a:p>
            <a:pPr lvl="1">
              <a:buFont typeface="Arial" pitchFamily="34" charset="0"/>
              <a:buChar char="•"/>
            </a:pPr>
            <a:endParaRPr lang="pt-BR" dirty="0" smtClean="0"/>
          </a:p>
          <a:p>
            <a:pPr lvl="1">
              <a:buFont typeface="Arial" pitchFamily="34" charset="0"/>
              <a:buChar char="•"/>
            </a:pPr>
            <a:r>
              <a:rPr lang="pt-BR" dirty="0" smtClean="0"/>
              <a:t> Divulgar os insumos não financiáveis. </a:t>
            </a:r>
            <a:endParaRPr lang="pt-BR" dirty="0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msaito\Spark\user\msaito@capital.ms.gov.br\downloads\base_ppt-01-cap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4427984" y="2708920"/>
            <a:ext cx="4572000" cy="172354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OBRIGADO!</a:t>
            </a:r>
            <a:endParaRPr lang="pt-BR" sz="2400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Luiz Palmeira</a:t>
            </a:r>
            <a:endParaRPr lang="pt-BR" sz="1600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  <a:hlinkClick r:id="rId3"/>
              </a:rPr>
              <a:t>luiz.palmeira@fazenda.gov.br</a:t>
            </a:r>
            <a:endParaRPr lang="pt-BR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ucp</a:t>
            </a: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.fazenda.</a:t>
            </a:r>
            <a:r>
              <a:rPr lang="pt-BR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gov.br</a:t>
            </a:r>
            <a:endParaRPr lang="pt-BR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(61) 3412-2489</a:t>
            </a: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1290</TotalTime>
  <Words>389</Words>
  <Application>Microsoft Office PowerPoint</Application>
  <PresentationFormat>Apresentação na tela (4:3)</PresentationFormat>
  <Paragraphs>76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msaito</dc:creator>
  <cp:lastModifiedBy>IrmaBC</cp:lastModifiedBy>
  <cp:revision>96</cp:revision>
  <dcterms:created xsi:type="dcterms:W3CDTF">2012-04-13T19:51:33Z</dcterms:created>
  <dcterms:modified xsi:type="dcterms:W3CDTF">2017-05-16T14:09:53Z</dcterms:modified>
</cp:coreProperties>
</file>