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78" r:id="rId3"/>
    <p:sldId id="279" r:id="rId4"/>
    <p:sldId id="280" r:id="rId5"/>
    <p:sldId id="277" r:id="rId6"/>
    <p:sldId id="260" r:id="rId7"/>
    <p:sldId id="281" r:id="rId8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21127" autoAdjust="0"/>
    <p:restoredTop sz="94725" autoAdjust="0"/>
  </p:normalViewPr>
  <p:slideViewPr>
    <p:cSldViewPr>
      <p:cViewPr varScale="1">
        <p:scale>
          <a:sx n="114" d="100"/>
          <a:sy n="114" d="100"/>
        </p:scale>
        <p:origin x="221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FBBD682-9C0C-4921-9CC5-2176563E5A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92FC95-2B9E-4DD7-AB0B-B2BC804644CB}" type="datetimeFigureOut">
              <a:rPr lang="pt-BR"/>
              <a:pPr>
                <a:defRPr/>
              </a:pPr>
              <a:t>01/12/2021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A5CFD4C-221D-4672-88E1-EEE23832D8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39882B1-1634-4963-8CD4-1AEB1D9A4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3D6113-DAED-426E-A779-B19DAEAD719D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80736363"/>
      </p:ext>
    </p:extLst>
  </p:cSld>
  <p:clrMapOvr>
    <a:masterClrMapping/>
  </p:clrMapOvr>
  <p:transition advClick="0" advTm="3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ABB5BCF-34B8-4121-8CBD-4B18CA00C6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6B49C8-7BE1-4FA3-84DA-8F306BCCEA56}" type="datetimeFigureOut">
              <a:rPr lang="pt-BR"/>
              <a:pPr>
                <a:defRPr/>
              </a:pPr>
              <a:t>01/12/2021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1726073-2B6D-4C51-A11B-2B1B30674A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C8D77D4-0814-4FA9-B52E-6D6A05E5A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B8A7EA-0E2A-485F-846F-067E1E0B6D1F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875040052"/>
      </p:ext>
    </p:extLst>
  </p:cSld>
  <p:clrMapOvr>
    <a:masterClrMapping/>
  </p:clrMapOvr>
  <p:transition advClick="0" advTm="3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AB443B2-C8E5-405D-A8A5-9285074502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24CBD8-1B91-45C9-9FCE-7457260EAAE2}" type="datetimeFigureOut">
              <a:rPr lang="pt-BR"/>
              <a:pPr>
                <a:defRPr/>
              </a:pPr>
              <a:t>01/12/2021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F928ABE-5BD7-486C-8E11-C23AFEEC47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0F5347D-0D05-44AD-8617-D7920AF75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434EC5-5377-4737-9FC2-D77134DBD647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451959471"/>
      </p:ext>
    </p:extLst>
  </p:cSld>
  <p:clrMapOvr>
    <a:masterClrMapping/>
  </p:clrMapOvr>
  <p:transition advClick="0" advTm="3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E0B818C-3A57-4E16-A596-BDAF55C53F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A20578-9EFA-4369-84AB-4F4B9D364E53}" type="datetimeFigureOut">
              <a:rPr lang="pt-BR"/>
              <a:pPr>
                <a:defRPr/>
              </a:pPr>
              <a:t>01/12/2021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35D17E2-2353-42AA-BB0A-3E5DB234C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49AFAD4-3884-47FC-AC91-C8166E79C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C667D8-1971-4004-8BC4-D1A1433D85DA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869549599"/>
      </p:ext>
    </p:extLst>
  </p:cSld>
  <p:clrMapOvr>
    <a:masterClrMapping/>
  </p:clrMapOvr>
  <p:transition advClick="0" advTm="3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D721174-97A1-43F6-A8D8-5114F4AE90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EEB5A3-212D-4A76-BB73-2E756CBDFDBE}" type="datetimeFigureOut">
              <a:rPr lang="pt-BR"/>
              <a:pPr>
                <a:defRPr/>
              </a:pPr>
              <a:t>01/12/2021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67B55CD-B16E-402B-AA27-CB7E385CBE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3FBC092-A878-4FA9-8413-8728348E6B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EEB5A7-E33C-46BD-9FEB-AF1BC00BE7DE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531514827"/>
      </p:ext>
    </p:extLst>
  </p:cSld>
  <p:clrMapOvr>
    <a:masterClrMapping/>
  </p:clrMapOvr>
  <p:transition advClick="0" advTm="3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:a16="http://schemas.microsoft.com/office/drawing/2014/main" id="{21F67E48-D206-41E2-B864-B898E3BE93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82728-2351-4B06-8C1B-A0E9FE967233}" type="datetimeFigureOut">
              <a:rPr lang="pt-BR"/>
              <a:pPr>
                <a:defRPr/>
              </a:pPr>
              <a:t>01/12/2021</a:t>
            </a:fld>
            <a:endParaRPr 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id="{72AD842D-62EE-41A0-8508-BBEBF04D0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:a16="http://schemas.microsoft.com/office/drawing/2014/main" id="{2F165B4E-EE84-44C2-AE0E-D27ABB012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374759-8DBC-4EDC-933A-05A78CB489ED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921987754"/>
      </p:ext>
    </p:extLst>
  </p:cSld>
  <p:clrMapOvr>
    <a:masterClrMapping/>
  </p:clrMapOvr>
  <p:transition advClick="0" advTm="3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3">
            <a:extLst>
              <a:ext uri="{FF2B5EF4-FFF2-40B4-BE49-F238E27FC236}">
                <a16:creationId xmlns:a16="http://schemas.microsoft.com/office/drawing/2014/main" id="{6E99108A-72C8-4F7D-B70C-B088B57B5D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4F76AF-571E-406B-A979-F574A99C6D0A}" type="datetimeFigureOut">
              <a:rPr lang="pt-BR"/>
              <a:pPr>
                <a:defRPr/>
              </a:pPr>
              <a:t>01/12/2021</a:t>
            </a:fld>
            <a:endParaRPr lang="pt-BR"/>
          </a:p>
        </p:txBody>
      </p:sp>
      <p:sp>
        <p:nvSpPr>
          <p:cNvPr id="8" name="Espaço Reservado para Rodapé 4">
            <a:extLst>
              <a:ext uri="{FF2B5EF4-FFF2-40B4-BE49-F238E27FC236}">
                <a16:creationId xmlns:a16="http://schemas.microsoft.com/office/drawing/2014/main" id="{4ADC5275-5F03-4197-BFD1-9361FEF5E7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>
            <a:extLst>
              <a:ext uri="{FF2B5EF4-FFF2-40B4-BE49-F238E27FC236}">
                <a16:creationId xmlns:a16="http://schemas.microsoft.com/office/drawing/2014/main" id="{2323F84A-4E96-4FDD-8A49-4340DB61D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2DB9CD-AE81-4716-9847-60FB520E0A76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76777428"/>
      </p:ext>
    </p:extLst>
  </p:cSld>
  <p:clrMapOvr>
    <a:masterClrMapping/>
  </p:clrMapOvr>
  <p:transition advClick="0" advTm="3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3">
            <a:extLst>
              <a:ext uri="{FF2B5EF4-FFF2-40B4-BE49-F238E27FC236}">
                <a16:creationId xmlns:a16="http://schemas.microsoft.com/office/drawing/2014/main" id="{D721DA78-335D-4ED3-B6F4-EBF370B74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46BCAF-FA61-4B78-87D2-24FBAEE7EAAD}" type="datetimeFigureOut">
              <a:rPr lang="pt-BR"/>
              <a:pPr>
                <a:defRPr/>
              </a:pPr>
              <a:t>01/12/2021</a:t>
            </a:fld>
            <a:endParaRPr lang="pt-BR"/>
          </a:p>
        </p:txBody>
      </p:sp>
      <p:sp>
        <p:nvSpPr>
          <p:cNvPr id="4" name="Espaço Reservado para Rodapé 4">
            <a:extLst>
              <a:ext uri="{FF2B5EF4-FFF2-40B4-BE49-F238E27FC236}">
                <a16:creationId xmlns:a16="http://schemas.microsoft.com/office/drawing/2014/main" id="{D8897289-B8AF-4A6D-9E98-136DDA56D3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>
            <a:extLst>
              <a:ext uri="{FF2B5EF4-FFF2-40B4-BE49-F238E27FC236}">
                <a16:creationId xmlns:a16="http://schemas.microsoft.com/office/drawing/2014/main" id="{55A64A0E-47E7-4AAC-B1E3-2097BF821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CE1938-E11B-4E22-BB0B-304E30967E52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667877673"/>
      </p:ext>
    </p:extLst>
  </p:cSld>
  <p:clrMapOvr>
    <a:masterClrMapping/>
  </p:clrMapOvr>
  <p:transition advClick="0" advTm="3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>
            <a:extLst>
              <a:ext uri="{FF2B5EF4-FFF2-40B4-BE49-F238E27FC236}">
                <a16:creationId xmlns:a16="http://schemas.microsoft.com/office/drawing/2014/main" id="{D413673B-8651-4622-A5BE-D7D1E9358E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E00107-C4EA-4E21-950F-F32B3F7078C1}" type="datetimeFigureOut">
              <a:rPr lang="pt-BR"/>
              <a:pPr>
                <a:defRPr/>
              </a:pPr>
              <a:t>01/12/2021</a:t>
            </a:fld>
            <a:endParaRPr lang="pt-BR"/>
          </a:p>
        </p:txBody>
      </p:sp>
      <p:sp>
        <p:nvSpPr>
          <p:cNvPr id="3" name="Espaço Reservado para Rodapé 4">
            <a:extLst>
              <a:ext uri="{FF2B5EF4-FFF2-40B4-BE49-F238E27FC236}">
                <a16:creationId xmlns:a16="http://schemas.microsoft.com/office/drawing/2014/main" id="{AF8C8C20-468C-4952-8696-015DACDEA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>
            <a:extLst>
              <a:ext uri="{FF2B5EF4-FFF2-40B4-BE49-F238E27FC236}">
                <a16:creationId xmlns:a16="http://schemas.microsoft.com/office/drawing/2014/main" id="{F519A091-AE1F-4CD6-91BB-3F82372277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28E7FB-3B2B-4FED-8B93-92C4B3D18AEC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002015487"/>
      </p:ext>
    </p:extLst>
  </p:cSld>
  <p:clrMapOvr>
    <a:masterClrMapping/>
  </p:clrMapOvr>
  <p:transition advClick="0" advTm="3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:a16="http://schemas.microsoft.com/office/drawing/2014/main" id="{B63A3369-8B3D-4C84-8667-D392E38038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4E7655-F30C-4BA6-BA32-1A1DDE0B7458}" type="datetimeFigureOut">
              <a:rPr lang="pt-BR"/>
              <a:pPr>
                <a:defRPr/>
              </a:pPr>
              <a:t>01/12/2021</a:t>
            </a:fld>
            <a:endParaRPr 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id="{F2425F84-4D95-4EC8-BB11-586611437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:a16="http://schemas.microsoft.com/office/drawing/2014/main" id="{A0517723-8EBC-44C3-9C0D-F12F954D84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4E51AB-7383-4FB8-9DB5-AB198AF56767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646766479"/>
      </p:ext>
    </p:extLst>
  </p:cSld>
  <p:clrMapOvr>
    <a:masterClrMapping/>
  </p:clrMapOvr>
  <p:transition advClick="0" advTm="3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:a16="http://schemas.microsoft.com/office/drawing/2014/main" id="{31A592A1-5828-40C6-89FB-4C0692EE0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3540F2-73BF-4501-BF1D-FBE3B7043B38}" type="datetimeFigureOut">
              <a:rPr lang="pt-BR"/>
              <a:pPr>
                <a:defRPr/>
              </a:pPr>
              <a:t>01/12/2021</a:t>
            </a:fld>
            <a:endParaRPr 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id="{761EE0B3-13C6-4CCE-850B-47F35A4A2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:a16="http://schemas.microsoft.com/office/drawing/2014/main" id="{FD0DD225-A96C-4893-9048-34DDF522BB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D0E4A5-16F3-4FEC-9672-B70ADA5182FA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697388269"/>
      </p:ext>
    </p:extLst>
  </p:cSld>
  <p:clrMapOvr>
    <a:masterClrMapping/>
  </p:clrMapOvr>
  <p:transition advClick="0" advTm="3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>
            <a:extLst>
              <a:ext uri="{FF2B5EF4-FFF2-40B4-BE49-F238E27FC236}">
                <a16:creationId xmlns:a16="http://schemas.microsoft.com/office/drawing/2014/main" id="{2531B46C-87FB-41F5-82D6-99CBF8CD26B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título mestre</a:t>
            </a:r>
          </a:p>
        </p:txBody>
      </p:sp>
      <p:sp>
        <p:nvSpPr>
          <p:cNvPr id="1027" name="Espaço Reservado para Texto 2">
            <a:extLst>
              <a:ext uri="{FF2B5EF4-FFF2-40B4-BE49-F238E27FC236}">
                <a16:creationId xmlns:a16="http://schemas.microsoft.com/office/drawing/2014/main" id="{7B83CAF5-50F4-4648-81FD-E92C91EF1AC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050C1CF-2D70-4EEC-BE5D-ACD2708EF7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048E068-47C8-420F-A9ED-CC2CF528CEF5}" type="datetimeFigureOut">
              <a:rPr lang="pt-BR"/>
              <a:pPr>
                <a:defRPr/>
              </a:pPr>
              <a:t>01/12/2021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95DF3CD-26C0-47F9-9E11-16BDE33C23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BD010D5-0E79-4B7D-B248-76B29FAC55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06D8847F-41CE-4BC2-B3AA-D1D04073A8DE}" type="slidenum">
              <a:rPr lang="pt-BR" altLang="pt-BR"/>
              <a:pPr/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 advTm="300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Imagem 3">
            <a:extLst>
              <a:ext uri="{FF2B5EF4-FFF2-40B4-BE49-F238E27FC236}">
                <a16:creationId xmlns:a16="http://schemas.microsoft.com/office/drawing/2014/main" id="{AA92F0EF-33F7-447B-AE7F-590CB121D03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ítulo 1">
            <a:extLst>
              <a:ext uri="{FF2B5EF4-FFF2-40B4-BE49-F238E27FC236}">
                <a16:creationId xmlns:a16="http://schemas.microsoft.com/office/drawing/2014/main" id="{FED5CCFF-C5A7-4205-A940-31CEC96563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924175"/>
            <a:ext cx="7772400" cy="676275"/>
          </a:xfrm>
        </p:spPr>
        <p:txBody>
          <a:bodyPr/>
          <a:lstStyle/>
          <a:p>
            <a:pPr eaLnBrk="1" hangingPunct="1"/>
            <a:br>
              <a:rPr lang="pt-BR" altLang="pt-BR"/>
            </a:br>
            <a:r>
              <a:rPr lang="pt-BR" altLang="pt-BR" b="1"/>
              <a:t> </a:t>
            </a:r>
            <a:br>
              <a:rPr lang="pt-BR" altLang="pt-BR"/>
            </a:br>
            <a:endParaRPr lang="pt-BR" altLang="pt-B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A75DA38-B6CD-4CD7-90E1-B2C9BD347D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87450" y="3644900"/>
            <a:ext cx="6400800" cy="2281238"/>
          </a:xfrm>
        </p:spPr>
        <p:txBody>
          <a:bodyPr rtlCol="0">
            <a:normAutofit fontScale="55000" lnSpcReduction="20000"/>
          </a:bodyPr>
          <a:lstStyle/>
          <a:p>
            <a:pPr eaLnBrk="1" hangingPunct="1">
              <a:buFont typeface="Arial" charset="0"/>
              <a:buNone/>
              <a:defRPr/>
            </a:pPr>
            <a:endParaRPr lang="pt-BR" dirty="0"/>
          </a:p>
          <a:p>
            <a:pPr eaLnBrk="1" hangingPunct="1">
              <a:buFont typeface="Arial" charset="0"/>
              <a:buNone/>
              <a:defRPr/>
            </a:pPr>
            <a:r>
              <a:rPr lang="pt-BR" b="1" dirty="0">
                <a:solidFill>
                  <a:schemeClr val="tx1"/>
                </a:solidFill>
              </a:rPr>
              <a:t>PROGRAMA NACIONAL DE APOIO À GESTÃO ADMINISTRATIVA E FISCAL DOS MUNICÍPIOS BRASILEIROS</a:t>
            </a:r>
          </a:p>
          <a:p>
            <a:pPr eaLnBrk="1" hangingPunct="1">
              <a:buFont typeface="Arial" charset="0"/>
              <a:buNone/>
              <a:defRPr/>
            </a:pPr>
            <a:endParaRPr lang="pt-BR" b="1" dirty="0">
              <a:solidFill>
                <a:schemeClr val="tx1"/>
              </a:solidFill>
            </a:endParaRPr>
          </a:p>
          <a:p>
            <a:pPr eaLnBrk="1" hangingPunct="1">
              <a:buFont typeface="Arial" charset="0"/>
              <a:buNone/>
              <a:defRPr/>
            </a:pPr>
            <a:endParaRPr lang="pt-BR" b="1" dirty="0">
              <a:solidFill>
                <a:schemeClr val="tx1"/>
              </a:solidFill>
            </a:endParaRPr>
          </a:p>
          <a:p>
            <a:pPr eaLnBrk="1" hangingPunct="1">
              <a:buFont typeface="Arial" charset="0"/>
              <a:buNone/>
              <a:defRPr/>
            </a:pPr>
            <a:r>
              <a:rPr lang="pt-BR" sz="4500" b="1" dirty="0">
                <a:solidFill>
                  <a:schemeClr val="tx1"/>
                </a:solidFill>
              </a:rPr>
              <a:t>RELATÓRIO DE CONCLUSÃO DO PROJETO (PCR)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pt-BR" b="1" dirty="0">
                <a:solidFill>
                  <a:schemeClr val="tx1"/>
                </a:solidFill>
              </a:rPr>
              <a:t> </a:t>
            </a:r>
            <a:endParaRPr lang="pt-BR" dirty="0">
              <a:solidFill>
                <a:schemeClr val="tx1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pt-BR" dirty="0"/>
          </a:p>
        </p:txBody>
      </p:sp>
      <p:pic>
        <p:nvPicPr>
          <p:cNvPr id="2053" name="Imagem 3" descr="L:\Ucp\99 Pastas antigas\Comunicação\Fotos\Logos\pnafmlogo.JPG">
            <a:extLst>
              <a:ext uri="{FF2B5EF4-FFF2-40B4-BE49-F238E27FC236}">
                <a16:creationId xmlns:a16="http://schemas.microsoft.com/office/drawing/2014/main" id="{9C24603E-B5CA-4152-826E-8423362FB2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775" y="1125538"/>
            <a:ext cx="2879725" cy="2735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advClick="0" advTm="200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agem 3">
            <a:extLst>
              <a:ext uri="{FF2B5EF4-FFF2-40B4-BE49-F238E27FC236}">
                <a16:creationId xmlns:a16="http://schemas.microsoft.com/office/drawing/2014/main" id="{EF9C8E50-255E-415D-B25F-A8BF4F4E78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ítulo 1">
            <a:extLst>
              <a:ext uri="{FF2B5EF4-FFF2-40B4-BE49-F238E27FC236}">
                <a16:creationId xmlns:a16="http://schemas.microsoft.com/office/drawing/2014/main" id="{B492F2DA-C516-4BDE-B474-51DABB1382B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br>
              <a:rPr lang="pt-BR" altLang="pt-BR"/>
            </a:br>
            <a:endParaRPr lang="pt-BR" altLang="pt-B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A40875F-6800-4CF5-95AF-242BA71F66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2988" y="981075"/>
            <a:ext cx="7200900" cy="5472113"/>
          </a:xfrm>
        </p:spPr>
        <p:txBody>
          <a:bodyPr rtlCol="0">
            <a:normAutofit fontScale="70000" lnSpcReduction="20000"/>
          </a:bodyPr>
          <a:lstStyle/>
          <a:p>
            <a:pPr eaLnBrk="1" hangingPunct="1">
              <a:buFont typeface="Arial" charset="0"/>
              <a:buNone/>
              <a:defRPr/>
            </a:pPr>
            <a:r>
              <a:rPr lang="pt-BR" sz="4600" b="1" dirty="0">
                <a:solidFill>
                  <a:schemeClr val="tx1"/>
                </a:solidFill>
              </a:rPr>
              <a:t>O que é e para que serve o PCR</a:t>
            </a:r>
          </a:p>
          <a:p>
            <a:pPr eaLnBrk="1" hangingPunct="1">
              <a:buFont typeface="Arial" charset="0"/>
              <a:buNone/>
              <a:defRPr/>
            </a:pPr>
            <a:endParaRPr lang="pt-BR" sz="4600" b="1" dirty="0">
              <a:solidFill>
                <a:schemeClr val="tx1"/>
              </a:solidFill>
            </a:endParaRPr>
          </a:p>
          <a:p>
            <a:pPr algn="l" eaLnBrk="1" hangingPunct="1">
              <a:lnSpc>
                <a:spcPct val="160000"/>
              </a:lnSpc>
              <a:spcBef>
                <a:spcPts val="1200"/>
              </a:spcBef>
              <a:spcAft>
                <a:spcPts val="600"/>
              </a:spcAft>
              <a:buFont typeface="Arial" charset="0"/>
              <a:buNone/>
              <a:defRPr/>
            </a:pPr>
            <a:r>
              <a:rPr lang="pt-BR" sz="3700" dirty="0">
                <a:solidFill>
                  <a:schemeClr val="tx1"/>
                </a:solidFill>
              </a:rPr>
              <a:t>O PCR, sigla em inglês (Project </a:t>
            </a:r>
            <a:r>
              <a:rPr lang="pt-BR" sz="3700" dirty="0" err="1">
                <a:solidFill>
                  <a:schemeClr val="tx1"/>
                </a:solidFill>
              </a:rPr>
              <a:t>Conclusion</a:t>
            </a:r>
            <a:r>
              <a:rPr lang="pt-BR" sz="3700" dirty="0">
                <a:solidFill>
                  <a:schemeClr val="tx1"/>
                </a:solidFill>
              </a:rPr>
              <a:t> </a:t>
            </a:r>
            <a:r>
              <a:rPr lang="pt-BR" sz="3700" dirty="0" err="1">
                <a:solidFill>
                  <a:schemeClr val="tx1"/>
                </a:solidFill>
              </a:rPr>
              <a:t>Report</a:t>
            </a:r>
            <a:r>
              <a:rPr lang="pt-BR" sz="3700" dirty="0">
                <a:solidFill>
                  <a:schemeClr val="tx1"/>
                </a:solidFill>
              </a:rPr>
              <a:t>) que significa Relatório de Conclusão do Projeto é um documento que foi elaborado pelo BID, com objetivo de consolidar informações sobre a execução física/financeira, indicadores de impacto e os resultados técnicos operacionais da implementação do Programa no município.</a:t>
            </a:r>
          </a:p>
        </p:txBody>
      </p:sp>
    </p:spTree>
  </p:cSld>
  <p:clrMapOvr>
    <a:masterClrMapping/>
  </p:clrMapOvr>
  <p:transition advClick="0" advTm="300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Imagem 3">
            <a:extLst>
              <a:ext uri="{FF2B5EF4-FFF2-40B4-BE49-F238E27FC236}">
                <a16:creationId xmlns:a16="http://schemas.microsoft.com/office/drawing/2014/main" id="{8C521D58-C467-48BB-8821-AE2ABE1999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Título 1">
            <a:extLst>
              <a:ext uri="{FF2B5EF4-FFF2-40B4-BE49-F238E27FC236}">
                <a16:creationId xmlns:a16="http://schemas.microsoft.com/office/drawing/2014/main" id="{CB53C4A8-EB7F-4103-A52D-05E38311EF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916113"/>
            <a:ext cx="7772400" cy="4465637"/>
          </a:xfrm>
        </p:spPr>
        <p:txBody>
          <a:bodyPr/>
          <a:lstStyle/>
          <a:p>
            <a:pPr eaLnBrk="1" hangingPunct="1"/>
            <a:br>
              <a:rPr lang="pt-BR" altLang="pt-BR"/>
            </a:br>
            <a:endParaRPr lang="pt-BR" altLang="pt-BR"/>
          </a:p>
        </p:txBody>
      </p:sp>
      <p:sp>
        <p:nvSpPr>
          <p:cNvPr id="4100" name="Subtítulo 2">
            <a:extLst>
              <a:ext uri="{FF2B5EF4-FFF2-40B4-BE49-F238E27FC236}">
                <a16:creationId xmlns:a16="http://schemas.microsoft.com/office/drawing/2014/main" id="{CBFD0311-67B3-4A48-BF24-9627F672AB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87450" y="836613"/>
            <a:ext cx="6800850" cy="5616575"/>
          </a:xfrm>
        </p:spPr>
        <p:txBody>
          <a:bodyPr/>
          <a:lstStyle/>
          <a:p>
            <a:pPr eaLnBrk="1" hangingPunct="1"/>
            <a:r>
              <a:rPr lang="pt-BR" altLang="pt-BR" b="1">
                <a:solidFill>
                  <a:schemeClr val="tx1"/>
                </a:solidFill>
              </a:rPr>
              <a:t>O que é e para que serve o PCR</a:t>
            </a:r>
          </a:p>
          <a:p>
            <a:pPr eaLnBrk="1" hangingPunct="1"/>
            <a:endParaRPr lang="pt-BR" altLang="pt-BR" sz="1600" b="1">
              <a:solidFill>
                <a:schemeClr val="tx1"/>
              </a:solidFill>
            </a:endParaRPr>
          </a:p>
          <a:p>
            <a:pPr algn="l" eaLnBrk="1" hangingPunct="1">
              <a:lnSpc>
                <a:spcPct val="150000"/>
              </a:lnSpc>
              <a:spcBef>
                <a:spcPts val="1200"/>
              </a:spcBef>
              <a:spcAft>
                <a:spcPts val="600"/>
              </a:spcAft>
            </a:pPr>
            <a:r>
              <a:rPr lang="pt-BR" altLang="pt-BR" sz="2800">
                <a:solidFill>
                  <a:schemeClr val="tx1"/>
                </a:solidFill>
              </a:rPr>
              <a:t>O preenchimento do PCR é de responsabilidade do município, assim como o seu encaminhamento à  Unidade de Coordenação do Projeto - UCP. </a:t>
            </a:r>
          </a:p>
          <a:p>
            <a:pPr algn="l" eaLnBrk="1" hangingPunct="1">
              <a:lnSpc>
                <a:spcPct val="150000"/>
              </a:lnSpc>
              <a:spcBef>
                <a:spcPts val="1200"/>
              </a:spcBef>
              <a:spcAft>
                <a:spcPts val="600"/>
              </a:spcAft>
            </a:pPr>
            <a:r>
              <a:rPr lang="pt-BR" altLang="pt-BR" sz="2800">
                <a:solidFill>
                  <a:schemeClr val="tx1"/>
                </a:solidFill>
              </a:rPr>
              <a:t>O prazo de entrega do PCR é de 60 dias após o encerramento do projeto municipal.</a:t>
            </a:r>
          </a:p>
        </p:txBody>
      </p:sp>
    </p:spTree>
  </p:cSld>
  <p:clrMapOvr>
    <a:masterClrMapping/>
  </p:clrMapOvr>
  <p:transition advClick="0" advTm="300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Imagem 3">
            <a:extLst>
              <a:ext uri="{FF2B5EF4-FFF2-40B4-BE49-F238E27FC236}">
                <a16:creationId xmlns:a16="http://schemas.microsoft.com/office/drawing/2014/main" id="{668DB231-9DBD-42FF-B220-AADA338ED8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Título 1">
            <a:extLst>
              <a:ext uri="{FF2B5EF4-FFF2-40B4-BE49-F238E27FC236}">
                <a16:creationId xmlns:a16="http://schemas.microsoft.com/office/drawing/2014/main" id="{A5B72F96-5E05-4141-B8AB-52BF05FEDEB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br>
              <a:rPr lang="pt-BR" altLang="pt-BR"/>
            </a:br>
            <a:endParaRPr lang="pt-BR" altLang="pt-BR"/>
          </a:p>
        </p:txBody>
      </p:sp>
      <p:sp>
        <p:nvSpPr>
          <p:cNvPr id="5124" name="Subtítulo 2">
            <a:extLst>
              <a:ext uri="{FF2B5EF4-FFF2-40B4-BE49-F238E27FC236}">
                <a16:creationId xmlns:a16="http://schemas.microsoft.com/office/drawing/2014/main" id="{6CFDD8DF-6E3A-43FA-8C74-91FD349AA1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00113" y="620713"/>
            <a:ext cx="7088187" cy="5832475"/>
          </a:xfrm>
        </p:spPr>
        <p:txBody>
          <a:bodyPr/>
          <a:lstStyle/>
          <a:p>
            <a:pPr eaLnBrk="1" hangingPunct="1">
              <a:lnSpc>
                <a:spcPct val="150000"/>
              </a:lnSpc>
              <a:spcBef>
                <a:spcPts val="1200"/>
              </a:spcBef>
              <a:spcAft>
                <a:spcPts val="600"/>
              </a:spcAft>
            </a:pPr>
            <a:r>
              <a:rPr lang="pt-BR" altLang="pt-BR" sz="3500" b="1">
                <a:solidFill>
                  <a:schemeClr val="tx1"/>
                </a:solidFill>
              </a:rPr>
              <a:t>O que é e para que serve o PCR</a:t>
            </a:r>
          </a:p>
          <a:p>
            <a:pPr eaLnBrk="1" hangingPunct="1">
              <a:lnSpc>
                <a:spcPct val="150000"/>
              </a:lnSpc>
              <a:spcBef>
                <a:spcPts val="1200"/>
              </a:spcBef>
              <a:spcAft>
                <a:spcPts val="600"/>
              </a:spcAft>
            </a:pPr>
            <a:r>
              <a:rPr lang="pt-BR" altLang="pt-BR" sz="2800">
                <a:solidFill>
                  <a:schemeClr val="tx1"/>
                </a:solidFill>
              </a:rPr>
              <a:t>Após o recebimento de todos os PCRs dos municípios, a UCP elabora o PCR do programa PNAFM II, consolidando  as informação de todos os municípios, em um único Relatório a ser encaminhado ao BID, aos órgãos de controle e a sociedade em geral, disponibilizando no site . </a:t>
            </a:r>
          </a:p>
        </p:txBody>
      </p:sp>
    </p:spTree>
  </p:cSld>
  <p:clrMapOvr>
    <a:masterClrMapping/>
  </p:clrMapOvr>
  <p:transition advClick="0" advTm="300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Imagem 3">
            <a:extLst>
              <a:ext uri="{FF2B5EF4-FFF2-40B4-BE49-F238E27FC236}">
                <a16:creationId xmlns:a16="http://schemas.microsoft.com/office/drawing/2014/main" id="{A536A154-BD6B-4B40-9610-9420BE4791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Título 1">
            <a:extLst>
              <a:ext uri="{FF2B5EF4-FFF2-40B4-BE49-F238E27FC236}">
                <a16:creationId xmlns:a16="http://schemas.microsoft.com/office/drawing/2014/main" id="{9162B50A-20C9-438B-AAA1-E4163DBBEB3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br>
              <a:rPr lang="pt-BR" altLang="pt-BR"/>
            </a:br>
            <a:endParaRPr lang="pt-BR" altLang="pt-B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5842363-6D60-459B-9DD3-AF879DAB5E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692150"/>
            <a:ext cx="6800850" cy="5545138"/>
          </a:xfrm>
        </p:spPr>
        <p:txBody>
          <a:bodyPr rtlCol="0">
            <a:normAutofit fontScale="85000" lnSpcReduction="10000"/>
          </a:bodyPr>
          <a:lstStyle/>
          <a:p>
            <a:pPr eaLnBrk="1" hangingPunct="1">
              <a:buFont typeface="Arial" charset="0"/>
              <a:buNone/>
              <a:defRPr/>
            </a:pPr>
            <a:r>
              <a:rPr lang="pt-BR" sz="3800" b="1" dirty="0">
                <a:solidFill>
                  <a:schemeClr val="tx1"/>
                </a:solidFill>
              </a:rPr>
              <a:t>Índice do PCR</a:t>
            </a:r>
          </a:p>
          <a:p>
            <a:pPr algn="l" eaLnBrk="1" hangingPunct="1">
              <a:buFont typeface="Arial" charset="0"/>
              <a:buNone/>
              <a:defRPr/>
            </a:pPr>
            <a:r>
              <a:rPr lang="pt-BR" sz="3300" dirty="0">
                <a:solidFill>
                  <a:schemeClr val="tx1"/>
                </a:solidFill>
              </a:rPr>
              <a:t>1. Informações Básicas</a:t>
            </a:r>
          </a:p>
          <a:p>
            <a:pPr algn="l" eaLnBrk="1" hangingPunct="1">
              <a:buFont typeface="Arial" charset="0"/>
              <a:buNone/>
              <a:defRPr/>
            </a:pPr>
            <a:r>
              <a:rPr lang="pt-BR" sz="3300" dirty="0">
                <a:solidFill>
                  <a:schemeClr val="tx1"/>
                </a:solidFill>
              </a:rPr>
              <a:t>2. Contexto do Projeto</a:t>
            </a:r>
          </a:p>
          <a:p>
            <a:pPr algn="l" eaLnBrk="1" hangingPunct="1">
              <a:buFont typeface="Arial" charset="0"/>
              <a:buNone/>
              <a:defRPr/>
            </a:pPr>
            <a:r>
              <a:rPr lang="pt-BR" sz="3300" dirty="0">
                <a:solidFill>
                  <a:schemeClr val="tx1"/>
                </a:solidFill>
              </a:rPr>
              <a:t>3. Descrição do Projeto</a:t>
            </a:r>
          </a:p>
          <a:p>
            <a:pPr algn="l" eaLnBrk="1" hangingPunct="1">
              <a:buFont typeface="Arial" charset="0"/>
              <a:buNone/>
              <a:defRPr/>
            </a:pPr>
            <a:r>
              <a:rPr lang="pt-BR" sz="3300" dirty="0">
                <a:solidFill>
                  <a:schemeClr val="tx1"/>
                </a:solidFill>
              </a:rPr>
              <a:t>4. Resultados do Projeto</a:t>
            </a:r>
          </a:p>
          <a:p>
            <a:pPr algn="l" eaLnBrk="1" hangingPunct="1">
              <a:buFont typeface="Arial" charset="0"/>
              <a:buNone/>
              <a:defRPr/>
            </a:pPr>
            <a:r>
              <a:rPr lang="pt-BR" sz="3300" dirty="0">
                <a:solidFill>
                  <a:schemeClr val="tx1"/>
                </a:solidFill>
              </a:rPr>
              <a:t>5. Execução do Projeto</a:t>
            </a:r>
          </a:p>
          <a:p>
            <a:pPr algn="l" eaLnBrk="1" hangingPunct="1">
              <a:buFont typeface="Arial" charset="0"/>
              <a:buNone/>
              <a:defRPr/>
            </a:pPr>
            <a:r>
              <a:rPr lang="pt-BR" sz="3300" dirty="0">
                <a:solidFill>
                  <a:schemeClr val="tx1"/>
                </a:solidFill>
              </a:rPr>
              <a:t>6. Sustentabilidade dos resultados do projeto</a:t>
            </a:r>
          </a:p>
          <a:p>
            <a:pPr algn="l" eaLnBrk="1" hangingPunct="1">
              <a:buFont typeface="Arial" charset="0"/>
              <a:buNone/>
              <a:defRPr/>
            </a:pPr>
            <a:r>
              <a:rPr lang="pt-BR" sz="3300" dirty="0">
                <a:solidFill>
                  <a:schemeClr val="tx1"/>
                </a:solidFill>
              </a:rPr>
              <a:t>7. Monitoramento e Avaliação</a:t>
            </a:r>
          </a:p>
          <a:p>
            <a:pPr algn="l" eaLnBrk="1" hangingPunct="1">
              <a:buFont typeface="Arial" charset="0"/>
              <a:buNone/>
              <a:defRPr/>
            </a:pPr>
            <a:r>
              <a:rPr lang="pt-BR" sz="3300" dirty="0">
                <a:solidFill>
                  <a:schemeClr val="tx1"/>
                </a:solidFill>
              </a:rPr>
              <a:t>8. Lições Aprendidas </a:t>
            </a:r>
          </a:p>
          <a:p>
            <a:pPr algn="l" eaLnBrk="1" hangingPunct="1">
              <a:buFont typeface="Arial" charset="0"/>
              <a:buNone/>
              <a:defRPr/>
            </a:pPr>
            <a:r>
              <a:rPr lang="pt-BR" sz="3300" dirty="0">
                <a:solidFill>
                  <a:schemeClr val="tx1"/>
                </a:solidFill>
              </a:rPr>
              <a:t>9. Classificação de Desempenho</a:t>
            </a:r>
          </a:p>
          <a:p>
            <a:pPr algn="l" eaLnBrk="1" hangingPunct="1">
              <a:buFont typeface="Arial" charset="0"/>
              <a:buNone/>
              <a:defRPr/>
            </a:pPr>
            <a:r>
              <a:rPr lang="pt-BR" sz="3300" dirty="0">
                <a:solidFill>
                  <a:schemeClr val="tx1"/>
                </a:solidFill>
              </a:rPr>
              <a:t>	Anexos</a:t>
            </a:r>
            <a:endParaRPr lang="pt-BR" sz="3300" dirty="0"/>
          </a:p>
        </p:txBody>
      </p:sp>
    </p:spTree>
  </p:cSld>
  <p:clrMapOvr>
    <a:masterClrMapping/>
  </p:clrMapOvr>
  <p:transition advClick="0" advTm="300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Imagem 3">
            <a:extLst>
              <a:ext uri="{FF2B5EF4-FFF2-40B4-BE49-F238E27FC236}">
                <a16:creationId xmlns:a16="http://schemas.microsoft.com/office/drawing/2014/main" id="{2CB6EC75-1850-4F5F-B0CB-CB7440C354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Título 1">
            <a:extLst>
              <a:ext uri="{FF2B5EF4-FFF2-40B4-BE49-F238E27FC236}">
                <a16:creationId xmlns:a16="http://schemas.microsoft.com/office/drawing/2014/main" id="{F47B3CF9-1889-48BA-8562-714DA30E02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9388" y="908050"/>
            <a:ext cx="7345362" cy="1296988"/>
          </a:xfrm>
        </p:spPr>
        <p:txBody>
          <a:bodyPr/>
          <a:lstStyle/>
          <a:p>
            <a:pPr eaLnBrk="1" hangingPunct="1"/>
            <a:r>
              <a:rPr lang="pt-BR" altLang="pt-BR" sz="3200"/>
              <a:t>Após o término do programa, quanto tempo o município deverá manter atualizado e arquivado o contrato de empréstimo?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3C39DE0-A1E6-4CA3-8B53-D8C6EB9171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1188" y="1989138"/>
            <a:ext cx="7489825" cy="4464050"/>
          </a:xfrm>
        </p:spPr>
        <p:txBody>
          <a:bodyPr rtlCol="0">
            <a:normAutofit fontScale="70000" lnSpcReduction="20000"/>
          </a:bodyPr>
          <a:lstStyle/>
          <a:p>
            <a:pPr eaLnBrk="1" fontAlgn="auto" hangingPunct="1">
              <a:lnSpc>
                <a:spcPct val="170000"/>
              </a:lnSpc>
              <a:spcAft>
                <a:spcPts val="0"/>
              </a:spcAft>
              <a:buFont typeface="Arial" charset="0"/>
              <a:buNone/>
              <a:defRPr/>
            </a:pPr>
            <a:endParaRPr lang="pt-BR" dirty="0">
              <a:solidFill>
                <a:schemeClr val="tx1"/>
              </a:solidFill>
            </a:endParaRPr>
          </a:p>
          <a:p>
            <a:pPr eaLnBrk="1" fontAlgn="auto" hangingPunct="1">
              <a:lnSpc>
                <a:spcPct val="17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pt-BR" dirty="0">
                <a:solidFill>
                  <a:schemeClr val="tx1"/>
                </a:solidFill>
              </a:rPr>
              <a:t>De acordo com a Cláusula 4.06 do Contrato de Empréstimo Nº 2248/OC-BR, o município deverá compilar, arquivar e manter atualizados, por 3 (três) anos contados do final da execução do Programa, a documentação e a informação de suporte do Programa que permita ao BID e o Ministério da Fazenda realizar a avaliação </a:t>
            </a:r>
            <a:r>
              <a:rPr lang="pt-BR" dirty="0" err="1">
                <a:solidFill>
                  <a:schemeClr val="tx1"/>
                </a:solidFill>
              </a:rPr>
              <a:t>ex-post</a:t>
            </a:r>
            <a:r>
              <a:rPr lang="pt-BR" dirty="0">
                <a:solidFill>
                  <a:schemeClr val="tx1"/>
                </a:solidFill>
              </a:rPr>
              <a:t>, caso considere Conveniente.</a:t>
            </a:r>
          </a:p>
        </p:txBody>
      </p:sp>
    </p:spTree>
  </p:cSld>
  <p:clrMapOvr>
    <a:masterClrMapping/>
  </p:clrMapOvr>
  <p:transition advClick="0" advTm="300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Imagem 3">
            <a:extLst>
              <a:ext uri="{FF2B5EF4-FFF2-40B4-BE49-F238E27FC236}">
                <a16:creationId xmlns:a16="http://schemas.microsoft.com/office/drawing/2014/main" id="{0994266D-0EE3-4AEC-9276-1550B29A54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Título 1">
            <a:extLst>
              <a:ext uri="{FF2B5EF4-FFF2-40B4-BE49-F238E27FC236}">
                <a16:creationId xmlns:a16="http://schemas.microsoft.com/office/drawing/2014/main" id="{2445495C-143F-490A-96A6-F3502BDBB8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268413"/>
            <a:ext cx="7772400" cy="4464050"/>
          </a:xfrm>
        </p:spPr>
        <p:txBody>
          <a:bodyPr/>
          <a:lstStyle/>
          <a:p>
            <a:pPr algn="l" eaLnBrk="1" hangingPunct="1">
              <a:lnSpc>
                <a:spcPct val="150000"/>
              </a:lnSpc>
            </a:pPr>
            <a:r>
              <a:rPr lang="pt-BR" altLang="pt-BR" sz="3200" b="1"/>
              <a:t>Relatórios de Monitoramento:</a:t>
            </a:r>
            <a:br>
              <a:rPr lang="pt-BR" altLang="pt-BR" sz="3200" b="1"/>
            </a:br>
            <a:r>
              <a:rPr lang="pt-BR" altLang="pt-BR" sz="2800"/>
              <a:t>- de 2011 à 2016: ...............................	17 períodos;</a:t>
            </a:r>
            <a:br>
              <a:rPr lang="pt-BR" altLang="pt-BR" sz="2800"/>
            </a:br>
            <a:r>
              <a:rPr lang="pt-BR" altLang="pt-BR" sz="2800"/>
              <a:t>- R.M recebidos: .................................	286;</a:t>
            </a:r>
            <a:br>
              <a:rPr lang="pt-BR" altLang="pt-BR" sz="2800"/>
            </a:br>
            <a:r>
              <a:rPr lang="pt-BR" altLang="pt-BR" sz="2800"/>
              <a:t>- Não entregaram : .............................	85 relatórios;</a:t>
            </a:r>
            <a:br>
              <a:rPr lang="pt-BR" altLang="pt-BR" sz="2800"/>
            </a:br>
            <a:r>
              <a:rPr lang="pt-BR" altLang="pt-BR" sz="2800"/>
              <a:t>- Relatórios entegues ref.: 2016-III: ....	15;</a:t>
            </a:r>
            <a:br>
              <a:rPr lang="pt-BR" altLang="pt-BR" sz="2800"/>
            </a:br>
            <a:r>
              <a:rPr lang="pt-BR" altLang="pt-BR" sz="2800"/>
              <a:t>- Faltaram ref.: 2016-III: ......................	6;</a:t>
            </a:r>
            <a:br>
              <a:rPr lang="pt-BR" altLang="pt-BR" sz="2800"/>
            </a:br>
            <a:r>
              <a:rPr lang="pt-BR" altLang="pt-BR" sz="2800"/>
              <a:t>- Média de absenteísmo: .................... 5.</a:t>
            </a:r>
            <a:br>
              <a:rPr lang="pt-BR" altLang="pt-BR" sz="2800"/>
            </a:br>
            <a:endParaRPr lang="pt-BR" altLang="pt-BR" sz="3200" b="1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35664A4-462F-44FB-B2EB-6A1D6B7E6A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1913" y="6021388"/>
            <a:ext cx="6400800" cy="265112"/>
          </a:xfrm>
        </p:spPr>
        <p:txBody>
          <a:bodyPr rtlCol="0">
            <a:normAutofit fontScale="400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pt-BR" dirty="0"/>
          </a:p>
        </p:txBody>
      </p:sp>
      <p:sp>
        <p:nvSpPr>
          <p:cNvPr id="6" name="Subtítulo 5">
            <a:extLst>
              <a:ext uri="{FF2B5EF4-FFF2-40B4-BE49-F238E27FC236}">
                <a16:creationId xmlns:a16="http://schemas.microsoft.com/office/drawing/2014/main" id="{75B678B4-1B1F-4E04-9565-B4B488EC32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76375" y="6021388"/>
            <a:ext cx="6400800" cy="265112"/>
          </a:xfrm>
        </p:spPr>
        <p:txBody>
          <a:bodyPr/>
          <a:lstStyle/>
          <a:p>
            <a:pPr>
              <a:buFont typeface="Arial" charset="0"/>
              <a:buNone/>
              <a:defRPr/>
            </a:pPr>
            <a:endParaRPr lang="pt-BR" sz="800" dirty="0"/>
          </a:p>
        </p:txBody>
      </p:sp>
    </p:spTree>
  </p:cSld>
  <p:clrMapOvr>
    <a:masterClrMapping/>
  </p:clrMapOvr>
  <p:transition advClick="0" advTm="3000"/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754</TotalTime>
  <Words>408</Words>
  <Application>Microsoft Office PowerPoint</Application>
  <PresentationFormat>Apresentação na tela (4:3)</PresentationFormat>
  <Paragraphs>35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0" baseType="lpstr">
      <vt:lpstr>Arial</vt:lpstr>
      <vt:lpstr>Calibri</vt:lpstr>
      <vt:lpstr>Tema do Office</vt:lpstr>
      <vt:lpstr>   </vt:lpstr>
      <vt:lpstr> </vt:lpstr>
      <vt:lpstr> </vt:lpstr>
      <vt:lpstr> </vt:lpstr>
      <vt:lpstr> </vt:lpstr>
      <vt:lpstr>Após o término do programa, quanto tempo o município deverá manter atualizado e arquivado o contrato de empréstimo?</vt:lpstr>
      <vt:lpstr>Relatórios de Monitoramento: - de 2011 à 2016: ............................... 17 períodos; - R.M recebidos: ................................. 286; - Não entregaram : ............................. 85 relatórios; - Relatórios entegues ref.: 2016-III: .... 15; - Faltaram ref.: 2016-III: ...................... 6; - Média de absenteísmo: .................... 5.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AJ</dc:creator>
  <cp:lastModifiedBy>irma peres</cp:lastModifiedBy>
  <cp:revision>32</cp:revision>
  <dcterms:created xsi:type="dcterms:W3CDTF">2012-08-28T21:03:17Z</dcterms:created>
  <dcterms:modified xsi:type="dcterms:W3CDTF">2021-12-01T16:30:36Z</dcterms:modified>
</cp:coreProperties>
</file>