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3" r:id="rId5"/>
    <p:sldId id="260" r:id="rId6"/>
    <p:sldId id="262" r:id="rId7"/>
    <p:sldId id="261" r:id="rId8"/>
    <p:sldId id="259" r:id="rId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87" autoAdjust="0"/>
  </p:normalViewPr>
  <p:slideViewPr>
    <p:cSldViewPr>
      <p:cViewPr>
        <p:scale>
          <a:sx n="40" d="100"/>
          <a:sy n="40" d="100"/>
        </p:scale>
        <p:origin x="-2244" y="-16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6D19-6669-45D5-BC5F-1402601084E3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D9FE-0BCD-4C97-8F37-7A3C7FD584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8496-E989-4395-86AA-F4268FE9EEA9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9D259-294D-4928-9992-7F843668E3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72FE-A5DB-456A-B67D-0D17EFCDC88E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98893-E382-4095-B18B-E3DBE78F77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21D4-BAA8-46CE-9F32-C1A502F7268D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1AC68-F5B5-4413-BDC7-D030FEFBBF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5EF4-D8BA-4011-9810-651924D4C6B8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D840-4943-4231-B68E-A983693DBF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A7C3-1C4F-4ADC-BB9E-BBC6239B169C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6B69-5EF0-4690-8289-23A02B1CBA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80166-B3D4-4519-9532-190CFD14B309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0DDF-1405-47B7-ACBB-60A00DADC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CC58-E3DB-410F-A8BF-30280B44F39B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BDF83-7ABE-4005-8BE7-40B760CBA2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7E334-4B70-4EE6-9F1D-7BF86D8E030F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AB1D1-0602-4438-96E3-630C1C8D78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574A-6A92-4163-B22E-064B68919CAF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011C-3033-4AB7-9138-88C6A5B129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253E-AB31-4C8B-9B68-E8035895532B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7DBC-FE5D-47B7-A78B-C068920459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D6FF94-71F5-437F-A7C4-B4348DDFDA75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DEE65D-34E2-4A17-A1B6-83BF48C930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Espaço Reservado para Conteúdo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5076825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98638"/>
          </a:xfrm>
        </p:spPr>
        <p:txBody>
          <a:bodyPr/>
          <a:lstStyle/>
          <a:p>
            <a:r>
              <a:rPr lang="pt-BR" smtClean="0"/>
              <a:t>VISITAS TÉCNICAS</a:t>
            </a:r>
            <a:br>
              <a:rPr lang="pt-BR" smtClean="0"/>
            </a:br>
            <a:r>
              <a:rPr lang="pt-BR" sz="2400" smtClean="0"/>
              <a:t>PNAFM SEGUNDA FASE</a:t>
            </a:r>
            <a:r>
              <a:rPr lang="pt-BR" sz="2800" smtClean="0"/>
              <a:t/>
            </a:r>
            <a:br>
              <a:rPr lang="pt-BR" sz="2800" smtClean="0"/>
            </a:br>
            <a:r>
              <a:rPr lang="pt-BR" sz="1800" smtClean="0"/>
              <a:t>Florianópolis, 11 a 13 de setembro de 2013</a:t>
            </a:r>
          </a:p>
        </p:txBody>
      </p:sp>
      <p:sp>
        <p:nvSpPr>
          <p:cNvPr id="8" name="Subtítulo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57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TERCEIRO CICLO – 2013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AGO/SET/OUT/NOV/2013</a:t>
            </a:r>
          </a:p>
          <a:p>
            <a:pPr fontAlgn="auto">
              <a:spcAft>
                <a:spcPts val="0"/>
              </a:spcAft>
              <a:defRPr/>
            </a:pPr>
            <a:endParaRPr lang="pt-BR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ALEXANDRE MELILLO </a:t>
            </a:r>
            <a:r>
              <a:rPr lang="pt-BR" sz="1800" dirty="0" smtClean="0">
                <a:solidFill>
                  <a:srgbClr val="0070C0"/>
                </a:solidFill>
              </a:rPr>
              <a:t>– </a:t>
            </a:r>
            <a:r>
              <a:rPr lang="pt-BR" sz="1800" dirty="0" err="1" smtClean="0">
                <a:solidFill>
                  <a:srgbClr val="0070C0"/>
                </a:solidFill>
              </a:rPr>
              <a:t>prev</a:t>
            </a:r>
            <a:r>
              <a:rPr lang="pt-BR" sz="1800" dirty="0" smtClean="0">
                <a:solidFill>
                  <a:srgbClr val="0070C0"/>
                </a:solidFill>
              </a:rPr>
              <a:t>: </a:t>
            </a:r>
            <a:r>
              <a:rPr lang="pt-BR" sz="1800" dirty="0">
                <a:solidFill>
                  <a:srgbClr val="0070C0"/>
                </a:solidFill>
              </a:rPr>
              <a:t> </a:t>
            </a:r>
            <a:r>
              <a:rPr lang="pt-BR" sz="1800" dirty="0" smtClean="0">
                <a:solidFill>
                  <a:srgbClr val="0070C0"/>
                </a:solidFill>
              </a:rPr>
              <a:t>15min.</a:t>
            </a:r>
            <a:endParaRPr lang="pt-BR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485775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VISITAS TÉCNICAS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75" y="1214438"/>
            <a:ext cx="7786688" cy="50228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ASPECTOS GERAIS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 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Conforme definido no âmbito de Rede COGEP, está sendo realizado o </a:t>
            </a:r>
            <a:r>
              <a:rPr lang="pt-BR" sz="1800" dirty="0" smtClean="0">
                <a:solidFill>
                  <a:srgbClr val="0070C0"/>
                </a:solidFill>
              </a:rPr>
              <a:t>Terceiro Ciclo de 2012 das Visitas Técnicas</a:t>
            </a:r>
            <a:r>
              <a:rPr lang="pt-BR" sz="1800" dirty="0" smtClean="0">
                <a:solidFill>
                  <a:schemeClr val="tx1"/>
                </a:solidFill>
              </a:rPr>
              <a:t>, item regulamentado pelo Regulamento Operacional – ROP do PNAFM, item 7.1.1 (ii):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 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</a:rPr>
              <a:t>Visitas técnicas da UCP e/ou do BID aos </a:t>
            </a:r>
            <a:r>
              <a:rPr lang="pt-BR" sz="1800" b="1" dirty="0" err="1" smtClean="0">
                <a:solidFill>
                  <a:schemeClr val="tx1"/>
                </a:solidFill>
              </a:rPr>
              <a:t>Submutuários</a:t>
            </a:r>
            <a:r>
              <a:rPr lang="pt-BR" sz="1800" dirty="0" smtClean="0">
                <a:solidFill>
                  <a:schemeClr val="tx1"/>
                </a:solidFill>
              </a:rPr>
              <a:t>.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Estas visitas devem </a:t>
            </a:r>
            <a:r>
              <a:rPr lang="pt-BR" sz="1800" dirty="0" smtClean="0">
                <a:solidFill>
                  <a:srgbClr val="0070C0"/>
                </a:solidFill>
              </a:rPr>
              <a:t>transferir conhecimentos </a:t>
            </a:r>
            <a:r>
              <a:rPr lang="pt-BR" sz="1800" dirty="0" smtClean="0">
                <a:solidFill>
                  <a:schemeClr val="tx1"/>
                </a:solidFill>
              </a:rPr>
              <a:t>e prestar </a:t>
            </a:r>
            <a:r>
              <a:rPr lang="pt-BR" sz="1800" dirty="0" smtClean="0">
                <a:solidFill>
                  <a:srgbClr val="0070C0"/>
                </a:solidFill>
              </a:rPr>
              <a:t>orientações técnicas especializadas</a:t>
            </a:r>
            <a:r>
              <a:rPr lang="pt-BR" sz="1800" dirty="0" smtClean="0">
                <a:solidFill>
                  <a:schemeClr val="tx1"/>
                </a:solidFill>
              </a:rPr>
              <a:t>, por meio de um processo de coleta, análise e proposições de melhorias das ações, com orientação de melhores práticas a serem seguidas.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A estrutura do Relatório de Supervisão consta do </a:t>
            </a:r>
            <a:r>
              <a:rPr lang="pt-BR" sz="1800" b="1" dirty="0" smtClean="0">
                <a:solidFill>
                  <a:schemeClr val="tx1"/>
                </a:solidFill>
              </a:rPr>
              <a:t>Anexo II</a:t>
            </a:r>
            <a:r>
              <a:rPr lang="pt-BR" sz="1800" dirty="0" smtClean="0">
                <a:solidFill>
                  <a:schemeClr val="tx1"/>
                </a:solidFill>
              </a:rPr>
              <a:t> deste Regulamento.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 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A </a:t>
            </a:r>
            <a:r>
              <a:rPr lang="pt-BR" sz="1800" dirty="0" smtClean="0">
                <a:solidFill>
                  <a:srgbClr val="0070C0"/>
                </a:solidFill>
              </a:rPr>
              <a:t>estrutura</a:t>
            </a:r>
            <a:r>
              <a:rPr lang="pt-BR" sz="1800" dirty="0" smtClean="0">
                <a:solidFill>
                  <a:schemeClr val="tx1"/>
                </a:solidFill>
              </a:rPr>
              <a:t> das Visitas Técnicas consiste em </a:t>
            </a:r>
            <a:r>
              <a:rPr lang="pt-BR" sz="1800" dirty="0" smtClean="0">
                <a:solidFill>
                  <a:srgbClr val="0070C0"/>
                </a:solidFill>
              </a:rPr>
              <a:t>revisitar o Projeto PNAFM em execução</a:t>
            </a:r>
            <a:r>
              <a:rPr lang="pt-BR" sz="1800" dirty="0" smtClean="0">
                <a:solidFill>
                  <a:schemeClr val="tx1"/>
                </a:solidFill>
              </a:rPr>
              <a:t>, observando os aspectos Institucional, Técnico, Financeiro, de Monitoramento e de Controle, onde são repassadas as diretrizes gerais do Programa.</a:t>
            </a:r>
          </a:p>
          <a:p>
            <a:pPr algn="l" fontAlgn="auto">
              <a:spcAft>
                <a:spcPts val="0"/>
              </a:spcAft>
              <a:defRPr/>
            </a:pP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485775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VISITAS TÉCNICAS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75" y="1214438"/>
            <a:ext cx="7786688" cy="50228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ASPECTOS GERAIS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 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Fazem parte da </a:t>
            </a:r>
            <a:r>
              <a:rPr lang="pt-BR" sz="1800" dirty="0">
                <a:solidFill>
                  <a:srgbClr val="0070C0"/>
                </a:solidFill>
              </a:rPr>
              <a:t>estrutura das visitas</a:t>
            </a:r>
            <a:r>
              <a:rPr lang="pt-BR" sz="1800" dirty="0" smtClean="0">
                <a:solidFill>
                  <a:schemeClr val="tx1"/>
                </a:solidFill>
              </a:rPr>
              <a:t>, em cada ciclo anual regularmente previsto </a:t>
            </a:r>
            <a:r>
              <a:rPr lang="pt-BR" sz="1800" dirty="0">
                <a:solidFill>
                  <a:srgbClr val="0070C0"/>
                </a:solidFill>
              </a:rPr>
              <a:t>3 (três) Visitas Técnicas entre a UCP/COOPE </a:t>
            </a:r>
            <a:r>
              <a:rPr lang="pt-BR" sz="1800" dirty="0" smtClean="0">
                <a:solidFill>
                  <a:schemeClr val="tx1"/>
                </a:solidFill>
              </a:rPr>
              <a:t>e cada município, representado pela UEM e demais autoridades e técnicos municipais eventualmente necessárias ou convidadas.</a:t>
            </a:r>
          </a:p>
          <a:p>
            <a:pPr algn="l" fontAlgn="auto"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Essas visitas  são objeto inicial de </a:t>
            </a:r>
            <a:r>
              <a:rPr lang="pt-BR" sz="1800" dirty="0">
                <a:solidFill>
                  <a:srgbClr val="0070C0"/>
                </a:solidFill>
              </a:rPr>
              <a:t>seleção pela UCP/COOPE</a:t>
            </a:r>
            <a:r>
              <a:rPr lang="pt-BR" sz="1800" dirty="0" smtClean="0">
                <a:solidFill>
                  <a:schemeClr val="tx1"/>
                </a:solidFill>
              </a:rPr>
              <a:t>, conforme critérios previamente adotados, que ponderam prioritariamente os </a:t>
            </a:r>
            <a:r>
              <a:rPr lang="pt-BR" sz="1800" dirty="0">
                <a:solidFill>
                  <a:srgbClr val="0070C0"/>
                </a:solidFill>
              </a:rPr>
              <a:t>aspectos técnicos </a:t>
            </a:r>
            <a:r>
              <a:rPr lang="pt-BR" sz="1800" dirty="0">
                <a:solidFill>
                  <a:schemeClr val="tx1"/>
                </a:solidFill>
              </a:rPr>
              <a:t>do projeto</a:t>
            </a:r>
            <a:r>
              <a:rPr lang="pt-BR" sz="1800" dirty="0" smtClean="0">
                <a:solidFill>
                  <a:schemeClr val="tx1"/>
                </a:solidFill>
              </a:rPr>
              <a:t> (necessidade de revisão, execução física e financeira, monitoramento, aquisições, capacitação, auditorias), além dos </a:t>
            </a:r>
            <a:r>
              <a:rPr lang="pt-BR" sz="1800" dirty="0">
                <a:solidFill>
                  <a:srgbClr val="0070C0"/>
                </a:solidFill>
              </a:rPr>
              <a:t>aspectos institucionais </a:t>
            </a:r>
            <a:r>
              <a:rPr lang="pt-BR" sz="1800" dirty="0" smtClean="0">
                <a:solidFill>
                  <a:schemeClr val="tx1"/>
                </a:solidFill>
              </a:rPr>
              <a:t>(vinculação, patrocínio, alterações organizacionais) e </a:t>
            </a:r>
            <a:r>
              <a:rPr lang="pt-BR" sz="1800" dirty="0">
                <a:solidFill>
                  <a:srgbClr val="0070C0"/>
                </a:solidFill>
              </a:rPr>
              <a:t>demais insumos que possam ser objeto de reforço a ser oferecido pela UCP/COOPE.</a:t>
            </a:r>
          </a:p>
          <a:p>
            <a:pPr algn="l" fontAlgn="auto">
              <a:spcAft>
                <a:spcPts val="0"/>
              </a:spcAft>
              <a:defRPr/>
            </a:pP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485775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VISITAS TÉCNICAS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75" y="1106488"/>
            <a:ext cx="7858125" cy="505936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Neste Terceiro Ciclo, até o momento </a:t>
            </a:r>
            <a:r>
              <a:rPr lang="pt-BR" sz="1600" dirty="0">
                <a:solidFill>
                  <a:schemeClr val="tx1"/>
                </a:solidFill>
              </a:rPr>
              <a:t>f</a:t>
            </a:r>
            <a:r>
              <a:rPr lang="pt-BR" sz="1600" dirty="0" smtClean="0">
                <a:solidFill>
                  <a:schemeClr val="tx1"/>
                </a:solidFill>
              </a:rPr>
              <a:t>oram realizadas </a:t>
            </a:r>
            <a:r>
              <a:rPr lang="pt-BR" sz="1600" dirty="0" smtClean="0">
                <a:solidFill>
                  <a:srgbClr val="3366FF"/>
                </a:solidFill>
              </a:rPr>
              <a:t>8 Visitas</a:t>
            </a:r>
            <a:r>
              <a:rPr lang="pt-BR" sz="1600" dirty="0" smtClean="0">
                <a:solidFill>
                  <a:schemeClr val="tx1"/>
                </a:solidFill>
              </a:rPr>
              <a:t>, de um total de 22 Projetos em execução.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Os demais municípios  serão objeto de </a:t>
            </a:r>
            <a:r>
              <a:rPr lang="pt-BR" sz="1600" dirty="0" smtClean="0">
                <a:solidFill>
                  <a:srgbClr val="3366FF"/>
                </a:solidFill>
              </a:rPr>
              <a:t>agendamento</a:t>
            </a:r>
            <a:r>
              <a:rPr lang="pt-BR" sz="1600" dirty="0" smtClean="0">
                <a:solidFill>
                  <a:schemeClr val="tx1"/>
                </a:solidFill>
              </a:rPr>
              <a:t>, como forma de preservar o planejamento existente, ou seja, realizar as visitas ainda no exercício de 2013.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Os </a:t>
            </a:r>
            <a:r>
              <a:rPr lang="pt-BR" sz="1600" dirty="0" smtClean="0">
                <a:solidFill>
                  <a:srgbClr val="3366FF"/>
                </a:solidFill>
              </a:rPr>
              <a:t>municípios visitados </a:t>
            </a:r>
            <a:r>
              <a:rPr lang="pt-BR" sz="1600" dirty="0" smtClean="0">
                <a:solidFill>
                  <a:schemeClr val="tx1"/>
                </a:solidFill>
              </a:rPr>
              <a:t>foram os seguintes:</a:t>
            </a:r>
          </a:p>
          <a:p>
            <a:pPr marL="285750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Biguaçu/SC</a:t>
            </a:r>
          </a:p>
          <a:p>
            <a:pPr marL="285750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Florianópolis/SC</a:t>
            </a:r>
          </a:p>
          <a:p>
            <a:pPr marL="285750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Fortaleza/CE</a:t>
            </a:r>
          </a:p>
          <a:p>
            <a:pPr marL="285750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Gravatá/PE</a:t>
            </a:r>
          </a:p>
          <a:p>
            <a:pPr marL="285750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Mossoró/RN</a:t>
            </a:r>
          </a:p>
          <a:p>
            <a:pPr marL="285750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São Bernardo do Campo/SP</a:t>
            </a:r>
          </a:p>
          <a:p>
            <a:pPr marL="285750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São José/SC</a:t>
            </a:r>
          </a:p>
          <a:p>
            <a:pPr marL="285750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São Paulo/SP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3800" y="2276475"/>
            <a:ext cx="3878263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E </a:t>
            </a:r>
            <a:r>
              <a:rPr lang="en-US" sz="1600" dirty="0" err="1">
                <a:latin typeface="+mn-lt"/>
                <a:cs typeface="+mn-cs"/>
              </a:rPr>
              <a:t>os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municípios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+mn-lt"/>
                <a:cs typeface="+mn-cs"/>
              </a:rPr>
              <a:t>a </a:t>
            </a:r>
            <a:r>
              <a:rPr lang="en-US" sz="1600" dirty="0" err="1">
                <a:solidFill>
                  <a:srgbClr val="3366FF"/>
                </a:solidFill>
                <a:latin typeface="+mn-lt"/>
                <a:cs typeface="+mn-cs"/>
              </a:rPr>
              <a:t>serem</a:t>
            </a:r>
            <a:r>
              <a:rPr lang="en-US" sz="1600" dirty="0">
                <a:solidFill>
                  <a:srgbClr val="3366FF"/>
                </a:solidFill>
                <a:latin typeface="+mn-lt"/>
                <a:cs typeface="+mn-cs"/>
              </a:rPr>
              <a:t> </a:t>
            </a:r>
            <a:r>
              <a:rPr lang="en-US" sz="1600" dirty="0" err="1">
                <a:solidFill>
                  <a:srgbClr val="3366FF"/>
                </a:solidFill>
                <a:latin typeface="+mn-lt"/>
                <a:cs typeface="+mn-cs"/>
              </a:rPr>
              <a:t>visitados</a:t>
            </a:r>
            <a:r>
              <a:rPr lang="en-US" sz="1600" dirty="0">
                <a:solidFill>
                  <a:srgbClr val="3366FF"/>
                </a:solidFill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são</a:t>
            </a:r>
            <a:r>
              <a:rPr lang="en-US" sz="1600" dirty="0">
                <a:latin typeface="+mn-lt"/>
                <a:cs typeface="+mn-cs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+mn-lt"/>
                <a:cs typeface="+mn-cs"/>
              </a:rPr>
              <a:t>Rio do </a:t>
            </a:r>
            <a:r>
              <a:rPr lang="en-US" sz="1600" dirty="0" err="1">
                <a:latin typeface="+mn-lt"/>
                <a:cs typeface="+mn-cs"/>
              </a:rPr>
              <a:t>Sul</a:t>
            </a:r>
            <a:r>
              <a:rPr lang="en-US" sz="1600" dirty="0">
                <a:latin typeface="+mn-lt"/>
                <a:cs typeface="+mn-cs"/>
              </a:rPr>
              <a:t>/SC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+mn-lt"/>
                <a:cs typeface="+mn-cs"/>
              </a:rPr>
              <a:t>Campo Grande/MS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+mn-lt"/>
                <a:cs typeface="+mn-cs"/>
              </a:rPr>
              <a:t>Brasília/DF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600" dirty="0">
                <a:latin typeface="+mn-lt"/>
                <a:cs typeface="+mn-cs"/>
              </a:rPr>
              <a:t>Itapetininga/SP			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600" dirty="0">
                <a:latin typeface="+mn-lt"/>
                <a:cs typeface="+mn-cs"/>
              </a:rPr>
              <a:t>Jacareí/SP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600" dirty="0">
                <a:latin typeface="+mn-lt"/>
                <a:cs typeface="+mn-cs"/>
              </a:rPr>
              <a:t>Pomerode/SC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600" dirty="0">
                <a:latin typeface="+mn-lt"/>
                <a:cs typeface="+mn-cs"/>
              </a:rPr>
              <a:t>Balneário de Piçarras/SC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600" dirty="0" err="1">
                <a:latin typeface="+mn-lt"/>
                <a:cs typeface="+mn-cs"/>
              </a:rPr>
              <a:t>Corupá</a:t>
            </a:r>
            <a:r>
              <a:rPr lang="pt-BR" sz="1600" dirty="0">
                <a:latin typeface="+mn-lt"/>
                <a:cs typeface="+mn-cs"/>
              </a:rPr>
              <a:t>/SC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600" dirty="0">
                <a:latin typeface="+mn-lt"/>
                <a:cs typeface="+mn-cs"/>
              </a:rPr>
              <a:t>Indaial/SC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600" dirty="0">
                <a:latin typeface="+mn-lt"/>
                <a:cs typeface="+mn-cs"/>
              </a:rPr>
              <a:t>Barra Mansa/RJ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600" dirty="0">
                <a:latin typeface="+mn-lt"/>
                <a:cs typeface="+mn-cs"/>
              </a:rPr>
              <a:t>Mesquita/RJ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600" dirty="0">
                <a:latin typeface="+mn-lt"/>
                <a:cs typeface="+mn-cs"/>
              </a:rPr>
              <a:t>Rio de Janeiro/RJ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600" dirty="0">
                <a:latin typeface="+mn-lt"/>
                <a:cs typeface="+mn-cs"/>
              </a:rPr>
              <a:t>Iguatu/CE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1600" dirty="0">
                <a:latin typeface="+mn-lt"/>
                <a:cs typeface="+mn-cs"/>
              </a:rPr>
              <a:t>Araçatuba/SP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485775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VISITAS TÉCNICAS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75" y="1106488"/>
            <a:ext cx="7858125" cy="44291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Além dos aspectos gerais, merecem destaque:</a:t>
            </a:r>
          </a:p>
          <a:p>
            <a:pPr marL="358775" indent="-358775"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O </a:t>
            </a:r>
            <a:r>
              <a:rPr lang="pt-BR" sz="1600" dirty="0" smtClean="0">
                <a:solidFill>
                  <a:srgbClr val="0070C0"/>
                </a:solidFill>
              </a:rPr>
              <a:t>prazo</a:t>
            </a:r>
            <a:r>
              <a:rPr lang="pt-BR" sz="1600" dirty="0" smtClean="0">
                <a:solidFill>
                  <a:schemeClr val="tx1"/>
                </a:solidFill>
              </a:rPr>
              <a:t> de conclusão dos projetos não ultrapassa o final de 2014. Tal fato enseja grau de </a:t>
            </a:r>
            <a:r>
              <a:rPr lang="pt-BR" sz="1600" dirty="0" smtClean="0">
                <a:solidFill>
                  <a:srgbClr val="0070C0"/>
                </a:solidFill>
              </a:rPr>
              <a:t>maturidade</a:t>
            </a:r>
            <a:r>
              <a:rPr lang="pt-BR" sz="1600" dirty="0" smtClean="0">
                <a:solidFill>
                  <a:schemeClr val="tx1"/>
                </a:solidFill>
              </a:rPr>
              <a:t> superior ao verificado na Primeira Fase do PNAFM.</a:t>
            </a:r>
          </a:p>
          <a:p>
            <a:pPr marL="358775" indent="-358775"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 prospecção de </a:t>
            </a:r>
            <a:r>
              <a:rPr lang="pt-BR" sz="1600" dirty="0" smtClean="0">
                <a:solidFill>
                  <a:srgbClr val="0070C0"/>
                </a:solidFill>
              </a:rPr>
              <a:t>melhorias</a:t>
            </a:r>
            <a:r>
              <a:rPr lang="pt-BR" sz="1600" dirty="0" smtClean="0">
                <a:solidFill>
                  <a:schemeClr val="tx1"/>
                </a:solidFill>
              </a:rPr>
              <a:t> possíveis de serem avaliadas para comporem o regramento da Terceira Fase do PNAFM, em negociação com o BID. Como exemplo: </a:t>
            </a:r>
          </a:p>
          <a:p>
            <a:pPr marL="815975" lvl="1" indent="-358775"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1600" dirty="0" smtClean="0">
                <a:solidFill>
                  <a:srgbClr val="0070C0"/>
                </a:solidFill>
              </a:rPr>
              <a:t>Aditivos contratuais</a:t>
            </a:r>
            <a:r>
              <a:rPr lang="pt-BR" sz="1600" dirty="0" smtClean="0">
                <a:solidFill>
                  <a:schemeClr val="tx1"/>
                </a:solidFill>
              </a:rPr>
              <a:t>. Ampliação de valor de contratos com fornecedores             (15% vs. 25%) </a:t>
            </a:r>
          </a:p>
          <a:p>
            <a:pPr marL="815975" lvl="1" indent="-358775"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1600" dirty="0" smtClean="0">
                <a:solidFill>
                  <a:srgbClr val="0070C0"/>
                </a:solidFill>
              </a:rPr>
              <a:t>Contratações diretas</a:t>
            </a:r>
            <a:r>
              <a:rPr lang="pt-BR" sz="1600" dirty="0" smtClean="0">
                <a:solidFill>
                  <a:schemeClr val="tx1"/>
                </a:solidFill>
              </a:rPr>
              <a:t>. Possibilidade de estabelecimento de limite máximo.</a:t>
            </a:r>
          </a:p>
          <a:p>
            <a:pPr marL="815975" lvl="1" indent="-358775"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1600" dirty="0">
                <a:solidFill>
                  <a:srgbClr val="0070C0"/>
                </a:solidFill>
              </a:rPr>
              <a:t>Aquisições</a:t>
            </a:r>
            <a:r>
              <a:rPr lang="pt-BR" sz="1600" dirty="0" smtClean="0">
                <a:solidFill>
                  <a:schemeClr val="tx1"/>
                </a:solidFill>
              </a:rPr>
              <a:t>. Possibilidade de utilização plena da legislação nacional</a:t>
            </a:r>
          </a:p>
          <a:p>
            <a:pPr marL="358775" indent="-358775"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1600" dirty="0" smtClean="0">
                <a:solidFill>
                  <a:srgbClr val="0070C0"/>
                </a:solidFill>
              </a:rPr>
              <a:t>Patrocínio institucional</a:t>
            </a:r>
            <a:r>
              <a:rPr lang="pt-BR" sz="1600" dirty="0" smtClean="0">
                <a:solidFill>
                  <a:schemeClr val="tx1"/>
                </a:solidFill>
              </a:rPr>
              <a:t>. Visita da UCP com foco no reforço do apoio ao Projeto PNAFM.</a:t>
            </a:r>
          </a:p>
          <a:p>
            <a:pPr marL="358775" indent="-358775"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1600" dirty="0" smtClean="0">
                <a:solidFill>
                  <a:srgbClr val="0070C0"/>
                </a:solidFill>
              </a:rPr>
              <a:t>Relacionamento CAIXA</a:t>
            </a:r>
            <a:r>
              <a:rPr lang="pt-BR" sz="1600" dirty="0" smtClean="0">
                <a:solidFill>
                  <a:schemeClr val="tx1"/>
                </a:solidFill>
              </a:rPr>
              <a:t>. Reforço contínuo na busca de qualificação e melhoria do atendimento.</a:t>
            </a:r>
          </a:p>
          <a:p>
            <a:pPr marL="358775" indent="-358775"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1600" dirty="0" smtClean="0">
                <a:solidFill>
                  <a:srgbClr val="0070C0"/>
                </a:solidFill>
              </a:rPr>
              <a:t>Capacitação</a:t>
            </a:r>
            <a:r>
              <a:rPr lang="pt-BR" sz="1600" dirty="0" smtClean="0">
                <a:solidFill>
                  <a:schemeClr val="tx1"/>
                </a:solidFill>
              </a:rPr>
              <a:t>. Oferta de treinamentos em EAD pela ESAF, sem custos, além de demais cursos que vem sendo solicitados e disponibilizados.</a:t>
            </a: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485775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VISITAS TÉCNICAS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75" y="1214438"/>
            <a:ext cx="7786688" cy="50006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Além desses destaques, de forma geral são repassadas as </a:t>
            </a:r>
            <a:r>
              <a:rPr lang="pt-BR" sz="1600" dirty="0" smtClean="0">
                <a:solidFill>
                  <a:srgbClr val="0070C0"/>
                </a:solidFill>
              </a:rPr>
              <a:t>diretrizes fundamentais </a:t>
            </a:r>
            <a:r>
              <a:rPr lang="pt-BR" sz="1600" dirty="0" smtClean="0">
                <a:solidFill>
                  <a:schemeClr val="tx1"/>
                </a:solidFill>
              </a:rPr>
              <a:t>dos projetos, com foco no nivelamento dos resultados esperados:</a:t>
            </a:r>
          </a:p>
          <a:p>
            <a:pPr marL="358775" indent="-358775"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1600" dirty="0" smtClean="0">
                <a:solidFill>
                  <a:srgbClr val="0070C0"/>
                </a:solidFill>
              </a:rPr>
              <a:t>Gestão Técnica</a:t>
            </a:r>
            <a:r>
              <a:rPr lang="pt-BR" sz="1600" dirty="0" smtClean="0">
                <a:solidFill>
                  <a:schemeClr val="tx1"/>
                </a:solidFill>
              </a:rPr>
              <a:t> – Planejamento Estratégico, Planilha SEEMP, Plano de Aquisições, Revisões de Projeto.</a:t>
            </a:r>
          </a:p>
          <a:p>
            <a:pPr marL="358775" indent="-358775"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1600" dirty="0" smtClean="0">
                <a:solidFill>
                  <a:srgbClr val="0070C0"/>
                </a:solidFill>
              </a:rPr>
              <a:t>Gestão Financeira</a:t>
            </a:r>
            <a:r>
              <a:rPr lang="pt-BR" sz="1600" dirty="0" smtClean="0">
                <a:solidFill>
                  <a:schemeClr val="tx1"/>
                </a:solidFill>
              </a:rPr>
              <a:t> – SIGFIN, Execução Financeira, Solicitação de Desembolsos (antecipações e reembolsos), Demonstrações Financeiras, Auditorias.</a:t>
            </a:r>
          </a:p>
          <a:p>
            <a:pPr marL="358775" indent="-358775"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1600" dirty="0" smtClean="0">
                <a:solidFill>
                  <a:srgbClr val="0070C0"/>
                </a:solidFill>
              </a:rPr>
              <a:t>Monitoramento</a:t>
            </a:r>
            <a:r>
              <a:rPr lang="pt-BR" sz="1600" dirty="0" smtClean="0">
                <a:solidFill>
                  <a:schemeClr val="tx1"/>
                </a:solidFill>
              </a:rPr>
              <a:t> – Planilha de Monitoramento, Periodicidade, Relatórios.</a:t>
            </a:r>
          </a:p>
          <a:p>
            <a:pPr algn="l" fontAlgn="auto">
              <a:spcAft>
                <a:spcPts val="0"/>
              </a:spcAft>
              <a:defRPr/>
            </a:pPr>
            <a:endParaRPr lang="pt-BR" sz="16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A </a:t>
            </a:r>
            <a:r>
              <a:rPr lang="pt-BR" sz="1600" dirty="0" smtClean="0">
                <a:solidFill>
                  <a:srgbClr val="0070C0"/>
                </a:solidFill>
              </a:rPr>
              <a:t>avaliação</a:t>
            </a:r>
            <a:r>
              <a:rPr lang="pt-BR" sz="1600" dirty="0" smtClean="0">
                <a:solidFill>
                  <a:schemeClr val="tx1"/>
                </a:solidFill>
              </a:rPr>
              <a:t> de resultados do Programa e dos Projetos está baseada no </a:t>
            </a:r>
            <a:r>
              <a:rPr lang="pt-BR" sz="1600" dirty="0" smtClean="0">
                <a:solidFill>
                  <a:srgbClr val="0070C0"/>
                </a:solidFill>
              </a:rPr>
              <a:t>Marco de Resultados </a:t>
            </a:r>
            <a:r>
              <a:rPr lang="pt-BR" sz="1600" dirty="0" smtClean="0">
                <a:solidFill>
                  <a:schemeClr val="tx1"/>
                </a:solidFill>
              </a:rPr>
              <a:t>e Quadro de Indicadores do Programa, item anexo ao ROP. </a:t>
            </a:r>
          </a:p>
          <a:p>
            <a:pPr algn="l" fontAlgn="auto">
              <a:spcAft>
                <a:spcPts val="0"/>
              </a:spcAft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Dentro do que se almeja com a implantação do PNAFM, o ROP regulamenta também a estrutura dos </a:t>
            </a:r>
            <a:r>
              <a:rPr lang="pt-BR" sz="1600" dirty="0" smtClean="0">
                <a:solidFill>
                  <a:srgbClr val="0070C0"/>
                </a:solidFill>
              </a:rPr>
              <a:t>Relatórios de Supervisão</a:t>
            </a:r>
            <a:r>
              <a:rPr lang="pt-BR" sz="1600" dirty="0" smtClean="0">
                <a:solidFill>
                  <a:schemeClr val="tx1"/>
                </a:solidFill>
              </a:rPr>
              <a:t>, que nada mais são do que registros formais das Visitas Técnicas. </a:t>
            </a:r>
          </a:p>
          <a:p>
            <a:pPr algn="l" fontAlgn="auto">
              <a:spcAft>
                <a:spcPts val="0"/>
              </a:spcAft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9220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285875" y="2695575"/>
            <a:ext cx="3643313" cy="16621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70C0"/>
                </a:solidFill>
                <a:latin typeface="Trebuchet MS" pitchFamily="34" charset="0"/>
              </a:rPr>
              <a:t>OBRIGADO!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Trebuchet MS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  <a:latin typeface="Trebuchet MS" pitchFamily="34" charset="0"/>
              </a:rPr>
              <a:t>ALEXANDRE MELILLO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atin typeface="Trebuchet MS" pitchFamily="34" charset="0"/>
              </a:rPr>
              <a:t>COORDENADOR TÉCNICO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Alexandre.m.santos@fazenda.gov.br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Wingdings" pitchFamily="2" charset="2"/>
                <a:cs typeface="+mn-cs"/>
              </a:rPr>
              <a:t>(</a:t>
            </a:r>
            <a:r>
              <a:rPr lang="pt-BR" sz="1200" dirty="0">
                <a:latin typeface="Trebuchet MS" pitchFamily="34" charset="0"/>
                <a:cs typeface="+mn-cs"/>
              </a:rPr>
              <a:t> (61) 3412-2463 </a:t>
            </a:r>
            <a:r>
              <a:rPr lang="pt-BR" sz="1200" dirty="0">
                <a:latin typeface="Wingdings" pitchFamily="2" charset="2"/>
                <a:cs typeface="+mn-cs"/>
              </a:rPr>
              <a:t>7</a:t>
            </a:r>
            <a:r>
              <a:rPr lang="pt-BR" sz="1200" dirty="0">
                <a:latin typeface="Trebuchet MS" pitchFamily="34" charset="0"/>
                <a:cs typeface="+mn-cs"/>
              </a:rPr>
              <a:t> (61) 9983-5622 – 8208-9436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57875" y="3143250"/>
            <a:ext cx="3286125" cy="21542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Trebuchet MS" pitchFamily="34" charset="0"/>
                <a:cs typeface="+mn-cs"/>
              </a:rPr>
              <a:t>SUBSECRETÁRIA DE GESTÃO ESTRATÉGICA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rgbClr val="0070C0"/>
                </a:solidFill>
                <a:latin typeface="Trebuchet MS" pitchFamily="34" charset="0"/>
              </a:rPr>
              <a:t>JULIÊTA GARCIA VERLEUN</a:t>
            </a:r>
            <a:r>
              <a:rPr lang="pt-BR" sz="1400" dirty="0">
                <a:solidFill>
                  <a:srgbClr val="0070C0"/>
                </a:solidFill>
                <a:latin typeface="Trebuchet MS" pitchFamily="34" charset="0"/>
                <a:cs typeface="+mn-cs"/>
              </a:rPr>
              <a:t>	</a:t>
            </a:r>
            <a:endParaRPr lang="pt-BR" sz="1400" dirty="0">
              <a:solidFill>
                <a:srgbClr val="0070C0"/>
              </a:solidFill>
              <a:latin typeface="Trebuchet M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latin typeface="Trebuchet MS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Trebuchet MS" pitchFamily="34" charset="0"/>
                <a:cs typeface="+mn-cs"/>
              </a:rPr>
              <a:t>COORDENADOR-GERAL DA UCP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rgbClr val="0070C0"/>
                </a:solidFill>
                <a:latin typeface="Trebuchet MS" pitchFamily="34" charset="0"/>
              </a:rPr>
              <a:t>LUIZ ALBERTO DE ALMEIDA PALMEIRA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latin typeface="Trebuchet MS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Trebuchet MS" pitchFamily="34" charset="0"/>
                <a:cs typeface="+mn-cs"/>
              </a:rPr>
              <a:t>EQUIPE TÉCNICA DE PROJETOS: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rgbClr val="0070C0"/>
                </a:solidFill>
                <a:latin typeface="Trebuchet MS" pitchFamily="34" charset="0"/>
              </a:rPr>
              <a:t>ALESSANDRO ARAÚJO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rgbClr val="0070C0"/>
                </a:solidFill>
                <a:latin typeface="Trebuchet MS" pitchFamily="34" charset="0"/>
              </a:rPr>
              <a:t>COSME LUIZ DE FREITAS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rgbClr val="0070C0"/>
                </a:solidFill>
                <a:latin typeface="Trebuchet MS" pitchFamily="34" charset="0"/>
              </a:rPr>
              <a:t>REGISON BRAGANÇA SIQUEIRA</a:t>
            </a: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838" y="5487988"/>
            <a:ext cx="11239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423</Words>
  <Application>Microsoft Office PowerPoint</Application>
  <PresentationFormat>Apresentação na tela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VISITAS TÉCNICAS PNAFM SEGUNDA FASE Florianópolis, 11 a 13 de setembro de 2013</vt:lpstr>
      <vt:lpstr>VISITAS TÉCNICAS</vt:lpstr>
      <vt:lpstr>VISITAS TÉCNICAS</vt:lpstr>
      <vt:lpstr>VISITAS TÉCNICAS</vt:lpstr>
      <vt:lpstr>VISITAS TÉCNICAS</vt:lpstr>
      <vt:lpstr>VISITAS TÉCNICAS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AJ</dc:creator>
  <cp:lastModifiedBy>IrmaBC</cp:lastModifiedBy>
  <cp:revision>47</cp:revision>
  <dcterms:created xsi:type="dcterms:W3CDTF">2012-08-28T21:03:17Z</dcterms:created>
  <dcterms:modified xsi:type="dcterms:W3CDTF">2018-08-30T17:55:32Z</dcterms:modified>
</cp:coreProperties>
</file>