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5" r:id="rId3"/>
    <p:sldId id="282" r:id="rId4"/>
    <p:sldId id="283" r:id="rId5"/>
    <p:sldId id="284" r:id="rId6"/>
    <p:sldId id="285" r:id="rId7"/>
    <p:sldId id="286" r:id="rId8"/>
    <p:sldId id="274" r:id="rId9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69B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 autoAdjust="0"/>
    <p:restoredTop sz="94649" autoAdjust="0"/>
  </p:normalViewPr>
  <p:slideViewPr>
    <p:cSldViewPr>
      <p:cViewPr>
        <p:scale>
          <a:sx n="80" d="100"/>
          <a:sy n="80" d="100"/>
        </p:scale>
        <p:origin x="-1074" y="-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80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2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C3449-B2A3-4DD1-8E31-7577238E59B2}" type="datetimeFigureOut">
              <a:rPr lang="pt-BR" smtClean="0"/>
              <a:pPr/>
              <a:t>30/08/2018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771587-AE38-4F2E-AFE8-9C6F08C6B0EC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1448739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 txBox="1">
            <a:spLocks noGrp="1" noChangeArrowheads="1"/>
          </p:cNvSpPr>
          <p:nvPr/>
        </p:nvSpPr>
        <p:spPr bwMode="auto">
          <a:xfrm>
            <a:off x="3886200" y="8696973"/>
            <a:ext cx="2971800" cy="427720"/>
          </a:xfrm>
          <a:prstGeom prst="rect">
            <a:avLst/>
          </a:prstGeom>
          <a:noFill/>
          <a:ln w="12700"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>
              <a:defRPr/>
            </a:pPr>
            <a:fld id="{E2CA29E4-35A3-454D-9E72-03505E7CF5DA}" type="slidenum">
              <a:rPr kumimoji="1" lang="pt-BR" sz="1200">
                <a:solidFill>
                  <a:srgbClr val="D49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 Antiqua" pitchFamily="18" charset="0"/>
              </a:rPr>
              <a:pPr algn="r">
                <a:defRPr/>
              </a:pPr>
              <a:t>2</a:t>
            </a:fld>
            <a:endParaRPr kumimoji="1" lang="pt-BR" sz="1200">
              <a:solidFill>
                <a:srgbClr val="D49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Book Antiqua" pitchFamily="18" charset="0"/>
            </a:endParaRPr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695325"/>
            <a:ext cx="0" cy="0"/>
          </a:xfrm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1" y="4344032"/>
            <a:ext cx="5484813" cy="4113834"/>
          </a:xfrm>
          <a:noFill/>
          <a:ln w="9525"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1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792B84-3237-4333-939B-41F55C7386C9}" type="slidenum">
              <a:rPr lang="pt-BR"/>
              <a:pPr>
                <a:defRPr/>
              </a:pPr>
              <a:t>8</a:t>
            </a:fld>
            <a:endParaRPr lang="pt-BR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E17C1-C62D-45F6-A3F8-2220145FDF4B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6134D-DA33-40D3-BF82-99D137E6E6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19D93-7CF3-4693-A92D-8B5BFB9B3BB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E264-FF35-44C2-98AC-5C08363350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7049E-BD55-49F6-9A1D-4A147B7A922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1B0C9-6483-42CD-9077-789184C435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0F261C-383A-4FF6-B886-7237F82F81B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7236B-D12E-4505-B05A-6F8EEEA1A4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CBAEF-0D81-4F6B-AC1D-B07FAA6413D6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2338B-B650-41C3-A7E2-340F40B213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0F108-25D6-492E-BA95-0F64A9547ADA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4ACD36-0C9A-4E03-A842-92A4B5F215E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F8709E-30FD-442C-9A31-A455FA854B83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0361E9-2336-48B4-921D-698F7643C43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4B10A-CDA9-425B-B48B-D9CA66C3E87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C240F-E9D9-4B60-8D9A-7D492141F3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207106-561E-40F5-B7F6-3B01D1C8C1F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17922-27BC-4F4C-874C-F790862AFA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54182-BE88-4B41-BBCB-2F1323140869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7A77F-025E-4061-A6D0-4B1F39B9EE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62AC88-9415-40F5-920F-11373B3B6AD4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268B-DAA2-4797-A03B-64EE689763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775A908-90D3-4953-88CF-F13BC1D7C6D1}" type="datetimeFigureOut">
              <a:rPr lang="pt-BR"/>
              <a:pPr>
                <a:defRPr/>
              </a:pPr>
              <a:t>30/08/2018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956B24-19E3-4B53-99AB-E44F966E9B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Alexandre.m.santos@fazenda.gov.b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msaito\Spark\user\msaito@capital.ms.gov.br\downloads\base_ppt-01-cap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ixaDeTexto 4"/>
          <p:cNvSpPr txBox="1"/>
          <p:nvPr/>
        </p:nvSpPr>
        <p:spPr>
          <a:xfrm>
            <a:off x="4429125" y="2790825"/>
            <a:ext cx="4572000" cy="1108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7192"/>
          <p:cNvSpPr txBox="1">
            <a:spLocks noChangeArrowheads="1"/>
          </p:cNvSpPr>
          <p:nvPr/>
        </p:nvSpPr>
        <p:spPr bwMode="auto">
          <a:xfrm>
            <a:off x="900113" y="332656"/>
            <a:ext cx="7272337" cy="13731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2800" b="0" dirty="0">
                <a:solidFill>
                  <a:schemeClr val="bg1"/>
                </a:solidFill>
                <a:latin typeface="Trebuchet MS" pitchFamily="34" charset="0"/>
              </a:rPr>
              <a:t>PROGRAMA NACIONAL DE APOIO À GESTÃO ADMINISTRATIVA E FISCAL DOS MUNICÍPIOS BRASILEIROS</a:t>
            </a:r>
            <a:r>
              <a:rPr lang="pt-BR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6" name="Text Box 7193"/>
          <p:cNvSpPr txBox="1">
            <a:spLocks noChangeArrowheads="1"/>
          </p:cNvSpPr>
          <p:nvPr/>
        </p:nvSpPr>
        <p:spPr bwMode="auto">
          <a:xfrm>
            <a:off x="4716017" y="2564904"/>
            <a:ext cx="4104455" cy="207441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2800" b="1" dirty="0" smtClean="0">
                <a:solidFill>
                  <a:schemeClr val="tx1"/>
                </a:solidFill>
                <a:latin typeface="Trebuchet MS" pitchFamily="34" charset="0"/>
              </a:rPr>
              <a:t>VISITAS TÉCNICAS</a:t>
            </a:r>
            <a:endParaRPr lang="pt-BR" sz="2000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2000" dirty="0" smtClean="0">
                <a:latin typeface="Trebuchet MS" pitchFamily="34" charset="0"/>
              </a:rPr>
              <a:t>Terceiro Ciclo</a:t>
            </a:r>
          </a:p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endParaRPr lang="pt-BR" sz="1600" dirty="0" smtClean="0">
              <a:solidFill>
                <a:schemeClr val="tx1"/>
              </a:solidFill>
              <a:latin typeface="Trebuchet MS" pitchFamily="34" charset="0"/>
            </a:endParaRPr>
          </a:p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en-US" sz="1600" dirty="0" smtClean="0">
                <a:solidFill>
                  <a:schemeClr val="tx1"/>
                </a:solidFill>
                <a:latin typeface="Trebuchet MS" pitchFamily="34" charset="0"/>
              </a:rPr>
              <a:t>Brasília – 11/12/2013</a:t>
            </a:r>
          </a:p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endParaRPr lang="en-US" sz="1600" dirty="0">
              <a:latin typeface="Trebuchet MS" pitchFamily="34" charset="0"/>
            </a:endParaRPr>
          </a:p>
          <a:p>
            <a:pPr marL="7429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en-US" sz="1600" dirty="0" err="1">
                <a:latin typeface="Trebuchet MS" pitchFamily="34" charset="0"/>
              </a:rPr>
              <a:t>P</a:t>
            </a:r>
            <a:r>
              <a:rPr lang="en-US" sz="1600" dirty="0" err="1" smtClean="0">
                <a:solidFill>
                  <a:schemeClr val="tx1"/>
                </a:solidFill>
                <a:latin typeface="Trebuchet MS" pitchFamily="34" charset="0"/>
              </a:rPr>
              <a:t>revisão</a:t>
            </a:r>
            <a:r>
              <a:rPr lang="en-US" sz="1600" dirty="0" smtClean="0">
                <a:solidFill>
                  <a:schemeClr val="tx1"/>
                </a:solidFill>
                <a:latin typeface="Trebuchet MS" pitchFamily="34" charset="0"/>
              </a:rPr>
              <a:t>: 15 min</a:t>
            </a:r>
            <a:endParaRPr lang="pt-BR" sz="16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7" name="Text Box 7191"/>
          <p:cNvSpPr txBox="1">
            <a:spLocks noChangeArrowheads="1"/>
          </p:cNvSpPr>
          <p:nvPr/>
        </p:nvSpPr>
        <p:spPr bwMode="auto">
          <a:xfrm>
            <a:off x="4572000" y="5517232"/>
            <a:ext cx="4032250" cy="88024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2000" dirty="0" smtClean="0">
                <a:solidFill>
                  <a:schemeClr val="bg1"/>
                </a:solidFill>
                <a:latin typeface="Trebuchet MS" pitchFamily="34" charset="0"/>
                <a:sym typeface="Wingdings" pitchFamily="2" charset="2"/>
              </a:rPr>
              <a:t>ALEXANDRE MELILLO</a:t>
            </a:r>
            <a:endParaRPr lang="pt-BR" sz="2000" dirty="0" smtClean="0">
              <a:solidFill>
                <a:schemeClr val="bg1"/>
              </a:solidFill>
              <a:latin typeface="Trebuchet MS" pitchFamily="34" charset="0"/>
            </a:endParaRPr>
          </a:p>
          <a:p>
            <a:pPr marL="2857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1400" b="0" dirty="0" smtClean="0">
                <a:solidFill>
                  <a:schemeClr val="bg1"/>
                </a:solidFill>
                <a:latin typeface="Trebuchet MS" pitchFamily="34" charset="0"/>
              </a:rPr>
              <a:t>Coordenador Técnico</a:t>
            </a:r>
          </a:p>
          <a:p>
            <a:pPr marL="285750" indent="-285750" algn="ctr">
              <a:spcBef>
                <a:spcPct val="20000"/>
              </a:spcBef>
              <a:buClr>
                <a:srgbClr val="333399"/>
              </a:buClr>
              <a:buFont typeface="Wingdings" pitchFamily="2" charset="2"/>
              <a:buNone/>
            </a:pPr>
            <a:r>
              <a:rPr lang="pt-BR" sz="1200" b="0" dirty="0" smtClean="0">
                <a:solidFill>
                  <a:schemeClr val="bg1"/>
                </a:solidFill>
                <a:latin typeface="Trebuchet MS" pitchFamily="34" charset="0"/>
              </a:rPr>
              <a:t>MF/SE/SGE/COOPE</a:t>
            </a:r>
            <a:endParaRPr lang="pt-BR" sz="1200" b="0" dirty="0">
              <a:solidFill>
                <a:schemeClr val="bg1"/>
              </a:solidFill>
              <a:latin typeface="Trebuchet MS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Número de Slide 3"/>
          <p:cNvSpPr txBox="1">
            <a:spLocks noGrp="1"/>
          </p:cNvSpPr>
          <p:nvPr/>
        </p:nvSpPr>
        <p:spPr bwMode="auto">
          <a:xfrm>
            <a:off x="7488238" y="6537325"/>
            <a:ext cx="1655762" cy="32067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r">
              <a:defRPr/>
            </a:pPr>
            <a:fld id="{6A719684-09A4-4D87-9AAC-6473DF8A2B72}" type="slidenum">
              <a:rPr lang="en-US" sz="800">
                <a:latin typeface="+mn-lt"/>
              </a:rPr>
              <a:pPr algn="r">
                <a:defRPr/>
              </a:pPr>
              <a:t>2</a:t>
            </a:fld>
            <a:endParaRPr lang="en-US" sz="800">
              <a:latin typeface="+mn-lt"/>
            </a:endParaRPr>
          </a:p>
        </p:txBody>
      </p:sp>
      <p:sp>
        <p:nvSpPr>
          <p:cNvPr id="119811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88640"/>
            <a:ext cx="8229600" cy="1012825"/>
          </a:xfrm>
          <a:prstGeom prst="rect">
            <a:avLst/>
          </a:prstGeom>
          <a:noFill/>
        </p:spPr>
        <p:txBody>
          <a:bodyPr/>
          <a:lstStyle/>
          <a:p>
            <a:pPr algn="l" eaLnBrk="1" hangingPunct="1"/>
            <a:r>
              <a:rPr lang="pt-BR" b="1" dirty="0" smtClean="0"/>
              <a:t>AGENDA</a:t>
            </a:r>
          </a:p>
        </p:txBody>
      </p:sp>
      <p:sp>
        <p:nvSpPr>
          <p:cNvPr id="1198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571625"/>
            <a:ext cx="8280400" cy="4857750"/>
          </a:xfrm>
          <a:noFill/>
        </p:spPr>
        <p:txBody>
          <a:bodyPr/>
          <a:lstStyle/>
          <a:p>
            <a:pPr algn="l" eaLnBrk="1" hangingPunct="1"/>
            <a:r>
              <a:rPr lang="pt-BR" sz="2400" dirty="0" smtClean="0"/>
              <a:t>ASPECTOS GERAIS</a:t>
            </a:r>
          </a:p>
          <a:p>
            <a:pPr eaLnBrk="1" hangingPunct="1"/>
            <a:r>
              <a:rPr lang="en-US" sz="2400" dirty="0" smtClean="0"/>
              <a:t>ESTATÍSTICA</a:t>
            </a:r>
          </a:p>
          <a:p>
            <a:pPr algn="l" eaLnBrk="1" hangingPunct="1"/>
            <a:r>
              <a:rPr lang="en-US" sz="2400" dirty="0" smtClean="0"/>
              <a:t>DESTAQUE</a:t>
            </a:r>
          </a:p>
          <a:p>
            <a:pPr algn="l" eaLnBrk="1" hangingPunct="1"/>
            <a:r>
              <a:rPr lang="en-US" sz="2400" dirty="0" smtClean="0"/>
              <a:t>DIRETRIZES FUNDAMENTAIS</a:t>
            </a:r>
          </a:p>
          <a:p>
            <a:pPr algn="l" eaLnBrk="1" hangingPunct="1"/>
            <a:r>
              <a:rPr lang="en-US" sz="2400" dirty="0" smtClean="0"/>
              <a:t>AGENDA 2014</a:t>
            </a:r>
          </a:p>
        </p:txBody>
      </p:sp>
    </p:spTree>
    <p:extLst>
      <p:ext uri="{BB962C8B-B14F-4D97-AF65-F5344CB8AC3E}">
        <p14:creationId xmlns:p14="http://schemas.microsoft.com/office/powerpoint/2010/main" xmlns="" val="201508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9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98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98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98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98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357167"/>
            <a:ext cx="4857784" cy="714379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VISITAS TÉCNICAS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4348" y="1214422"/>
            <a:ext cx="7786742" cy="5022890"/>
          </a:xfrm>
        </p:spPr>
        <p:txBody>
          <a:bodyPr>
            <a:noAutofit/>
          </a:bodyPr>
          <a:lstStyle/>
          <a:p>
            <a:pPr algn="l"/>
            <a:r>
              <a:rPr lang="pt-BR" sz="2400" b="1" dirty="0" smtClean="0">
                <a:solidFill>
                  <a:schemeClr val="tx1"/>
                </a:solidFill>
              </a:rPr>
              <a:t>ASPECTOS GERAIS</a:t>
            </a:r>
          </a:p>
          <a:p>
            <a:pPr algn="l"/>
            <a:r>
              <a:rPr lang="pt-BR" sz="1800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pt-BR" sz="1800" dirty="0" smtClean="0">
                <a:solidFill>
                  <a:schemeClr val="tx1"/>
                </a:solidFill>
              </a:rPr>
              <a:t>Conforme definido, está em curso o </a:t>
            </a:r>
            <a:r>
              <a:rPr lang="pt-BR" sz="1800" dirty="0" smtClean="0">
                <a:solidFill>
                  <a:srgbClr val="0070C0"/>
                </a:solidFill>
              </a:rPr>
              <a:t>Terceiro Ciclo das Visitas Técnicas (2013)</a:t>
            </a:r>
            <a:r>
              <a:rPr lang="pt-BR" sz="1800" dirty="0" smtClean="0">
                <a:solidFill>
                  <a:schemeClr val="tx1"/>
                </a:solidFill>
              </a:rPr>
              <a:t>, item regulamentado pelo Regulamento Operacional – ROP do PNAFM, item 7.1.1 (ii):</a:t>
            </a:r>
          </a:p>
          <a:p>
            <a:pPr algn="l"/>
            <a:r>
              <a:rPr lang="pt-BR" sz="1800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pt-BR" sz="1800" b="1" dirty="0" smtClean="0">
                <a:solidFill>
                  <a:schemeClr val="tx1"/>
                </a:solidFill>
              </a:rPr>
              <a:t>Visitas técnicas da UCP e/ou do BID aos </a:t>
            </a:r>
            <a:r>
              <a:rPr lang="pt-BR" sz="1800" b="1" dirty="0" err="1" smtClean="0">
                <a:solidFill>
                  <a:schemeClr val="tx1"/>
                </a:solidFill>
              </a:rPr>
              <a:t>Submutuários</a:t>
            </a:r>
            <a:r>
              <a:rPr lang="pt-BR" sz="1800" dirty="0" smtClean="0">
                <a:solidFill>
                  <a:schemeClr val="tx1"/>
                </a:solidFill>
              </a:rPr>
              <a:t>. </a:t>
            </a:r>
          </a:p>
          <a:p>
            <a:pPr algn="l"/>
            <a:r>
              <a:rPr lang="pt-BR" sz="1800" dirty="0" smtClean="0">
                <a:solidFill>
                  <a:schemeClr val="tx1"/>
                </a:solidFill>
              </a:rPr>
              <a:t>Estas visitas devem </a:t>
            </a:r>
            <a:r>
              <a:rPr lang="pt-BR" sz="1800" dirty="0" smtClean="0">
                <a:solidFill>
                  <a:srgbClr val="0070C0"/>
                </a:solidFill>
              </a:rPr>
              <a:t>transferir conhecimentos </a:t>
            </a:r>
            <a:r>
              <a:rPr lang="pt-BR" sz="1800" dirty="0" smtClean="0">
                <a:solidFill>
                  <a:schemeClr val="tx1"/>
                </a:solidFill>
              </a:rPr>
              <a:t>e prestar </a:t>
            </a:r>
            <a:r>
              <a:rPr lang="pt-BR" sz="1800" dirty="0" smtClean="0">
                <a:solidFill>
                  <a:srgbClr val="0070C0"/>
                </a:solidFill>
              </a:rPr>
              <a:t>orientações técnicas especializadas</a:t>
            </a:r>
            <a:r>
              <a:rPr lang="pt-BR" sz="1800" dirty="0" smtClean="0">
                <a:solidFill>
                  <a:schemeClr val="tx1"/>
                </a:solidFill>
              </a:rPr>
              <a:t>, por meio de um processo de coleta, análise e proposições de melhorias das ações, com orientação de melhores práticas a serem seguidas. </a:t>
            </a:r>
          </a:p>
          <a:p>
            <a:pPr algn="l"/>
            <a:r>
              <a:rPr lang="pt-BR" sz="1800" dirty="0" smtClean="0">
                <a:solidFill>
                  <a:schemeClr val="tx1"/>
                </a:solidFill>
              </a:rPr>
              <a:t>A estrutura do Relatório de Supervisão consta do </a:t>
            </a:r>
            <a:r>
              <a:rPr lang="pt-BR" sz="1800" b="1" dirty="0" smtClean="0">
                <a:solidFill>
                  <a:schemeClr val="tx1"/>
                </a:solidFill>
              </a:rPr>
              <a:t>Anexo II</a:t>
            </a:r>
            <a:r>
              <a:rPr lang="pt-BR" sz="1800" dirty="0" smtClean="0">
                <a:solidFill>
                  <a:schemeClr val="tx1"/>
                </a:solidFill>
              </a:rPr>
              <a:t> deste Regulamento.</a:t>
            </a:r>
          </a:p>
          <a:p>
            <a:pPr algn="l"/>
            <a:r>
              <a:rPr lang="pt-BR" sz="1800" dirty="0" smtClean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pt-BR" sz="1800" dirty="0" smtClean="0">
                <a:solidFill>
                  <a:schemeClr val="tx1"/>
                </a:solidFill>
              </a:rPr>
              <a:t>A </a:t>
            </a:r>
            <a:r>
              <a:rPr lang="pt-BR" sz="1800" dirty="0" smtClean="0">
                <a:solidFill>
                  <a:srgbClr val="0070C0"/>
                </a:solidFill>
              </a:rPr>
              <a:t>estrutura</a:t>
            </a:r>
            <a:r>
              <a:rPr lang="pt-BR" sz="1800" dirty="0" smtClean="0">
                <a:solidFill>
                  <a:schemeClr val="tx1"/>
                </a:solidFill>
              </a:rPr>
              <a:t> das Visitas Técnicas consiste em </a:t>
            </a:r>
            <a:r>
              <a:rPr lang="pt-BR" sz="1800" dirty="0" smtClean="0">
                <a:solidFill>
                  <a:srgbClr val="0070C0"/>
                </a:solidFill>
              </a:rPr>
              <a:t>revisitar o Projeto PNAFM em execução</a:t>
            </a:r>
            <a:r>
              <a:rPr lang="pt-BR" sz="1800" dirty="0" smtClean="0">
                <a:solidFill>
                  <a:schemeClr val="tx1"/>
                </a:solidFill>
              </a:rPr>
              <a:t>, observando os aspectos Institucional, Técnico, Financeiro, de Monitoramento e de Controle, onde são repassadas as diretrizes gerais do Programa e as características específicas dos projetos PNAFM Segunda Fase.</a:t>
            </a:r>
          </a:p>
          <a:p>
            <a:pPr algn="l"/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xmlns="" val="3193959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357167"/>
            <a:ext cx="4857784" cy="714379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VISITAS TÉCNICAS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4348" y="1106584"/>
            <a:ext cx="7858180" cy="5346752"/>
          </a:xfrm>
        </p:spPr>
        <p:txBody>
          <a:bodyPr>
            <a:noAutofit/>
          </a:bodyPr>
          <a:lstStyle/>
          <a:p>
            <a:pPr algn="l"/>
            <a:r>
              <a:rPr lang="pt-BR" sz="1600" dirty="0" smtClean="0">
                <a:solidFill>
                  <a:schemeClr val="tx1"/>
                </a:solidFill>
              </a:rPr>
              <a:t>Neste Terceiro Ciclo, até o momento </a:t>
            </a:r>
            <a:r>
              <a:rPr lang="pt-BR" sz="1600" dirty="0">
                <a:solidFill>
                  <a:schemeClr val="tx1"/>
                </a:solidFill>
              </a:rPr>
              <a:t>f</a:t>
            </a:r>
            <a:r>
              <a:rPr lang="pt-BR" sz="1600" dirty="0" smtClean="0">
                <a:solidFill>
                  <a:schemeClr val="tx1"/>
                </a:solidFill>
              </a:rPr>
              <a:t>oram realizadas </a:t>
            </a:r>
            <a:r>
              <a:rPr lang="pt-BR" sz="1600" dirty="0" smtClean="0">
                <a:solidFill>
                  <a:srgbClr val="3366FF"/>
                </a:solidFill>
              </a:rPr>
              <a:t>19 Visitas</a:t>
            </a:r>
            <a:r>
              <a:rPr lang="pt-BR" sz="1600" dirty="0" smtClean="0">
                <a:solidFill>
                  <a:schemeClr val="tx1"/>
                </a:solidFill>
              </a:rPr>
              <a:t>, de um total de 22 Projetos em execução. </a:t>
            </a:r>
          </a:p>
          <a:p>
            <a:pPr algn="l"/>
            <a:r>
              <a:rPr lang="pt-BR" sz="1600" dirty="0" smtClean="0">
                <a:solidFill>
                  <a:schemeClr val="tx1"/>
                </a:solidFill>
              </a:rPr>
              <a:t>Os demais municípios ou já estão </a:t>
            </a:r>
            <a:r>
              <a:rPr lang="pt-BR" sz="1600" dirty="0" smtClean="0">
                <a:solidFill>
                  <a:srgbClr val="3366FF"/>
                </a:solidFill>
              </a:rPr>
              <a:t>agendados</a:t>
            </a:r>
            <a:r>
              <a:rPr lang="pt-BR" sz="1600" dirty="0" smtClean="0">
                <a:solidFill>
                  <a:schemeClr val="tx1"/>
                </a:solidFill>
              </a:rPr>
              <a:t>, ou serão objeto de </a:t>
            </a:r>
            <a:r>
              <a:rPr lang="pt-BR" sz="1600" dirty="0" err="1" smtClean="0">
                <a:solidFill>
                  <a:srgbClr val="3366FF"/>
                </a:solidFill>
              </a:rPr>
              <a:t>reagendamento</a:t>
            </a:r>
            <a:r>
              <a:rPr lang="pt-BR" sz="1600" dirty="0" smtClean="0">
                <a:solidFill>
                  <a:srgbClr val="3366FF"/>
                </a:solidFill>
              </a:rPr>
              <a:t> </a:t>
            </a:r>
            <a:r>
              <a:rPr lang="pt-BR" sz="1600" dirty="0" smtClean="0">
                <a:solidFill>
                  <a:schemeClr val="tx1"/>
                </a:solidFill>
              </a:rPr>
              <a:t>breve, como forma de preservar o planejamento existente.</a:t>
            </a:r>
          </a:p>
          <a:p>
            <a:pPr algn="l"/>
            <a:r>
              <a:rPr lang="pt-BR" sz="1600" dirty="0" smtClean="0">
                <a:solidFill>
                  <a:schemeClr val="tx1"/>
                </a:solidFill>
              </a:rPr>
              <a:t>Os </a:t>
            </a:r>
            <a:r>
              <a:rPr lang="pt-BR" sz="1600" dirty="0" smtClean="0">
                <a:solidFill>
                  <a:srgbClr val="3366FF"/>
                </a:solidFill>
              </a:rPr>
              <a:t>municípios visitados </a:t>
            </a:r>
            <a:r>
              <a:rPr lang="pt-BR" sz="1600" dirty="0" smtClean="0">
                <a:solidFill>
                  <a:schemeClr val="tx1"/>
                </a:solidFill>
              </a:rPr>
              <a:t>foram os seguintes: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Araçatuba/SP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Balneário de Piçarras/SC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Barra Mansa/RJ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Biguaçu/SC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Brasília/DF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Campo Grande/MS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err="1" smtClean="0">
                <a:solidFill>
                  <a:schemeClr val="tx1"/>
                </a:solidFill>
              </a:rPr>
              <a:t>Corupá</a:t>
            </a:r>
            <a:r>
              <a:rPr lang="pt-BR" sz="1600" dirty="0" smtClean="0">
                <a:solidFill>
                  <a:schemeClr val="tx1"/>
                </a:solidFill>
              </a:rPr>
              <a:t>/SC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Florianópolis/SC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Fortaleza/CE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Gravatá/PE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err="1" smtClean="0">
                <a:solidFill>
                  <a:schemeClr val="tx1"/>
                </a:solidFill>
              </a:rPr>
              <a:t>Iguatú</a:t>
            </a:r>
            <a:r>
              <a:rPr lang="pt-BR" sz="1600" dirty="0" smtClean="0">
                <a:solidFill>
                  <a:schemeClr val="tx1"/>
                </a:solidFill>
              </a:rPr>
              <a:t>/CE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Indaial/SC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Itapetininga/SP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Jacareí/SP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Mossoró/RN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Pomerode/SC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São Bernardo do Campo/SP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São José/SC</a:t>
            </a:r>
          </a:p>
          <a:p>
            <a:pPr marL="285750" indent="-285750" algn="l">
              <a:lnSpc>
                <a:spcPct val="70000"/>
              </a:lnSpc>
              <a:buFontTx/>
              <a:buChar char="-"/>
            </a:pPr>
            <a:r>
              <a:rPr lang="pt-BR" sz="1600" dirty="0" smtClean="0">
                <a:solidFill>
                  <a:schemeClr val="tx1"/>
                </a:solidFill>
              </a:rPr>
              <a:t>São Paulo/SP</a:t>
            </a:r>
          </a:p>
          <a:p>
            <a:pPr marL="285750" indent="-285750" algn="l">
              <a:lnSpc>
                <a:spcPct val="80000"/>
              </a:lnSpc>
              <a:buFontTx/>
              <a:buChar char="-"/>
            </a:pPr>
            <a:endParaRPr lang="pt-BR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27984" y="2564904"/>
            <a:ext cx="373131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E </a:t>
            </a:r>
            <a:r>
              <a:rPr lang="en-US" sz="1600" dirty="0" err="1" smtClean="0"/>
              <a:t>os</a:t>
            </a:r>
            <a:r>
              <a:rPr lang="en-US" sz="1600" dirty="0" smtClean="0"/>
              <a:t> </a:t>
            </a:r>
            <a:r>
              <a:rPr lang="en-US" sz="1600" dirty="0" err="1" smtClean="0"/>
              <a:t>municípios</a:t>
            </a:r>
            <a:r>
              <a:rPr lang="en-US" sz="1600" dirty="0" smtClean="0"/>
              <a:t> </a:t>
            </a:r>
            <a:r>
              <a:rPr lang="en-US" sz="1600" dirty="0" smtClean="0">
                <a:solidFill>
                  <a:srgbClr val="3366FF"/>
                </a:solidFill>
              </a:rPr>
              <a:t>a </a:t>
            </a:r>
            <a:r>
              <a:rPr lang="en-US" sz="1600" dirty="0" err="1" smtClean="0">
                <a:solidFill>
                  <a:srgbClr val="3366FF"/>
                </a:solidFill>
              </a:rPr>
              <a:t>serem</a:t>
            </a:r>
            <a:r>
              <a:rPr lang="en-US" sz="1600" dirty="0" smtClean="0">
                <a:solidFill>
                  <a:srgbClr val="3366FF"/>
                </a:solidFill>
              </a:rPr>
              <a:t> </a:t>
            </a:r>
            <a:r>
              <a:rPr lang="en-US" sz="1600" dirty="0" err="1" smtClean="0">
                <a:solidFill>
                  <a:srgbClr val="3366FF"/>
                </a:solidFill>
              </a:rPr>
              <a:t>visitados</a:t>
            </a:r>
            <a:r>
              <a:rPr lang="en-US" sz="1600" dirty="0" smtClean="0">
                <a:solidFill>
                  <a:srgbClr val="3366FF"/>
                </a:solidFill>
              </a:rPr>
              <a:t> </a:t>
            </a:r>
            <a:r>
              <a:rPr lang="en-US" sz="1600" dirty="0" err="1" smtClean="0"/>
              <a:t>são</a:t>
            </a:r>
            <a:r>
              <a:rPr lang="en-US" sz="1600" dirty="0" smtClean="0"/>
              <a:t>:</a:t>
            </a:r>
          </a:p>
          <a:p>
            <a:endParaRPr lang="en-US" sz="1600" dirty="0" smtClean="0"/>
          </a:p>
          <a:p>
            <a:pPr marL="285750" indent="-285750">
              <a:buFontTx/>
              <a:buChar char="-"/>
            </a:pPr>
            <a:r>
              <a:rPr lang="en-US" sz="1600" dirty="0" err="1" smtClean="0"/>
              <a:t>Mesquita</a:t>
            </a:r>
            <a:r>
              <a:rPr lang="en-US" sz="1600" dirty="0" smtClean="0"/>
              <a:t>/RJ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Rio do </a:t>
            </a:r>
            <a:r>
              <a:rPr lang="en-US" sz="1600" dirty="0" err="1" smtClean="0"/>
              <a:t>Sul</a:t>
            </a:r>
            <a:r>
              <a:rPr lang="en-US" sz="1600" dirty="0" smtClean="0"/>
              <a:t>/SC</a:t>
            </a:r>
            <a:endParaRPr lang="en-US" sz="1200" dirty="0" smtClean="0"/>
          </a:p>
          <a:p>
            <a:pPr marL="285750" indent="-285750">
              <a:buFontTx/>
              <a:buChar char="-"/>
            </a:pPr>
            <a:r>
              <a:rPr lang="en-US" sz="1600" dirty="0" smtClean="0"/>
              <a:t>Rio de Janeiro/RJ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357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1" uiExpand="1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357167"/>
            <a:ext cx="4857784" cy="714379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VISITAS TÉCNICAS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4348" y="1106584"/>
            <a:ext cx="7858180" cy="4914704"/>
          </a:xfrm>
        </p:spPr>
        <p:txBody>
          <a:bodyPr>
            <a:noAutofit/>
          </a:bodyPr>
          <a:lstStyle/>
          <a:p>
            <a:pPr algn="l"/>
            <a:r>
              <a:rPr lang="pt-BR" sz="1600" dirty="0" smtClean="0">
                <a:solidFill>
                  <a:schemeClr val="tx1"/>
                </a:solidFill>
              </a:rPr>
              <a:t>Além dos aspectos gerais, merecem destaque: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chemeClr val="tx1"/>
                </a:solidFill>
              </a:rPr>
              <a:t>O </a:t>
            </a:r>
            <a:r>
              <a:rPr lang="pt-BR" sz="1600" dirty="0" smtClean="0">
                <a:solidFill>
                  <a:srgbClr val="0070C0"/>
                </a:solidFill>
              </a:rPr>
              <a:t>prazo</a:t>
            </a:r>
            <a:r>
              <a:rPr lang="pt-BR" sz="1600" dirty="0" smtClean="0">
                <a:solidFill>
                  <a:schemeClr val="tx1"/>
                </a:solidFill>
              </a:rPr>
              <a:t> de conclusão dos projetos está sendo objeto de reavaliação, tendo em vista a possibilidade aberta pela COOPE</a:t>
            </a:r>
            <a:r>
              <a:rPr lang="pt-BR" sz="1600" dirty="0">
                <a:solidFill>
                  <a:schemeClr val="tx1"/>
                </a:solidFill>
              </a:rPr>
              <a:t> </a:t>
            </a:r>
            <a:r>
              <a:rPr lang="pt-BR" sz="1600" dirty="0" smtClean="0">
                <a:solidFill>
                  <a:schemeClr val="tx1"/>
                </a:solidFill>
              </a:rPr>
              <a:t>de prorrogação do prazo de execução até outubro de 2015. 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chemeClr val="tx1"/>
                </a:solidFill>
              </a:rPr>
              <a:t>A prospecção de </a:t>
            </a:r>
            <a:r>
              <a:rPr lang="pt-BR" sz="1600" dirty="0" smtClean="0">
                <a:solidFill>
                  <a:srgbClr val="0070C0"/>
                </a:solidFill>
              </a:rPr>
              <a:t>melhorias</a:t>
            </a:r>
            <a:r>
              <a:rPr lang="pt-BR" sz="1600" dirty="0" smtClean="0">
                <a:solidFill>
                  <a:schemeClr val="tx1"/>
                </a:solidFill>
              </a:rPr>
              <a:t> possíveis de serem avaliadas para comporem o regramento da Terceira Fase do PNAFM, em negociação com o BID. Como exemplo: </a:t>
            </a:r>
          </a:p>
          <a:p>
            <a:pPr marL="815975" lvl="1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rgbClr val="0070C0"/>
                </a:solidFill>
              </a:rPr>
              <a:t>Aditivos contratuais</a:t>
            </a:r>
            <a:r>
              <a:rPr lang="pt-BR" sz="1600" dirty="0" smtClean="0">
                <a:solidFill>
                  <a:schemeClr val="tx1"/>
                </a:solidFill>
              </a:rPr>
              <a:t>. Ampliação de valor de contratos com fornecedores             (15% vs. 25%) </a:t>
            </a:r>
          </a:p>
          <a:p>
            <a:pPr marL="815975" lvl="1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rgbClr val="0070C0"/>
                </a:solidFill>
              </a:rPr>
              <a:t>Contratações diretas</a:t>
            </a:r>
            <a:r>
              <a:rPr lang="pt-BR" sz="1600" dirty="0" smtClean="0">
                <a:solidFill>
                  <a:schemeClr val="tx1"/>
                </a:solidFill>
              </a:rPr>
              <a:t>. Possibilidade de estabelecimento de limite máximo.</a:t>
            </a:r>
          </a:p>
          <a:p>
            <a:pPr marL="815975" lvl="1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chemeClr val="tx1"/>
                </a:solidFill>
              </a:rPr>
              <a:t>Importante: enquanto não ocorrer a implantação da Terceira Fase, não há qualquer perspectiva de prorrogação do prazo da Segunda Fase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rgbClr val="0070C0"/>
                </a:solidFill>
              </a:rPr>
              <a:t>Monitoramento</a:t>
            </a:r>
            <a:r>
              <a:rPr lang="pt-BR" sz="1600" dirty="0" smtClean="0">
                <a:solidFill>
                  <a:schemeClr val="tx1"/>
                </a:solidFill>
              </a:rPr>
              <a:t>. É o aspecto principal da atividades, com destaque para as aquisições a serem realizadas e suas especificidades.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rgbClr val="0070C0"/>
                </a:solidFill>
              </a:rPr>
              <a:t>Patrocínio institucional</a:t>
            </a:r>
            <a:r>
              <a:rPr lang="pt-BR" sz="1600" dirty="0" smtClean="0">
                <a:solidFill>
                  <a:schemeClr val="tx1"/>
                </a:solidFill>
              </a:rPr>
              <a:t>. As Visita Técnicas da UCP às UEM tem o caráter de também reforçar o apoio institucional ao Projeto PNAFM.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rgbClr val="0070C0"/>
                </a:solidFill>
              </a:rPr>
              <a:t>Relacionamento CAIXA</a:t>
            </a:r>
            <a:r>
              <a:rPr lang="pt-BR" sz="1600" dirty="0" smtClean="0">
                <a:solidFill>
                  <a:schemeClr val="tx1"/>
                </a:solidFill>
              </a:rPr>
              <a:t>. Reforço contínuo na busca de qualificação e melhoria do atendimento.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rgbClr val="0070C0"/>
                </a:solidFill>
              </a:rPr>
              <a:t>Capacitação</a:t>
            </a:r>
            <a:r>
              <a:rPr lang="pt-BR" sz="1600" dirty="0" smtClean="0">
                <a:solidFill>
                  <a:schemeClr val="tx1"/>
                </a:solidFill>
              </a:rPr>
              <a:t>. Oferta de treinamentos pela ESAF em EAD com possibilidade de conteúdo presencial.</a:t>
            </a:r>
          </a:p>
          <a:p>
            <a:pPr algn="l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51015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357167"/>
            <a:ext cx="4857784" cy="714379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VISITAS TÉCNICAS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4348" y="1214422"/>
            <a:ext cx="7786742" cy="5000660"/>
          </a:xfrm>
        </p:spPr>
        <p:txBody>
          <a:bodyPr>
            <a:noAutofit/>
          </a:bodyPr>
          <a:lstStyle/>
          <a:p>
            <a:pPr algn="l"/>
            <a:r>
              <a:rPr lang="pt-BR" sz="1600" dirty="0" smtClean="0">
                <a:solidFill>
                  <a:schemeClr val="tx1"/>
                </a:solidFill>
              </a:rPr>
              <a:t>Além desses destaques, de forma geral foram repassadas as </a:t>
            </a:r>
            <a:r>
              <a:rPr lang="pt-BR" sz="1600" dirty="0" smtClean="0">
                <a:solidFill>
                  <a:srgbClr val="0070C0"/>
                </a:solidFill>
              </a:rPr>
              <a:t>diretrizes fundamentais </a:t>
            </a:r>
            <a:r>
              <a:rPr lang="pt-BR" sz="1600" dirty="0" smtClean="0">
                <a:solidFill>
                  <a:schemeClr val="tx1"/>
                </a:solidFill>
              </a:rPr>
              <a:t>dos projetos, com foco no nivelamento dos resultados esperados: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rgbClr val="0070C0"/>
                </a:solidFill>
              </a:rPr>
              <a:t>Gestão Técnica</a:t>
            </a:r>
            <a:r>
              <a:rPr lang="pt-BR" sz="1600" dirty="0" smtClean="0">
                <a:solidFill>
                  <a:schemeClr val="tx1"/>
                </a:solidFill>
              </a:rPr>
              <a:t> – Planejamento Estratégico, Planilha SEEMP, Plano de Aquisições, Revisões de Projeto.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rgbClr val="0070C0"/>
                </a:solidFill>
              </a:rPr>
              <a:t>Gestão Financeira</a:t>
            </a:r>
            <a:r>
              <a:rPr lang="pt-BR" sz="1600" dirty="0" smtClean="0">
                <a:solidFill>
                  <a:schemeClr val="tx1"/>
                </a:solidFill>
              </a:rPr>
              <a:t> – SIGFIN, Execução Financeira, Demonstrações Financeiras, Auditorias.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1600" dirty="0" smtClean="0">
                <a:solidFill>
                  <a:srgbClr val="0070C0"/>
                </a:solidFill>
              </a:rPr>
              <a:t>Monitoramento</a:t>
            </a:r>
            <a:r>
              <a:rPr lang="pt-BR" sz="1600" dirty="0" smtClean="0">
                <a:solidFill>
                  <a:schemeClr val="tx1"/>
                </a:solidFill>
              </a:rPr>
              <a:t> – Planilha de Monitoramento, Periodicidade, Relatórios.</a:t>
            </a:r>
          </a:p>
          <a:p>
            <a:pPr algn="l"/>
            <a:endParaRPr lang="pt-B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67272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357167"/>
            <a:ext cx="4857784" cy="714379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VISITAS TÉCNICAS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14348" y="1124744"/>
            <a:ext cx="7786742" cy="5000660"/>
          </a:xfrm>
        </p:spPr>
        <p:txBody>
          <a:bodyPr>
            <a:noAutofit/>
          </a:bodyPr>
          <a:lstStyle/>
          <a:p>
            <a:pPr algn="l"/>
            <a:r>
              <a:rPr lang="pt-BR" sz="2400" dirty="0" smtClean="0">
                <a:solidFill>
                  <a:schemeClr val="tx1"/>
                </a:solidFill>
              </a:rPr>
              <a:t>AGENDA 2014</a:t>
            </a:r>
            <a:endParaRPr lang="pt-BR" sz="2400" dirty="0">
              <a:solidFill>
                <a:schemeClr val="tx1"/>
              </a:solidFill>
            </a:endParaRPr>
          </a:p>
          <a:p>
            <a:pPr algn="l"/>
            <a:endParaRPr lang="pt-BR" sz="1600" dirty="0" smtClean="0">
              <a:solidFill>
                <a:schemeClr val="tx1"/>
              </a:solidFill>
            </a:endParaRPr>
          </a:p>
          <a:p>
            <a:pPr algn="l"/>
            <a:r>
              <a:rPr lang="pt-BR" sz="2000" dirty="0" smtClean="0">
                <a:solidFill>
                  <a:schemeClr val="tx1"/>
                </a:solidFill>
              </a:rPr>
              <a:t>PROPOSTA: Duas Visitas Técnicas no decorrer do ano, previamente programadas, sendo:</a:t>
            </a:r>
          </a:p>
          <a:p>
            <a:pPr algn="l"/>
            <a:r>
              <a:rPr lang="pt-BR" sz="2000" dirty="0" smtClean="0">
                <a:solidFill>
                  <a:schemeClr val="tx1"/>
                </a:solidFill>
              </a:rPr>
              <a:t>Uma Visita Técnica na sede da UEM, e uma Visita Técnica em Brasília</a:t>
            </a:r>
          </a:p>
          <a:p>
            <a:pPr algn="l"/>
            <a:r>
              <a:rPr lang="pt-BR" sz="2000" dirty="0" smtClean="0">
                <a:solidFill>
                  <a:schemeClr val="tx1"/>
                </a:solidFill>
              </a:rPr>
              <a:t>Assuntos prioritários (</a:t>
            </a:r>
            <a:r>
              <a:rPr lang="pt-BR" sz="2000" dirty="0">
                <a:solidFill>
                  <a:schemeClr val="tx1"/>
                </a:solidFill>
              </a:rPr>
              <a:t>a</a:t>
            </a:r>
            <a:r>
              <a:rPr lang="pt-BR" sz="2000" dirty="0" smtClean="0">
                <a:solidFill>
                  <a:schemeClr val="tx1"/>
                </a:solidFill>
              </a:rPr>
              <a:t> revalidar na Reunião da rede COGEP):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2000" dirty="0" smtClean="0">
                <a:solidFill>
                  <a:srgbClr val="0070C0"/>
                </a:solidFill>
              </a:rPr>
              <a:t>Calendário </a:t>
            </a:r>
            <a:r>
              <a:rPr lang="pt-BR" sz="2000" dirty="0" smtClean="0">
                <a:solidFill>
                  <a:schemeClr val="tx1"/>
                </a:solidFill>
              </a:rPr>
              <a:t>– Consulta rápida às UEM para direcionar os dois períodos.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2000" dirty="0">
                <a:solidFill>
                  <a:srgbClr val="0070C0"/>
                </a:solidFill>
              </a:rPr>
              <a:t>Aspectos Institucionais</a:t>
            </a:r>
            <a:r>
              <a:rPr lang="pt-BR" sz="2000" dirty="0">
                <a:solidFill>
                  <a:schemeClr val="tx1"/>
                </a:solidFill>
              </a:rPr>
              <a:t> – </a:t>
            </a:r>
            <a:r>
              <a:rPr lang="pt-BR" sz="2000" dirty="0" smtClean="0">
                <a:solidFill>
                  <a:schemeClr val="tx1"/>
                </a:solidFill>
              </a:rPr>
              <a:t>Apoio dos gestores locais, Rede COGEP, capacitações, reforço à estrutura da UEM.</a:t>
            </a:r>
            <a:endParaRPr lang="pt-BR" sz="2000" dirty="0">
              <a:solidFill>
                <a:schemeClr val="tx1"/>
              </a:solidFill>
            </a:endParaRP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2000" dirty="0" smtClean="0">
                <a:solidFill>
                  <a:srgbClr val="0070C0"/>
                </a:solidFill>
              </a:rPr>
              <a:t>Gestão </a:t>
            </a:r>
            <a:r>
              <a:rPr lang="pt-BR" sz="2000" dirty="0">
                <a:solidFill>
                  <a:srgbClr val="0070C0"/>
                </a:solidFill>
              </a:rPr>
              <a:t>Técnica</a:t>
            </a:r>
            <a:r>
              <a:rPr lang="pt-BR" sz="2000" dirty="0">
                <a:solidFill>
                  <a:schemeClr val="tx1"/>
                </a:solidFill>
              </a:rPr>
              <a:t> – Planejamento Estratégico, Planilha SEEMP, Plano de Aquisições, Revisões de </a:t>
            </a:r>
            <a:r>
              <a:rPr lang="pt-BR" sz="2000" dirty="0" smtClean="0">
                <a:solidFill>
                  <a:schemeClr val="tx1"/>
                </a:solidFill>
              </a:rPr>
              <a:t>Projeto, SEEMP Serpro (acesso, capacitação e  utilização.</a:t>
            </a:r>
            <a:endParaRPr lang="pt-BR" sz="2000" dirty="0">
              <a:solidFill>
                <a:schemeClr val="tx1"/>
              </a:solidFill>
            </a:endParaRP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2000" dirty="0" smtClean="0">
                <a:solidFill>
                  <a:srgbClr val="0070C0"/>
                </a:solidFill>
              </a:rPr>
              <a:t>Gestão Financeira</a:t>
            </a:r>
            <a:r>
              <a:rPr lang="pt-BR" sz="2000" dirty="0" smtClean="0">
                <a:solidFill>
                  <a:schemeClr val="tx1"/>
                </a:solidFill>
              </a:rPr>
              <a:t> – SIGFIN, Execução Financeira, Demonstrações Financeiras, Saldos Bancários, Desembolsos, Auditorias.</a:t>
            </a:r>
          </a:p>
          <a:p>
            <a:pPr marL="358775" indent="-358775" algn="l">
              <a:buFont typeface="Wingdings" pitchFamily="2" charset="2"/>
              <a:buChar char="v"/>
            </a:pPr>
            <a:r>
              <a:rPr lang="pt-BR" sz="2000" dirty="0" smtClean="0">
                <a:solidFill>
                  <a:srgbClr val="0070C0"/>
                </a:solidFill>
              </a:rPr>
              <a:t>Monitoramento</a:t>
            </a:r>
            <a:r>
              <a:rPr lang="pt-BR" sz="2000" dirty="0" smtClean="0">
                <a:solidFill>
                  <a:schemeClr val="tx1"/>
                </a:solidFill>
              </a:rPr>
              <a:t> – Planilha de Monitoramento, Aquisições, Termos de Referência, Controles locais, Relatórios regulamentares.</a:t>
            </a:r>
          </a:p>
          <a:p>
            <a:pPr algn="l"/>
            <a:endParaRPr lang="pt-B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8615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Users\msaito\Spark\user\msaito@capital.ms.gov.br\downloads\base_ppt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55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Espaço Reservado para Número de Slide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92E3B46-8AD0-4374-BB96-C44642B7CA68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179388" y="1196752"/>
            <a:ext cx="8736012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r>
              <a:rPr lang="pt-BR" sz="2800" b="0" dirty="0">
                <a:solidFill>
                  <a:schemeClr val="tx2"/>
                </a:solidFill>
                <a:latin typeface="Trebuchet MS" pitchFamily="34" charset="0"/>
              </a:rPr>
              <a:t>Obrigado.</a:t>
            </a:r>
            <a:br>
              <a:rPr lang="pt-BR" sz="2800" b="0" dirty="0">
                <a:solidFill>
                  <a:schemeClr val="tx2"/>
                </a:solidFill>
                <a:latin typeface="Trebuchet MS" pitchFamily="34" charset="0"/>
              </a:rPr>
            </a:br>
            <a:endParaRPr lang="pt-BR" sz="2800" b="0" dirty="0">
              <a:solidFill>
                <a:schemeClr val="tx2"/>
              </a:solidFill>
              <a:latin typeface="Trebuchet MS" pitchFamily="34" charset="0"/>
            </a:endParaRPr>
          </a:p>
          <a:p>
            <a:pPr eaLnBrk="1" hangingPunct="1"/>
            <a:r>
              <a:rPr lang="pt-BR" sz="1600" b="0" dirty="0" smtClean="0">
                <a:solidFill>
                  <a:schemeClr val="tx2"/>
                </a:solidFill>
                <a:latin typeface="Trebuchet MS" pitchFamily="34" charset="0"/>
              </a:rPr>
              <a:t>Coordenação Geral de Programas e Projetos de Cooperação</a:t>
            </a:r>
          </a:p>
          <a:p>
            <a:pPr eaLnBrk="1" hangingPunct="1"/>
            <a:r>
              <a:rPr lang="pt-BR" sz="1600" b="0" dirty="0" smtClean="0">
                <a:solidFill>
                  <a:schemeClr val="tx2"/>
                </a:solidFill>
                <a:latin typeface="Trebuchet MS" pitchFamily="34" charset="0"/>
              </a:rPr>
              <a:t>COOPE/SGE-SE/MF</a:t>
            </a:r>
            <a:r>
              <a:rPr lang="pt-BR" sz="1600" b="0" dirty="0">
                <a:solidFill>
                  <a:schemeClr val="tx2"/>
                </a:solidFill>
                <a:latin typeface="Trebuchet MS" pitchFamily="34" charset="0"/>
              </a:rPr>
              <a:t/>
            </a:r>
            <a:br>
              <a:rPr lang="pt-BR" sz="1600" b="0" dirty="0">
                <a:solidFill>
                  <a:schemeClr val="tx2"/>
                </a:solidFill>
                <a:latin typeface="Trebuchet MS" pitchFamily="34" charset="0"/>
              </a:rPr>
            </a:br>
            <a:r>
              <a:rPr lang="pt-BR" sz="1600" b="0" u="sng" dirty="0">
                <a:solidFill>
                  <a:srgbClr val="0000CC"/>
                </a:solidFill>
                <a:latin typeface="Trebuchet MS" pitchFamily="34" charset="0"/>
              </a:rPr>
              <a:t>Ucp.df@fazenda.gov.br</a:t>
            </a:r>
            <a:br>
              <a:rPr lang="pt-BR" sz="1600" b="0" u="sng" dirty="0">
                <a:solidFill>
                  <a:srgbClr val="0000CC"/>
                </a:solidFill>
                <a:latin typeface="Trebuchet MS" pitchFamily="34" charset="0"/>
              </a:rPr>
            </a:br>
            <a:r>
              <a:rPr lang="pt-BR" sz="1600" b="0" dirty="0">
                <a:solidFill>
                  <a:schemeClr val="tx2"/>
                </a:solidFill>
                <a:latin typeface="Wingdings" pitchFamily="2" charset="2"/>
              </a:rPr>
              <a:t>(</a:t>
            </a:r>
            <a:r>
              <a:rPr lang="pt-BR" sz="1600" b="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pt-BR" sz="1600" b="0" dirty="0">
                <a:solidFill>
                  <a:schemeClr val="tx2"/>
                </a:solidFill>
                <a:latin typeface="Trebuchet MS" pitchFamily="34" charset="0"/>
              </a:rPr>
              <a:t>(61) 3412-2492/45</a:t>
            </a:r>
            <a:r>
              <a:rPr lang="pt-BR" sz="1600" b="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pt-BR" sz="1600" b="0" dirty="0">
                <a:solidFill>
                  <a:schemeClr val="tx2"/>
                </a:solidFill>
                <a:latin typeface="Wingdings 2" pitchFamily="18" charset="2"/>
              </a:rPr>
              <a:t>7</a:t>
            </a:r>
            <a:r>
              <a:rPr lang="pt-BR" sz="1600" b="0" dirty="0">
                <a:solidFill>
                  <a:schemeClr val="tx2"/>
                </a:solidFill>
                <a:latin typeface="Arial" charset="0"/>
              </a:rPr>
              <a:t> </a:t>
            </a:r>
            <a:r>
              <a:rPr lang="pt-BR" sz="1600" b="0" dirty="0">
                <a:solidFill>
                  <a:schemeClr val="tx2"/>
                </a:solidFill>
                <a:latin typeface="Trebuchet MS" pitchFamily="34" charset="0"/>
              </a:rPr>
              <a:t>(61) 3412-1710</a:t>
            </a:r>
          </a:p>
        </p:txBody>
      </p:sp>
      <p:sp>
        <p:nvSpPr>
          <p:cNvPr id="28676" name="Text Box 3"/>
          <p:cNvSpPr txBox="1">
            <a:spLocks noChangeArrowheads="1"/>
          </p:cNvSpPr>
          <p:nvPr/>
        </p:nvSpPr>
        <p:spPr bwMode="auto">
          <a:xfrm>
            <a:off x="179388" y="3068960"/>
            <a:ext cx="882015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1" hangingPunct="1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Subsecretária de </a:t>
            </a:r>
            <a:r>
              <a:rPr lang="pt-BR" sz="1600" b="0" dirty="0">
                <a:solidFill>
                  <a:schemeClr val="tx1"/>
                </a:solidFill>
                <a:latin typeface="Trebuchet MS" pitchFamily="34" charset="0"/>
              </a:rPr>
              <a:t>Gestão Estratégica	</a:t>
            </a:r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	Coordenador-Geral</a:t>
            </a:r>
            <a:endParaRPr lang="pt-BR" sz="16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 eaLnBrk="1" hangingPunct="1"/>
            <a:r>
              <a:rPr lang="pt-BR" sz="1600" b="0" dirty="0" smtClean="0">
                <a:solidFill>
                  <a:srgbClr val="3366CC"/>
                </a:solidFill>
                <a:latin typeface="Trebuchet MS" pitchFamily="34" charset="0"/>
              </a:rPr>
              <a:t>Juliêta Verleun	</a:t>
            </a:r>
            <a:r>
              <a:rPr lang="pt-BR" sz="1600" b="0" dirty="0">
                <a:solidFill>
                  <a:schemeClr val="tx1"/>
                </a:solidFill>
                <a:latin typeface="Trebuchet MS" pitchFamily="34" charset="0"/>
              </a:rPr>
              <a:t>			</a:t>
            </a:r>
            <a:r>
              <a:rPr lang="pt-BR" sz="1600" b="0" dirty="0">
                <a:solidFill>
                  <a:srgbClr val="3366CC"/>
                </a:solidFill>
                <a:latin typeface="Trebuchet MS" pitchFamily="34" charset="0"/>
              </a:rPr>
              <a:t>Luiz Alberto de Almeida Palmeira</a:t>
            </a:r>
          </a:p>
          <a:p>
            <a:pPr algn="l" eaLnBrk="1" hangingPunct="1"/>
            <a:endParaRPr lang="pt-BR" sz="18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 eaLnBrk="1" hangingPunct="1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Coordenador Adjunto</a:t>
            </a:r>
            <a:r>
              <a:rPr lang="pt-BR" sz="1800" b="0" dirty="0">
                <a:solidFill>
                  <a:schemeClr val="tx1"/>
                </a:solidFill>
                <a:latin typeface="Trebuchet MS" pitchFamily="34" charset="0"/>
              </a:rPr>
              <a:t>		</a:t>
            </a:r>
            <a:r>
              <a:rPr lang="pt-BR" sz="1800" b="0" dirty="0" smtClean="0">
                <a:solidFill>
                  <a:schemeClr val="tx1"/>
                </a:solidFill>
                <a:latin typeface="Trebuchet MS" pitchFamily="34" charset="0"/>
              </a:rPr>
              <a:t>	Coordenador Técnico</a:t>
            </a:r>
            <a:endParaRPr lang="pt-BR" sz="18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 eaLnBrk="1" hangingPunct="1"/>
            <a:r>
              <a:rPr lang="pt-BR" sz="1600" b="0" dirty="0">
                <a:solidFill>
                  <a:srgbClr val="3366CC"/>
                </a:solidFill>
                <a:latin typeface="Trebuchet MS" pitchFamily="34" charset="0"/>
              </a:rPr>
              <a:t>Rodrigo André </a:t>
            </a:r>
            <a:r>
              <a:rPr lang="pt-BR" sz="1600" b="0" dirty="0" smtClean="0">
                <a:solidFill>
                  <a:srgbClr val="3366CC"/>
                </a:solidFill>
                <a:latin typeface="Trebuchet MS" pitchFamily="34" charset="0"/>
              </a:rPr>
              <a:t>Rêgo</a:t>
            </a:r>
            <a:r>
              <a:rPr lang="pt-BR" sz="1800" b="0" dirty="0">
                <a:solidFill>
                  <a:schemeClr val="tx1"/>
                </a:solidFill>
                <a:latin typeface="Trebuchet MS" pitchFamily="34" charset="0"/>
              </a:rPr>
              <a:t>			</a:t>
            </a:r>
            <a:r>
              <a:rPr lang="pt-BR" sz="1800" b="0" dirty="0" smtClean="0">
                <a:solidFill>
                  <a:schemeClr val="tx1"/>
                </a:solidFill>
                <a:latin typeface="Trebuchet MS" pitchFamily="34" charset="0"/>
              </a:rPr>
              <a:t>	</a:t>
            </a:r>
            <a:r>
              <a:rPr lang="pt-BR" sz="2000" dirty="0" smtClean="0">
                <a:solidFill>
                  <a:srgbClr val="3366CC"/>
                </a:solidFill>
                <a:latin typeface="Trebuchet MS" pitchFamily="34" charset="0"/>
              </a:rPr>
              <a:t>ALEXANDRE MELILLO</a:t>
            </a:r>
          </a:p>
          <a:p>
            <a:pPr algn="l" eaLnBrk="1" hangingPunct="1"/>
            <a:r>
              <a:rPr lang="en-US" sz="1800" b="0" dirty="0">
                <a:solidFill>
                  <a:schemeClr val="tx1"/>
                </a:solidFill>
                <a:latin typeface="Trebuchet MS" pitchFamily="34" charset="0"/>
              </a:rPr>
              <a:t>					</a:t>
            </a:r>
            <a:r>
              <a:rPr lang="en-US" sz="1800" b="0" dirty="0">
                <a:solidFill>
                  <a:schemeClr val="tx1"/>
                </a:solidFill>
                <a:latin typeface="Trebuchet MS" pitchFamily="34" charset="0"/>
                <a:hlinkClick r:id="rId4"/>
              </a:rPr>
              <a:t>Alexandre.m.santos@fazenda.gov.br</a:t>
            </a:r>
            <a:endParaRPr lang="en-US" sz="18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 eaLnBrk="1" hangingPunct="1"/>
            <a:r>
              <a:rPr lang="en-US" sz="1800" b="0" dirty="0" smtClean="0">
                <a:solidFill>
                  <a:schemeClr val="tx1"/>
                </a:solidFill>
                <a:latin typeface="Trebuchet MS" pitchFamily="34" charset="0"/>
              </a:rPr>
              <a:t>					 </a:t>
            </a:r>
            <a:r>
              <a:rPr lang="pt-BR" sz="1400" b="0" dirty="0" smtClean="0">
                <a:solidFill>
                  <a:schemeClr val="tx2"/>
                </a:solidFill>
                <a:latin typeface="Wingdings" pitchFamily="2" charset="2"/>
              </a:rPr>
              <a:t>(</a:t>
            </a:r>
            <a:r>
              <a:rPr lang="pt-BR" sz="1400" b="0" dirty="0" smtClean="0">
                <a:solidFill>
                  <a:schemeClr val="tx2"/>
                </a:solidFill>
                <a:latin typeface="Trebuchet MS" pitchFamily="34" charset="0"/>
              </a:rPr>
              <a:t> </a:t>
            </a:r>
            <a:r>
              <a:rPr lang="pt-BR" sz="1400" dirty="0" smtClean="0">
                <a:solidFill>
                  <a:schemeClr val="tx2"/>
                </a:solidFill>
                <a:latin typeface="Trebuchet MS" pitchFamily="34" charset="0"/>
              </a:rPr>
              <a:t>(61) 3412-2463</a:t>
            </a:r>
            <a:r>
              <a:rPr lang="pt-BR" sz="1400" b="0" dirty="0" smtClean="0">
                <a:solidFill>
                  <a:schemeClr val="tx2"/>
                </a:solidFill>
                <a:latin typeface="Trebuchet MS" pitchFamily="34" charset="0"/>
              </a:rPr>
              <a:t> </a:t>
            </a:r>
            <a:r>
              <a:rPr lang="en-US" sz="1400" dirty="0" smtClean="0">
                <a:latin typeface="Wingdings 3" pitchFamily="18" charset="2"/>
              </a:rPr>
              <a:t>È</a:t>
            </a:r>
            <a:r>
              <a:rPr lang="pt-BR" sz="1400" b="0" dirty="0" smtClean="0">
                <a:solidFill>
                  <a:schemeClr val="tx2"/>
                </a:solidFill>
                <a:latin typeface="Wingdings 3" pitchFamily="18" charset="2"/>
              </a:rPr>
              <a:t> </a:t>
            </a:r>
            <a:r>
              <a:rPr lang="pt-BR" sz="1400" b="0" dirty="0" smtClean="0">
                <a:solidFill>
                  <a:schemeClr val="tx2"/>
                </a:solidFill>
                <a:latin typeface="Wingdings" pitchFamily="2" charset="2"/>
              </a:rPr>
              <a:t>(</a:t>
            </a:r>
            <a:r>
              <a:rPr lang="pt-BR" sz="1400" b="0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pt-BR" sz="1400" dirty="0" smtClean="0">
                <a:solidFill>
                  <a:schemeClr val="tx2"/>
                </a:solidFill>
                <a:latin typeface="Trebuchet MS" pitchFamily="34" charset="0"/>
              </a:rPr>
              <a:t>(61) 9983-5622</a:t>
            </a:r>
          </a:p>
          <a:p>
            <a:pPr algn="l" eaLnBrk="1" hangingPunct="1"/>
            <a:r>
              <a:rPr lang="pt-BR" sz="1600" b="0" dirty="0" smtClean="0">
                <a:solidFill>
                  <a:srgbClr val="3366CC"/>
                </a:solidFill>
                <a:latin typeface="Trebuchet MS" pitchFamily="34" charset="0"/>
              </a:rPr>
              <a:t>Equipe </a:t>
            </a:r>
            <a:r>
              <a:rPr lang="pt-BR" sz="1600" b="0" dirty="0">
                <a:solidFill>
                  <a:srgbClr val="3366CC"/>
                </a:solidFill>
                <a:latin typeface="Trebuchet MS" pitchFamily="34" charset="0"/>
              </a:rPr>
              <a:t>Técnica de Projetos:</a:t>
            </a:r>
          </a:p>
          <a:p>
            <a:pPr algn="l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Alessandro Araújo</a:t>
            </a:r>
            <a:endParaRPr lang="pt-BR" sz="16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Cosme Freitas</a:t>
            </a:r>
          </a:p>
          <a:p>
            <a:pPr algn="l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Josenilson Veras</a:t>
            </a:r>
            <a:endParaRPr lang="pt-BR" sz="1600" b="0" dirty="0">
              <a:solidFill>
                <a:schemeClr val="tx1"/>
              </a:solidFill>
              <a:latin typeface="Trebuchet MS" pitchFamily="34" charset="0"/>
            </a:endParaRPr>
          </a:p>
          <a:p>
            <a:pPr algn="l"/>
            <a:r>
              <a:rPr lang="pt-BR" sz="1600" b="0" dirty="0" smtClean="0">
                <a:solidFill>
                  <a:schemeClr val="tx1"/>
                </a:solidFill>
                <a:latin typeface="Trebuchet MS" pitchFamily="34" charset="0"/>
              </a:rPr>
              <a:t>Regison Siqueira</a:t>
            </a:r>
            <a:endParaRPr lang="pt-BR" sz="1600" b="0" dirty="0">
              <a:solidFill>
                <a:schemeClr val="tx1"/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52023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</TotalTime>
  <Words>539</Words>
  <Application>Microsoft Office PowerPoint</Application>
  <PresentationFormat>Apresentação na tela (4:3)</PresentationFormat>
  <Paragraphs>102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Slide 1</vt:lpstr>
      <vt:lpstr>AGENDA</vt:lpstr>
      <vt:lpstr>VISITAS TÉCNICAS</vt:lpstr>
      <vt:lpstr>VISITAS TÉCNICAS</vt:lpstr>
      <vt:lpstr>VISITAS TÉCNICAS</vt:lpstr>
      <vt:lpstr>VISITAS TÉCNICAS</vt:lpstr>
      <vt:lpstr>VISITAS TÉCNICAS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msaito</dc:creator>
  <cp:lastModifiedBy>IrmaBC</cp:lastModifiedBy>
  <cp:revision>49</cp:revision>
  <dcterms:created xsi:type="dcterms:W3CDTF">2012-04-13T19:51:33Z</dcterms:created>
  <dcterms:modified xsi:type="dcterms:W3CDTF">2018-08-30T17:07:46Z</dcterms:modified>
</cp:coreProperties>
</file>