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slideshow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56" r:id="rId2"/>
    <p:sldId id="275" r:id="rId3"/>
    <p:sldId id="261" r:id="rId4"/>
    <p:sldId id="262" r:id="rId5"/>
    <p:sldId id="279" r:id="rId6"/>
    <p:sldId id="271" r:id="rId7"/>
    <p:sldId id="272" r:id="rId8"/>
    <p:sldId id="269" r:id="rId9"/>
    <p:sldId id="277" r:id="rId10"/>
    <p:sldId id="278" r:id="rId11"/>
    <p:sldId id="273" r:id="rId12"/>
    <p:sldId id="280" r:id="rId13"/>
    <p:sldId id="281" r:id="rId14"/>
    <p:sldId id="274" r:id="rId15"/>
  </p:sldIdLst>
  <p:sldSz cx="9144000" cy="6858000" type="screen4x3"/>
  <p:notesSz cx="6858000" cy="9144000"/>
  <p:defaultTextStyle>
    <a:defPPr>
      <a:defRPr lang="pt-B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C69B2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80" d="100"/>
          <a:sy n="80" d="100"/>
        </p:scale>
        <p:origin x="-528" y="-58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0" d="100"/>
        <a:sy n="150" d="100"/>
      </p:scale>
      <p:origin x="0" y="282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2FC3449-B2A3-4DD1-8E31-7577238E59B2}" type="datetimeFigureOut">
              <a:rPr lang="pt-BR" smtClean="0"/>
              <a:pPr/>
              <a:t>30/08/2018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1771587-AE38-4F2E-AFE8-9C6F08C6B0EC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="" xmlns:p14="http://schemas.microsoft.com/office/powerpoint/2010/main" val="14487394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031"/>
          <p:cNvSpPr txBox="1">
            <a:spLocks noGrp="1" noChangeArrowheads="1"/>
          </p:cNvSpPr>
          <p:nvPr/>
        </p:nvSpPr>
        <p:spPr bwMode="auto">
          <a:xfrm>
            <a:off x="3886200" y="8696973"/>
            <a:ext cx="2971800" cy="427720"/>
          </a:xfrm>
          <a:prstGeom prst="rect">
            <a:avLst/>
          </a:prstGeom>
          <a:noFill/>
          <a:ln w="12700">
            <a:miter lim="800000"/>
            <a:headEnd type="none" w="sm" len="sm"/>
            <a:tailEnd type="none" w="sm" len="sm"/>
          </a:ln>
        </p:spPr>
        <p:txBody>
          <a:bodyPr anchor="b"/>
          <a:lstStyle/>
          <a:p>
            <a:pPr algn="r">
              <a:defRPr/>
            </a:pPr>
            <a:fld id="{E2CA29E4-35A3-454D-9E72-03505E7CF5DA}" type="slidenum">
              <a:rPr kumimoji="1" lang="pt-BR" sz="1200">
                <a:solidFill>
                  <a:srgbClr val="D49F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Book Antiqua" pitchFamily="18" charset="0"/>
              </a:rPr>
              <a:pPr algn="r">
                <a:defRPr/>
              </a:pPr>
              <a:t>2</a:t>
            </a:fld>
            <a:endParaRPr kumimoji="1" lang="pt-BR" sz="1200">
              <a:solidFill>
                <a:srgbClr val="D49FFF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Book Antiqua" pitchFamily="18" charset="0"/>
            </a:endParaRPr>
          </a:p>
        </p:txBody>
      </p:sp>
      <p:sp>
        <p:nvSpPr>
          <p:cNvPr id="1208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0" y="695325"/>
            <a:ext cx="0" cy="0"/>
          </a:xfrm>
          <a:ln/>
        </p:spPr>
      </p:sp>
      <p:sp>
        <p:nvSpPr>
          <p:cNvPr id="12083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1" y="4344032"/>
            <a:ext cx="5484813" cy="4113834"/>
          </a:xfrm>
          <a:noFill/>
          <a:ln w="9525"/>
        </p:spPr>
        <p:txBody>
          <a:bodyPr/>
          <a:lstStyle/>
          <a:p>
            <a:endParaRPr lang="pt-BR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031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20792B84-3237-4333-939B-41F55C7386C9}" type="slidenum">
              <a:rPr lang="pt-BR"/>
              <a:pPr>
                <a:defRPr/>
              </a:pPr>
              <a:t>14</a:t>
            </a:fld>
            <a:endParaRPr lang="pt-BR"/>
          </a:p>
        </p:txBody>
      </p:sp>
      <p:sp>
        <p:nvSpPr>
          <p:cNvPr id="583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3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pt-BR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3E17C1-C62D-45F6-A3F8-2220145FDF4B}" type="datetimeFigureOut">
              <a:rPr lang="pt-BR"/>
              <a:pPr>
                <a:defRPr/>
              </a:pPr>
              <a:t>30/08/2018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26134D-DA33-40D3-BF82-99D137E6E65B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E19D93-7CF3-4693-A92D-8B5BFB9B3BB9}" type="datetimeFigureOut">
              <a:rPr lang="pt-BR"/>
              <a:pPr>
                <a:defRPr/>
              </a:pPr>
              <a:t>30/08/2018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FFE264-FF35-44C2-98AC-5C083633503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87049E-BD55-49F6-9A1D-4A147B7A9229}" type="datetimeFigureOut">
              <a:rPr lang="pt-BR"/>
              <a:pPr>
                <a:defRPr/>
              </a:pPr>
              <a:t>30/08/2018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41B0C9-6483-42CD-9077-789184C4354E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0F261C-383A-4FF6-B886-7237F82F81B3}" type="datetimeFigureOut">
              <a:rPr lang="pt-BR"/>
              <a:pPr>
                <a:defRPr/>
              </a:pPr>
              <a:t>30/08/2018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C7236B-D12E-4505-B05A-6F8EEEA1A41C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2CBAEF-0D81-4F6B-AC1D-B07FAA6413D6}" type="datetimeFigureOut">
              <a:rPr lang="pt-BR"/>
              <a:pPr>
                <a:defRPr/>
              </a:pPr>
              <a:t>30/08/2018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E2338B-B650-41C3-A7E2-340F40B21378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50F108-25D6-492E-BA95-0F64A9547ADA}" type="datetimeFigureOut">
              <a:rPr lang="pt-BR"/>
              <a:pPr>
                <a:defRPr/>
              </a:pPr>
              <a:t>30/08/2018</a:t>
            </a:fld>
            <a:endParaRPr lang="pt-BR"/>
          </a:p>
        </p:txBody>
      </p:sp>
      <p:sp>
        <p:nvSpPr>
          <p:cNvPr id="6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4ACD36-0C9A-4E03-A842-92A4B5F215E0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F8709E-30FD-442C-9A31-A455FA854B83}" type="datetimeFigureOut">
              <a:rPr lang="pt-BR"/>
              <a:pPr>
                <a:defRPr/>
              </a:pPr>
              <a:t>30/08/2018</a:t>
            </a:fld>
            <a:endParaRPr lang="pt-BR"/>
          </a:p>
        </p:txBody>
      </p:sp>
      <p:sp>
        <p:nvSpPr>
          <p:cNvPr id="8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0361E9-2336-48B4-921D-698F7643C43B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A4B10A-CDA9-425B-B48B-D9CA66C3E874}" type="datetimeFigureOut">
              <a:rPr lang="pt-BR"/>
              <a:pPr>
                <a:defRPr/>
              </a:pPr>
              <a:t>30/08/2018</a:t>
            </a:fld>
            <a:endParaRPr lang="pt-BR"/>
          </a:p>
        </p:txBody>
      </p:sp>
      <p:sp>
        <p:nvSpPr>
          <p:cNvPr id="4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4C240F-E9D9-4B60-8D9A-7D492141F30D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207106-561E-40F5-B7F6-3B01D1C8C1F4}" type="datetimeFigureOut">
              <a:rPr lang="pt-BR"/>
              <a:pPr>
                <a:defRPr/>
              </a:pPr>
              <a:t>30/08/2018</a:t>
            </a:fld>
            <a:endParaRPr lang="pt-BR"/>
          </a:p>
        </p:txBody>
      </p:sp>
      <p:sp>
        <p:nvSpPr>
          <p:cNvPr id="3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D17922-27BC-4F4C-874C-F790862AFACB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D54182-BE88-4B41-BBCB-2F1323140869}" type="datetimeFigureOut">
              <a:rPr lang="pt-BR"/>
              <a:pPr>
                <a:defRPr/>
              </a:pPr>
              <a:t>30/08/2018</a:t>
            </a:fld>
            <a:endParaRPr lang="pt-BR"/>
          </a:p>
        </p:txBody>
      </p:sp>
      <p:sp>
        <p:nvSpPr>
          <p:cNvPr id="6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E7A77F-025E-4061-A6D0-4B1F39B9EE5E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BR" noProof="0" smtClean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62AC88-9415-40F5-920F-11373B3B6AD4}" type="datetimeFigureOut">
              <a:rPr lang="pt-BR"/>
              <a:pPr>
                <a:defRPr/>
              </a:pPr>
              <a:t>30/08/2018</a:t>
            </a:fld>
            <a:endParaRPr lang="pt-BR"/>
          </a:p>
        </p:txBody>
      </p:sp>
      <p:sp>
        <p:nvSpPr>
          <p:cNvPr id="6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77268B-DAA2-4797-A03B-64EE689763E4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Espaço Reservado para Título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estilo do título mestre</a:t>
            </a:r>
          </a:p>
        </p:txBody>
      </p:sp>
      <p:sp>
        <p:nvSpPr>
          <p:cNvPr id="1027" name="Espaço Reservado para Texto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9775A908-90D3-4953-88CF-F13BC1D7C6D1}" type="datetimeFigureOut">
              <a:rPr lang="pt-BR"/>
              <a:pPr>
                <a:defRPr/>
              </a:pPr>
              <a:t>30/08/2018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22956B24-19E3-4B53-99AB-E44F966E9B4E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hyperlink" Target="mailto:Alexandre.m.santos@fazenda.gov.br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msaito\Spark\user\msaito@capital.ms.gov.br\downloads\base_ppt-01-capa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5588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CaixaDeTexto 4"/>
          <p:cNvSpPr txBox="1"/>
          <p:nvPr/>
        </p:nvSpPr>
        <p:spPr>
          <a:xfrm>
            <a:off x="4429125" y="2790825"/>
            <a:ext cx="4572000" cy="11080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pt-BR" dirty="0">
              <a:latin typeface="+mn-lt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pt-BR" sz="1600" dirty="0">
              <a:latin typeface="Arial" pitchFamily="34" charset="0"/>
              <a:cs typeface="Arial" pitchFamily="34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pt-BR" sz="1600" dirty="0">
              <a:latin typeface="Arial" pitchFamily="34" charset="0"/>
              <a:cs typeface="Arial" pitchFamily="34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pt-BR" sz="16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 Box 7192"/>
          <p:cNvSpPr txBox="1">
            <a:spLocks noChangeArrowheads="1"/>
          </p:cNvSpPr>
          <p:nvPr/>
        </p:nvSpPr>
        <p:spPr bwMode="auto">
          <a:xfrm>
            <a:off x="900113" y="332656"/>
            <a:ext cx="7272337" cy="13731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742950" indent="-285750" algn="ctr">
              <a:spcBef>
                <a:spcPct val="20000"/>
              </a:spcBef>
              <a:buClr>
                <a:srgbClr val="333399"/>
              </a:buClr>
              <a:buFont typeface="Wingdings" pitchFamily="2" charset="2"/>
              <a:buNone/>
            </a:pPr>
            <a:r>
              <a:rPr lang="pt-BR" sz="2800" b="0" dirty="0">
                <a:solidFill>
                  <a:schemeClr val="bg1"/>
                </a:solidFill>
                <a:latin typeface="Trebuchet MS" pitchFamily="34" charset="0"/>
              </a:rPr>
              <a:t>PROGRAMA NACIONAL DE APOIO À GESTÃO ADMINISTRATIVA E FISCAL DOS MUNICÍPIOS BRASILEIROS</a:t>
            </a:r>
            <a:r>
              <a:rPr lang="pt-BR" sz="2800" dirty="0">
                <a:solidFill>
                  <a:schemeClr val="bg1"/>
                </a:solidFill>
              </a:rPr>
              <a:t> </a:t>
            </a:r>
          </a:p>
        </p:txBody>
      </p:sp>
      <p:sp>
        <p:nvSpPr>
          <p:cNvPr id="6" name="Text Box 7193"/>
          <p:cNvSpPr txBox="1">
            <a:spLocks noChangeArrowheads="1"/>
          </p:cNvSpPr>
          <p:nvPr/>
        </p:nvSpPr>
        <p:spPr bwMode="auto">
          <a:xfrm>
            <a:off x="4716017" y="2564904"/>
            <a:ext cx="4104455" cy="209903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742950" indent="-285750" algn="ctr">
              <a:spcBef>
                <a:spcPct val="20000"/>
              </a:spcBef>
              <a:buClr>
                <a:srgbClr val="333399"/>
              </a:buClr>
              <a:buFont typeface="Wingdings" pitchFamily="2" charset="2"/>
              <a:buNone/>
            </a:pPr>
            <a:r>
              <a:rPr lang="pt-BR" sz="2800" b="1" dirty="0" smtClean="0">
                <a:solidFill>
                  <a:schemeClr val="tx1"/>
                </a:solidFill>
                <a:latin typeface="Trebuchet MS" pitchFamily="34" charset="0"/>
              </a:rPr>
              <a:t>SEEMP</a:t>
            </a:r>
          </a:p>
          <a:p>
            <a:pPr marL="742950" indent="-285750" algn="ctr">
              <a:spcBef>
                <a:spcPct val="20000"/>
              </a:spcBef>
              <a:buClr>
                <a:srgbClr val="333399"/>
              </a:buClr>
              <a:buFont typeface="Wingdings" pitchFamily="2" charset="2"/>
              <a:buNone/>
            </a:pPr>
            <a:r>
              <a:rPr lang="pt-BR" sz="2000" dirty="0" smtClean="0">
                <a:solidFill>
                  <a:schemeClr val="tx1"/>
                </a:solidFill>
                <a:latin typeface="Trebuchet MS" pitchFamily="34" charset="0"/>
              </a:rPr>
              <a:t>Sistema de Elaboração, Execução e Monitoramento de Progra</a:t>
            </a:r>
            <a:r>
              <a:rPr lang="pt-BR" sz="2000" dirty="0" smtClean="0">
                <a:latin typeface="Trebuchet MS" pitchFamily="34" charset="0"/>
              </a:rPr>
              <a:t>mas</a:t>
            </a:r>
          </a:p>
          <a:p>
            <a:pPr marL="742950" indent="-285750" algn="ctr">
              <a:spcBef>
                <a:spcPct val="20000"/>
              </a:spcBef>
              <a:buClr>
                <a:srgbClr val="333399"/>
              </a:buClr>
              <a:buFont typeface="Wingdings" pitchFamily="2" charset="2"/>
              <a:buNone/>
            </a:pPr>
            <a:endParaRPr lang="pt-BR" sz="1600" dirty="0" smtClean="0">
              <a:solidFill>
                <a:schemeClr val="tx1"/>
              </a:solidFill>
              <a:latin typeface="Trebuchet MS" pitchFamily="34" charset="0"/>
            </a:endParaRPr>
          </a:p>
          <a:p>
            <a:pPr marL="742950" indent="-285750" algn="ctr">
              <a:spcBef>
                <a:spcPct val="20000"/>
              </a:spcBef>
              <a:buClr>
                <a:srgbClr val="333399"/>
              </a:buClr>
              <a:buFont typeface="Wingdings" pitchFamily="2" charset="2"/>
              <a:buNone/>
            </a:pPr>
            <a:r>
              <a:rPr lang="en-US" sz="1600" dirty="0" smtClean="0">
                <a:solidFill>
                  <a:schemeClr val="tx1"/>
                </a:solidFill>
                <a:latin typeface="Trebuchet MS" pitchFamily="34" charset="0"/>
              </a:rPr>
              <a:t>Brasília – 10/12/2013</a:t>
            </a:r>
            <a:endParaRPr lang="pt-BR" sz="1600" dirty="0">
              <a:solidFill>
                <a:schemeClr val="tx1"/>
              </a:solidFill>
              <a:latin typeface="Trebuchet MS" pitchFamily="34" charset="0"/>
            </a:endParaRPr>
          </a:p>
        </p:txBody>
      </p:sp>
      <p:sp>
        <p:nvSpPr>
          <p:cNvPr id="7" name="Text Box 7191"/>
          <p:cNvSpPr txBox="1">
            <a:spLocks noChangeArrowheads="1"/>
          </p:cNvSpPr>
          <p:nvPr/>
        </p:nvSpPr>
        <p:spPr bwMode="auto">
          <a:xfrm>
            <a:off x="4572000" y="5517232"/>
            <a:ext cx="4032250" cy="88024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85750" indent="-285750" algn="ctr">
              <a:spcBef>
                <a:spcPct val="20000"/>
              </a:spcBef>
              <a:buClr>
                <a:srgbClr val="333399"/>
              </a:buClr>
              <a:buFont typeface="Wingdings" pitchFamily="2" charset="2"/>
              <a:buNone/>
            </a:pPr>
            <a:r>
              <a:rPr lang="pt-BR" sz="2000" dirty="0" smtClean="0">
                <a:solidFill>
                  <a:schemeClr val="bg1"/>
                </a:solidFill>
                <a:latin typeface="Trebuchet MS" pitchFamily="34" charset="0"/>
                <a:sym typeface="Wingdings" pitchFamily="2" charset="2"/>
              </a:rPr>
              <a:t>ALEXANDRE MELILLO</a:t>
            </a:r>
            <a:endParaRPr lang="pt-BR" sz="2000" dirty="0" smtClean="0">
              <a:solidFill>
                <a:schemeClr val="bg1"/>
              </a:solidFill>
              <a:latin typeface="Trebuchet MS" pitchFamily="34" charset="0"/>
            </a:endParaRPr>
          </a:p>
          <a:p>
            <a:pPr marL="285750" indent="-285750" algn="ctr">
              <a:spcBef>
                <a:spcPct val="20000"/>
              </a:spcBef>
              <a:buClr>
                <a:srgbClr val="333399"/>
              </a:buClr>
              <a:buFont typeface="Wingdings" pitchFamily="2" charset="2"/>
              <a:buNone/>
            </a:pPr>
            <a:r>
              <a:rPr lang="pt-BR" sz="1400" b="0" dirty="0" smtClean="0">
                <a:solidFill>
                  <a:schemeClr val="bg1"/>
                </a:solidFill>
                <a:latin typeface="Trebuchet MS" pitchFamily="34" charset="0"/>
              </a:rPr>
              <a:t>Coordenador Técnico</a:t>
            </a:r>
          </a:p>
          <a:p>
            <a:pPr marL="285750" indent="-285750" algn="ctr">
              <a:spcBef>
                <a:spcPct val="20000"/>
              </a:spcBef>
              <a:buClr>
                <a:srgbClr val="333399"/>
              </a:buClr>
              <a:buFont typeface="Wingdings" pitchFamily="2" charset="2"/>
              <a:buNone/>
            </a:pPr>
            <a:r>
              <a:rPr lang="pt-BR" sz="1200" b="0" dirty="0" smtClean="0">
                <a:solidFill>
                  <a:schemeClr val="bg1"/>
                </a:solidFill>
                <a:latin typeface="Trebuchet MS" pitchFamily="34" charset="0"/>
              </a:rPr>
              <a:t>MF/SE/SGE/COOPE</a:t>
            </a:r>
            <a:endParaRPr lang="pt-BR" sz="1200" b="0" dirty="0">
              <a:solidFill>
                <a:schemeClr val="bg1"/>
              </a:solidFill>
              <a:latin typeface="Trebuchet MS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200">
        <p:dissolve/>
      </p:transition>
    </mc:Choice>
    <mc:Fallback>
      <p:transition spd="slow">
        <p:dissolv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C:\Users\msaito\Spark\user\msaito@capital.ms.gov.br\downloads\base_ppt-01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5588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48" name="CaixaDeTexto 3"/>
          <p:cNvSpPr txBox="1">
            <a:spLocks noChangeArrowheads="1"/>
          </p:cNvSpPr>
          <p:nvPr/>
        </p:nvSpPr>
        <p:spPr bwMode="auto">
          <a:xfrm>
            <a:off x="611188" y="1341438"/>
            <a:ext cx="8208962" cy="37856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t-BR" sz="2400" dirty="0" smtClean="0">
                <a:latin typeface="Trebuchet MS" pitchFamily="34" charset="0"/>
                <a:cs typeface="Times New Roman" pitchFamily="18" charset="0"/>
              </a:rPr>
              <a:t>SEEMP</a:t>
            </a:r>
          </a:p>
          <a:p>
            <a:pPr algn="ctr">
              <a:buClr>
                <a:schemeClr val="tx1"/>
              </a:buClr>
              <a:buSzPct val="90000"/>
            </a:pPr>
            <a:r>
              <a:rPr lang="pt-BR" sz="2000" dirty="0" smtClean="0">
                <a:latin typeface="Trebuchet MS" pitchFamily="34" charset="0"/>
                <a:cs typeface="Times New Roman" pitchFamily="18" charset="0"/>
              </a:rPr>
              <a:t>FUNCIONALIDADES</a:t>
            </a:r>
            <a:r>
              <a:rPr lang="pt-BR" sz="2000" dirty="0" smtClean="0"/>
              <a:t> </a:t>
            </a:r>
          </a:p>
          <a:p>
            <a:pPr algn="ctr">
              <a:buClr>
                <a:schemeClr val="tx1"/>
              </a:buClr>
              <a:buSzPct val="90000"/>
            </a:pPr>
            <a:r>
              <a:rPr lang="pt-BR" sz="1600" dirty="0" smtClean="0"/>
              <a:t>O QUE SE TERÁ A MÉDIO PRAZO</a:t>
            </a:r>
          </a:p>
          <a:p>
            <a:pPr marL="742950" lvl="1" indent="-285750">
              <a:spcBef>
                <a:spcPct val="20000"/>
              </a:spcBef>
              <a:buClr>
                <a:schemeClr val="tx1"/>
              </a:buClr>
              <a:buSzPct val="90000"/>
              <a:buFontTx/>
              <a:buChar char="–"/>
            </a:pPr>
            <a:r>
              <a:rPr lang="pt-BR" dirty="0" smtClean="0">
                <a:solidFill>
                  <a:srgbClr val="0070C0"/>
                </a:solidFill>
                <a:latin typeface="Trebuchet MS" pitchFamily="34" charset="0"/>
              </a:rPr>
              <a:t>Administração Financeira </a:t>
            </a:r>
            <a:r>
              <a:rPr lang="pt-BR" dirty="0" smtClean="0">
                <a:latin typeface="Trebuchet MS" pitchFamily="34" charset="0"/>
              </a:rPr>
              <a:t>dos Programas e projetos, com registro e controles ininterruptos de todo o ciclo de vida dos projetos</a:t>
            </a:r>
          </a:p>
          <a:p>
            <a:pPr marL="742950" lvl="1" indent="-285750">
              <a:spcBef>
                <a:spcPct val="20000"/>
              </a:spcBef>
              <a:buClr>
                <a:schemeClr val="tx1"/>
              </a:buClr>
              <a:buSzPct val="90000"/>
              <a:buFontTx/>
              <a:buChar char="–"/>
            </a:pPr>
            <a:r>
              <a:rPr lang="pt-BR" dirty="0" smtClean="0">
                <a:solidFill>
                  <a:srgbClr val="0070C0"/>
                </a:solidFill>
                <a:latin typeface="Trebuchet MS" pitchFamily="34" charset="0"/>
              </a:rPr>
              <a:t>Movimentação Financeira em ambiente seguro</a:t>
            </a:r>
            <a:r>
              <a:rPr lang="pt-BR" dirty="0" smtClean="0">
                <a:latin typeface="Trebuchet MS" pitchFamily="34" charset="0"/>
              </a:rPr>
              <a:t>, com desembolsos (antecipações, reembolsos) parametrizáveis por Programa </a:t>
            </a:r>
            <a:endParaRPr lang="pt-BR" dirty="0">
              <a:latin typeface="Trebuchet MS" pitchFamily="34" charset="0"/>
            </a:endParaRPr>
          </a:p>
          <a:p>
            <a:pPr marL="742950" lvl="1" indent="-285750">
              <a:spcBef>
                <a:spcPct val="20000"/>
              </a:spcBef>
              <a:buClr>
                <a:schemeClr val="tx1"/>
              </a:buClr>
              <a:buSzPct val="90000"/>
              <a:buFontTx/>
              <a:buChar char="–"/>
            </a:pPr>
            <a:r>
              <a:rPr lang="pt-BR" dirty="0" smtClean="0">
                <a:solidFill>
                  <a:srgbClr val="0070C0"/>
                </a:solidFill>
                <a:latin typeface="Trebuchet MS" pitchFamily="34" charset="0"/>
              </a:rPr>
              <a:t>Demonstrações Financeiras </a:t>
            </a:r>
            <a:r>
              <a:rPr lang="pt-BR" dirty="0" smtClean="0">
                <a:latin typeface="Trebuchet MS" pitchFamily="34" charset="0"/>
              </a:rPr>
              <a:t>geradas automaticamente, parametrizáveis por organismo gestor e estrutura programática</a:t>
            </a:r>
          </a:p>
          <a:p>
            <a:pPr marL="742950" lvl="1" indent="-285750">
              <a:spcBef>
                <a:spcPct val="20000"/>
              </a:spcBef>
              <a:buClr>
                <a:schemeClr val="tx1"/>
              </a:buClr>
              <a:buSzPct val="90000"/>
              <a:buFontTx/>
              <a:buChar char="–"/>
            </a:pPr>
            <a:r>
              <a:rPr lang="pt-BR" dirty="0" smtClean="0">
                <a:solidFill>
                  <a:srgbClr val="0070C0"/>
                </a:solidFill>
                <a:latin typeface="Trebuchet MS" pitchFamily="34" charset="0"/>
              </a:rPr>
              <a:t>Acompanhamento das Auditorias e Missões Técnicas</a:t>
            </a:r>
            <a:r>
              <a:rPr lang="pt-BR" dirty="0" smtClean="0">
                <a:latin typeface="Trebuchet MS" pitchFamily="34" charset="0"/>
              </a:rPr>
              <a:t>, com interatividade e Diários de Acompanhamento</a:t>
            </a:r>
          </a:p>
          <a:p>
            <a:pPr marL="742950" lvl="1" indent="-285750">
              <a:spcBef>
                <a:spcPct val="20000"/>
              </a:spcBef>
              <a:buClr>
                <a:schemeClr val="tx1"/>
              </a:buClr>
              <a:buSzPct val="90000"/>
              <a:buFontTx/>
              <a:buChar char="–"/>
            </a:pPr>
            <a:endParaRPr lang="pt-BR" dirty="0">
              <a:latin typeface="Trebuchet MS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8197053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1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1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14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14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614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614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614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8" grpId="0" build="p" bldLvl="2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C:\Users\msaito\Spark\user\msaito@capital.ms.gov.br\downloads\base_ppt-01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5588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48" name="CaixaDeTexto 3"/>
          <p:cNvSpPr txBox="1">
            <a:spLocks noChangeArrowheads="1"/>
          </p:cNvSpPr>
          <p:nvPr/>
        </p:nvSpPr>
        <p:spPr bwMode="auto">
          <a:xfrm>
            <a:off x="611188" y="1341438"/>
            <a:ext cx="8208962" cy="41611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t-BR" dirty="0" smtClean="0">
                <a:latin typeface="Trebuchet MS" pitchFamily="34" charset="0"/>
                <a:cs typeface="Times New Roman" pitchFamily="18" charset="0"/>
              </a:rPr>
              <a:t>SEEMP</a:t>
            </a:r>
          </a:p>
          <a:p>
            <a:pPr algn="ctr">
              <a:buClr>
                <a:schemeClr val="tx1"/>
              </a:buClr>
              <a:buSzPct val="90000"/>
            </a:pPr>
            <a:r>
              <a:rPr lang="pt-BR" dirty="0" smtClean="0">
                <a:latin typeface="Trebuchet MS" pitchFamily="34" charset="0"/>
                <a:cs typeface="Times New Roman" pitchFamily="18" charset="0"/>
              </a:rPr>
              <a:t>ALGUMAS POSSIBILIDADES REAIS</a:t>
            </a:r>
            <a:endParaRPr lang="pt-BR" sz="2400" dirty="0" smtClean="0"/>
          </a:p>
          <a:p>
            <a:pPr algn="ctr">
              <a:buClr>
                <a:schemeClr val="tx1"/>
              </a:buClr>
              <a:buSzPct val="90000"/>
            </a:pPr>
            <a:endParaRPr lang="pt-BR" sz="2400" dirty="0" smtClean="0"/>
          </a:p>
          <a:p>
            <a:pPr lvl="1">
              <a:buClr>
                <a:schemeClr val="tx1"/>
              </a:buClr>
              <a:buSzPct val="90000"/>
            </a:pPr>
            <a:r>
              <a:rPr lang="pt-BR" sz="2000" dirty="0" smtClean="0"/>
              <a:t>Acompanhamento das Aquisições</a:t>
            </a:r>
          </a:p>
          <a:p>
            <a:pPr marL="742950" lvl="1" indent="-285750" eaLnBrk="1" hangingPunct="1">
              <a:spcBef>
                <a:spcPct val="20000"/>
              </a:spcBef>
              <a:buClr>
                <a:schemeClr val="tx1"/>
              </a:buClr>
              <a:buSzPct val="90000"/>
              <a:buFontTx/>
              <a:buChar char="–"/>
            </a:pPr>
            <a:r>
              <a:rPr lang="pt-BR" dirty="0" smtClean="0">
                <a:latin typeface="Trebuchet MS" pitchFamily="34" charset="0"/>
              </a:rPr>
              <a:t>Workflow dos processos, com acompanhamento das licitações</a:t>
            </a:r>
          </a:p>
          <a:p>
            <a:pPr marL="742950" lvl="1" indent="-285750" eaLnBrk="1" hangingPunct="1">
              <a:spcBef>
                <a:spcPct val="20000"/>
              </a:spcBef>
              <a:buClr>
                <a:schemeClr val="tx1"/>
              </a:buClr>
              <a:buSzPct val="90000"/>
              <a:buFontTx/>
              <a:buChar char="–"/>
            </a:pPr>
            <a:r>
              <a:rPr lang="pt-BR" dirty="0" smtClean="0">
                <a:latin typeface="Trebuchet MS" pitchFamily="34" charset="0"/>
              </a:rPr>
              <a:t>Banco regional de cotações e preços dos insumos, auxiliando nas montagem dos projetos e acompanhamento de organismos de controle</a:t>
            </a:r>
          </a:p>
          <a:p>
            <a:pPr marL="742950" lvl="1" indent="-285750" eaLnBrk="1" hangingPunct="1">
              <a:spcBef>
                <a:spcPct val="20000"/>
              </a:spcBef>
              <a:buClr>
                <a:schemeClr val="tx1"/>
              </a:buClr>
              <a:buSzPct val="90000"/>
              <a:buFontTx/>
              <a:buChar char="–"/>
            </a:pPr>
            <a:r>
              <a:rPr lang="pt-BR" dirty="0" smtClean="0">
                <a:latin typeface="Trebuchet MS" pitchFamily="34" charset="0"/>
              </a:rPr>
              <a:t>Oferta de documentação técnica (minutas de </a:t>
            </a:r>
            <a:r>
              <a:rPr lang="pt-BR" dirty="0" err="1" smtClean="0">
                <a:latin typeface="Trebuchet MS" pitchFamily="34" charset="0"/>
              </a:rPr>
              <a:t>TdR</a:t>
            </a:r>
            <a:r>
              <a:rPr lang="pt-BR" dirty="0" smtClean="0">
                <a:latin typeface="Trebuchet MS" pitchFamily="34" charset="0"/>
              </a:rPr>
              <a:t>, Editais, Contratos, Avisos, Atas de Avaliação, Fluxogramas)</a:t>
            </a:r>
          </a:p>
          <a:p>
            <a:pPr marL="742950" lvl="1" indent="-285750" eaLnBrk="1" hangingPunct="1">
              <a:spcBef>
                <a:spcPct val="20000"/>
              </a:spcBef>
              <a:buClr>
                <a:schemeClr val="tx1"/>
              </a:buClr>
              <a:buSzPct val="90000"/>
              <a:buFontTx/>
              <a:buChar char="–"/>
            </a:pPr>
            <a:endParaRPr lang="pt-BR" dirty="0" smtClean="0">
              <a:latin typeface="Trebuchet MS" pitchFamily="34" charset="0"/>
            </a:endParaRPr>
          </a:p>
          <a:p>
            <a:pPr lvl="1">
              <a:buClr>
                <a:schemeClr val="tx1"/>
              </a:buClr>
              <a:buSzPct val="90000"/>
            </a:pPr>
            <a:endParaRPr lang="pt-BR" sz="2000" dirty="0" smtClean="0"/>
          </a:p>
          <a:p>
            <a:pPr algn="ctr"/>
            <a:endParaRPr lang="pt-BR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pt-BR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C:\Users\msaito\Spark\user\msaito@capital.ms.gov.br\downloads\base_ppt-01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5588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753600" cy="7315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="" xmlns:p14="http://schemas.microsoft.com/office/powerpoint/2010/main" val="3529543843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C:\Users\msaito\Spark\user\msaito@capital.ms.gov.br\downloads\base_ppt-01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5588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24" name="CaixaDeTexto 3"/>
          <p:cNvSpPr txBox="1">
            <a:spLocks noChangeArrowheads="1"/>
          </p:cNvSpPr>
          <p:nvPr/>
        </p:nvSpPr>
        <p:spPr bwMode="auto">
          <a:xfrm>
            <a:off x="611188" y="1341438"/>
            <a:ext cx="8208962" cy="4339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t-BR" sz="2400" dirty="0" smtClean="0">
                <a:latin typeface="Trebuchet MS" pitchFamily="34" charset="0"/>
                <a:cs typeface="Times New Roman" pitchFamily="18" charset="0"/>
              </a:rPr>
              <a:t>SEEMP</a:t>
            </a:r>
          </a:p>
          <a:p>
            <a:endParaRPr lang="pt-BR" dirty="0">
              <a:latin typeface="Trebuchet MS" pitchFamily="34" charset="0"/>
              <a:cs typeface="Times New Roman" pitchFamily="18" charset="0"/>
            </a:endParaRPr>
          </a:p>
          <a:p>
            <a:pPr algn="ctr"/>
            <a:endParaRPr lang="pt-BR" dirty="0">
              <a:latin typeface="Trebuchet MS" pitchFamily="34" charset="0"/>
              <a:cs typeface="Times New Roman" pitchFamily="18" charset="0"/>
            </a:endParaRPr>
          </a:p>
          <a:p>
            <a:r>
              <a:rPr lang="pt-BR" dirty="0" smtClean="0">
                <a:latin typeface="Trebuchet MS" pitchFamily="34" charset="0"/>
                <a:cs typeface="Times New Roman" pitchFamily="18" charset="0"/>
              </a:rPr>
              <a:t>ACESSO</a:t>
            </a:r>
          </a:p>
          <a:p>
            <a:endParaRPr lang="pt-BR" dirty="0">
              <a:latin typeface="Trebuchet MS" pitchFamily="34" charset="0"/>
              <a:cs typeface="Times New Roman" pitchFamily="18" charset="0"/>
            </a:endParaRPr>
          </a:p>
          <a:p>
            <a:pPr lvl="1">
              <a:buFont typeface="Arial" charset="0"/>
              <a:buChar char="•"/>
            </a:pPr>
            <a:r>
              <a:rPr lang="pt-BR" dirty="0" smtClean="0">
                <a:latin typeface="Trebuchet MS" pitchFamily="34" charset="0"/>
                <a:cs typeface="Times New Roman" pitchFamily="18" charset="0"/>
              </a:rPr>
              <a:t>Como </a:t>
            </a:r>
            <a:r>
              <a:rPr lang="pt-BR" dirty="0">
                <a:latin typeface="Trebuchet MS" pitchFamily="34" charset="0"/>
                <a:cs typeface="Times New Roman" pitchFamily="18" charset="0"/>
              </a:rPr>
              <a:t>se dará o cadastramento de </a:t>
            </a:r>
            <a:r>
              <a:rPr lang="pt-BR" dirty="0" smtClean="0">
                <a:latin typeface="Trebuchet MS" pitchFamily="34" charset="0"/>
                <a:cs typeface="Times New Roman" pitchFamily="18" charset="0"/>
              </a:rPr>
              <a:t>usuários</a:t>
            </a:r>
            <a:endParaRPr lang="pt-BR" dirty="0">
              <a:latin typeface="Trebuchet MS" pitchFamily="34" charset="0"/>
              <a:cs typeface="Times New Roman" pitchFamily="18" charset="0"/>
            </a:endParaRPr>
          </a:p>
          <a:p>
            <a:pPr lvl="1">
              <a:buFont typeface="Arial" charset="0"/>
              <a:buChar char="•"/>
            </a:pPr>
            <a:r>
              <a:rPr lang="pt-BR" dirty="0">
                <a:latin typeface="Trebuchet MS" pitchFamily="34" charset="0"/>
                <a:cs typeface="Times New Roman" pitchFamily="18" charset="0"/>
              </a:rPr>
              <a:t>Como será feito o suporte ao </a:t>
            </a:r>
            <a:r>
              <a:rPr lang="pt-BR" dirty="0" smtClean="0">
                <a:latin typeface="Trebuchet MS" pitchFamily="34" charset="0"/>
                <a:cs typeface="Times New Roman" pitchFamily="18" charset="0"/>
              </a:rPr>
              <a:t>usuário</a:t>
            </a:r>
            <a:endParaRPr lang="pt-BR" dirty="0">
              <a:latin typeface="Trebuchet MS" pitchFamily="34" charset="0"/>
              <a:cs typeface="Times New Roman" pitchFamily="18" charset="0"/>
            </a:endParaRPr>
          </a:p>
          <a:p>
            <a:pPr lvl="1"/>
            <a:endParaRPr lang="pt-BR" dirty="0" smtClean="0">
              <a:latin typeface="Trebuchet MS" pitchFamily="34" charset="0"/>
              <a:cs typeface="Times New Roman" pitchFamily="18" charset="0"/>
            </a:endParaRPr>
          </a:p>
          <a:p>
            <a:pPr lvl="1">
              <a:buFont typeface="Arial" charset="0"/>
              <a:buChar char="•"/>
            </a:pPr>
            <a:endParaRPr lang="pt-BR" dirty="0" smtClean="0">
              <a:latin typeface="Trebuchet MS" pitchFamily="34" charset="0"/>
              <a:cs typeface="Times New Roman" pitchFamily="18" charset="0"/>
            </a:endParaRPr>
          </a:p>
          <a:p>
            <a:r>
              <a:rPr lang="pt-BR" dirty="0" smtClean="0">
                <a:latin typeface="Trebuchet MS" pitchFamily="34" charset="0"/>
                <a:cs typeface="Times New Roman" pitchFamily="18" charset="0"/>
              </a:rPr>
              <a:t>Demonstrando o funcionamento do sistema</a:t>
            </a:r>
          </a:p>
          <a:p>
            <a:r>
              <a:rPr lang="pt-BR" dirty="0" smtClean="0">
                <a:latin typeface="Trebuchet MS" pitchFamily="34" charset="0"/>
                <a:cs typeface="Times New Roman" pitchFamily="18" charset="0"/>
              </a:rPr>
              <a:t>	Versão 1.0 - https://seemp.ucp.fazenda.gov.br</a:t>
            </a:r>
          </a:p>
          <a:p>
            <a:r>
              <a:rPr lang="pt-BR" dirty="0" smtClean="0">
                <a:latin typeface="Trebuchet MS" pitchFamily="34" charset="0"/>
                <a:cs typeface="Times New Roman" pitchFamily="18" charset="0"/>
              </a:rPr>
              <a:t>	Versão 2.0 - https://seemp.serpro</a:t>
            </a:r>
          </a:p>
          <a:p>
            <a:pPr lvl="1">
              <a:buFont typeface="Arial" charset="0"/>
              <a:buChar char="•"/>
            </a:pPr>
            <a:endParaRPr lang="pt-BR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pt-BR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pt-BR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693023296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C:\Users\msaito\Spark\user\msaito@capital.ms.gov.br\downloads\base_ppt-01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5588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Espaço Reservado para Número de Slide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92E3B46-8AD0-4374-BB96-C44642B7CA68}" type="slidenum">
              <a:rPr lang="en-US"/>
              <a:pPr>
                <a:defRPr/>
              </a:pPr>
              <a:t>14</a:t>
            </a:fld>
            <a:endParaRPr lang="en-US"/>
          </a:p>
        </p:txBody>
      </p:sp>
      <p:sp>
        <p:nvSpPr>
          <p:cNvPr id="28675" name="Rectangle 2"/>
          <p:cNvSpPr>
            <a:spLocks noChangeArrowheads="1"/>
          </p:cNvSpPr>
          <p:nvPr/>
        </p:nvSpPr>
        <p:spPr bwMode="auto">
          <a:xfrm>
            <a:off x="179388" y="1196752"/>
            <a:ext cx="8736012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ctr" eaLnBrk="1" hangingPunct="1"/>
            <a:r>
              <a:rPr lang="pt-BR" sz="2800" b="0" dirty="0">
                <a:solidFill>
                  <a:schemeClr val="tx2"/>
                </a:solidFill>
                <a:latin typeface="Trebuchet MS" pitchFamily="34" charset="0"/>
              </a:rPr>
              <a:t>Obrigado.</a:t>
            </a:r>
            <a:br>
              <a:rPr lang="pt-BR" sz="2800" b="0" dirty="0">
                <a:solidFill>
                  <a:schemeClr val="tx2"/>
                </a:solidFill>
                <a:latin typeface="Trebuchet MS" pitchFamily="34" charset="0"/>
              </a:rPr>
            </a:br>
            <a:endParaRPr lang="pt-BR" sz="2800" b="0" dirty="0">
              <a:solidFill>
                <a:schemeClr val="tx2"/>
              </a:solidFill>
              <a:latin typeface="Trebuchet MS" pitchFamily="34" charset="0"/>
            </a:endParaRPr>
          </a:p>
          <a:p>
            <a:pPr eaLnBrk="1" hangingPunct="1"/>
            <a:r>
              <a:rPr lang="pt-BR" sz="1600" b="0" dirty="0" smtClean="0">
                <a:solidFill>
                  <a:schemeClr val="tx2"/>
                </a:solidFill>
                <a:latin typeface="Trebuchet MS" pitchFamily="34" charset="0"/>
              </a:rPr>
              <a:t>Coordenação Geral de Programas e Projetos de Cooperação</a:t>
            </a:r>
          </a:p>
          <a:p>
            <a:pPr eaLnBrk="1" hangingPunct="1"/>
            <a:r>
              <a:rPr lang="pt-BR" sz="1600" b="0" dirty="0" smtClean="0">
                <a:solidFill>
                  <a:schemeClr val="tx2"/>
                </a:solidFill>
                <a:latin typeface="Trebuchet MS" pitchFamily="34" charset="0"/>
              </a:rPr>
              <a:t>COOPE/SGE-SE/MF</a:t>
            </a:r>
            <a:r>
              <a:rPr lang="pt-BR" sz="1600" b="0" dirty="0">
                <a:solidFill>
                  <a:schemeClr val="tx2"/>
                </a:solidFill>
                <a:latin typeface="Trebuchet MS" pitchFamily="34" charset="0"/>
              </a:rPr>
              <a:t/>
            </a:r>
            <a:br>
              <a:rPr lang="pt-BR" sz="1600" b="0" dirty="0">
                <a:solidFill>
                  <a:schemeClr val="tx2"/>
                </a:solidFill>
                <a:latin typeface="Trebuchet MS" pitchFamily="34" charset="0"/>
              </a:rPr>
            </a:br>
            <a:r>
              <a:rPr lang="pt-BR" sz="1600" b="0" u="sng" dirty="0">
                <a:solidFill>
                  <a:srgbClr val="0000CC"/>
                </a:solidFill>
                <a:latin typeface="Trebuchet MS" pitchFamily="34" charset="0"/>
              </a:rPr>
              <a:t>Ucp.df@fazenda.gov.br</a:t>
            </a:r>
            <a:br>
              <a:rPr lang="pt-BR" sz="1600" b="0" u="sng" dirty="0">
                <a:solidFill>
                  <a:srgbClr val="0000CC"/>
                </a:solidFill>
                <a:latin typeface="Trebuchet MS" pitchFamily="34" charset="0"/>
              </a:rPr>
            </a:br>
            <a:r>
              <a:rPr lang="pt-BR" sz="1600" b="0" dirty="0">
                <a:solidFill>
                  <a:schemeClr val="tx2"/>
                </a:solidFill>
                <a:latin typeface="Wingdings" pitchFamily="2" charset="2"/>
              </a:rPr>
              <a:t>(</a:t>
            </a:r>
            <a:r>
              <a:rPr lang="pt-BR" sz="1600" b="0" dirty="0">
                <a:solidFill>
                  <a:schemeClr val="tx2"/>
                </a:solidFill>
                <a:latin typeface="Arial" charset="0"/>
              </a:rPr>
              <a:t> </a:t>
            </a:r>
            <a:r>
              <a:rPr lang="pt-BR" sz="1600" b="0" dirty="0">
                <a:solidFill>
                  <a:schemeClr val="tx2"/>
                </a:solidFill>
                <a:latin typeface="Trebuchet MS" pitchFamily="34" charset="0"/>
              </a:rPr>
              <a:t>(61) 3412-2492/45</a:t>
            </a:r>
            <a:r>
              <a:rPr lang="pt-BR" sz="1600" b="0" dirty="0">
                <a:solidFill>
                  <a:schemeClr val="tx2"/>
                </a:solidFill>
                <a:latin typeface="Arial" charset="0"/>
              </a:rPr>
              <a:t> </a:t>
            </a:r>
            <a:r>
              <a:rPr lang="pt-BR" sz="1600" b="0" dirty="0">
                <a:solidFill>
                  <a:schemeClr val="tx2"/>
                </a:solidFill>
                <a:latin typeface="Wingdings 2" pitchFamily="18" charset="2"/>
              </a:rPr>
              <a:t>7</a:t>
            </a:r>
            <a:r>
              <a:rPr lang="pt-BR" sz="1600" b="0" dirty="0">
                <a:solidFill>
                  <a:schemeClr val="tx2"/>
                </a:solidFill>
                <a:latin typeface="Arial" charset="0"/>
              </a:rPr>
              <a:t> </a:t>
            </a:r>
            <a:r>
              <a:rPr lang="pt-BR" sz="1600" b="0" dirty="0">
                <a:solidFill>
                  <a:schemeClr val="tx2"/>
                </a:solidFill>
                <a:latin typeface="Trebuchet MS" pitchFamily="34" charset="0"/>
              </a:rPr>
              <a:t>(61) 3412-1710</a:t>
            </a:r>
          </a:p>
        </p:txBody>
      </p:sp>
      <p:sp>
        <p:nvSpPr>
          <p:cNvPr id="28676" name="Text Box 3"/>
          <p:cNvSpPr txBox="1">
            <a:spLocks noChangeArrowheads="1"/>
          </p:cNvSpPr>
          <p:nvPr/>
        </p:nvSpPr>
        <p:spPr bwMode="auto">
          <a:xfrm>
            <a:off x="179388" y="3068960"/>
            <a:ext cx="8820150" cy="32316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 eaLnBrk="1" hangingPunct="1"/>
            <a:r>
              <a:rPr lang="pt-BR" sz="1600" b="0" dirty="0" smtClean="0">
                <a:solidFill>
                  <a:schemeClr val="tx1"/>
                </a:solidFill>
                <a:latin typeface="Trebuchet MS" pitchFamily="34" charset="0"/>
              </a:rPr>
              <a:t>Subsecretária de </a:t>
            </a:r>
            <a:r>
              <a:rPr lang="pt-BR" sz="1600" b="0" dirty="0">
                <a:solidFill>
                  <a:schemeClr val="tx1"/>
                </a:solidFill>
                <a:latin typeface="Trebuchet MS" pitchFamily="34" charset="0"/>
              </a:rPr>
              <a:t>Gestão Estratégica	</a:t>
            </a:r>
            <a:r>
              <a:rPr lang="pt-BR" sz="1600" b="0" dirty="0" smtClean="0">
                <a:solidFill>
                  <a:schemeClr val="tx1"/>
                </a:solidFill>
                <a:latin typeface="Trebuchet MS" pitchFamily="34" charset="0"/>
              </a:rPr>
              <a:t>	Coordenador-Geral</a:t>
            </a:r>
            <a:endParaRPr lang="pt-BR" sz="1600" b="0" dirty="0">
              <a:solidFill>
                <a:schemeClr val="tx1"/>
              </a:solidFill>
              <a:latin typeface="Trebuchet MS" pitchFamily="34" charset="0"/>
            </a:endParaRPr>
          </a:p>
          <a:p>
            <a:pPr algn="l" eaLnBrk="1" hangingPunct="1"/>
            <a:r>
              <a:rPr lang="pt-BR" sz="1600" b="0" dirty="0" smtClean="0">
                <a:solidFill>
                  <a:srgbClr val="3366CC"/>
                </a:solidFill>
                <a:latin typeface="Trebuchet MS" pitchFamily="34" charset="0"/>
              </a:rPr>
              <a:t>Juliêta Verleun	</a:t>
            </a:r>
            <a:r>
              <a:rPr lang="pt-BR" sz="1600" b="0" dirty="0">
                <a:solidFill>
                  <a:schemeClr val="tx1"/>
                </a:solidFill>
                <a:latin typeface="Trebuchet MS" pitchFamily="34" charset="0"/>
              </a:rPr>
              <a:t>			</a:t>
            </a:r>
            <a:r>
              <a:rPr lang="pt-BR" sz="1600" b="0" dirty="0">
                <a:solidFill>
                  <a:srgbClr val="3366CC"/>
                </a:solidFill>
                <a:latin typeface="Trebuchet MS" pitchFamily="34" charset="0"/>
              </a:rPr>
              <a:t>Luiz Alberto de Almeida Palmeira</a:t>
            </a:r>
          </a:p>
          <a:p>
            <a:pPr algn="l" eaLnBrk="1" hangingPunct="1"/>
            <a:endParaRPr lang="pt-BR" sz="1800" b="0" dirty="0">
              <a:solidFill>
                <a:schemeClr val="tx1"/>
              </a:solidFill>
              <a:latin typeface="Trebuchet MS" pitchFamily="34" charset="0"/>
            </a:endParaRPr>
          </a:p>
          <a:p>
            <a:pPr algn="l" eaLnBrk="1" hangingPunct="1"/>
            <a:r>
              <a:rPr lang="pt-BR" sz="1600" b="0" dirty="0" smtClean="0">
                <a:solidFill>
                  <a:schemeClr val="tx1"/>
                </a:solidFill>
                <a:latin typeface="Trebuchet MS" pitchFamily="34" charset="0"/>
              </a:rPr>
              <a:t>Coordenador Adjunto</a:t>
            </a:r>
            <a:r>
              <a:rPr lang="pt-BR" sz="1800" b="0" dirty="0">
                <a:solidFill>
                  <a:schemeClr val="tx1"/>
                </a:solidFill>
                <a:latin typeface="Trebuchet MS" pitchFamily="34" charset="0"/>
              </a:rPr>
              <a:t>		</a:t>
            </a:r>
            <a:r>
              <a:rPr lang="pt-BR" sz="1800" b="0" dirty="0" smtClean="0">
                <a:solidFill>
                  <a:schemeClr val="tx1"/>
                </a:solidFill>
                <a:latin typeface="Trebuchet MS" pitchFamily="34" charset="0"/>
              </a:rPr>
              <a:t>	Coordenador Técnico</a:t>
            </a:r>
            <a:endParaRPr lang="pt-BR" sz="1800" b="0" dirty="0">
              <a:solidFill>
                <a:schemeClr val="tx1"/>
              </a:solidFill>
              <a:latin typeface="Trebuchet MS" pitchFamily="34" charset="0"/>
            </a:endParaRPr>
          </a:p>
          <a:p>
            <a:pPr algn="l" eaLnBrk="1" hangingPunct="1"/>
            <a:r>
              <a:rPr lang="pt-BR" sz="1600" b="0" dirty="0">
                <a:solidFill>
                  <a:srgbClr val="3366CC"/>
                </a:solidFill>
                <a:latin typeface="Trebuchet MS" pitchFamily="34" charset="0"/>
              </a:rPr>
              <a:t>Rodrigo André </a:t>
            </a:r>
            <a:r>
              <a:rPr lang="pt-BR" sz="1600" b="0" dirty="0" smtClean="0">
                <a:solidFill>
                  <a:srgbClr val="3366CC"/>
                </a:solidFill>
                <a:latin typeface="Trebuchet MS" pitchFamily="34" charset="0"/>
              </a:rPr>
              <a:t>Rêgo</a:t>
            </a:r>
            <a:r>
              <a:rPr lang="pt-BR" sz="1800" b="0" dirty="0">
                <a:solidFill>
                  <a:schemeClr val="tx1"/>
                </a:solidFill>
                <a:latin typeface="Trebuchet MS" pitchFamily="34" charset="0"/>
              </a:rPr>
              <a:t>			</a:t>
            </a:r>
            <a:r>
              <a:rPr lang="pt-BR" sz="1800" b="0" dirty="0" smtClean="0">
                <a:solidFill>
                  <a:schemeClr val="tx1"/>
                </a:solidFill>
                <a:latin typeface="Trebuchet MS" pitchFamily="34" charset="0"/>
              </a:rPr>
              <a:t>	</a:t>
            </a:r>
            <a:r>
              <a:rPr lang="pt-BR" sz="2000" dirty="0" smtClean="0">
                <a:solidFill>
                  <a:srgbClr val="3366CC"/>
                </a:solidFill>
                <a:latin typeface="Trebuchet MS" pitchFamily="34" charset="0"/>
              </a:rPr>
              <a:t>ALEXANDRE MELILLO</a:t>
            </a:r>
          </a:p>
          <a:p>
            <a:pPr algn="l" eaLnBrk="1" hangingPunct="1"/>
            <a:r>
              <a:rPr lang="en-US" sz="1800" b="0" dirty="0">
                <a:solidFill>
                  <a:schemeClr val="tx1"/>
                </a:solidFill>
                <a:latin typeface="Trebuchet MS" pitchFamily="34" charset="0"/>
              </a:rPr>
              <a:t>					</a:t>
            </a:r>
            <a:r>
              <a:rPr lang="en-US" sz="1800" b="0" dirty="0">
                <a:solidFill>
                  <a:schemeClr val="tx1"/>
                </a:solidFill>
                <a:latin typeface="Trebuchet MS" pitchFamily="34" charset="0"/>
                <a:hlinkClick r:id="rId4"/>
              </a:rPr>
              <a:t>Alexandre.m.santos@fazenda.gov.br</a:t>
            </a:r>
            <a:endParaRPr lang="en-US" sz="1800" b="0" dirty="0">
              <a:solidFill>
                <a:schemeClr val="tx1"/>
              </a:solidFill>
              <a:latin typeface="Trebuchet MS" pitchFamily="34" charset="0"/>
            </a:endParaRPr>
          </a:p>
          <a:p>
            <a:pPr algn="l" eaLnBrk="1" hangingPunct="1"/>
            <a:r>
              <a:rPr lang="en-US" sz="1800" b="0" dirty="0" smtClean="0">
                <a:solidFill>
                  <a:schemeClr val="tx1"/>
                </a:solidFill>
                <a:latin typeface="Trebuchet MS" pitchFamily="34" charset="0"/>
              </a:rPr>
              <a:t>					 </a:t>
            </a:r>
            <a:r>
              <a:rPr lang="pt-BR" sz="1400" b="0" dirty="0" smtClean="0">
                <a:solidFill>
                  <a:schemeClr val="tx2"/>
                </a:solidFill>
                <a:latin typeface="Wingdings" pitchFamily="2" charset="2"/>
              </a:rPr>
              <a:t>(</a:t>
            </a:r>
            <a:r>
              <a:rPr lang="pt-BR" sz="1400" b="0" dirty="0" smtClean="0">
                <a:solidFill>
                  <a:schemeClr val="tx2"/>
                </a:solidFill>
                <a:latin typeface="Trebuchet MS" pitchFamily="34" charset="0"/>
              </a:rPr>
              <a:t> </a:t>
            </a:r>
            <a:r>
              <a:rPr lang="pt-BR" sz="1400" dirty="0" smtClean="0">
                <a:solidFill>
                  <a:schemeClr val="tx2"/>
                </a:solidFill>
                <a:latin typeface="Trebuchet MS" pitchFamily="34" charset="0"/>
              </a:rPr>
              <a:t>(61) 3412-2463</a:t>
            </a:r>
            <a:r>
              <a:rPr lang="pt-BR" sz="1400" b="0" dirty="0" smtClean="0">
                <a:solidFill>
                  <a:schemeClr val="tx2"/>
                </a:solidFill>
                <a:latin typeface="Trebuchet MS" pitchFamily="34" charset="0"/>
              </a:rPr>
              <a:t> </a:t>
            </a:r>
            <a:r>
              <a:rPr lang="en-US" sz="1400" dirty="0" smtClean="0">
                <a:latin typeface="Wingdings 3" pitchFamily="18" charset="2"/>
              </a:rPr>
              <a:t>È</a:t>
            </a:r>
            <a:r>
              <a:rPr lang="pt-BR" sz="1400" b="0" dirty="0" smtClean="0">
                <a:solidFill>
                  <a:schemeClr val="tx2"/>
                </a:solidFill>
                <a:latin typeface="Wingdings 3" pitchFamily="18" charset="2"/>
              </a:rPr>
              <a:t> </a:t>
            </a:r>
            <a:r>
              <a:rPr lang="pt-BR" sz="1400" b="0" dirty="0" smtClean="0">
                <a:solidFill>
                  <a:schemeClr val="tx2"/>
                </a:solidFill>
                <a:latin typeface="Wingdings" pitchFamily="2" charset="2"/>
              </a:rPr>
              <a:t>(</a:t>
            </a:r>
            <a:r>
              <a:rPr lang="pt-BR" sz="1400" b="0" dirty="0" smtClean="0">
                <a:solidFill>
                  <a:schemeClr val="tx2"/>
                </a:solidFill>
                <a:latin typeface="+mj-lt"/>
              </a:rPr>
              <a:t> </a:t>
            </a:r>
            <a:r>
              <a:rPr lang="pt-BR" sz="1400" dirty="0" smtClean="0">
                <a:solidFill>
                  <a:schemeClr val="tx2"/>
                </a:solidFill>
                <a:latin typeface="Trebuchet MS" pitchFamily="34" charset="0"/>
              </a:rPr>
              <a:t>(61) 9983-5622</a:t>
            </a:r>
          </a:p>
          <a:p>
            <a:pPr algn="l" eaLnBrk="1" hangingPunct="1"/>
            <a:r>
              <a:rPr lang="pt-BR" sz="1600" b="0" dirty="0" smtClean="0">
                <a:solidFill>
                  <a:srgbClr val="3366CC"/>
                </a:solidFill>
                <a:latin typeface="Trebuchet MS" pitchFamily="34" charset="0"/>
              </a:rPr>
              <a:t>Equipe </a:t>
            </a:r>
            <a:r>
              <a:rPr lang="pt-BR" sz="1600" b="0" dirty="0">
                <a:solidFill>
                  <a:srgbClr val="3366CC"/>
                </a:solidFill>
                <a:latin typeface="Trebuchet MS" pitchFamily="34" charset="0"/>
              </a:rPr>
              <a:t>Técnica de Projetos:</a:t>
            </a:r>
          </a:p>
          <a:p>
            <a:pPr algn="l"/>
            <a:r>
              <a:rPr lang="pt-BR" sz="1600" b="0" dirty="0" smtClean="0">
                <a:solidFill>
                  <a:schemeClr val="tx1"/>
                </a:solidFill>
                <a:latin typeface="Trebuchet MS" pitchFamily="34" charset="0"/>
              </a:rPr>
              <a:t>Alessandro Araújo</a:t>
            </a:r>
            <a:endParaRPr lang="pt-BR" sz="1600" b="0" dirty="0">
              <a:solidFill>
                <a:schemeClr val="tx1"/>
              </a:solidFill>
              <a:latin typeface="Trebuchet MS" pitchFamily="34" charset="0"/>
            </a:endParaRPr>
          </a:p>
          <a:p>
            <a:pPr algn="l"/>
            <a:r>
              <a:rPr lang="pt-BR" sz="1600" b="0" dirty="0" smtClean="0">
                <a:solidFill>
                  <a:schemeClr val="tx1"/>
                </a:solidFill>
                <a:latin typeface="Trebuchet MS" pitchFamily="34" charset="0"/>
              </a:rPr>
              <a:t>Cosme Freitas</a:t>
            </a:r>
          </a:p>
          <a:p>
            <a:pPr algn="l"/>
            <a:r>
              <a:rPr lang="pt-BR" sz="1600" b="0" dirty="0" smtClean="0">
                <a:solidFill>
                  <a:schemeClr val="tx1"/>
                </a:solidFill>
                <a:latin typeface="Trebuchet MS" pitchFamily="34" charset="0"/>
              </a:rPr>
              <a:t>Josenilson Veras</a:t>
            </a:r>
            <a:endParaRPr lang="pt-BR" sz="1600" b="0" dirty="0">
              <a:solidFill>
                <a:schemeClr val="tx1"/>
              </a:solidFill>
              <a:latin typeface="Trebuchet MS" pitchFamily="34" charset="0"/>
            </a:endParaRPr>
          </a:p>
          <a:p>
            <a:pPr algn="l"/>
            <a:r>
              <a:rPr lang="pt-BR" sz="1600" b="0" dirty="0" smtClean="0">
                <a:solidFill>
                  <a:schemeClr val="tx1"/>
                </a:solidFill>
                <a:latin typeface="Trebuchet MS" pitchFamily="34" charset="0"/>
              </a:rPr>
              <a:t>Regison Siqueira</a:t>
            </a:r>
            <a:endParaRPr lang="pt-BR" sz="1600" b="0" dirty="0">
              <a:solidFill>
                <a:schemeClr val="tx1"/>
              </a:solidFill>
              <a:latin typeface="Trebuchet MS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475202345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400">
        <p14:ripple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C:\Users\msaito\Spark\user\msaito@capital.ms.gov.br\downloads\base_ppt-01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5588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Espaço Reservado para Número de Slide 3"/>
          <p:cNvSpPr txBox="1">
            <a:spLocks noGrp="1"/>
          </p:cNvSpPr>
          <p:nvPr/>
        </p:nvSpPr>
        <p:spPr bwMode="auto">
          <a:xfrm>
            <a:off x="7488238" y="6537325"/>
            <a:ext cx="1655762" cy="320675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none" lIns="92075" tIns="46038" rIns="92075" bIns="46038" anchor="ctr"/>
          <a:lstStyle/>
          <a:p>
            <a:pPr algn="r">
              <a:defRPr/>
            </a:pPr>
            <a:fld id="{6A719684-09A4-4D87-9AAC-6473DF8A2B72}" type="slidenum">
              <a:rPr lang="en-US" sz="800">
                <a:latin typeface="+mn-lt"/>
              </a:rPr>
              <a:pPr algn="r">
                <a:defRPr/>
              </a:pPr>
              <a:t>2</a:t>
            </a:fld>
            <a:endParaRPr lang="en-US" sz="800">
              <a:latin typeface="+mn-lt"/>
            </a:endParaRPr>
          </a:p>
        </p:txBody>
      </p:sp>
      <p:sp>
        <p:nvSpPr>
          <p:cNvPr id="119811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68313" y="188640"/>
            <a:ext cx="8229600" cy="1012825"/>
          </a:xfrm>
          <a:prstGeom prst="rect">
            <a:avLst/>
          </a:prstGeom>
          <a:noFill/>
        </p:spPr>
        <p:txBody>
          <a:bodyPr/>
          <a:lstStyle/>
          <a:p>
            <a:pPr algn="l" eaLnBrk="1" hangingPunct="1"/>
            <a:r>
              <a:rPr lang="pt-BR" b="1" dirty="0" smtClean="0"/>
              <a:t>AGENDA</a:t>
            </a:r>
          </a:p>
        </p:txBody>
      </p:sp>
      <p:sp>
        <p:nvSpPr>
          <p:cNvPr id="119812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68313" y="1571625"/>
            <a:ext cx="8280400" cy="4857750"/>
          </a:xfrm>
          <a:noFill/>
        </p:spPr>
        <p:txBody>
          <a:bodyPr/>
          <a:lstStyle/>
          <a:p>
            <a:pPr algn="l" eaLnBrk="1" hangingPunct="1"/>
            <a:r>
              <a:rPr lang="pt-BR" sz="2400" dirty="0" smtClean="0"/>
              <a:t>APRESENTAÇÃO SERPRO</a:t>
            </a:r>
          </a:p>
          <a:p>
            <a:pPr eaLnBrk="1" hangingPunct="1"/>
            <a:r>
              <a:rPr lang="en-US" sz="2400" dirty="0"/>
              <a:t>ASPECTOS GERAIS DO </a:t>
            </a:r>
            <a:r>
              <a:rPr lang="en-US" sz="2400" dirty="0" smtClean="0"/>
              <a:t>SEEMP</a:t>
            </a:r>
          </a:p>
          <a:p>
            <a:pPr algn="l" eaLnBrk="1" hangingPunct="1"/>
            <a:r>
              <a:rPr lang="en-US" sz="2400" dirty="0" smtClean="0"/>
              <a:t>FUNCIONALIDADES</a:t>
            </a:r>
          </a:p>
          <a:p>
            <a:pPr lvl="1" eaLnBrk="1" hangingPunct="1"/>
            <a:r>
              <a:rPr lang="en-US" sz="2000" dirty="0" smtClean="0"/>
              <a:t>O QUE SE TEM</a:t>
            </a:r>
          </a:p>
          <a:p>
            <a:pPr lvl="1" eaLnBrk="1" hangingPunct="1"/>
            <a:r>
              <a:rPr lang="en-US" sz="2000" dirty="0" smtClean="0"/>
              <a:t>O QUE SE TERÁ A CURTO PRAZO</a:t>
            </a:r>
          </a:p>
          <a:p>
            <a:pPr lvl="1" eaLnBrk="1" hangingPunct="1"/>
            <a:r>
              <a:rPr lang="en-US" sz="2000" dirty="0" smtClean="0"/>
              <a:t>O QUE SE TERÁ A MÉDIO PRAZO</a:t>
            </a:r>
          </a:p>
          <a:p>
            <a:pPr algn="l" eaLnBrk="1" hangingPunct="1"/>
            <a:r>
              <a:rPr lang="en-US" sz="2400" dirty="0" smtClean="0"/>
              <a:t>POSSIBILIDADES</a:t>
            </a:r>
          </a:p>
          <a:p>
            <a:pPr algn="l" eaLnBrk="1" hangingPunct="1"/>
            <a:r>
              <a:rPr lang="en-US" sz="2400" dirty="0" smtClean="0"/>
              <a:t>ACESSO</a:t>
            </a:r>
          </a:p>
        </p:txBody>
      </p:sp>
    </p:spTree>
    <p:extLst>
      <p:ext uri="{BB962C8B-B14F-4D97-AF65-F5344CB8AC3E}">
        <p14:creationId xmlns="" xmlns:p14="http://schemas.microsoft.com/office/powerpoint/2010/main" val="20150870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98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198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198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198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198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198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198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1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1981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9812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Users\msaito\Spark\user\msaito@capital.ms.gov.br\downloads\base_ppt-01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5588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00" name="CaixaDeTexto 3"/>
          <p:cNvSpPr txBox="1">
            <a:spLocks noChangeArrowheads="1"/>
          </p:cNvSpPr>
          <p:nvPr/>
        </p:nvSpPr>
        <p:spPr bwMode="auto">
          <a:xfrm>
            <a:off x="539750" y="1700213"/>
            <a:ext cx="8208963" cy="2862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t-BR" dirty="0">
                <a:latin typeface="Trebuchet MS" pitchFamily="34" charset="0"/>
                <a:cs typeface="Times New Roman" pitchFamily="18" charset="0"/>
              </a:rPr>
              <a:t>SEEMP</a:t>
            </a:r>
          </a:p>
          <a:p>
            <a:pPr algn="ctr"/>
            <a:endParaRPr lang="pt-BR" dirty="0">
              <a:latin typeface="Trebuchet MS" pitchFamily="34" charset="0"/>
              <a:cs typeface="Times New Roman" pitchFamily="18" charset="0"/>
            </a:endParaRPr>
          </a:p>
          <a:p>
            <a:pPr algn="ctr"/>
            <a:endParaRPr lang="pt-BR" dirty="0">
              <a:latin typeface="Trebuchet MS" pitchFamily="34" charset="0"/>
              <a:cs typeface="Times New Roman" pitchFamily="18" charset="0"/>
            </a:endParaRPr>
          </a:p>
          <a:p>
            <a:pPr algn="ctr"/>
            <a:endParaRPr lang="pt-BR" dirty="0">
              <a:latin typeface="Trebuchet MS" pitchFamily="34" charset="0"/>
              <a:cs typeface="Times New Roman" pitchFamily="18" charset="0"/>
            </a:endParaRPr>
          </a:p>
          <a:p>
            <a:pPr algn="ctr"/>
            <a:endParaRPr lang="pt-BR" dirty="0">
              <a:latin typeface="Trebuchet MS" pitchFamily="34" charset="0"/>
              <a:cs typeface="Times New Roman" pitchFamily="18" charset="0"/>
            </a:endParaRPr>
          </a:p>
          <a:p>
            <a:pPr algn="ctr"/>
            <a:endParaRPr lang="pt-BR" dirty="0">
              <a:latin typeface="Trebuchet MS" pitchFamily="34" charset="0"/>
              <a:cs typeface="Times New Roman" pitchFamily="18" charset="0"/>
            </a:endParaRPr>
          </a:p>
          <a:p>
            <a:pPr algn="ctr"/>
            <a:endParaRPr lang="pt-BR" dirty="0">
              <a:latin typeface="Trebuchet MS" pitchFamily="34" charset="0"/>
              <a:cs typeface="Times New Roman" pitchFamily="18" charset="0"/>
            </a:endParaRPr>
          </a:p>
          <a:p>
            <a:pPr algn="ctr"/>
            <a:r>
              <a:rPr lang="pt-BR" dirty="0">
                <a:latin typeface="Trebuchet MS" pitchFamily="34" charset="0"/>
                <a:cs typeface="Times New Roman" pitchFamily="18" charset="0"/>
              </a:rPr>
              <a:t>Apresentação Serpro</a:t>
            </a:r>
          </a:p>
          <a:p>
            <a:pPr algn="ctr"/>
            <a:endParaRPr lang="pt-BR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pt-BR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400">
        <p14:ripple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C:\Users\msaito\Spark\user\msaito@capital.ms.gov.br\downloads\base_ppt-01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5588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48" name="CaixaDeTexto 3"/>
          <p:cNvSpPr txBox="1">
            <a:spLocks noChangeArrowheads="1"/>
          </p:cNvSpPr>
          <p:nvPr/>
        </p:nvSpPr>
        <p:spPr bwMode="auto">
          <a:xfrm>
            <a:off x="611188" y="1341438"/>
            <a:ext cx="8208962" cy="5940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t-BR" dirty="0" smtClean="0">
                <a:latin typeface="Trebuchet MS" pitchFamily="34" charset="0"/>
                <a:cs typeface="Times New Roman" pitchFamily="18" charset="0"/>
              </a:rPr>
              <a:t>SEEMP</a:t>
            </a:r>
          </a:p>
          <a:p>
            <a:pPr algn="ctr">
              <a:buClr>
                <a:schemeClr val="tx1"/>
              </a:buClr>
              <a:buSzPct val="90000"/>
            </a:pPr>
            <a:r>
              <a:rPr lang="pt-BR" dirty="0">
                <a:latin typeface="Trebuchet MS" pitchFamily="34" charset="0"/>
                <a:cs typeface="Times New Roman" pitchFamily="18" charset="0"/>
              </a:rPr>
              <a:t>ASPECTOS GERAIS</a:t>
            </a:r>
            <a:endParaRPr lang="pt-BR" sz="2400" dirty="0"/>
          </a:p>
          <a:p>
            <a:pPr algn="ctr"/>
            <a:endParaRPr lang="pt-BR" dirty="0" smtClean="0">
              <a:latin typeface="Trebuchet MS" pitchFamily="34" charset="0"/>
              <a:cs typeface="Times New Roman" pitchFamily="18" charset="0"/>
            </a:endParaRPr>
          </a:p>
          <a:p>
            <a:pPr>
              <a:spcBef>
                <a:spcPct val="20000"/>
              </a:spcBef>
              <a:buClr>
                <a:schemeClr val="tx1"/>
              </a:buClr>
              <a:buSzPct val="90000"/>
            </a:pPr>
            <a:r>
              <a:rPr lang="pt-BR" dirty="0" smtClean="0">
                <a:latin typeface="Trebuchet MS" pitchFamily="34" charset="0"/>
              </a:rPr>
              <a:t>TECNOLOGIA: </a:t>
            </a:r>
          </a:p>
          <a:p>
            <a:pPr marL="742950" lvl="1" indent="-285750">
              <a:spcBef>
                <a:spcPct val="20000"/>
              </a:spcBef>
              <a:buClr>
                <a:schemeClr val="tx1"/>
              </a:buClr>
              <a:buSzPct val="90000"/>
              <a:buFontTx/>
              <a:buChar char="–"/>
            </a:pPr>
            <a:r>
              <a:rPr lang="pt-BR" sz="1600" dirty="0" smtClean="0">
                <a:latin typeface="Trebuchet MS" pitchFamily="34" charset="0"/>
              </a:rPr>
              <a:t>Desenvolvimento e produção realizados pelo Serpro</a:t>
            </a:r>
          </a:p>
          <a:p>
            <a:pPr marL="742950" lvl="1" indent="-285750">
              <a:spcBef>
                <a:spcPct val="20000"/>
              </a:spcBef>
              <a:buClr>
                <a:schemeClr val="tx1"/>
              </a:buClr>
              <a:buSzPct val="90000"/>
              <a:buFontTx/>
              <a:buChar char="–"/>
            </a:pPr>
            <a:r>
              <a:rPr lang="pt-BR" sz="1600" dirty="0">
                <a:latin typeface="Trebuchet MS" pitchFamily="34" charset="0"/>
              </a:rPr>
              <a:t>S</a:t>
            </a:r>
            <a:r>
              <a:rPr lang="pt-BR" sz="1600" dirty="0" smtClean="0">
                <a:latin typeface="Trebuchet MS" pitchFamily="34" charset="0"/>
              </a:rPr>
              <a:t>istema </a:t>
            </a:r>
            <a:r>
              <a:rPr lang="pt-BR" sz="1600" dirty="0">
                <a:latin typeface="Trebuchet MS" pitchFamily="34" charset="0"/>
              </a:rPr>
              <a:t>a</a:t>
            </a:r>
            <a:r>
              <a:rPr lang="pt-BR" sz="1600" dirty="0" smtClean="0">
                <a:latin typeface="Trebuchet MS" pitchFamily="34" charset="0"/>
              </a:rPr>
              <a:t>cessível pela internet</a:t>
            </a:r>
          </a:p>
          <a:p>
            <a:pPr>
              <a:spcBef>
                <a:spcPct val="20000"/>
              </a:spcBef>
              <a:buClr>
                <a:schemeClr val="tx1"/>
              </a:buClr>
              <a:buSzPct val="90000"/>
            </a:pPr>
            <a:r>
              <a:rPr lang="pt-BR" dirty="0" smtClean="0">
                <a:latin typeface="Trebuchet MS" pitchFamily="34" charset="0"/>
              </a:rPr>
              <a:t>MODELO CUSTOMIZÁVEL: </a:t>
            </a:r>
          </a:p>
          <a:p>
            <a:pPr marL="742950" lvl="1" indent="-285750">
              <a:spcBef>
                <a:spcPct val="20000"/>
              </a:spcBef>
              <a:buClr>
                <a:schemeClr val="tx1"/>
              </a:buClr>
              <a:buSzPct val="90000"/>
              <a:buFontTx/>
              <a:buChar char="–"/>
            </a:pPr>
            <a:r>
              <a:rPr lang="pt-BR" sz="1600" dirty="0" smtClean="0">
                <a:latin typeface="Trebuchet MS" pitchFamily="34" charset="0"/>
              </a:rPr>
              <a:t>Flexível, de acordo com as características de cada executor</a:t>
            </a:r>
          </a:p>
          <a:p>
            <a:pPr marL="742950" lvl="1" indent="-285750">
              <a:spcBef>
                <a:spcPct val="20000"/>
              </a:spcBef>
              <a:buClr>
                <a:schemeClr val="tx1"/>
              </a:buClr>
              <a:buSzPct val="90000"/>
              <a:buFontTx/>
              <a:buChar char="–"/>
            </a:pPr>
            <a:r>
              <a:rPr lang="pt-BR" sz="1600" dirty="0" smtClean="0">
                <a:latin typeface="Trebuchet MS" pitchFamily="34" charset="0"/>
              </a:rPr>
              <a:t>Parametrizável, para atender inclusive a intervenções específicas</a:t>
            </a:r>
          </a:p>
          <a:p>
            <a:pPr>
              <a:spcBef>
                <a:spcPct val="20000"/>
              </a:spcBef>
              <a:buClr>
                <a:schemeClr val="tx1"/>
              </a:buClr>
              <a:buSzPct val="90000"/>
            </a:pPr>
            <a:r>
              <a:rPr lang="pt-BR" dirty="0" smtClean="0">
                <a:latin typeface="Trebuchet MS" pitchFamily="34" charset="0"/>
              </a:rPr>
              <a:t>GESTÃO FLEXÍVEL: </a:t>
            </a:r>
          </a:p>
          <a:p>
            <a:pPr marL="742950" lvl="1" indent="-285750">
              <a:spcBef>
                <a:spcPct val="20000"/>
              </a:spcBef>
              <a:buClr>
                <a:schemeClr val="tx1"/>
              </a:buClr>
              <a:buSzPct val="90000"/>
              <a:buFontTx/>
              <a:buChar char="–"/>
            </a:pPr>
            <a:r>
              <a:rPr lang="pt-BR" sz="1600" dirty="0" smtClean="0">
                <a:latin typeface="Trebuchet MS" pitchFamily="34" charset="0"/>
              </a:rPr>
              <a:t>Adaptável por Programa e por Gestor</a:t>
            </a:r>
          </a:p>
          <a:p>
            <a:pPr marL="742950" lvl="1" indent="-285750">
              <a:spcBef>
                <a:spcPct val="20000"/>
              </a:spcBef>
              <a:buClr>
                <a:schemeClr val="tx1"/>
              </a:buClr>
              <a:buSzPct val="90000"/>
              <a:buFontTx/>
              <a:buChar char="–"/>
            </a:pPr>
            <a:r>
              <a:rPr lang="pt-BR" sz="1600" dirty="0" smtClean="0">
                <a:latin typeface="Trebuchet MS" pitchFamily="34" charset="0"/>
              </a:rPr>
              <a:t>Contrapartida variável, de acordo com as bases dos organismos de cooperação</a:t>
            </a:r>
          </a:p>
          <a:p>
            <a:pPr>
              <a:spcBef>
                <a:spcPct val="20000"/>
              </a:spcBef>
              <a:buClr>
                <a:schemeClr val="tx1"/>
              </a:buClr>
              <a:buSzPct val="90000"/>
            </a:pPr>
            <a:r>
              <a:rPr lang="pt-BR" dirty="0" smtClean="0">
                <a:latin typeface="Trebuchet MS" pitchFamily="34" charset="0"/>
              </a:rPr>
              <a:t>GESTÃO DE PROJETOS: </a:t>
            </a:r>
          </a:p>
          <a:p>
            <a:pPr marL="742950" lvl="1" indent="-285750">
              <a:spcBef>
                <a:spcPct val="20000"/>
              </a:spcBef>
              <a:buClr>
                <a:schemeClr val="tx1"/>
              </a:buClr>
              <a:buSzPct val="90000"/>
              <a:buFontTx/>
              <a:buChar char="–"/>
            </a:pPr>
            <a:r>
              <a:rPr lang="pt-BR" sz="1600" dirty="0" smtClean="0">
                <a:latin typeface="Trebuchet MS" pitchFamily="34" charset="0"/>
              </a:rPr>
              <a:t>Otimizada, modelo inteligente, com aperfeiçoamento contínuo</a:t>
            </a:r>
          </a:p>
          <a:p>
            <a:pPr marL="742950" lvl="1" indent="-285750">
              <a:spcBef>
                <a:spcPct val="20000"/>
              </a:spcBef>
              <a:buClr>
                <a:schemeClr val="tx1"/>
              </a:buClr>
              <a:buSzPct val="90000"/>
              <a:buFontTx/>
              <a:buChar char="–"/>
            </a:pPr>
            <a:r>
              <a:rPr lang="en-US" sz="1600" dirty="0" err="1" smtClean="0">
                <a:latin typeface="Trebuchet MS" pitchFamily="34" charset="0"/>
              </a:rPr>
              <a:t>Plataforma</a:t>
            </a:r>
            <a:r>
              <a:rPr lang="en-US" sz="1600" dirty="0" smtClean="0">
                <a:latin typeface="Trebuchet MS" pitchFamily="34" charset="0"/>
              </a:rPr>
              <a:t> Web, com </a:t>
            </a:r>
            <a:r>
              <a:rPr lang="en-US" sz="1600" dirty="0" err="1" smtClean="0">
                <a:latin typeface="Trebuchet MS" pitchFamily="34" charset="0"/>
              </a:rPr>
              <a:t>perfis</a:t>
            </a:r>
            <a:r>
              <a:rPr lang="en-US" sz="1600" dirty="0" smtClean="0">
                <a:latin typeface="Trebuchet MS" pitchFamily="34" charset="0"/>
              </a:rPr>
              <a:t> de </a:t>
            </a:r>
            <a:r>
              <a:rPr lang="en-US" sz="1600" dirty="0" err="1" smtClean="0">
                <a:latin typeface="Trebuchet MS" pitchFamily="34" charset="0"/>
              </a:rPr>
              <a:t>acesso</a:t>
            </a:r>
            <a:r>
              <a:rPr lang="en-US" sz="1600" dirty="0" smtClean="0">
                <a:latin typeface="Trebuchet MS" pitchFamily="34" charset="0"/>
              </a:rPr>
              <a:t> e </a:t>
            </a:r>
            <a:r>
              <a:rPr lang="en-US" sz="1600" dirty="0" err="1" smtClean="0">
                <a:latin typeface="Trebuchet MS" pitchFamily="34" charset="0"/>
              </a:rPr>
              <a:t>gerenciamento</a:t>
            </a:r>
            <a:r>
              <a:rPr lang="en-US" sz="1600" dirty="0" smtClean="0">
                <a:latin typeface="Trebuchet MS" pitchFamily="34" charset="0"/>
              </a:rPr>
              <a:t> </a:t>
            </a:r>
            <a:r>
              <a:rPr lang="en-US" sz="1600" dirty="0" err="1" smtClean="0">
                <a:latin typeface="Trebuchet MS" pitchFamily="34" charset="0"/>
              </a:rPr>
              <a:t>parametrizáveis</a:t>
            </a:r>
            <a:endParaRPr lang="pt-BR" sz="1600" dirty="0" smtClean="0">
              <a:latin typeface="Trebuchet MS" pitchFamily="34" charset="0"/>
            </a:endParaRPr>
          </a:p>
          <a:p>
            <a:pPr marL="742950" lvl="1" indent="-285750">
              <a:spcBef>
                <a:spcPct val="20000"/>
              </a:spcBef>
              <a:buClr>
                <a:schemeClr val="tx1"/>
              </a:buClr>
              <a:buSzPct val="90000"/>
              <a:buFontTx/>
              <a:buChar char="–"/>
            </a:pPr>
            <a:endParaRPr lang="pt-BR" sz="2000" dirty="0" smtClean="0">
              <a:latin typeface="Trebuchet MS" pitchFamily="34" charset="0"/>
            </a:endParaRPr>
          </a:p>
          <a:p>
            <a:pPr lvl="1">
              <a:buClr>
                <a:schemeClr val="tx1"/>
              </a:buClr>
              <a:buSzPct val="90000"/>
            </a:pPr>
            <a:endParaRPr lang="pt-BR" sz="2000" dirty="0" smtClean="0"/>
          </a:p>
          <a:p>
            <a:pPr algn="ctr"/>
            <a:endParaRPr lang="pt-BR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pt-BR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1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1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614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614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614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614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614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614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614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614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6148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6148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6148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6148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8" grpId="0" uiExpand="1" build="p" bldLvl="2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C:\Users\msaito\Spark\user\msaito@capital.ms.gov.br\downloads\base_ppt-01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5588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48" name="CaixaDeTexto 3"/>
          <p:cNvSpPr txBox="1">
            <a:spLocks noChangeArrowheads="1"/>
          </p:cNvSpPr>
          <p:nvPr/>
        </p:nvSpPr>
        <p:spPr bwMode="auto">
          <a:xfrm>
            <a:off x="611188" y="1341438"/>
            <a:ext cx="8208962" cy="62478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t-BR" dirty="0" smtClean="0">
                <a:latin typeface="Trebuchet MS" pitchFamily="34" charset="0"/>
                <a:cs typeface="Times New Roman" pitchFamily="18" charset="0"/>
              </a:rPr>
              <a:t>SEEMP</a:t>
            </a:r>
          </a:p>
          <a:p>
            <a:pPr algn="ctr">
              <a:buClr>
                <a:schemeClr val="tx1"/>
              </a:buClr>
              <a:buSzPct val="90000"/>
            </a:pPr>
            <a:r>
              <a:rPr lang="pt-BR" dirty="0" smtClean="0">
                <a:latin typeface="Trebuchet MS" pitchFamily="34" charset="0"/>
                <a:cs typeface="Times New Roman" pitchFamily="18" charset="0"/>
              </a:rPr>
              <a:t>ASPECTOS GERAIS</a:t>
            </a:r>
            <a:endParaRPr lang="pt-BR" sz="2400" dirty="0" smtClean="0"/>
          </a:p>
          <a:p>
            <a:pPr marL="742950" lvl="1" indent="-285750">
              <a:spcBef>
                <a:spcPct val="20000"/>
              </a:spcBef>
              <a:buClr>
                <a:schemeClr val="tx1"/>
              </a:buClr>
              <a:buSzPct val="90000"/>
              <a:buFontTx/>
              <a:buChar char="–"/>
            </a:pPr>
            <a:r>
              <a:rPr lang="pt-BR" dirty="0" smtClean="0">
                <a:latin typeface="Trebuchet MS" pitchFamily="34" charset="0"/>
              </a:rPr>
              <a:t>Consultas formatadas para impressão padronizada, além de opção de exportação dos dados apresentados (filtrados ou não)</a:t>
            </a:r>
          </a:p>
          <a:p>
            <a:pPr marL="742950" lvl="1" indent="-285750">
              <a:spcBef>
                <a:spcPct val="20000"/>
              </a:spcBef>
              <a:buClr>
                <a:schemeClr val="tx1"/>
              </a:buClr>
              <a:buSzPct val="90000"/>
              <a:buFontTx/>
              <a:buChar char="–"/>
            </a:pPr>
            <a:r>
              <a:rPr lang="pt-BR" dirty="0" smtClean="0">
                <a:latin typeface="Trebuchet MS" pitchFamily="34" charset="0"/>
              </a:rPr>
              <a:t>Informações passíveis de modificação preservarão o histórico de todas as alterações efetuadas, contendo os estados anteriores da informação e respectivas trilhas de auditoria das alterações realizadas</a:t>
            </a:r>
          </a:p>
          <a:p>
            <a:pPr marL="742950" lvl="1" indent="-285750">
              <a:spcBef>
                <a:spcPct val="20000"/>
              </a:spcBef>
              <a:buClr>
                <a:schemeClr val="tx1"/>
              </a:buClr>
              <a:buSzPct val="90000"/>
              <a:buFontTx/>
              <a:buChar char="–"/>
            </a:pPr>
            <a:r>
              <a:rPr lang="pt-BR" dirty="0" smtClean="0">
                <a:latin typeface="Trebuchet MS" pitchFamily="34" charset="0"/>
              </a:rPr>
              <a:t>Integração com bases de dados externas</a:t>
            </a:r>
          </a:p>
          <a:p>
            <a:pPr lvl="2" eaLnBrk="1" hangingPunct="1">
              <a:buClr>
                <a:schemeClr val="tx1"/>
              </a:buClr>
              <a:buSzPct val="90000"/>
            </a:pPr>
            <a:r>
              <a:rPr lang="pt-BR" sz="1600" dirty="0" smtClean="0"/>
              <a:t>IBGE – informações </a:t>
            </a:r>
            <a:r>
              <a:rPr lang="pt-BR" sz="1600" dirty="0" err="1" smtClean="0"/>
              <a:t>sócio-econômicas</a:t>
            </a:r>
            <a:endParaRPr lang="pt-BR" sz="1600" dirty="0" smtClean="0"/>
          </a:p>
          <a:p>
            <a:pPr lvl="2" eaLnBrk="1" hangingPunct="1">
              <a:buClr>
                <a:schemeClr val="tx1"/>
              </a:buClr>
              <a:buSzPct val="90000"/>
            </a:pPr>
            <a:r>
              <a:rPr lang="pt-BR" sz="1600" dirty="0" smtClean="0"/>
              <a:t>SISTN – balanços municipais</a:t>
            </a:r>
          </a:p>
          <a:p>
            <a:pPr lvl="2" eaLnBrk="1" hangingPunct="1">
              <a:buClr>
                <a:schemeClr val="tx1"/>
              </a:buClr>
              <a:buSzPct val="90000"/>
            </a:pPr>
            <a:r>
              <a:rPr lang="pt-BR" sz="1600" dirty="0" smtClean="0"/>
              <a:t>CAIXA (Agentes Financeiros) </a:t>
            </a:r>
            <a:r>
              <a:rPr lang="pt-BR" sz="1600" dirty="0"/>
              <a:t>– execução </a:t>
            </a:r>
            <a:r>
              <a:rPr lang="pt-BR" sz="1600" dirty="0" smtClean="0"/>
              <a:t>financeira, pagamento a fornecedores com certificação digital</a:t>
            </a:r>
            <a:endParaRPr lang="pt-BR" sz="1600" dirty="0"/>
          </a:p>
          <a:p>
            <a:pPr lvl="2" eaLnBrk="1" hangingPunct="1">
              <a:buClr>
                <a:schemeClr val="tx1"/>
              </a:buClr>
              <a:buSzPct val="90000"/>
            </a:pPr>
            <a:r>
              <a:rPr lang="pt-BR" sz="1600" dirty="0"/>
              <a:t>SIGFIN </a:t>
            </a:r>
            <a:r>
              <a:rPr lang="pt-BR" sz="1600" dirty="0" smtClean="0"/>
              <a:t>(até a incorporação das funcionalidades) – </a:t>
            </a:r>
            <a:r>
              <a:rPr lang="pt-BR" sz="1600" dirty="0"/>
              <a:t>detalhamento dos </a:t>
            </a:r>
            <a:r>
              <a:rPr lang="pt-BR" sz="1600" dirty="0" smtClean="0"/>
              <a:t>gastos</a:t>
            </a:r>
          </a:p>
          <a:p>
            <a:pPr marL="742950" lvl="1" indent="-285750">
              <a:spcBef>
                <a:spcPct val="20000"/>
              </a:spcBef>
              <a:buClr>
                <a:schemeClr val="tx1"/>
              </a:buClr>
              <a:buSzPct val="90000"/>
              <a:buFontTx/>
              <a:buChar char="–"/>
            </a:pPr>
            <a:r>
              <a:rPr lang="pt-BR" dirty="0" smtClean="0">
                <a:latin typeface="Trebuchet MS" pitchFamily="34" charset="0"/>
              </a:rPr>
              <a:t>Configuração de acesso às funcionalidades por meio da criação e configuração de perfis, estabelecendo níveis de acesso aos dados (alteração e/ou consulta)</a:t>
            </a:r>
          </a:p>
          <a:p>
            <a:pPr marL="742950" lvl="1" indent="-285750">
              <a:spcBef>
                <a:spcPct val="20000"/>
              </a:spcBef>
              <a:buClr>
                <a:schemeClr val="tx1"/>
              </a:buClr>
              <a:buSzPct val="90000"/>
              <a:buFontTx/>
              <a:buChar char="–"/>
            </a:pPr>
            <a:endParaRPr lang="pt-BR" dirty="0" smtClean="0">
              <a:latin typeface="Trebuchet MS" pitchFamily="34" charset="0"/>
            </a:endParaRPr>
          </a:p>
          <a:p>
            <a:pPr marL="742950" lvl="1" indent="-285750">
              <a:spcBef>
                <a:spcPct val="20000"/>
              </a:spcBef>
              <a:buClr>
                <a:schemeClr val="tx1"/>
              </a:buClr>
              <a:buSzPct val="90000"/>
              <a:buFontTx/>
              <a:buChar char="–"/>
            </a:pPr>
            <a:endParaRPr lang="pt-BR" sz="2000" dirty="0" smtClean="0">
              <a:latin typeface="Trebuchet MS" pitchFamily="34" charset="0"/>
            </a:endParaRPr>
          </a:p>
          <a:p>
            <a:pPr lvl="1">
              <a:buClr>
                <a:schemeClr val="tx1"/>
              </a:buClr>
              <a:buSzPct val="90000"/>
            </a:pPr>
            <a:endParaRPr lang="pt-BR" sz="2000" dirty="0" smtClean="0"/>
          </a:p>
          <a:p>
            <a:pPr algn="ctr"/>
            <a:endParaRPr lang="pt-BR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pt-BR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4392865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1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1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614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614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614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614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614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614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614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614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8" grpId="0" uiExpand="1" build="p" bldLvl="2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C:\Users\msaito\Spark\user\msaito@capital.ms.gov.br\downloads\base_ppt-01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5588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48" name="CaixaDeTexto 3"/>
          <p:cNvSpPr txBox="1">
            <a:spLocks noChangeArrowheads="1"/>
          </p:cNvSpPr>
          <p:nvPr/>
        </p:nvSpPr>
        <p:spPr bwMode="auto">
          <a:xfrm>
            <a:off x="611188" y="1341438"/>
            <a:ext cx="8208962" cy="62786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t-BR" dirty="0" smtClean="0">
                <a:latin typeface="Trebuchet MS" pitchFamily="34" charset="0"/>
                <a:cs typeface="Times New Roman" pitchFamily="18" charset="0"/>
              </a:rPr>
              <a:t>SEEMP</a:t>
            </a:r>
          </a:p>
          <a:p>
            <a:pPr algn="ctr">
              <a:buClr>
                <a:schemeClr val="tx1"/>
              </a:buClr>
              <a:buSzPct val="90000"/>
            </a:pPr>
            <a:r>
              <a:rPr lang="pt-BR" dirty="0">
                <a:latin typeface="Trebuchet MS" pitchFamily="34" charset="0"/>
                <a:cs typeface="Times New Roman" pitchFamily="18" charset="0"/>
              </a:rPr>
              <a:t>ASPECTOS GERAIS</a:t>
            </a:r>
            <a:endParaRPr lang="pt-BR" sz="2400" dirty="0"/>
          </a:p>
          <a:p>
            <a:pPr algn="ctr">
              <a:buClr>
                <a:schemeClr val="tx1"/>
              </a:buClr>
              <a:buSzPct val="90000"/>
            </a:pPr>
            <a:endParaRPr lang="pt-BR" sz="2400" dirty="0" smtClean="0"/>
          </a:p>
          <a:p>
            <a:pPr lvl="1">
              <a:buClr>
                <a:schemeClr val="tx1"/>
              </a:buClr>
              <a:buSzPct val="90000"/>
            </a:pPr>
            <a:r>
              <a:rPr lang="pt-BR" sz="2000" dirty="0" smtClean="0"/>
              <a:t>Tabelas de parâmetros </a:t>
            </a:r>
          </a:p>
          <a:p>
            <a:pPr marL="742950" lvl="1" indent="-285750" eaLnBrk="1" hangingPunct="1">
              <a:spcBef>
                <a:spcPct val="20000"/>
              </a:spcBef>
              <a:buClr>
                <a:schemeClr val="tx1"/>
              </a:buClr>
              <a:buSzPct val="90000"/>
              <a:buFontTx/>
              <a:buChar char="–"/>
            </a:pPr>
            <a:r>
              <a:rPr lang="pt-BR" dirty="0" smtClean="0">
                <a:latin typeface="Trebuchet MS" pitchFamily="34" charset="0"/>
              </a:rPr>
              <a:t>Permitem ao gestor cadastrar programas/operações de organismos multilaterais de crédito sem necessidade de manutenção tecnológica</a:t>
            </a:r>
          </a:p>
          <a:p>
            <a:pPr marL="742950" lvl="1" indent="-285750" eaLnBrk="1" hangingPunct="1">
              <a:spcBef>
                <a:spcPct val="20000"/>
              </a:spcBef>
              <a:buClr>
                <a:schemeClr val="tx1"/>
              </a:buClr>
              <a:buSzPct val="90000"/>
              <a:buFontTx/>
              <a:buChar char="–"/>
            </a:pPr>
            <a:endParaRPr lang="pt-BR" dirty="0" smtClean="0">
              <a:latin typeface="Trebuchet MS" pitchFamily="34" charset="0"/>
            </a:endParaRPr>
          </a:p>
          <a:p>
            <a:pPr lvl="1">
              <a:buClr>
                <a:schemeClr val="tx1"/>
              </a:buClr>
              <a:buSzPct val="90000"/>
            </a:pPr>
            <a:r>
              <a:rPr lang="pt-BR" sz="2000" dirty="0" smtClean="0"/>
              <a:t>Bases conceituais</a:t>
            </a:r>
          </a:p>
          <a:p>
            <a:pPr marL="742950" lvl="1" indent="-285750">
              <a:spcBef>
                <a:spcPct val="20000"/>
              </a:spcBef>
              <a:buClr>
                <a:schemeClr val="tx1"/>
              </a:buClr>
              <a:buSzPct val="90000"/>
              <a:buFontTx/>
              <a:buChar char="–"/>
            </a:pPr>
            <a:r>
              <a:rPr lang="pt-BR" dirty="0" smtClean="0">
                <a:latin typeface="Trebuchet MS" pitchFamily="34" charset="0"/>
              </a:rPr>
              <a:t>Monitoramento de Projetos se dará a partir dos insumos, menor granulação existente, permitindo consolidação integral de todas as situações do projeto: Produto, Atividade, Subcomponente, Componente, Projeto e Programa</a:t>
            </a:r>
          </a:p>
          <a:p>
            <a:pPr marL="742950" lvl="1" indent="-285750">
              <a:spcBef>
                <a:spcPct val="20000"/>
              </a:spcBef>
              <a:buClr>
                <a:schemeClr val="tx1"/>
              </a:buClr>
              <a:buSzPct val="90000"/>
              <a:buFontTx/>
              <a:buChar char="–"/>
            </a:pPr>
            <a:r>
              <a:rPr lang="pt-BR" dirty="0" smtClean="0">
                <a:latin typeface="Trebuchet MS" pitchFamily="34" charset="0"/>
              </a:rPr>
              <a:t>Escala mensal de acompanhamento, permitindo a  livre movimentação do monitoramento</a:t>
            </a:r>
          </a:p>
          <a:p>
            <a:pPr marL="742950" lvl="1" indent="-285750">
              <a:spcBef>
                <a:spcPct val="20000"/>
              </a:spcBef>
              <a:buClr>
                <a:schemeClr val="tx1"/>
              </a:buClr>
              <a:buSzPct val="90000"/>
              <a:buFontTx/>
              <a:buChar char="–"/>
            </a:pPr>
            <a:r>
              <a:rPr lang="pt-BR" dirty="0" err="1" smtClean="0">
                <a:latin typeface="Trebuchet MS" pitchFamily="34" charset="0"/>
              </a:rPr>
              <a:t>Manualização</a:t>
            </a:r>
            <a:r>
              <a:rPr lang="pt-BR" dirty="0" smtClean="0">
                <a:latin typeface="Trebuchet MS" pitchFamily="34" charset="0"/>
              </a:rPr>
              <a:t> e ajuda online, com recursos de interatividade e diários de acompanhamento das atividades realizadas</a:t>
            </a:r>
          </a:p>
          <a:p>
            <a:pPr marL="742950" lvl="1" indent="-285750">
              <a:spcBef>
                <a:spcPct val="20000"/>
              </a:spcBef>
              <a:buClr>
                <a:schemeClr val="tx1"/>
              </a:buClr>
              <a:buSzPct val="90000"/>
              <a:buFontTx/>
              <a:buChar char="–"/>
            </a:pPr>
            <a:endParaRPr lang="pt-BR" sz="2000" dirty="0" smtClean="0">
              <a:latin typeface="Trebuchet MS" pitchFamily="34" charset="0"/>
            </a:endParaRPr>
          </a:p>
          <a:p>
            <a:pPr lvl="1">
              <a:buClr>
                <a:schemeClr val="tx1"/>
              </a:buClr>
              <a:buSzPct val="90000"/>
            </a:pPr>
            <a:endParaRPr lang="pt-BR" sz="2000" dirty="0" smtClean="0"/>
          </a:p>
          <a:p>
            <a:pPr algn="ctr"/>
            <a:endParaRPr lang="pt-BR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pt-BR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1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1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614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614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614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614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614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614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8" grpId="0" uiExpand="1" build="p" bldLvl="2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C:\Users\msaito\Spark\user\msaito@capital.ms.gov.br\downloads\base_ppt-01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5588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48" name="CaixaDeTexto 3"/>
          <p:cNvSpPr txBox="1">
            <a:spLocks noChangeArrowheads="1"/>
          </p:cNvSpPr>
          <p:nvPr/>
        </p:nvSpPr>
        <p:spPr bwMode="auto">
          <a:xfrm>
            <a:off x="611188" y="1341438"/>
            <a:ext cx="8208962" cy="58908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t-BR" dirty="0" smtClean="0">
                <a:latin typeface="Trebuchet MS" pitchFamily="34" charset="0"/>
                <a:cs typeface="Times New Roman" pitchFamily="18" charset="0"/>
              </a:rPr>
              <a:t>SEEMP</a:t>
            </a:r>
          </a:p>
          <a:p>
            <a:pPr algn="ctr">
              <a:buClr>
                <a:schemeClr val="tx1"/>
              </a:buClr>
              <a:buSzPct val="90000"/>
            </a:pPr>
            <a:r>
              <a:rPr lang="pt-BR" dirty="0">
                <a:latin typeface="Trebuchet MS" pitchFamily="34" charset="0"/>
                <a:cs typeface="Times New Roman" pitchFamily="18" charset="0"/>
              </a:rPr>
              <a:t>ASPECTOS GERAIS</a:t>
            </a:r>
            <a:endParaRPr lang="pt-BR" sz="2400" dirty="0"/>
          </a:p>
          <a:p>
            <a:pPr algn="ctr">
              <a:buClr>
                <a:schemeClr val="tx1"/>
              </a:buClr>
              <a:buSzPct val="90000"/>
            </a:pPr>
            <a:endParaRPr lang="pt-BR" sz="2400" dirty="0" smtClean="0"/>
          </a:p>
          <a:p>
            <a:pPr lvl="1">
              <a:buClr>
                <a:schemeClr val="tx1"/>
              </a:buClr>
              <a:buSzPct val="90000"/>
            </a:pPr>
            <a:r>
              <a:rPr lang="pt-BR" sz="2000" dirty="0" smtClean="0"/>
              <a:t>Banco de Produtos</a:t>
            </a:r>
          </a:p>
          <a:p>
            <a:pPr marL="742950" lvl="1" indent="-285750">
              <a:spcBef>
                <a:spcPct val="20000"/>
              </a:spcBef>
              <a:buClr>
                <a:schemeClr val="tx1"/>
              </a:buClr>
              <a:buSzPct val="90000"/>
              <a:buFontTx/>
              <a:buChar char="–"/>
            </a:pPr>
            <a:r>
              <a:rPr lang="pt-BR" dirty="0" smtClean="0">
                <a:latin typeface="Trebuchet MS" pitchFamily="34" charset="0"/>
              </a:rPr>
              <a:t>Cadastrados exclusivamente pelo gestor</a:t>
            </a:r>
          </a:p>
          <a:p>
            <a:pPr marL="742950" lvl="1" indent="-285750">
              <a:spcBef>
                <a:spcPct val="20000"/>
              </a:spcBef>
              <a:buClr>
                <a:schemeClr val="tx1"/>
              </a:buClr>
              <a:buSzPct val="90000"/>
              <a:buFontTx/>
              <a:buChar char="–"/>
            </a:pPr>
            <a:r>
              <a:rPr lang="pt-BR" dirty="0" smtClean="0">
                <a:latin typeface="Trebuchet MS" pitchFamily="34" charset="0"/>
              </a:rPr>
              <a:t>Inteligência na elaboração de projetos </a:t>
            </a:r>
          </a:p>
          <a:p>
            <a:pPr marL="742950" lvl="1" indent="-285750">
              <a:spcBef>
                <a:spcPct val="20000"/>
              </a:spcBef>
              <a:buClr>
                <a:schemeClr val="tx1"/>
              </a:buClr>
              <a:buSzPct val="90000"/>
              <a:buFontTx/>
              <a:buChar char="–"/>
            </a:pPr>
            <a:r>
              <a:rPr lang="pt-BR" dirty="0" smtClean="0">
                <a:latin typeface="Trebuchet MS" pitchFamily="34" charset="0"/>
              </a:rPr>
              <a:t>Padronização nas atividades a serem desenvolvidas e monitoradas</a:t>
            </a:r>
          </a:p>
          <a:p>
            <a:pPr marL="742950" lvl="1" indent="-285750">
              <a:spcBef>
                <a:spcPct val="20000"/>
              </a:spcBef>
              <a:buClr>
                <a:schemeClr val="tx1"/>
              </a:buClr>
              <a:buSzPct val="90000"/>
              <a:buFontTx/>
              <a:buChar char="–"/>
            </a:pPr>
            <a:r>
              <a:rPr lang="pt-BR" dirty="0" smtClean="0">
                <a:latin typeface="Trebuchet MS" pitchFamily="34" charset="0"/>
              </a:rPr>
              <a:t>Agilidade na análise técnica e econômica</a:t>
            </a:r>
          </a:p>
          <a:p>
            <a:pPr marL="742950" lvl="1" indent="-285750">
              <a:spcBef>
                <a:spcPct val="20000"/>
              </a:spcBef>
              <a:buClr>
                <a:schemeClr val="tx1"/>
              </a:buClr>
              <a:buSzPct val="90000"/>
              <a:buFontTx/>
              <a:buChar char="–"/>
            </a:pPr>
            <a:endParaRPr lang="pt-BR" dirty="0" smtClean="0">
              <a:latin typeface="Trebuchet MS" pitchFamily="34" charset="0"/>
            </a:endParaRPr>
          </a:p>
          <a:p>
            <a:pPr lvl="1">
              <a:buClr>
                <a:schemeClr val="tx1"/>
              </a:buClr>
              <a:buSzPct val="90000"/>
            </a:pPr>
            <a:r>
              <a:rPr lang="pt-BR" sz="2000" dirty="0" smtClean="0"/>
              <a:t>Banco de Melhores Práticas</a:t>
            </a:r>
          </a:p>
          <a:p>
            <a:pPr marL="742950" lvl="1" indent="-285750" eaLnBrk="1" hangingPunct="1">
              <a:spcBef>
                <a:spcPct val="20000"/>
              </a:spcBef>
              <a:buClr>
                <a:schemeClr val="tx1"/>
              </a:buClr>
              <a:buSzPct val="90000"/>
              <a:buFontTx/>
              <a:buChar char="–"/>
            </a:pPr>
            <a:r>
              <a:rPr lang="pt-BR" dirty="0" smtClean="0">
                <a:latin typeface="Trebuchet MS" pitchFamily="34" charset="0"/>
              </a:rPr>
              <a:t>Oferta de casos de sucesso</a:t>
            </a:r>
          </a:p>
          <a:p>
            <a:pPr marL="742950" lvl="1" indent="-285750" eaLnBrk="1" hangingPunct="1">
              <a:spcBef>
                <a:spcPct val="20000"/>
              </a:spcBef>
              <a:buClr>
                <a:schemeClr val="tx1"/>
              </a:buClr>
              <a:buSzPct val="90000"/>
              <a:buFontTx/>
              <a:buChar char="–"/>
            </a:pPr>
            <a:r>
              <a:rPr lang="pt-BR" dirty="0" smtClean="0">
                <a:latin typeface="Trebuchet MS" pitchFamily="34" charset="0"/>
              </a:rPr>
              <a:t>Disponibilização de experiências exitosas </a:t>
            </a:r>
          </a:p>
          <a:p>
            <a:pPr marL="742950" lvl="1" indent="-285750" eaLnBrk="1" hangingPunct="1">
              <a:spcBef>
                <a:spcPct val="20000"/>
              </a:spcBef>
              <a:buClr>
                <a:schemeClr val="tx1"/>
              </a:buClr>
              <a:buSzPct val="90000"/>
              <a:buFontTx/>
              <a:buChar char="–"/>
            </a:pPr>
            <a:r>
              <a:rPr lang="pt-BR" dirty="0" smtClean="0">
                <a:latin typeface="Trebuchet MS" pitchFamily="34" charset="0"/>
              </a:rPr>
              <a:t>Incentivo à produção de conhecimento e à troca de experiências (Redes de Conhecimento, Parcerias)</a:t>
            </a:r>
          </a:p>
          <a:p>
            <a:pPr marL="742950" lvl="1" indent="-285750">
              <a:spcBef>
                <a:spcPct val="20000"/>
              </a:spcBef>
              <a:buClr>
                <a:schemeClr val="tx1"/>
              </a:buClr>
              <a:buSzPct val="90000"/>
              <a:buFontTx/>
              <a:buChar char="–"/>
            </a:pPr>
            <a:endParaRPr lang="pt-BR" sz="2000" dirty="0" smtClean="0">
              <a:latin typeface="Trebuchet MS" pitchFamily="34" charset="0"/>
            </a:endParaRPr>
          </a:p>
          <a:p>
            <a:pPr lvl="1">
              <a:buClr>
                <a:schemeClr val="tx1"/>
              </a:buClr>
              <a:buSzPct val="90000"/>
            </a:pPr>
            <a:endParaRPr lang="pt-BR" sz="2000" dirty="0" smtClean="0"/>
          </a:p>
          <a:p>
            <a:pPr algn="ctr"/>
            <a:endParaRPr lang="pt-BR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pt-BR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1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1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614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614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614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614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614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614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614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6148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6148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8" grpId="0" uiExpand="1" build="p" bldLvl="2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C:\Users\msaito\Spark\user\msaito@capital.ms.gov.br\downloads\base_ppt-01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5588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48" name="CaixaDeTexto 3"/>
          <p:cNvSpPr txBox="1">
            <a:spLocks noChangeArrowheads="1"/>
          </p:cNvSpPr>
          <p:nvPr/>
        </p:nvSpPr>
        <p:spPr bwMode="auto">
          <a:xfrm>
            <a:off x="611188" y="1341438"/>
            <a:ext cx="8208962" cy="55399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t-BR" sz="2400" dirty="0" smtClean="0">
                <a:latin typeface="Trebuchet MS" pitchFamily="34" charset="0"/>
                <a:cs typeface="Times New Roman" pitchFamily="18" charset="0"/>
              </a:rPr>
              <a:t>SEEMP</a:t>
            </a:r>
          </a:p>
          <a:p>
            <a:pPr algn="ctr">
              <a:buClr>
                <a:schemeClr val="tx1"/>
              </a:buClr>
              <a:buSzPct val="90000"/>
            </a:pPr>
            <a:r>
              <a:rPr lang="pt-BR" sz="2000" dirty="0" smtClean="0">
                <a:latin typeface="Trebuchet MS" pitchFamily="34" charset="0"/>
                <a:cs typeface="Times New Roman" pitchFamily="18" charset="0"/>
              </a:rPr>
              <a:t>FUNCIONALIDADES</a:t>
            </a:r>
            <a:r>
              <a:rPr lang="pt-BR" sz="2000" dirty="0" smtClean="0"/>
              <a:t> </a:t>
            </a:r>
          </a:p>
          <a:p>
            <a:pPr algn="ctr">
              <a:buClr>
                <a:schemeClr val="tx1"/>
              </a:buClr>
              <a:buSzPct val="90000"/>
            </a:pPr>
            <a:r>
              <a:rPr lang="pt-BR" sz="1600" dirty="0" smtClean="0"/>
              <a:t>O QUE SE TEM</a:t>
            </a:r>
          </a:p>
          <a:p>
            <a:pPr marL="742950" lvl="1" indent="-285750">
              <a:spcBef>
                <a:spcPct val="20000"/>
              </a:spcBef>
              <a:buClr>
                <a:schemeClr val="tx1"/>
              </a:buClr>
              <a:buSzPct val="90000"/>
              <a:buFontTx/>
              <a:buChar char="–"/>
            </a:pPr>
            <a:r>
              <a:rPr lang="pt-BR" dirty="0" smtClean="0">
                <a:latin typeface="Trebuchet MS" pitchFamily="34" charset="0"/>
              </a:rPr>
              <a:t>Gestão de projetos no contexto </a:t>
            </a:r>
            <a:r>
              <a:rPr lang="pt-BR" dirty="0" err="1" smtClean="0">
                <a:solidFill>
                  <a:srgbClr val="0070C0"/>
                </a:solidFill>
                <a:latin typeface="Trebuchet MS" pitchFamily="34" charset="0"/>
              </a:rPr>
              <a:t>multi</a:t>
            </a:r>
            <a:r>
              <a:rPr lang="pt-BR" dirty="0" smtClean="0">
                <a:solidFill>
                  <a:srgbClr val="0070C0"/>
                </a:solidFill>
                <a:latin typeface="Trebuchet MS" pitchFamily="34" charset="0"/>
              </a:rPr>
              <a:t> programas </a:t>
            </a:r>
            <a:r>
              <a:rPr lang="pt-BR" dirty="0" smtClean="0">
                <a:latin typeface="Trebuchet MS" pitchFamily="34" charset="0"/>
              </a:rPr>
              <a:t>(inicialmente PNAFM, PROFISCO, PMIMF) com acompanhamento pelo </a:t>
            </a:r>
            <a:r>
              <a:rPr lang="pt-BR" dirty="0" smtClean="0">
                <a:solidFill>
                  <a:srgbClr val="0070C0"/>
                </a:solidFill>
                <a:latin typeface="Trebuchet MS" pitchFamily="34" charset="0"/>
              </a:rPr>
              <a:t>gestor</a:t>
            </a:r>
            <a:r>
              <a:rPr lang="pt-BR" dirty="0" smtClean="0">
                <a:latin typeface="Trebuchet MS" pitchFamily="34" charset="0"/>
              </a:rPr>
              <a:t>, atendendo necessidades de uma automação acessível (web), estável e integrada aos demais sistemas do governo</a:t>
            </a:r>
          </a:p>
          <a:p>
            <a:pPr marL="742950" lvl="1" indent="-285750">
              <a:spcBef>
                <a:spcPct val="20000"/>
              </a:spcBef>
              <a:buClr>
                <a:schemeClr val="tx1"/>
              </a:buClr>
              <a:buSzPct val="90000"/>
              <a:buFontTx/>
              <a:buChar char="–"/>
            </a:pPr>
            <a:r>
              <a:rPr lang="pt-BR" dirty="0" smtClean="0">
                <a:solidFill>
                  <a:srgbClr val="0070C0"/>
                </a:solidFill>
                <a:latin typeface="Trebuchet MS" pitchFamily="34" charset="0"/>
              </a:rPr>
              <a:t>Tabelas Corporativas específicas para cada Programa </a:t>
            </a:r>
            <a:r>
              <a:rPr lang="pt-BR" dirty="0" smtClean="0">
                <a:latin typeface="Trebuchet MS" pitchFamily="34" charset="0"/>
              </a:rPr>
              <a:t>(componentes, subcomponentes, métodos e tipos de aquisições) flexíveis e customizáveis</a:t>
            </a:r>
          </a:p>
          <a:p>
            <a:pPr marL="742950" lvl="1" indent="-285750">
              <a:spcBef>
                <a:spcPct val="20000"/>
              </a:spcBef>
              <a:buClr>
                <a:schemeClr val="tx1"/>
              </a:buClr>
              <a:buSzPct val="90000"/>
              <a:buFontTx/>
              <a:buChar char="–"/>
            </a:pPr>
            <a:r>
              <a:rPr lang="pt-BR" dirty="0" smtClean="0">
                <a:solidFill>
                  <a:srgbClr val="0070C0"/>
                </a:solidFill>
                <a:latin typeface="Trebuchet MS" pitchFamily="34" charset="0"/>
              </a:rPr>
              <a:t>Ciclo de Vida </a:t>
            </a:r>
            <a:r>
              <a:rPr lang="pt-BR" dirty="0" smtClean="0">
                <a:latin typeface="Trebuchet MS" pitchFamily="34" charset="0"/>
              </a:rPr>
              <a:t>dos Projetos (elaboração, autorização, aprovação, contratação, execução, encerramento) adaptado aos diversos modelos de gestão adotados pelos gestores</a:t>
            </a:r>
          </a:p>
          <a:p>
            <a:pPr marL="742950" lvl="1" indent="-285750">
              <a:spcBef>
                <a:spcPct val="20000"/>
              </a:spcBef>
              <a:buClr>
                <a:schemeClr val="tx1"/>
              </a:buClr>
              <a:buSzPct val="90000"/>
              <a:buFontTx/>
              <a:buChar char="–"/>
            </a:pPr>
            <a:r>
              <a:rPr lang="pt-BR" dirty="0" smtClean="0">
                <a:solidFill>
                  <a:srgbClr val="0070C0"/>
                </a:solidFill>
                <a:latin typeface="Trebuchet MS" pitchFamily="34" charset="0"/>
              </a:rPr>
              <a:t>Elaboração</a:t>
            </a:r>
            <a:r>
              <a:rPr lang="pt-BR" dirty="0" smtClean="0">
                <a:latin typeface="Trebuchet MS" pitchFamily="34" charset="0"/>
              </a:rPr>
              <a:t> e </a:t>
            </a:r>
            <a:r>
              <a:rPr lang="pt-BR" dirty="0" smtClean="0">
                <a:solidFill>
                  <a:srgbClr val="0070C0"/>
                </a:solidFill>
                <a:latin typeface="Trebuchet MS" pitchFamily="34" charset="0"/>
              </a:rPr>
              <a:t>Revisão</a:t>
            </a:r>
            <a:r>
              <a:rPr lang="pt-BR" dirty="0" smtClean="0">
                <a:latin typeface="Trebuchet MS" pitchFamily="34" charset="0"/>
              </a:rPr>
              <a:t> de projetos com uso de </a:t>
            </a:r>
            <a:r>
              <a:rPr lang="pt-BR" dirty="0" smtClean="0">
                <a:solidFill>
                  <a:srgbClr val="0070C0"/>
                </a:solidFill>
                <a:latin typeface="Trebuchet MS" pitchFamily="34" charset="0"/>
              </a:rPr>
              <a:t>Bancos de Produtos </a:t>
            </a:r>
            <a:r>
              <a:rPr lang="pt-BR" dirty="0" smtClean="0">
                <a:latin typeface="Trebuchet MS" pitchFamily="34" charset="0"/>
              </a:rPr>
              <a:t>(atividades, insumos, peso e proporcionalidade) mais indicados por Programas, com consistência interna parametrizável</a:t>
            </a:r>
          </a:p>
          <a:p>
            <a:pPr marL="742950" lvl="1" indent="-285750">
              <a:spcBef>
                <a:spcPct val="20000"/>
              </a:spcBef>
              <a:buClr>
                <a:schemeClr val="tx1"/>
              </a:buClr>
              <a:buSzPct val="90000"/>
              <a:buFontTx/>
              <a:buChar char="–"/>
            </a:pPr>
            <a:r>
              <a:rPr lang="pt-BR" dirty="0" smtClean="0">
                <a:solidFill>
                  <a:srgbClr val="0070C0"/>
                </a:solidFill>
                <a:latin typeface="Trebuchet MS" pitchFamily="34" charset="0"/>
              </a:rPr>
              <a:t>Avisos Gerais </a:t>
            </a:r>
            <a:r>
              <a:rPr lang="pt-BR" dirty="0" smtClean="0">
                <a:latin typeface="Trebuchet MS" pitchFamily="34" charset="0"/>
              </a:rPr>
              <a:t>corporativos e </a:t>
            </a:r>
            <a:r>
              <a:rPr lang="pt-BR" dirty="0" smtClean="0">
                <a:solidFill>
                  <a:srgbClr val="0070C0"/>
                </a:solidFill>
                <a:latin typeface="Trebuchet MS" pitchFamily="34" charset="0"/>
              </a:rPr>
              <a:t>Diário de Ocorrências </a:t>
            </a:r>
            <a:r>
              <a:rPr lang="pt-BR" dirty="0" smtClean="0">
                <a:latin typeface="Trebuchet MS" pitchFamily="34" charset="0"/>
              </a:rPr>
              <a:t>por projetos, com interatividade e compartilhamento de documentos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1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1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14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14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614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614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614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614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8" grpId="0" build="p" bldLvl="2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C:\Users\msaito\Spark\user\msaito@capital.ms.gov.br\downloads\base_ppt-01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5588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48" name="CaixaDeTexto 3"/>
          <p:cNvSpPr txBox="1">
            <a:spLocks noChangeArrowheads="1"/>
          </p:cNvSpPr>
          <p:nvPr/>
        </p:nvSpPr>
        <p:spPr bwMode="auto">
          <a:xfrm>
            <a:off x="611188" y="1341438"/>
            <a:ext cx="8208962" cy="40072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t-BR" sz="2400" dirty="0" smtClean="0">
                <a:latin typeface="Trebuchet MS" pitchFamily="34" charset="0"/>
                <a:cs typeface="Times New Roman" pitchFamily="18" charset="0"/>
              </a:rPr>
              <a:t>SEEMP</a:t>
            </a:r>
          </a:p>
          <a:p>
            <a:pPr algn="ctr">
              <a:buClr>
                <a:schemeClr val="tx1"/>
              </a:buClr>
              <a:buSzPct val="90000"/>
            </a:pPr>
            <a:r>
              <a:rPr lang="pt-BR" sz="2000" dirty="0" smtClean="0">
                <a:latin typeface="Trebuchet MS" pitchFamily="34" charset="0"/>
                <a:cs typeface="Times New Roman" pitchFamily="18" charset="0"/>
              </a:rPr>
              <a:t>FUNCIONALIDADES</a:t>
            </a:r>
            <a:r>
              <a:rPr lang="pt-BR" sz="2000" dirty="0" smtClean="0"/>
              <a:t> </a:t>
            </a:r>
          </a:p>
          <a:p>
            <a:pPr algn="ctr">
              <a:buClr>
                <a:schemeClr val="tx1"/>
              </a:buClr>
              <a:buSzPct val="90000"/>
            </a:pPr>
            <a:r>
              <a:rPr lang="pt-BR" sz="1600" dirty="0" smtClean="0"/>
              <a:t>O QUE SE TERÁ A CURTO PRAZO</a:t>
            </a:r>
          </a:p>
          <a:p>
            <a:pPr marL="742950" lvl="1" indent="-285750">
              <a:spcBef>
                <a:spcPct val="20000"/>
              </a:spcBef>
              <a:buClr>
                <a:schemeClr val="tx1"/>
              </a:buClr>
              <a:buSzPct val="90000"/>
              <a:buFontTx/>
              <a:buChar char="–"/>
            </a:pPr>
            <a:r>
              <a:rPr lang="pt-BR" dirty="0" smtClean="0">
                <a:solidFill>
                  <a:srgbClr val="0070C0"/>
                </a:solidFill>
                <a:latin typeface="Trebuchet MS" pitchFamily="34" charset="0"/>
              </a:rPr>
              <a:t>Monitoramento dos Projetos</a:t>
            </a:r>
            <a:r>
              <a:rPr lang="pt-BR" dirty="0" smtClean="0">
                <a:latin typeface="Trebuchet MS" pitchFamily="34" charset="0"/>
              </a:rPr>
              <a:t>, com acompanhamento em tempo integral dos projetos (atividades, insumos, linha de base, metas), com interatividade e registro das análises e observações</a:t>
            </a:r>
          </a:p>
          <a:p>
            <a:pPr marL="742950" lvl="1" indent="-285750">
              <a:spcBef>
                <a:spcPct val="20000"/>
              </a:spcBef>
              <a:buClr>
                <a:schemeClr val="tx1"/>
              </a:buClr>
              <a:buSzPct val="90000"/>
              <a:buFontTx/>
              <a:buChar char="–"/>
            </a:pPr>
            <a:r>
              <a:rPr lang="pt-BR" dirty="0" smtClean="0">
                <a:solidFill>
                  <a:srgbClr val="0070C0"/>
                </a:solidFill>
                <a:latin typeface="Trebuchet MS" pitchFamily="34" charset="0"/>
              </a:rPr>
              <a:t>Análise</a:t>
            </a:r>
            <a:r>
              <a:rPr lang="pt-BR" dirty="0" smtClean="0">
                <a:latin typeface="Trebuchet MS" pitchFamily="34" charset="0"/>
              </a:rPr>
              <a:t> parametrizável da evolução dos </a:t>
            </a:r>
            <a:r>
              <a:rPr lang="pt-BR" dirty="0" smtClean="0">
                <a:solidFill>
                  <a:srgbClr val="0070C0"/>
                </a:solidFill>
                <a:latin typeface="Trebuchet MS" pitchFamily="34" charset="0"/>
              </a:rPr>
              <a:t>Programas</a:t>
            </a:r>
            <a:r>
              <a:rPr lang="pt-BR" dirty="0" smtClean="0">
                <a:latin typeface="Trebuchet MS" pitchFamily="34" charset="0"/>
              </a:rPr>
              <a:t> e </a:t>
            </a:r>
            <a:r>
              <a:rPr lang="pt-BR" dirty="0" smtClean="0">
                <a:solidFill>
                  <a:srgbClr val="0070C0"/>
                </a:solidFill>
                <a:latin typeface="Trebuchet MS" pitchFamily="34" charset="0"/>
              </a:rPr>
              <a:t>projetos</a:t>
            </a:r>
            <a:r>
              <a:rPr lang="pt-BR" dirty="0" smtClean="0">
                <a:latin typeface="Trebuchet MS" pitchFamily="34" charset="0"/>
              </a:rPr>
              <a:t>, com montagem </a:t>
            </a:r>
            <a:r>
              <a:rPr lang="pt-BR" dirty="0" err="1" smtClean="0">
                <a:latin typeface="Trebuchet MS" pitchFamily="34" charset="0"/>
              </a:rPr>
              <a:t>çustomizável</a:t>
            </a:r>
            <a:r>
              <a:rPr lang="pt-BR" dirty="0" smtClean="0">
                <a:latin typeface="Trebuchet MS" pitchFamily="34" charset="0"/>
              </a:rPr>
              <a:t> dos </a:t>
            </a:r>
            <a:r>
              <a:rPr lang="pt-BR" dirty="0" smtClean="0">
                <a:solidFill>
                  <a:srgbClr val="0070C0"/>
                </a:solidFill>
                <a:latin typeface="Trebuchet MS" pitchFamily="34" charset="0"/>
              </a:rPr>
              <a:t>indicadores</a:t>
            </a:r>
            <a:r>
              <a:rPr lang="pt-BR" dirty="0" smtClean="0">
                <a:latin typeface="Trebuchet MS" pitchFamily="34" charset="0"/>
              </a:rPr>
              <a:t> de desempenho, execução e impacto, permitindo consolidação de relatórios gráficos e analíticos</a:t>
            </a:r>
          </a:p>
          <a:p>
            <a:pPr marL="742950" lvl="1" indent="-285750">
              <a:spcBef>
                <a:spcPct val="20000"/>
              </a:spcBef>
              <a:buClr>
                <a:schemeClr val="tx1"/>
              </a:buClr>
              <a:buSzPct val="90000"/>
              <a:buFontTx/>
              <a:buChar char="–"/>
            </a:pPr>
            <a:r>
              <a:rPr lang="pt-BR" dirty="0" smtClean="0">
                <a:solidFill>
                  <a:srgbClr val="0070C0"/>
                </a:solidFill>
                <a:latin typeface="Trebuchet MS" pitchFamily="34" charset="0"/>
              </a:rPr>
              <a:t>Diagnóstico analítico do planejamento estratégico </a:t>
            </a:r>
            <a:r>
              <a:rPr lang="pt-BR" dirty="0" smtClean="0">
                <a:latin typeface="Trebuchet MS" pitchFamily="34" charset="0"/>
              </a:rPr>
              <a:t>do executor, com identificação das potencialidades e carências, problemas, estratégias de superação, objetivos e metas</a:t>
            </a:r>
          </a:p>
          <a:p>
            <a:pPr lvl="1">
              <a:spcBef>
                <a:spcPct val="20000"/>
              </a:spcBef>
              <a:buClr>
                <a:schemeClr val="tx1"/>
              </a:buClr>
              <a:buSzPct val="90000"/>
            </a:pPr>
            <a:endParaRPr lang="pt-BR" dirty="0" smtClean="0">
              <a:latin typeface="Trebuchet MS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6388050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1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1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14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14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614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614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8" grpId="0" build="p" bldLvl="2"/>
    </p:bld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Escritório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231</TotalTime>
  <Words>782</Words>
  <Application>Microsoft Office PowerPoint</Application>
  <PresentationFormat>Apresentação na tela (4:3)</PresentationFormat>
  <Paragraphs>146</Paragraphs>
  <Slides>14</Slides>
  <Notes>2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14</vt:i4>
      </vt:variant>
    </vt:vector>
  </HeadingPairs>
  <TitlesOfParts>
    <vt:vector size="15" baseType="lpstr">
      <vt:lpstr>Tema do Office</vt:lpstr>
      <vt:lpstr>Slide 1</vt:lpstr>
      <vt:lpstr>AGENDA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msaito</dc:creator>
  <cp:lastModifiedBy>IrmaBC</cp:lastModifiedBy>
  <cp:revision>35</cp:revision>
  <dcterms:created xsi:type="dcterms:W3CDTF">2012-04-13T19:51:33Z</dcterms:created>
  <dcterms:modified xsi:type="dcterms:W3CDTF">2018-08-30T17:04:52Z</dcterms:modified>
</cp:coreProperties>
</file>