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5" r:id="rId3"/>
    <p:sldId id="261" r:id="rId4"/>
    <p:sldId id="262" r:id="rId5"/>
    <p:sldId id="279" r:id="rId6"/>
    <p:sldId id="271" r:id="rId7"/>
    <p:sldId id="272" r:id="rId8"/>
    <p:sldId id="269" r:id="rId9"/>
    <p:sldId id="277" r:id="rId10"/>
    <p:sldId id="278" r:id="rId11"/>
    <p:sldId id="273" r:id="rId12"/>
    <p:sldId id="280" r:id="rId13"/>
    <p:sldId id="281" r:id="rId14"/>
    <p:sldId id="274" r:id="rId1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69B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528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C3449-B2A3-4DD1-8E31-7577238E59B2}" type="datetimeFigureOut">
              <a:rPr lang="pt-BR" smtClean="0"/>
              <a:pPr/>
              <a:t>30/08/2018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71587-AE38-4F2E-AFE8-9C6F08C6B0E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48739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 txBox="1">
            <a:spLocks noGrp="1" noChangeArrowheads="1"/>
          </p:cNvSpPr>
          <p:nvPr/>
        </p:nvSpPr>
        <p:spPr bwMode="auto">
          <a:xfrm>
            <a:off x="3886200" y="8696973"/>
            <a:ext cx="2971800" cy="427720"/>
          </a:xfrm>
          <a:prstGeom prst="rect">
            <a:avLst/>
          </a:prstGeom>
          <a:noFill/>
          <a:ln w="12700"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>
              <a:defRPr/>
            </a:pPr>
            <a:fld id="{E2CA29E4-35A3-454D-9E72-03505E7CF5DA}" type="slidenum">
              <a:rPr kumimoji="1" lang="pt-BR" sz="1200">
                <a:solidFill>
                  <a:srgbClr val="D49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pPr algn="r">
                <a:defRPr/>
              </a:pPr>
              <a:t>2</a:t>
            </a:fld>
            <a:endParaRPr kumimoji="1" lang="pt-BR" sz="1200">
              <a:solidFill>
                <a:srgbClr val="D49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0" cy="0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4344032"/>
            <a:ext cx="5484813" cy="4113834"/>
          </a:xfrm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792B84-3237-4333-939B-41F55C7386C9}" type="slidenum">
              <a:rPr lang="pt-BR"/>
              <a:pPr>
                <a:defRPr/>
              </a:pPr>
              <a:t>14</a:t>
            </a:fld>
            <a:endParaRPr lang="pt-BR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E17C1-C62D-45F6-A3F8-2220145FDF4B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6134D-DA33-40D3-BF82-99D137E6E65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19D93-7CF3-4693-A92D-8B5BFB9B3BB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FE264-FF35-44C2-98AC-5C08363350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7049E-BD55-49F6-9A1D-4A147B7A922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1B0C9-6483-42CD-9077-789184C435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F261C-383A-4FF6-B886-7237F82F81B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7236B-D12E-4505-B05A-6F8EEEA1A4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CBAEF-0D81-4F6B-AC1D-B07FAA6413D6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2338B-B650-41C3-A7E2-340F40B213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0F108-25D6-492E-BA95-0F64A9547ADA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ACD36-0C9A-4E03-A842-92A4B5F215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8709E-30FD-442C-9A31-A455FA854B8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361E9-2336-48B4-921D-698F7643C43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4B10A-CDA9-425B-B48B-D9CA66C3E87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C240F-E9D9-4B60-8D9A-7D492141F3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07106-561E-40F5-B7F6-3B01D1C8C1F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7922-27BC-4F4C-874C-F790862AFA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54182-BE88-4B41-BBCB-2F132314086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7A77F-025E-4061-A6D0-4B1F39B9EE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2AC88-9415-40F5-920F-11373B3B6AD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7268B-DAA2-4797-A03B-64EE689763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75A908-90D3-4953-88CF-F13BC1D7C6D1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956B24-19E3-4B53-99AB-E44F966E9B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Alexandre.m.santos@fazenda.gov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9125" y="2790825"/>
            <a:ext cx="457200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7192"/>
          <p:cNvSpPr txBox="1">
            <a:spLocks noChangeArrowheads="1"/>
          </p:cNvSpPr>
          <p:nvPr/>
        </p:nvSpPr>
        <p:spPr bwMode="auto">
          <a:xfrm>
            <a:off x="900113" y="332656"/>
            <a:ext cx="7272337" cy="1373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800" b="0" dirty="0">
                <a:solidFill>
                  <a:schemeClr val="bg1"/>
                </a:solidFill>
                <a:latin typeface="Trebuchet MS" pitchFamily="34" charset="0"/>
              </a:rPr>
              <a:t>PROGRAMA NACIONAL DE APOIO À GESTÃO ADMINISTRATIVA E FISCAL DOS MUNICÍPIOS BRASILEIROS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Text Box 7193"/>
          <p:cNvSpPr txBox="1">
            <a:spLocks noChangeArrowheads="1"/>
          </p:cNvSpPr>
          <p:nvPr/>
        </p:nvSpPr>
        <p:spPr bwMode="auto">
          <a:xfrm>
            <a:off x="4716017" y="2564904"/>
            <a:ext cx="4104455" cy="209903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800" b="1" dirty="0" smtClean="0">
                <a:solidFill>
                  <a:schemeClr val="tx1"/>
                </a:solidFill>
                <a:latin typeface="Trebuchet MS" pitchFamily="34" charset="0"/>
              </a:rPr>
              <a:t>SEEMP</a:t>
            </a: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000" dirty="0" smtClean="0">
                <a:solidFill>
                  <a:schemeClr val="tx1"/>
                </a:solidFill>
                <a:latin typeface="Trebuchet MS" pitchFamily="34" charset="0"/>
              </a:rPr>
              <a:t>Sistema de Elaboração, Execução e Monitoramento de Progra</a:t>
            </a:r>
            <a:r>
              <a:rPr lang="pt-BR" sz="2000" dirty="0" smtClean="0">
                <a:latin typeface="Trebuchet MS" pitchFamily="34" charset="0"/>
              </a:rPr>
              <a:t>mas</a:t>
            </a: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endParaRPr lang="pt-BR" sz="16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en-US" sz="1600" dirty="0" smtClean="0">
                <a:solidFill>
                  <a:schemeClr val="tx1"/>
                </a:solidFill>
                <a:latin typeface="Trebuchet MS" pitchFamily="34" charset="0"/>
              </a:rPr>
              <a:t>Brasília – 10/12/2013</a:t>
            </a:r>
            <a:endParaRPr lang="pt-BR" sz="16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7" name="Text Box 7191"/>
          <p:cNvSpPr txBox="1">
            <a:spLocks noChangeArrowheads="1"/>
          </p:cNvSpPr>
          <p:nvPr/>
        </p:nvSpPr>
        <p:spPr bwMode="auto">
          <a:xfrm>
            <a:off x="4572000" y="5517232"/>
            <a:ext cx="4032250" cy="8802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000" dirty="0" smtClean="0">
                <a:solidFill>
                  <a:schemeClr val="bg1"/>
                </a:solidFill>
                <a:latin typeface="Trebuchet MS" pitchFamily="34" charset="0"/>
                <a:sym typeface="Wingdings" pitchFamily="2" charset="2"/>
              </a:rPr>
              <a:t>ALEXANDRE MELILLO</a:t>
            </a:r>
            <a:endParaRPr lang="pt-BR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1400" b="0" dirty="0" smtClean="0">
                <a:solidFill>
                  <a:schemeClr val="bg1"/>
                </a:solidFill>
                <a:latin typeface="Trebuchet MS" pitchFamily="34" charset="0"/>
              </a:rPr>
              <a:t>Coordenador Técnico</a:t>
            </a:r>
          </a:p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1200" b="0" dirty="0" smtClean="0">
                <a:solidFill>
                  <a:schemeClr val="bg1"/>
                </a:solidFill>
                <a:latin typeface="Trebuchet MS" pitchFamily="34" charset="0"/>
              </a:rPr>
              <a:t>MF/SE/SGE/COOPE</a:t>
            </a:r>
            <a:endParaRPr lang="pt-BR" sz="1200" b="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FUNCIONALIDADES</a:t>
            </a:r>
            <a:r>
              <a:rPr lang="pt-BR" sz="2000" dirty="0" smtClean="0"/>
              <a:t> 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1600" dirty="0" smtClean="0"/>
              <a:t>O QUE SE TERÁ A MÉDIO PRAZO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Administração Financeira </a:t>
            </a:r>
            <a:r>
              <a:rPr lang="pt-BR" dirty="0" smtClean="0">
                <a:latin typeface="Trebuchet MS" pitchFamily="34" charset="0"/>
              </a:rPr>
              <a:t>dos Programas e projetos, com registro e controles ininterruptos de todo o ciclo de vida dos projetos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Movimentação Financeira em ambiente seguro</a:t>
            </a:r>
            <a:r>
              <a:rPr lang="pt-BR" dirty="0" smtClean="0">
                <a:latin typeface="Trebuchet MS" pitchFamily="34" charset="0"/>
              </a:rPr>
              <a:t>, com desembolsos (antecipações, reembolsos) parametrizáveis por Programa </a:t>
            </a:r>
            <a:endParaRPr lang="pt-BR" dirty="0">
              <a:latin typeface="Trebuchet MS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Demonstrações Financeiras </a:t>
            </a:r>
            <a:r>
              <a:rPr lang="pt-BR" dirty="0" smtClean="0">
                <a:latin typeface="Trebuchet MS" pitchFamily="34" charset="0"/>
              </a:rPr>
              <a:t>geradas automaticamente, parametrizáveis por organismo gestor e estrutura programática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Acompanhamento das Auditorias e Missões Técnicas</a:t>
            </a:r>
            <a:r>
              <a:rPr lang="pt-BR" dirty="0" smtClean="0">
                <a:latin typeface="Trebuchet MS" pitchFamily="34" charset="0"/>
              </a:rPr>
              <a:t>, com interatividade e Diários de Acompanhamento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970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416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ALGUMAS POSSIBILIDADES REAIS</a:t>
            </a:r>
            <a:endParaRPr lang="pt-BR" sz="2400" dirty="0" smtClean="0"/>
          </a:p>
          <a:p>
            <a:pPr algn="ctr">
              <a:buClr>
                <a:schemeClr val="tx1"/>
              </a:buClr>
              <a:buSzPct val="90000"/>
            </a:pPr>
            <a:endParaRPr lang="pt-BR" sz="2400" dirty="0" smtClean="0"/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/>
              <a:t>Acompanhamento das Aquisições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Workflow dos processos, com acompanhamento das licitações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Banco regional de cotações e preços dos insumos, auxiliando nas montagem dos projetos e acompanhamento de organismos de controle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Oferta de documentação técnica (minutas de </a:t>
            </a:r>
            <a:r>
              <a:rPr lang="pt-BR" dirty="0" err="1" smtClean="0">
                <a:latin typeface="Trebuchet MS" pitchFamily="34" charset="0"/>
              </a:rPr>
              <a:t>TdR</a:t>
            </a:r>
            <a:r>
              <a:rPr lang="pt-BR" dirty="0" smtClean="0">
                <a:latin typeface="Trebuchet MS" pitchFamily="34" charset="0"/>
              </a:rPr>
              <a:t>, Editais, Contratos, Avisos, Atas de Avaliação, Fluxogramas)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295438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algn="ctr"/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ACESSO</a:t>
            </a:r>
          </a:p>
          <a:p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Como </a:t>
            </a:r>
            <a:r>
              <a:rPr lang="pt-BR" dirty="0">
                <a:latin typeface="Trebuchet MS" pitchFamily="34" charset="0"/>
                <a:cs typeface="Times New Roman" pitchFamily="18" charset="0"/>
              </a:rPr>
              <a:t>se dará o cadastramento de </a:t>
            </a:r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usuários</a:t>
            </a:r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pt-BR" dirty="0">
                <a:latin typeface="Trebuchet MS" pitchFamily="34" charset="0"/>
                <a:cs typeface="Times New Roman" pitchFamily="18" charset="0"/>
              </a:rPr>
              <a:t>Como será feito o suporte ao </a:t>
            </a:r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usuário</a:t>
            </a:r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lvl="1"/>
            <a:endParaRPr lang="pt-BR" dirty="0" smtClean="0">
              <a:latin typeface="Trebuchet MS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endParaRPr lang="pt-BR" dirty="0" smtClean="0">
              <a:latin typeface="Trebuchet MS" pitchFamily="34" charset="0"/>
              <a:cs typeface="Times New Roman" pitchFamily="18" charset="0"/>
            </a:endParaRPr>
          </a:p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Demonstrando o funcionamento do sistema</a:t>
            </a:r>
          </a:p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	Versão 1.0 - https://seemp.ucp.fazenda.gov.br</a:t>
            </a:r>
          </a:p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	Versão 2.0 - https://seemp.serpro</a:t>
            </a:r>
          </a:p>
          <a:p>
            <a:pPr lvl="1">
              <a:buFont typeface="Arial" charset="0"/>
              <a:buChar char="•"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30232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2E3B46-8AD0-4374-BB96-C44642B7CA68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179388" y="1196752"/>
            <a:ext cx="87360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pt-BR" sz="2800" b="0" dirty="0">
                <a:solidFill>
                  <a:schemeClr val="tx2"/>
                </a:solidFill>
                <a:latin typeface="Trebuchet MS" pitchFamily="34" charset="0"/>
              </a:rPr>
              <a:t>Obrigado.</a:t>
            </a:r>
            <a:br>
              <a:rPr lang="pt-BR" sz="2800" b="0" dirty="0">
                <a:solidFill>
                  <a:schemeClr val="tx2"/>
                </a:solidFill>
                <a:latin typeface="Trebuchet MS" pitchFamily="34" charset="0"/>
              </a:rPr>
            </a:br>
            <a:endParaRPr lang="pt-BR" sz="2800" b="0" dirty="0">
              <a:solidFill>
                <a:schemeClr val="tx2"/>
              </a:solidFill>
              <a:latin typeface="Trebuchet MS" pitchFamily="34" charset="0"/>
            </a:endParaRPr>
          </a:p>
          <a:p>
            <a:pPr eaLnBrk="1" hangingPunct="1"/>
            <a:r>
              <a:rPr lang="pt-BR" sz="1600" b="0" dirty="0" smtClean="0">
                <a:solidFill>
                  <a:schemeClr val="tx2"/>
                </a:solidFill>
                <a:latin typeface="Trebuchet MS" pitchFamily="34" charset="0"/>
              </a:rPr>
              <a:t>Coordenação Geral de Programas e Projetos de Cooperação</a:t>
            </a:r>
          </a:p>
          <a:p>
            <a:pPr eaLnBrk="1" hangingPunct="1"/>
            <a:r>
              <a:rPr lang="pt-BR" sz="1600" b="0" dirty="0" smtClean="0">
                <a:solidFill>
                  <a:schemeClr val="tx2"/>
                </a:solidFill>
                <a:latin typeface="Trebuchet MS" pitchFamily="34" charset="0"/>
              </a:rPr>
              <a:t>COOPE/SGE-SE/MF</a:t>
            </a:r>
            <a: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  <a:t/>
            </a:r>
            <a:b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</a:br>
            <a:r>
              <a:rPr lang="pt-BR" sz="1600" b="0" u="sng" dirty="0">
                <a:solidFill>
                  <a:srgbClr val="0000CC"/>
                </a:solidFill>
                <a:latin typeface="Trebuchet MS" pitchFamily="34" charset="0"/>
              </a:rPr>
              <a:t>Ucp.df@fazenda.gov.br</a:t>
            </a:r>
            <a:br>
              <a:rPr lang="pt-BR" sz="1600" b="0" u="sng" dirty="0">
                <a:solidFill>
                  <a:srgbClr val="0000CC"/>
                </a:solidFill>
                <a:latin typeface="Trebuchet MS" pitchFamily="34" charset="0"/>
              </a:rPr>
            </a:br>
            <a:r>
              <a:rPr lang="pt-BR" sz="1600" b="0" dirty="0">
                <a:solidFill>
                  <a:schemeClr val="tx2"/>
                </a:solidFill>
                <a:latin typeface="Wingdings" pitchFamily="2" charset="2"/>
              </a:rPr>
              <a:t>(</a:t>
            </a:r>
            <a:r>
              <a:rPr lang="pt-BR" sz="1600" b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  <a:t>(61) 3412-2492/45</a:t>
            </a:r>
            <a:r>
              <a:rPr lang="pt-BR" sz="1600" b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sz="1600" b="0" dirty="0">
                <a:solidFill>
                  <a:schemeClr val="tx2"/>
                </a:solidFill>
                <a:latin typeface="Wingdings 2" pitchFamily="18" charset="2"/>
              </a:rPr>
              <a:t>7</a:t>
            </a:r>
            <a:r>
              <a:rPr lang="pt-BR" sz="1600" b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  <a:t>(61) 3412-1710</a:t>
            </a: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79388" y="3068960"/>
            <a:ext cx="882015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Subsecretária de </a:t>
            </a:r>
            <a:r>
              <a:rPr lang="pt-BR" sz="1600" b="0" dirty="0">
                <a:solidFill>
                  <a:schemeClr val="tx1"/>
                </a:solidFill>
                <a:latin typeface="Trebuchet MS" pitchFamily="34" charset="0"/>
              </a:rPr>
              <a:t>Gestão Estratégica	</a:t>
            </a:r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	Coordenador-Geral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pt-BR" sz="1600" b="0" dirty="0" smtClean="0">
                <a:solidFill>
                  <a:srgbClr val="3366CC"/>
                </a:solidFill>
                <a:latin typeface="Trebuchet MS" pitchFamily="34" charset="0"/>
              </a:rPr>
              <a:t>Juliêta Verleun	</a:t>
            </a:r>
            <a:r>
              <a:rPr lang="pt-BR" sz="1600" b="0" dirty="0">
                <a:solidFill>
                  <a:schemeClr val="tx1"/>
                </a:solidFill>
                <a:latin typeface="Trebuchet MS" pitchFamily="34" charset="0"/>
              </a:rPr>
              <a:t>			</a:t>
            </a:r>
            <a:r>
              <a:rPr lang="pt-BR" sz="1600" b="0" dirty="0">
                <a:solidFill>
                  <a:srgbClr val="3366CC"/>
                </a:solidFill>
                <a:latin typeface="Trebuchet MS" pitchFamily="34" charset="0"/>
              </a:rPr>
              <a:t>Luiz Alberto de Almeida Palmeira</a:t>
            </a:r>
          </a:p>
          <a:p>
            <a:pPr algn="l" eaLnBrk="1" hangingPunct="1"/>
            <a:endParaRPr lang="pt-BR" sz="18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Coordenador Adjunto</a:t>
            </a:r>
            <a:r>
              <a:rPr lang="pt-BR" sz="1800" b="0" dirty="0">
                <a:solidFill>
                  <a:schemeClr val="tx1"/>
                </a:solidFill>
                <a:latin typeface="Trebuchet MS" pitchFamily="34" charset="0"/>
              </a:rPr>
              <a:t>		</a:t>
            </a:r>
            <a:r>
              <a:rPr lang="pt-BR" sz="1800" b="0" dirty="0" smtClean="0">
                <a:solidFill>
                  <a:schemeClr val="tx1"/>
                </a:solidFill>
                <a:latin typeface="Trebuchet MS" pitchFamily="34" charset="0"/>
              </a:rPr>
              <a:t>	Coordenador Técnico</a:t>
            </a:r>
            <a:endParaRPr lang="pt-BR" sz="18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pt-BR" sz="1600" b="0" dirty="0">
                <a:solidFill>
                  <a:srgbClr val="3366CC"/>
                </a:solidFill>
                <a:latin typeface="Trebuchet MS" pitchFamily="34" charset="0"/>
              </a:rPr>
              <a:t>Rodrigo André </a:t>
            </a:r>
            <a:r>
              <a:rPr lang="pt-BR" sz="1600" b="0" dirty="0" smtClean="0">
                <a:solidFill>
                  <a:srgbClr val="3366CC"/>
                </a:solidFill>
                <a:latin typeface="Trebuchet MS" pitchFamily="34" charset="0"/>
              </a:rPr>
              <a:t>Rêgo</a:t>
            </a:r>
            <a:r>
              <a:rPr lang="pt-BR" sz="1800" b="0" dirty="0">
                <a:solidFill>
                  <a:schemeClr val="tx1"/>
                </a:solidFill>
                <a:latin typeface="Trebuchet MS" pitchFamily="34" charset="0"/>
              </a:rPr>
              <a:t>			</a:t>
            </a:r>
            <a:r>
              <a:rPr lang="pt-BR" sz="1800" b="0" dirty="0" smtClean="0">
                <a:solidFill>
                  <a:schemeClr val="tx1"/>
                </a:solidFill>
                <a:latin typeface="Trebuchet MS" pitchFamily="34" charset="0"/>
              </a:rPr>
              <a:t>	</a:t>
            </a:r>
            <a:r>
              <a:rPr lang="pt-BR" sz="2000" dirty="0" smtClean="0">
                <a:solidFill>
                  <a:srgbClr val="3366CC"/>
                </a:solidFill>
                <a:latin typeface="Trebuchet MS" pitchFamily="34" charset="0"/>
              </a:rPr>
              <a:t>ALEXANDRE MELILLO</a:t>
            </a:r>
          </a:p>
          <a:p>
            <a:pPr algn="l" eaLnBrk="1" hangingPunct="1"/>
            <a:r>
              <a:rPr lang="en-US" sz="1800" b="0" dirty="0">
                <a:solidFill>
                  <a:schemeClr val="tx1"/>
                </a:solidFill>
                <a:latin typeface="Trebuchet MS" pitchFamily="34" charset="0"/>
              </a:rPr>
              <a:t>					</a:t>
            </a:r>
            <a:r>
              <a:rPr lang="en-US" sz="1800" b="0" dirty="0">
                <a:solidFill>
                  <a:schemeClr val="tx1"/>
                </a:solidFill>
                <a:latin typeface="Trebuchet MS" pitchFamily="34" charset="0"/>
                <a:hlinkClick r:id="rId4"/>
              </a:rPr>
              <a:t>Alexandre.m.santos@fazenda.gov.br</a:t>
            </a:r>
            <a:endParaRPr lang="en-US" sz="18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en-US" sz="1800" b="0" dirty="0" smtClean="0">
                <a:solidFill>
                  <a:schemeClr val="tx1"/>
                </a:solidFill>
                <a:latin typeface="Trebuchet MS" pitchFamily="34" charset="0"/>
              </a:rPr>
              <a:t>					 </a:t>
            </a:r>
            <a:r>
              <a:rPr lang="pt-BR" sz="1400" b="0" dirty="0" smtClean="0">
                <a:solidFill>
                  <a:schemeClr val="tx2"/>
                </a:solidFill>
                <a:latin typeface="Wingdings" pitchFamily="2" charset="2"/>
              </a:rPr>
              <a:t>(</a:t>
            </a:r>
            <a:r>
              <a:rPr lang="pt-BR" sz="1400" b="0" dirty="0" smtClean="0">
                <a:solidFill>
                  <a:schemeClr val="tx2"/>
                </a:solidFill>
                <a:latin typeface="Trebuchet MS" pitchFamily="34" charset="0"/>
              </a:rPr>
              <a:t> </a:t>
            </a:r>
            <a:r>
              <a:rPr lang="pt-BR" sz="1400" dirty="0" smtClean="0">
                <a:solidFill>
                  <a:schemeClr val="tx2"/>
                </a:solidFill>
                <a:latin typeface="Trebuchet MS" pitchFamily="34" charset="0"/>
              </a:rPr>
              <a:t>(61) 3412-2463</a:t>
            </a:r>
            <a:r>
              <a:rPr lang="pt-BR" sz="1400" b="0" dirty="0" smtClean="0">
                <a:solidFill>
                  <a:schemeClr val="tx2"/>
                </a:solidFill>
                <a:latin typeface="Trebuchet MS" pitchFamily="34" charset="0"/>
              </a:rPr>
              <a:t> </a:t>
            </a:r>
            <a:r>
              <a:rPr lang="en-US" sz="1400" dirty="0" smtClean="0">
                <a:latin typeface="Wingdings 3" pitchFamily="18" charset="2"/>
              </a:rPr>
              <a:t>È</a:t>
            </a:r>
            <a:r>
              <a:rPr lang="pt-BR" sz="1400" b="0" dirty="0" smtClean="0">
                <a:solidFill>
                  <a:schemeClr val="tx2"/>
                </a:solidFill>
                <a:latin typeface="Wingdings 3" pitchFamily="18" charset="2"/>
              </a:rPr>
              <a:t> </a:t>
            </a:r>
            <a:r>
              <a:rPr lang="pt-BR" sz="1400" b="0" dirty="0" smtClean="0">
                <a:solidFill>
                  <a:schemeClr val="tx2"/>
                </a:solidFill>
                <a:latin typeface="Wingdings" pitchFamily="2" charset="2"/>
              </a:rPr>
              <a:t>(</a:t>
            </a:r>
            <a:r>
              <a:rPr lang="pt-BR" sz="1400" b="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pt-BR" sz="1400" dirty="0" smtClean="0">
                <a:solidFill>
                  <a:schemeClr val="tx2"/>
                </a:solidFill>
                <a:latin typeface="Trebuchet MS" pitchFamily="34" charset="0"/>
              </a:rPr>
              <a:t>(61) 9983-5622</a:t>
            </a:r>
          </a:p>
          <a:p>
            <a:pPr algn="l" eaLnBrk="1" hangingPunct="1"/>
            <a:r>
              <a:rPr lang="pt-BR" sz="1600" b="0" dirty="0" smtClean="0">
                <a:solidFill>
                  <a:srgbClr val="3366CC"/>
                </a:solidFill>
                <a:latin typeface="Trebuchet MS" pitchFamily="34" charset="0"/>
              </a:rPr>
              <a:t>Equipe </a:t>
            </a:r>
            <a:r>
              <a:rPr lang="pt-BR" sz="1600" b="0" dirty="0">
                <a:solidFill>
                  <a:srgbClr val="3366CC"/>
                </a:solidFill>
                <a:latin typeface="Trebuchet MS" pitchFamily="34" charset="0"/>
              </a:rPr>
              <a:t>Técnica de Projetos:</a:t>
            </a: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Alessandro Araújo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Cosme Freitas</a:t>
            </a: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Josenilson Veras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Regison Siqueira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52023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3"/>
          <p:cNvSpPr txBox="1">
            <a:spLocks noGrp="1"/>
          </p:cNvSpPr>
          <p:nvPr/>
        </p:nvSpPr>
        <p:spPr bwMode="auto">
          <a:xfrm>
            <a:off x="7488238" y="6537325"/>
            <a:ext cx="1655762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r">
              <a:defRPr/>
            </a:pPr>
            <a:fld id="{6A719684-09A4-4D87-9AAC-6473DF8A2B72}" type="slidenum">
              <a:rPr lang="en-US" sz="800">
                <a:latin typeface="+mn-lt"/>
              </a:rPr>
              <a:pPr algn="r">
                <a:defRPr/>
              </a:pPr>
              <a:t>2</a:t>
            </a:fld>
            <a:endParaRPr lang="en-US" sz="800">
              <a:latin typeface="+mn-lt"/>
            </a:endParaRPr>
          </a:p>
        </p:txBody>
      </p:sp>
      <p:sp>
        <p:nvSpPr>
          <p:cNvPr id="1198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640"/>
            <a:ext cx="8229600" cy="1012825"/>
          </a:xfrm>
          <a:prstGeom prst="rect">
            <a:avLst/>
          </a:prstGeom>
          <a:noFill/>
        </p:spPr>
        <p:txBody>
          <a:bodyPr/>
          <a:lstStyle/>
          <a:p>
            <a:pPr algn="l" eaLnBrk="1" hangingPunct="1"/>
            <a:r>
              <a:rPr lang="pt-BR" b="1" dirty="0" smtClean="0"/>
              <a:t>AGENDA</a:t>
            </a:r>
          </a:p>
        </p:txBody>
      </p:sp>
      <p:sp>
        <p:nvSpPr>
          <p:cNvPr id="1198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571625"/>
            <a:ext cx="8280400" cy="4857750"/>
          </a:xfrm>
          <a:noFill/>
        </p:spPr>
        <p:txBody>
          <a:bodyPr/>
          <a:lstStyle/>
          <a:p>
            <a:pPr algn="l" eaLnBrk="1" hangingPunct="1"/>
            <a:r>
              <a:rPr lang="pt-BR" sz="2400" dirty="0" smtClean="0"/>
              <a:t>APRESENTAÇÃO SERPRO</a:t>
            </a:r>
          </a:p>
          <a:p>
            <a:pPr eaLnBrk="1" hangingPunct="1"/>
            <a:r>
              <a:rPr lang="en-US" sz="2400" dirty="0"/>
              <a:t>ASPECTOS GERAIS DO </a:t>
            </a:r>
            <a:r>
              <a:rPr lang="en-US" sz="2400" dirty="0" smtClean="0"/>
              <a:t>SEEMP</a:t>
            </a:r>
          </a:p>
          <a:p>
            <a:pPr algn="l" eaLnBrk="1" hangingPunct="1"/>
            <a:r>
              <a:rPr lang="en-US" sz="2400" dirty="0" smtClean="0"/>
              <a:t>FUNCIONALIDADES</a:t>
            </a:r>
          </a:p>
          <a:p>
            <a:pPr lvl="1" eaLnBrk="1" hangingPunct="1"/>
            <a:r>
              <a:rPr lang="en-US" sz="2000" dirty="0" smtClean="0"/>
              <a:t>O QUE SE TEM</a:t>
            </a:r>
          </a:p>
          <a:p>
            <a:pPr lvl="1" eaLnBrk="1" hangingPunct="1"/>
            <a:r>
              <a:rPr lang="en-US" sz="2000" dirty="0" smtClean="0"/>
              <a:t>O QUE SE TERÁ A CURTO PRAZO</a:t>
            </a:r>
          </a:p>
          <a:p>
            <a:pPr lvl="1" eaLnBrk="1" hangingPunct="1"/>
            <a:r>
              <a:rPr lang="en-US" sz="2000" dirty="0" smtClean="0"/>
              <a:t>O QUE SE TERÁ A MÉDIO PRAZO</a:t>
            </a:r>
          </a:p>
          <a:p>
            <a:pPr algn="l" eaLnBrk="1" hangingPunct="1"/>
            <a:r>
              <a:rPr lang="en-US" sz="2400" dirty="0" smtClean="0"/>
              <a:t>POSSIBILIDADES</a:t>
            </a:r>
          </a:p>
          <a:p>
            <a:pPr algn="l" eaLnBrk="1" hangingPunct="1"/>
            <a:r>
              <a:rPr lang="en-US" sz="2400" dirty="0" smtClean="0"/>
              <a:t>ACESSO</a:t>
            </a:r>
          </a:p>
        </p:txBody>
      </p:sp>
    </p:spTree>
    <p:extLst>
      <p:ext uri="{BB962C8B-B14F-4D97-AF65-F5344CB8AC3E}">
        <p14:creationId xmlns="" xmlns:p14="http://schemas.microsoft.com/office/powerpoint/2010/main" val="201508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98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9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98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CaixaDeTexto 3"/>
          <p:cNvSpPr txBox="1">
            <a:spLocks noChangeArrowheads="1"/>
          </p:cNvSpPr>
          <p:nvPr/>
        </p:nvSpPr>
        <p:spPr bwMode="auto">
          <a:xfrm>
            <a:off x="539750" y="1700213"/>
            <a:ext cx="8208963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/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algn="ctr"/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algn="ctr"/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algn="ctr"/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algn="ctr"/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algn="ctr"/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algn="ctr"/>
            <a:r>
              <a:rPr lang="pt-BR" dirty="0">
                <a:latin typeface="Trebuchet MS" pitchFamily="34" charset="0"/>
                <a:cs typeface="Times New Roman" pitchFamily="18" charset="0"/>
              </a:rPr>
              <a:t>Apresentação Serpro</a:t>
            </a: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dirty="0">
                <a:latin typeface="Trebuchet MS" pitchFamily="34" charset="0"/>
                <a:cs typeface="Times New Roman" pitchFamily="18" charset="0"/>
              </a:rPr>
              <a:t>ASPECTOS GERAIS</a:t>
            </a:r>
            <a:endParaRPr lang="pt-BR" sz="2400" dirty="0"/>
          </a:p>
          <a:p>
            <a:pPr algn="ctr"/>
            <a:endParaRPr lang="pt-BR" dirty="0" smtClean="0">
              <a:latin typeface="Trebuchet MS" pitchFamily="34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TECNOLOGIA: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Desenvolvimento e produção realizados pelo Serpro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>
                <a:latin typeface="Trebuchet MS" pitchFamily="34" charset="0"/>
              </a:rPr>
              <a:t>S</a:t>
            </a:r>
            <a:r>
              <a:rPr lang="pt-BR" sz="1600" dirty="0" smtClean="0">
                <a:latin typeface="Trebuchet MS" pitchFamily="34" charset="0"/>
              </a:rPr>
              <a:t>istema </a:t>
            </a:r>
            <a:r>
              <a:rPr lang="pt-BR" sz="1600" dirty="0">
                <a:latin typeface="Trebuchet MS" pitchFamily="34" charset="0"/>
              </a:rPr>
              <a:t>a</a:t>
            </a:r>
            <a:r>
              <a:rPr lang="pt-BR" sz="1600" dirty="0" smtClean="0">
                <a:latin typeface="Trebuchet MS" pitchFamily="34" charset="0"/>
              </a:rPr>
              <a:t>cessível pela internet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MODELO CUSTOMIZÁVEL: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Flexível, de acordo com as características de cada executor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Parametrizável, para atender inclusive a intervenções específicas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GESTÃO FLEXÍVEL: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Adaptável por Programa e por Gestor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Contrapartida variável, de acordo com as bases dos organismos de cooperação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GESTÃO DE PROJETOS: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Otimizada, modelo inteligente, com aperfeiçoamento contínuo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en-US" sz="1600" dirty="0" err="1" smtClean="0">
                <a:latin typeface="Trebuchet MS" pitchFamily="34" charset="0"/>
              </a:rPr>
              <a:t>Plataforma</a:t>
            </a:r>
            <a:r>
              <a:rPr lang="en-US" sz="1600" dirty="0" smtClean="0">
                <a:latin typeface="Trebuchet MS" pitchFamily="34" charset="0"/>
              </a:rPr>
              <a:t> Web, com </a:t>
            </a:r>
            <a:r>
              <a:rPr lang="en-US" sz="1600" dirty="0" err="1" smtClean="0">
                <a:latin typeface="Trebuchet MS" pitchFamily="34" charset="0"/>
              </a:rPr>
              <a:t>perfis</a:t>
            </a:r>
            <a:r>
              <a:rPr lang="en-US" sz="1600" dirty="0" smtClean="0">
                <a:latin typeface="Trebuchet MS" pitchFamily="34" charset="0"/>
              </a:rPr>
              <a:t> de </a:t>
            </a:r>
            <a:r>
              <a:rPr lang="en-US" sz="1600" dirty="0" err="1" smtClean="0">
                <a:latin typeface="Trebuchet MS" pitchFamily="34" charset="0"/>
              </a:rPr>
              <a:t>acesso</a:t>
            </a:r>
            <a:r>
              <a:rPr lang="en-US" sz="1600" dirty="0" smtClean="0">
                <a:latin typeface="Trebuchet MS" pitchFamily="34" charset="0"/>
              </a:rPr>
              <a:t> e </a:t>
            </a:r>
            <a:r>
              <a:rPr lang="en-US" sz="1600" dirty="0" err="1" smtClean="0">
                <a:latin typeface="Trebuchet MS" pitchFamily="34" charset="0"/>
              </a:rPr>
              <a:t>gerenciamento</a:t>
            </a:r>
            <a:r>
              <a:rPr lang="en-US" sz="1600" dirty="0" smtClean="0">
                <a:latin typeface="Trebuchet MS" pitchFamily="34" charset="0"/>
              </a:rPr>
              <a:t> </a:t>
            </a:r>
            <a:r>
              <a:rPr lang="en-US" sz="1600" dirty="0" err="1" smtClean="0">
                <a:latin typeface="Trebuchet MS" pitchFamily="34" charset="0"/>
              </a:rPr>
              <a:t>parametrizáveis</a:t>
            </a:r>
            <a:endParaRPr lang="pt-BR" sz="1600" dirty="0" smtClean="0">
              <a:latin typeface="Trebuchet MS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sz="2000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uiExpan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ASPECTOS GERAIS</a:t>
            </a:r>
            <a:endParaRPr lang="pt-BR" sz="2400" dirty="0" smtClean="0"/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Consultas formatadas para impressão padronizada, além de opção de exportação dos dados apresentados (filtrados ou não)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Informações passíveis de modificação preservarão o histórico de todas as alterações efetuadas, contendo os estados anteriores da informação e respectivas trilhas de auditoria das alterações realizadas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Integração com bases de dados externas</a:t>
            </a:r>
          </a:p>
          <a:p>
            <a:pPr lvl="2" eaLnBrk="1" hangingPunct="1">
              <a:buClr>
                <a:schemeClr val="tx1"/>
              </a:buClr>
              <a:buSzPct val="90000"/>
            </a:pPr>
            <a:r>
              <a:rPr lang="pt-BR" sz="1600" dirty="0" smtClean="0"/>
              <a:t>IBGE – informações </a:t>
            </a:r>
            <a:r>
              <a:rPr lang="pt-BR" sz="1600" dirty="0" err="1" smtClean="0"/>
              <a:t>sócio-econômicas</a:t>
            </a:r>
            <a:endParaRPr lang="pt-BR" sz="1600" dirty="0" smtClean="0"/>
          </a:p>
          <a:p>
            <a:pPr lvl="2" eaLnBrk="1" hangingPunct="1">
              <a:buClr>
                <a:schemeClr val="tx1"/>
              </a:buClr>
              <a:buSzPct val="90000"/>
            </a:pPr>
            <a:r>
              <a:rPr lang="pt-BR" sz="1600" dirty="0" smtClean="0"/>
              <a:t>SISTN – balanços municipais</a:t>
            </a:r>
          </a:p>
          <a:p>
            <a:pPr lvl="2" eaLnBrk="1" hangingPunct="1">
              <a:buClr>
                <a:schemeClr val="tx1"/>
              </a:buClr>
              <a:buSzPct val="90000"/>
            </a:pPr>
            <a:r>
              <a:rPr lang="pt-BR" sz="1600" dirty="0" smtClean="0"/>
              <a:t>CAIXA (Agentes Financeiros) </a:t>
            </a:r>
            <a:r>
              <a:rPr lang="pt-BR" sz="1600" dirty="0"/>
              <a:t>– execução </a:t>
            </a:r>
            <a:r>
              <a:rPr lang="pt-BR" sz="1600" dirty="0" smtClean="0"/>
              <a:t>financeira, pagamento a fornecedores com certificação digital</a:t>
            </a:r>
            <a:endParaRPr lang="pt-BR" sz="1600" dirty="0"/>
          </a:p>
          <a:p>
            <a:pPr lvl="2" eaLnBrk="1" hangingPunct="1">
              <a:buClr>
                <a:schemeClr val="tx1"/>
              </a:buClr>
              <a:buSzPct val="90000"/>
            </a:pPr>
            <a:r>
              <a:rPr lang="pt-BR" sz="1600" dirty="0"/>
              <a:t>SIGFIN </a:t>
            </a:r>
            <a:r>
              <a:rPr lang="pt-BR" sz="1600" dirty="0" smtClean="0"/>
              <a:t>(até a incorporação das funcionalidades) – </a:t>
            </a:r>
            <a:r>
              <a:rPr lang="pt-BR" sz="1600" dirty="0"/>
              <a:t>detalhamento dos </a:t>
            </a:r>
            <a:r>
              <a:rPr lang="pt-BR" sz="1600" dirty="0" smtClean="0"/>
              <a:t>gastos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Configuração de acesso às funcionalidades por meio da criação e configuração de perfis, estabelecendo níveis de acesso aos dados (alteração e/ou consulta)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dirty="0" smtClean="0">
              <a:latin typeface="Trebuchet MS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sz="2000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928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uiExpand="1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dirty="0">
                <a:latin typeface="Trebuchet MS" pitchFamily="34" charset="0"/>
                <a:cs typeface="Times New Roman" pitchFamily="18" charset="0"/>
              </a:rPr>
              <a:t>ASPECTOS GERAIS</a:t>
            </a:r>
            <a:endParaRPr lang="pt-BR" sz="2400" dirty="0"/>
          </a:p>
          <a:p>
            <a:pPr algn="ctr">
              <a:buClr>
                <a:schemeClr val="tx1"/>
              </a:buClr>
              <a:buSzPct val="90000"/>
            </a:pPr>
            <a:endParaRPr lang="pt-BR" sz="2400" dirty="0" smtClean="0"/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/>
              <a:t>Tabelas de parâmetros 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Permitem ao gestor cadastrar programas/operações de organismos multilaterais de crédito sem necessidade de manutenção tecnológica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/>
              <a:t>Bases conceituais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Monitoramento de Projetos se dará a partir dos insumos, menor granulação existente, permitindo consolidação integral de todas as situações do projeto: Produto, Atividade, Subcomponente, Componente, Projeto e Programa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Escala mensal de acompanhamento, permitindo a  livre movimentação do monitoramento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err="1" smtClean="0">
                <a:latin typeface="Trebuchet MS" pitchFamily="34" charset="0"/>
              </a:rPr>
              <a:t>Manualização</a:t>
            </a:r>
            <a:r>
              <a:rPr lang="pt-BR" dirty="0" smtClean="0">
                <a:latin typeface="Trebuchet MS" pitchFamily="34" charset="0"/>
              </a:rPr>
              <a:t> e ajuda online, com recursos de interatividade e diários de acompanhamento das atividades realizadas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sz="2000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5890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dirty="0">
                <a:latin typeface="Trebuchet MS" pitchFamily="34" charset="0"/>
                <a:cs typeface="Times New Roman" pitchFamily="18" charset="0"/>
              </a:rPr>
              <a:t>ASPECTOS GERAIS</a:t>
            </a:r>
            <a:endParaRPr lang="pt-BR" sz="2400" dirty="0"/>
          </a:p>
          <a:p>
            <a:pPr algn="ctr">
              <a:buClr>
                <a:schemeClr val="tx1"/>
              </a:buClr>
              <a:buSzPct val="90000"/>
            </a:pPr>
            <a:endParaRPr lang="pt-BR" sz="2400" dirty="0" smtClean="0"/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/>
              <a:t>Banco de Produtos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Cadastrados exclusivamente pelo gestor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Inteligência na elaboração de projetos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Padronização nas atividades a serem desenvolvidas e monitoradas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Agilidade na análise técnica e econômica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/>
              <a:t>Banco de Melhores Práticas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Oferta de casos de sucesso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Disponibilização de experiências exitosas 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Incentivo à produção de conhecimento e à troca de experiências (Redes de Conhecimento, Parcerias)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sz="2000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FUNCIONALIDADES</a:t>
            </a:r>
            <a:r>
              <a:rPr lang="pt-BR" sz="2000" dirty="0" smtClean="0"/>
              <a:t> 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1600" dirty="0" smtClean="0"/>
              <a:t>O QUE SE TEM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Gestão de projetos no contexto </a:t>
            </a:r>
            <a:r>
              <a:rPr lang="pt-BR" dirty="0" err="1" smtClean="0">
                <a:solidFill>
                  <a:srgbClr val="0070C0"/>
                </a:solidFill>
                <a:latin typeface="Trebuchet MS" pitchFamily="34" charset="0"/>
              </a:rPr>
              <a:t>multi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 programas </a:t>
            </a:r>
            <a:r>
              <a:rPr lang="pt-BR" dirty="0" smtClean="0">
                <a:latin typeface="Trebuchet MS" pitchFamily="34" charset="0"/>
              </a:rPr>
              <a:t>(inicialmente PNAFM, PROFISCO, PMIMF) com acompanhamento pelo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gestor</a:t>
            </a:r>
            <a:r>
              <a:rPr lang="pt-BR" dirty="0" smtClean="0">
                <a:latin typeface="Trebuchet MS" pitchFamily="34" charset="0"/>
              </a:rPr>
              <a:t>, atendendo necessidades de uma automação acessível (web), estável e integrada aos demais sistemas do governo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Tabelas Corporativas específicas para cada Programa </a:t>
            </a:r>
            <a:r>
              <a:rPr lang="pt-BR" dirty="0" smtClean="0">
                <a:latin typeface="Trebuchet MS" pitchFamily="34" charset="0"/>
              </a:rPr>
              <a:t>(componentes, subcomponentes, métodos e tipos de aquisições) flexíveis e customizáveis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Ciclo de Vida </a:t>
            </a:r>
            <a:r>
              <a:rPr lang="pt-BR" dirty="0" smtClean="0">
                <a:latin typeface="Trebuchet MS" pitchFamily="34" charset="0"/>
              </a:rPr>
              <a:t>dos Projetos (elaboração, autorização, aprovação, contratação, execução, encerramento) adaptado aos diversos modelos de gestão adotados pelos gestores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Elaboração</a:t>
            </a:r>
            <a:r>
              <a:rPr lang="pt-BR" dirty="0" smtClean="0">
                <a:latin typeface="Trebuchet MS" pitchFamily="34" charset="0"/>
              </a:rPr>
              <a:t> e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Revisão</a:t>
            </a:r>
            <a:r>
              <a:rPr lang="pt-BR" dirty="0" smtClean="0">
                <a:latin typeface="Trebuchet MS" pitchFamily="34" charset="0"/>
              </a:rPr>
              <a:t> de projetos com uso de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Bancos de Produtos </a:t>
            </a:r>
            <a:r>
              <a:rPr lang="pt-BR" dirty="0" smtClean="0">
                <a:latin typeface="Trebuchet MS" pitchFamily="34" charset="0"/>
              </a:rPr>
              <a:t>(atividades, insumos, peso e proporcionalidade) mais indicados por Programas, com consistência interna parametrizável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Avisos Gerais </a:t>
            </a:r>
            <a:r>
              <a:rPr lang="pt-BR" dirty="0" smtClean="0">
                <a:latin typeface="Trebuchet MS" pitchFamily="34" charset="0"/>
              </a:rPr>
              <a:t>corporativos e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Diário de Ocorrências </a:t>
            </a:r>
            <a:r>
              <a:rPr lang="pt-BR" dirty="0" smtClean="0">
                <a:latin typeface="Trebuchet MS" pitchFamily="34" charset="0"/>
              </a:rPr>
              <a:t>por projetos, com interatividade e compartilhamento de documentos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400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FUNCIONALIDADES</a:t>
            </a:r>
            <a:r>
              <a:rPr lang="pt-BR" sz="2000" dirty="0" smtClean="0"/>
              <a:t> 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1600" dirty="0" smtClean="0"/>
              <a:t>O QUE SE TERÁ A CURTO PRAZO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Monitoramento dos Projetos</a:t>
            </a:r>
            <a:r>
              <a:rPr lang="pt-BR" dirty="0" smtClean="0">
                <a:latin typeface="Trebuchet MS" pitchFamily="34" charset="0"/>
              </a:rPr>
              <a:t>, com acompanhamento em tempo integral dos projetos (atividades, insumos, linha de base, metas), com interatividade e registro das análises e observações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Análise</a:t>
            </a:r>
            <a:r>
              <a:rPr lang="pt-BR" dirty="0" smtClean="0">
                <a:latin typeface="Trebuchet MS" pitchFamily="34" charset="0"/>
              </a:rPr>
              <a:t> parametrizável da evolução dos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Programas</a:t>
            </a:r>
            <a:r>
              <a:rPr lang="pt-BR" dirty="0" smtClean="0">
                <a:latin typeface="Trebuchet MS" pitchFamily="34" charset="0"/>
              </a:rPr>
              <a:t> e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projetos</a:t>
            </a:r>
            <a:r>
              <a:rPr lang="pt-BR" dirty="0" smtClean="0">
                <a:latin typeface="Trebuchet MS" pitchFamily="34" charset="0"/>
              </a:rPr>
              <a:t>, com montagem </a:t>
            </a:r>
            <a:r>
              <a:rPr lang="pt-BR" dirty="0" err="1" smtClean="0">
                <a:latin typeface="Trebuchet MS" pitchFamily="34" charset="0"/>
              </a:rPr>
              <a:t>çustomizável</a:t>
            </a:r>
            <a:r>
              <a:rPr lang="pt-BR" dirty="0" smtClean="0">
                <a:latin typeface="Trebuchet MS" pitchFamily="34" charset="0"/>
              </a:rPr>
              <a:t> dos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indicadores</a:t>
            </a:r>
            <a:r>
              <a:rPr lang="pt-BR" dirty="0" smtClean="0">
                <a:latin typeface="Trebuchet MS" pitchFamily="34" charset="0"/>
              </a:rPr>
              <a:t> de desempenho, execução e impacto, permitindo consolidação de relatórios gráficos e analíticos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Diagnóstico analítico do planejamento estratégico </a:t>
            </a:r>
            <a:r>
              <a:rPr lang="pt-BR" dirty="0" smtClean="0">
                <a:latin typeface="Trebuchet MS" pitchFamily="34" charset="0"/>
              </a:rPr>
              <a:t>do executor, com identificação das potencialidades e carências, problemas, estratégias de superação, objetivos e metas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SzPct val="90000"/>
            </a:pPr>
            <a:endParaRPr lang="pt-BR" dirty="0" smtClean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880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782</Words>
  <Application>Microsoft Office PowerPoint</Application>
  <PresentationFormat>Apresentação na tela (4:3)</PresentationFormat>
  <Paragraphs>146</Paragraphs>
  <Slides>14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Slide 1</vt:lpstr>
      <vt:lpstr>AGENDA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msaito</dc:creator>
  <cp:lastModifiedBy>IrmaBC</cp:lastModifiedBy>
  <cp:revision>35</cp:revision>
  <dcterms:created xsi:type="dcterms:W3CDTF">2012-04-13T19:51:33Z</dcterms:created>
  <dcterms:modified xsi:type="dcterms:W3CDTF">2018-08-30T17:04:52Z</dcterms:modified>
</cp:coreProperties>
</file>