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7" r:id="rId4"/>
    <p:sldId id="288" r:id="rId5"/>
    <p:sldId id="259" r:id="rId6"/>
    <p:sldId id="263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9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Plan1!$A$4</c:f>
              <c:strCache>
                <c:ptCount val="1"/>
                <c:pt idx="0">
                  <c:v>IPTU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Plan1!$B$3:$J$3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2013* </c:v>
                </c:pt>
              </c:strCache>
            </c:strRef>
          </c:cat>
          <c:val>
            <c:numRef>
              <c:f>Plan1!$B$4:$J$4</c:f>
              <c:numCache>
                <c:formatCode>_(* #,##0.00_);_(* \(#,##0.00\);_(* "-"??_);_(@_)</c:formatCode>
                <c:ptCount val="9"/>
                <c:pt idx="0">
                  <c:v>112894.83</c:v>
                </c:pt>
                <c:pt idx="1">
                  <c:v>227801.12</c:v>
                </c:pt>
                <c:pt idx="2">
                  <c:v>335524.25</c:v>
                </c:pt>
                <c:pt idx="3">
                  <c:v>347625.71</c:v>
                </c:pt>
                <c:pt idx="4">
                  <c:v>551422.14</c:v>
                </c:pt>
                <c:pt idx="5">
                  <c:v>609393.42000000004</c:v>
                </c:pt>
                <c:pt idx="6">
                  <c:v>934517.47</c:v>
                </c:pt>
                <c:pt idx="7">
                  <c:v>1130900.31</c:v>
                </c:pt>
                <c:pt idx="8">
                  <c:v>525296.09</c:v>
                </c:pt>
              </c:numCache>
            </c:numRef>
          </c:val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ISS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cmpd="sng">
              <a:solidFill>
                <a:sysClr val="windowText" lastClr="000000"/>
              </a:solidFill>
            </a:ln>
          </c:spPr>
          <c:cat>
            <c:strRef>
              <c:f>Plan1!$B$3:$J$3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2013* </c:v>
                </c:pt>
              </c:strCache>
            </c:strRef>
          </c:cat>
          <c:val>
            <c:numRef>
              <c:f>Plan1!$B$5:$J$5</c:f>
              <c:numCache>
                <c:formatCode>_(* #,##0.00_);_(* \(#,##0.00\);_(* "-"??_);_(@_)</c:formatCode>
                <c:ptCount val="9"/>
                <c:pt idx="0">
                  <c:v>1053954.6600000008</c:v>
                </c:pt>
                <c:pt idx="1">
                  <c:v>1726747.71</c:v>
                </c:pt>
                <c:pt idx="2">
                  <c:v>1860140.47</c:v>
                </c:pt>
                <c:pt idx="3">
                  <c:v>2004708.6700000009</c:v>
                </c:pt>
                <c:pt idx="4">
                  <c:v>3248185.3</c:v>
                </c:pt>
                <c:pt idx="5">
                  <c:v>4310123.41</c:v>
                </c:pt>
                <c:pt idx="6">
                  <c:v>5191430.18</c:v>
                </c:pt>
                <c:pt idx="7">
                  <c:v>5611402.71</c:v>
                </c:pt>
                <c:pt idx="8">
                  <c:v>3998054.15</c:v>
                </c:pt>
              </c:numCache>
            </c:numRef>
          </c:val>
        </c:ser>
        <c:ser>
          <c:idx val="2"/>
          <c:order val="2"/>
          <c:tx>
            <c:strRef>
              <c:f>Plan1!$A$6</c:f>
              <c:strCache>
                <c:ptCount val="1"/>
                <c:pt idx="0">
                  <c:v>ITBI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Plan1!$B$3:$J$3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2013* </c:v>
                </c:pt>
              </c:strCache>
            </c:strRef>
          </c:cat>
          <c:val>
            <c:numRef>
              <c:f>Plan1!$B$6:$J$6</c:f>
              <c:numCache>
                <c:formatCode>_(* #,##0.00_);_(* \(#,##0.00\);_(* "-"??_);_(@_)</c:formatCode>
                <c:ptCount val="9"/>
                <c:pt idx="0">
                  <c:v>108416.31</c:v>
                </c:pt>
                <c:pt idx="1">
                  <c:v>155529.64000000001</c:v>
                </c:pt>
                <c:pt idx="2">
                  <c:v>166273.8899999999</c:v>
                </c:pt>
                <c:pt idx="3">
                  <c:v>158117.51999999999</c:v>
                </c:pt>
                <c:pt idx="4">
                  <c:v>258659.77000000011</c:v>
                </c:pt>
                <c:pt idx="5">
                  <c:v>326589.15999999986</c:v>
                </c:pt>
                <c:pt idx="6">
                  <c:v>722845.19</c:v>
                </c:pt>
                <c:pt idx="7">
                  <c:v>995091.66</c:v>
                </c:pt>
                <c:pt idx="8">
                  <c:v>594617.93999999948</c:v>
                </c:pt>
              </c:numCache>
            </c:numRef>
          </c:val>
        </c:ser>
        <c:axId val="53934336"/>
        <c:axId val="54482048"/>
      </c:barChart>
      <c:catAx>
        <c:axId val="53934336"/>
        <c:scaling>
          <c:orientation val="minMax"/>
        </c:scaling>
        <c:axPos val="b"/>
        <c:tickLblPos val="nextTo"/>
        <c:crossAx val="54482048"/>
        <c:crosses val="autoZero"/>
        <c:auto val="1"/>
        <c:lblAlgn val="ctr"/>
        <c:lblOffset val="100"/>
      </c:catAx>
      <c:valAx>
        <c:axId val="54482048"/>
        <c:scaling>
          <c:orientation val="minMax"/>
        </c:scaling>
        <c:axPos val="l"/>
        <c:majorGridlines/>
        <c:numFmt formatCode="_(* #,##0.00_);_(* \(#,##0.00\);_(* &quot;-&quot;??_);_(@_)" sourceLinked="1"/>
        <c:tickLblPos val="nextTo"/>
        <c:crossAx val="53934336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</c:spPr>
    </c:plotArea>
    <c:legend>
      <c:legendPos val="r"/>
      <c:layout/>
    </c:legend>
    <c:plotVisOnly val="1"/>
    <c:dispBlanksAs val="gap"/>
  </c:chart>
  <c:spPr>
    <a:solidFill>
      <a:schemeClr val="accent4">
        <a:lumMod val="20000"/>
        <a:lumOff val="80000"/>
      </a:schemeClr>
    </a:solid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C4EA2E-CEAC-49B4-A924-2F5EDBC22D8B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0A2C1B-5AB5-46FF-90E7-32601B7FC6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367C-46AE-4FA6-AD51-928C1E3E2F5C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7E8A-AF92-4A05-A1B0-5A2AFB7844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52A-43B8-4B4A-A8CB-6B667ED63A29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C85-91E1-4539-9316-D103D7E407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151F-7584-4ABD-8F44-9A89B6512022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696D-BD16-491B-82D6-593FB8CAEF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EC15-82E7-4F4A-8243-8FC7624E7991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D63-0FFC-4F91-8A21-BEACD1A72B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6956-BA6D-4AD2-8CDF-84E1FC955F93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6F15-DD7F-4A6C-BEDD-857E94C6A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956F-C04F-4C73-B46C-920B8FF58699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6A06-B1F2-49D5-AC31-29F9E71F2B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F3ED-A4D8-4A0C-8848-AEB3A2F12372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39C0-51DA-42F0-9B2D-12BAC0C881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BB1C-D325-4C91-A35F-7D711A12DA64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8CDC-E58C-4A9A-A866-4B08EED3C7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E923-C89E-437F-86FC-0B29747CC3E1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A205-81D2-4B66-8C7F-357BFE855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8CF3-9A09-40CF-A46E-898656D6244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EC44-4DF2-48F0-924B-894534C46B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B8FA-EC28-4922-842D-5CCC6405B205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29F0-C7E8-4647-ACDA-6749F5E139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8A016-9EC7-4F0A-8AF4-F8909B0A42FA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D9DD3-95D3-48DD-BDF6-E4EB85B317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051" name="AutoShape 2" descr="data:image/jpeg;base64,/9j/4AAQSkZJRgABAQAAAQABAAD/2wCEAAkGBhISEBUUEhQVERAWGBoWFRYVFBMRFxYXGhobGh8UFBQYGyYeGiEvJR4WIi8iIycpLiwsFx4xNjAvNiYrLSoBCQoKDgwOGg8PGTUkHxw2NTQsNSo1LCwsNSwyNSwpKSkvLCksLCksLSw0LCksNCwsLCwsLCoqLCwpLCwsKikpLP/AABEIAGwAoQMBIgACEQEDEQH/xAAbAAEAAgMBAQAAAAAAAAAAAAAABQYBAgQHA//EAD0QAAIBAgQEBAMGAgkFAAAAAAECAAMRBAYSIQUxQVETImFxBzKBFDNCUpGhseEVFiNykqLB0fAXJENTYv/EABoBAQADAQEBAAAAAAAAAAAAAAADBAUBBgL/xAAqEQACAgICAQMCBgMAAAAAAAAAAQIDBBESMSETIlFBYRQjMpGx4QUVQv/aAAwDAQACEQMRAD8A9xiIgCJi8XgGYmLzMAREQBERAEREAREQBERAEREAREQBERAE+daqFF2IA7kgD9TOPjePajh6tVV1MilgLE3t6Deec1PiY1fC1KdWkDUqAqCpKoFbqbknbn6yaqidv6UV7siFX6j0X+nKPjCjrU1SCQoIJsO/+3vO688Ry7xA4aqKiqGsCLcufty6SwVM64tjfUqD8qpt9Sby3LAkpaiZ8f8AKQUdzXk9Mp1Qb2INtj6Hsf2n1lKybiaoDu4ZqdRtQZVLHWbA3A3A2HS0ttHFq3ysD/H6iUrIOEmvg0ablZFS62dETAMSMnMxMTF4BtE1i8A2iazN4OGYmt5m8HTMTS8XgG8TW8CAbRMRAKRnrO1LDrUw9mas9M8gLKGBAJJ+vKed5W4P9orrS1qi9SxANuyA7kmWXP8AkfENiHxFEGqj7lfMzqw0jSi9Qe3SxkXwnL+Iwgp4yunhU0q07q19eksAW09OfWbFDrhT7ZeWYWSrJ3e6PhfwT+eOBJQNFqa6adtBt0I3BJ7kX39J88pZfGIcl/uktf8A+j+W/Sd/xHwbnwqyktTC6XsSQN7q1htvci/tOnLNXRwqo6feWqt63FwD72A2nFbJY60/LeiOVEHlNteEtnVi830KIenSFygsukeW/Ln6dZSanF6wqNUDkVG5sDv7Dpb0k/wbJT1FD1mNNTyUWLW7k9JJVcg4VgQtV9X95G/y2nISx6m138nJ15V+n0l0VvCfEPFU3Gsiql/MCArEejDr7y/8CzJQxak0mJK2DAgqQT03/wBJ5xmXJVXDUWqlw6KQBYbkHraT+QOC1MLh61eqCrOLqnUKoJuR3Miyo0Ov1IPotYUshWenP6k5x7N6YdtCjxKo5i9gvuZF4HPzvUVWpKAzBbhiSLm17WkJlvBDE4oeKbg3dt/mPb9T+0vtTL2H2/slBUgqQNJBHYiearnfe3OL0j2F1ePjpVyjuWuz58bzHTwyjV5nPJRz9z2lZPxDq6vu009iWv8A4un6SKxl8RjirH5qmi/Zb2sP+dZ6AmXsOKejw1027bn1J5wp23yfCWkjkq8fGhH1I7cvJy8CzVSxB0/JV/KfTses349mWnhgARrqHko527nsJRcbQ+y40imTZHUqeu4Btf62m+JBr48h/wAVXSfQA6bDtsBPj8XPjx/63olWBU5qe/Zrf9En/wBQa17+Emjtdr/RuX7Sy8CzGmJU2GlxzU/xvyM5eN4vDYdBTeldGBFlUdO8h8ucQwdOqopJUNRyFDtbr9dpJGdldijKaeyGdddtTnXU1r6/Q6cVn8o7L4V9LFb6+djbtOzg2b/tHif2enw01/Ne/Pbl6SnLjRSxbOy6wrvddt73HX3lt4Tx1MQlcJSFLQm9rG979vaRU5E5zac/nwTZONXXWnGHevOzgPxFP/pH+P8AlJPgudEruEZTTc/LvcH0vKnlniFKjUZqy6lKWA06t7iYwLCpjlNNSFNTUoHQXJv6bfxkdeVZtPlvb6J7cGn3JQ0orez1KIia/OR5zSM6J86+GV1KuAynmCAQfcGfaYMlONEbjFWlTVfDNSn8pAAbSvqGO49N/aeVZh4jT8XThWZcIwDqAaioxPzMA1uwHbaeyMJ5pmnj9OvisPhRhyFFdFL1KbISNYVhStY27nlaXMWXGe9bM/Or5Q8PRvlihXxuFem2IdFpsFUCxJFr2cjzEdt7yucTwNfA111jzAhlYX0vY9xY+4MmviFU+xYjDnCkUG0NcUxpWwYW1KNiN25ybxdVeJ8IarYeMqsw9KlO9wPfl9ZaVnBqevbIpOnl7E/fD9n9hlTNzcQd6NaimlVDEgkg2YW8pG3Lv0l0akCCDyItKV8K+AtRw7Vqq6XrG6g8xTA2uOlzc/pLljMUtNHdr6EUs1gSQFBJsBueR2mfkcHNqHRq4vP005dnm2JwlbAYjUo8oJ0N+FlP4Sekl0z5UqMiKioWdQTe+xIBtJ1+NUiqriUOHZzZadXw3uNgCxpsyqCTpGogltuZAMYONcMp+dBTuNTHTTIYBFZzZbXYgLfSLmzKbWIMyFizrl+XLwzdeZXbH82G5JdoiM18HejXNZL6GIYEfhb19L7zpT4g1PDt4amp+a5sfUiT9LM+HqLXPmK0V1PdQxZdNyVRSSeRFrXuLWkcmIwF71qNPDvr0hangsb7bkU2YLzHzWN2A6xLFnFt1S1vvYjmVzgo3w249EFwLhtTF4nxH3TVqqN02/Cvfp7Wn0zNwuph8T4yjyFtanoG2uG7S0YfNOEFlRrLpR1IRgrK+qxUgcvKST0Fiec++K49hvBNQuHpamXZWfUy3JVQAS3JuWw089o/Arhrfnvf3H+xl6vJL261r7FZx2baFamPEw+uqBtfSVBPUT45M4Q1SsKpFqaXt6t0A9r/ALSartw5FrOadMmgni1VCLqVdOq9jYHkd72257TqwebcJoHmFK4YhDYtZWK7BNQN7GwUm43FxEcScpKVj6+BLMhGtwpi1y+Sk/axSxbOyh1V38ptve4lr4Vx9K61lSkKVqZJItvz7CfXh3EsDiPlRPEZWqaDTsxCkgty57Xtz35Tn4PmfBVPuqZpl0Db00W6sAwQkNbUVJbSdwFa4BFp2vFnW358HLsyuyK3HyvuQWTeGU69ZlqrrUJcbsN9QHMES+8O4DQo70kCk8zuTb3O8hxx3CUWqaKZDLUFE6RTp6ib7qzMo03VgSSN0InZw/NlGsKWjXeqzIoIAKlL3L72A5WIvfULekuPjKqPnshysuV82+k/oTemIvEtlHSNoiIOiRfFMDh9aV6wXVQ1MjsSPDuPMedun7SUlE+J3AMRWoh6LnRTDGpSuRr5EMLbEixsD39J91rctN6IrZOMG0t6Klij/TPFNKsUohSFJuD4aHdgvckm1/r2nq3COC0sNSFKkoVBzsANRtbU1tidhK58PcmDCU/FqD/uHA630LYeUdt7n9JdLSbIs5PjHpEGNVpc5ds1RbCw2E+eKwy1EZGGpHBVh3VhYj9J9pmVi4Qr5YpMQXNR7WHmcnUqkMquQPMAwuL9zvvaaVcoYZmVmRiV1287j7yn4Tcj+Xb0k7EAh8Pluii1F0llqgq4a3mBvcEgA73P8pzf1Mw5qCqVZqw/GxDtayjT5ha3lX12ve8sMQCATKFEAWNQEAi4qMLgs7EH0Otv27Cfdss0fCp0lUqlIlqeliGQsGU2bfmHcezSYiAQdLKOHU1yFa+IXRV8x3W7mw7fO2/Pf0E+X9S8MHLBSCTfY20tqLak2upBJtaw3lhiAQvDcq0KDlqYbUwIYs2om5F2vzubd/pN1y1QFJKWk6Ka01TzNcCkQyHVe5IIG55735yXiAQlDKWFR1dKSq67kr5dZ3Oqrb5zdnN2vu7HmTM4HKeHpOHRCGXTYlmPyhwDa9v/ACPfvt2EmogGImYgCIiAJoyTeYgGAJmJmAIiIAiIgCIiAIiIAiIgCIiA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2" name="AutoShape 4" descr="data:image/jpeg;base64,/9j/4AAQSkZJRgABAQAAAQABAAD/2wCEAAkGBhISEBUUEhQVERAWGBoWFRYVFBMRFxYXGhobGh8UFBQYGyYeGiEvJR4WIi8iIycpLiwsFx4xNjAvNiYrLSoBCQoKDgwOGg8PGTUkHxw2NTQsNSo1LCwsNSwyNSwpKSkvLCksLCksLSw0LCksNCwsLCwsLCoqLCwpLCwsKikpLP/AABEIAGwAoQMBIgACEQEDEQH/xAAbAAEAAgMBAQAAAAAAAAAAAAAABQYBAgQHA//EAD0QAAIBAgQEBAMGAgkFAAAAAAECAAMRBAYSIQUxQVETImFxBzKBFDNCUpGhseEVFiNykqLB0fAXJENTYv/EABoBAQADAQEBAAAAAAAAAAAAAAADBAUBBgL/xAAqEQACAgICAQMCBgMAAAAAAAAAAQIDBBESMSETIlFBYRQjMpGx4QUVQv/aAAwDAQACEQMRAD8A9xiIgCJi8XgGYmLzMAREQBERAEREAREQBERAEREAREQBERAE+daqFF2IA7kgD9TOPjePajh6tVV1MilgLE3t6Deec1PiY1fC1KdWkDUqAqCpKoFbqbknbn6yaqidv6UV7siFX6j0X+nKPjCjrU1SCQoIJsO/+3vO688Ry7xA4aqKiqGsCLcufty6SwVM64tjfUqD8qpt9Sby3LAkpaiZ8f8AKQUdzXk9Mp1Qb2INtj6Hsf2n1lKybiaoDu4ZqdRtQZVLHWbA3A3A2HS0ttHFq3ysD/H6iUrIOEmvg0ablZFS62dETAMSMnMxMTF4BtE1i8A2iazN4OGYmt5m8HTMTS8XgG8TW8CAbRMRAKRnrO1LDrUw9mas9M8gLKGBAJJ+vKed5W4P9orrS1qi9SxANuyA7kmWXP8AkfENiHxFEGqj7lfMzqw0jSi9Qe3SxkXwnL+Iwgp4yunhU0q07q19eksAW09OfWbFDrhT7ZeWYWSrJ3e6PhfwT+eOBJQNFqa6adtBt0I3BJ7kX39J88pZfGIcl/uktf8A+j+W/Sd/xHwbnwqyktTC6XsSQN7q1htvci/tOnLNXRwqo6feWqt63FwD72A2nFbJY60/LeiOVEHlNteEtnVi830KIenSFygsukeW/Ln6dZSanF6wqNUDkVG5sDv7Dpb0k/wbJT1FD1mNNTyUWLW7k9JJVcg4VgQtV9X95G/y2nISx6m138nJ15V+n0l0VvCfEPFU3Gsiql/MCArEejDr7y/8CzJQxak0mJK2DAgqQT03/wBJ5xmXJVXDUWqlw6KQBYbkHraT+QOC1MLh61eqCrOLqnUKoJuR3Miyo0Ov1IPotYUshWenP6k5x7N6YdtCjxKo5i9gvuZF4HPzvUVWpKAzBbhiSLm17WkJlvBDE4oeKbg3dt/mPb9T+0vtTL2H2/slBUgqQNJBHYiearnfe3OL0j2F1ePjpVyjuWuz58bzHTwyjV5nPJRz9z2lZPxDq6vu009iWv8A4un6SKxl8RjirH5qmi/Zb2sP+dZ6AmXsOKejw1027bn1J5wp23yfCWkjkq8fGhH1I7cvJy8CzVSxB0/JV/KfTses349mWnhgARrqHko527nsJRcbQ+y40imTZHUqeu4Btf62m+JBr48h/wAVXSfQA6bDtsBPj8XPjx/63olWBU5qe/Zrf9En/wBQa17+Emjtdr/RuX7Sy8CzGmJU2GlxzU/xvyM5eN4vDYdBTeldGBFlUdO8h8ucQwdOqopJUNRyFDtbr9dpJGdldijKaeyGdddtTnXU1r6/Q6cVn8o7L4V9LFb6+djbtOzg2b/tHif2enw01/Ne/Pbl6SnLjRSxbOy6wrvddt73HX3lt4Tx1MQlcJSFLQm9rG979vaRU5E5zac/nwTZONXXWnGHevOzgPxFP/pH+P8AlJPgudEruEZTTc/LvcH0vKnlniFKjUZqy6lKWA06t7iYwLCpjlNNSFNTUoHQXJv6bfxkdeVZtPlvb6J7cGn3JQ0orez1KIia/OR5zSM6J86+GV1KuAynmCAQfcGfaYMlONEbjFWlTVfDNSn8pAAbSvqGO49N/aeVZh4jT8XThWZcIwDqAaioxPzMA1uwHbaeyMJ5pmnj9OvisPhRhyFFdFL1KbISNYVhStY27nlaXMWXGe9bM/Or5Q8PRvlihXxuFem2IdFpsFUCxJFr2cjzEdt7yucTwNfA111jzAhlYX0vY9xY+4MmviFU+xYjDnCkUG0NcUxpWwYW1KNiN25ybxdVeJ8IarYeMqsw9KlO9wPfl9ZaVnBqevbIpOnl7E/fD9n9hlTNzcQd6NaimlVDEgkg2YW8pG3Lv0l0akCCDyItKV8K+AtRw7Vqq6XrG6g8xTA2uOlzc/pLljMUtNHdr6EUs1gSQFBJsBueR2mfkcHNqHRq4vP005dnm2JwlbAYjUo8oJ0N+FlP4Sekl0z5UqMiKioWdQTe+xIBtJ1+NUiqriUOHZzZadXw3uNgCxpsyqCTpGogltuZAMYONcMp+dBTuNTHTTIYBFZzZbXYgLfSLmzKbWIMyFizrl+XLwzdeZXbH82G5JdoiM18HejXNZL6GIYEfhb19L7zpT4g1PDt4amp+a5sfUiT9LM+HqLXPmK0V1PdQxZdNyVRSSeRFrXuLWkcmIwF71qNPDvr0hangsb7bkU2YLzHzWN2A6xLFnFt1S1vvYjmVzgo3w249EFwLhtTF4nxH3TVqqN02/Cvfp7Wn0zNwuph8T4yjyFtanoG2uG7S0YfNOEFlRrLpR1IRgrK+qxUgcvKST0Fiec++K49hvBNQuHpamXZWfUy3JVQAS3JuWw089o/Arhrfnvf3H+xl6vJL261r7FZx2baFamPEw+uqBtfSVBPUT45M4Q1SsKpFqaXt6t0A9r/ALSartw5FrOadMmgni1VCLqVdOq9jYHkd72257TqwebcJoHmFK4YhDYtZWK7BNQN7GwUm43FxEcScpKVj6+BLMhGtwpi1y+Sk/axSxbOyh1V38ptve4lr4Vx9K61lSkKVqZJItvz7CfXh3EsDiPlRPEZWqaDTsxCkgty57Xtz35Tn4PmfBVPuqZpl0Db00W6sAwQkNbUVJbSdwFa4BFp2vFnW358HLsyuyK3HyvuQWTeGU69ZlqrrUJcbsN9QHMES+8O4DQo70kCk8zuTb3O8hxx3CUWqaKZDLUFE6RTp6ib7qzMo03VgSSN0InZw/NlGsKWjXeqzIoIAKlL3L72A5WIvfULekuPjKqPnshysuV82+k/oTemIvEtlHSNoiIOiRfFMDh9aV6wXVQ1MjsSPDuPMedun7SUlE+J3AMRWoh6LnRTDGpSuRr5EMLbEixsD39J91rctN6IrZOMG0t6Klij/TPFNKsUohSFJuD4aHdgvckm1/r2nq3COC0sNSFKkoVBzsANRtbU1tidhK58PcmDCU/FqD/uHA630LYeUdt7n9JdLSbIs5PjHpEGNVpc5ds1RbCw2E+eKwy1EZGGpHBVh3VhYj9J9pmVi4Qr5YpMQXNR7WHmcnUqkMquQPMAwuL9zvvaaVcoYZmVmRiV1287j7yn4Tcj+Xb0k7EAh8Pluii1F0llqgq4a3mBvcEgA73P8pzf1Mw5qCqVZqw/GxDtayjT5ha3lX12ve8sMQCATKFEAWNQEAi4qMLgs7EH0Otv27Cfdss0fCp0lUqlIlqeliGQsGU2bfmHcezSYiAQdLKOHU1yFa+IXRV8x3W7mw7fO2/Pf0E+X9S8MHLBSCTfY20tqLak2upBJtaw3lhiAQvDcq0KDlqYbUwIYs2om5F2vzubd/pN1y1QFJKWk6Ka01TzNcCkQyHVe5IIG55735yXiAQlDKWFR1dKSq67kr5dZ3Oqrb5zdnN2vu7HmTM4HKeHpOHRCGXTYlmPyhwDa9v/ACPfvt2EmogGImYgCIiAJoyTeYgGAJmJmAIiIAiIgCIiAIiIAiIgCIiA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tângulo 6"/>
          <p:cNvSpPr>
            <a:spLocks noChangeArrowheads="1"/>
          </p:cNvSpPr>
          <p:nvPr/>
        </p:nvSpPr>
        <p:spPr bwMode="auto">
          <a:xfrm>
            <a:off x="285750" y="1785938"/>
            <a:ext cx="45720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20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20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600">
                <a:latin typeface="Calibri" pitchFamily="34" charset="0"/>
              </a:rPr>
              <a:t>1.250 quadras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>
                <a:latin typeface="Calibri" pitchFamily="34" charset="0"/>
              </a:rPr>
              <a:t>29.413  lotes (sede)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>
                <a:latin typeface="Calibri" pitchFamily="34" charset="0"/>
              </a:rPr>
              <a:t>31.844  edificações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>
                <a:latin typeface="Calibri" pitchFamily="34" charset="0"/>
              </a:rPr>
              <a:t>38.000 fotos de fachada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>
                <a:latin typeface="Calibri" pitchFamily="34" charset="0"/>
              </a:rPr>
              <a:t>3.200 trechos de via</a:t>
            </a:r>
          </a:p>
          <a:p>
            <a:pPr algn="just"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071563"/>
            <a:ext cx="8675687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Recadastramento em campo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 l="21301"/>
          <a:stretch>
            <a:fillRect/>
          </a:stretch>
        </p:blipFill>
        <p:spPr bwMode="auto">
          <a:xfrm>
            <a:off x="5214938" y="2000250"/>
            <a:ext cx="3500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14313" y="285750"/>
            <a:ext cx="8675687" cy="95408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pt-BR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Georreferenciado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Cadastro Municipal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 - Iguatu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tângulo 9"/>
          <p:cNvSpPr>
            <a:spLocks noChangeArrowheads="1"/>
          </p:cNvSpPr>
          <p:nvPr/>
        </p:nvSpPr>
        <p:spPr bwMode="auto">
          <a:xfrm>
            <a:off x="714375" y="1357313"/>
            <a:ext cx="607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pt-BR" sz="1200" b="1">
                <a:latin typeface="Calibri" pitchFamily="34" charset="0"/>
              </a:rPr>
              <a:t>Implantação de um Sistema de Informações Geográficas (SIG)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200">
                <a:latin typeface="Calibri" pitchFamily="34" charset="0"/>
              </a:rPr>
              <a:t>Totalmente plataforma web (SIG Web) que permitirá a visualização de dados e informações geográficas e atualização de dados tabulares via Intranet/Internet.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071688"/>
            <a:ext cx="72151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929322" y="357166"/>
            <a:ext cx="28803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02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4313" y="1285875"/>
            <a:ext cx="8675687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 do </a:t>
            </a:r>
            <a:r>
              <a:rPr lang="pt-BR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atualizada 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428625" y="2428875"/>
            <a:ext cx="4000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600">
                <a:latin typeface="Calibri" pitchFamily="34" charset="0"/>
              </a:rPr>
              <a:t> Atualização da PGV (Planta Genérica de Valores) e Revisão do Código Tributário Municipal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572000" y="2500313"/>
            <a:ext cx="3786188" cy="246221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 executado: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</a:t>
            </a:r>
          </a:p>
          <a:p>
            <a:pPr marL="0" lvl="1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286248" y="357166"/>
            <a:ext cx="452339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03 e 04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4313" y="1285875"/>
            <a:ext cx="8675687" cy="95408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Capacitação Implantado e Equipe da UEM Capacitada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28625" y="2500313"/>
            <a:ext cx="8358188" cy="267811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virtude do Concurso Publico Realizado no ano de 2013, a Capacitação foi adiada para o segundo semestre do ano corrente.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 está sendo elaborado o Termo De Referencia.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43438" y="357166"/>
            <a:ext cx="41662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05 e 06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4313" y="1285875"/>
            <a:ext cx="8675687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 do Atendimento ao Cidadão Reformado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85750" y="2071688"/>
            <a:ext cx="835818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Executado 100% com Recurso do PNAFM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2928938"/>
            <a:ext cx="8675687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Mobiliário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85750" y="3643313"/>
            <a:ext cx="835818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Processo Licitatório concluído.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85750" y="4429125"/>
            <a:ext cx="8675688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Tecnológico Modernizado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57188" y="5214938"/>
            <a:ext cx="8358187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Processo Licitatório concluído.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929322" y="357166"/>
            <a:ext cx="28803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07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4313" y="1571625"/>
            <a:ext cx="8675687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Atendimento do </a:t>
            </a:r>
            <a:r>
              <a:rPr lang="pt-BR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85750" y="2571750"/>
            <a:ext cx="8358188" cy="95408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Elaboração do Termo de Referencia.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Licitação em fase de execução.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1472" y="357166"/>
            <a:ext cx="823817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das Receitas Publicas Municipais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428596" y="1142985"/>
          <a:ext cx="835824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CaixaDeTexto 8"/>
          <p:cNvSpPr txBox="1">
            <a:spLocks noChangeArrowheads="1"/>
          </p:cNvSpPr>
          <p:nvPr/>
        </p:nvSpPr>
        <p:spPr bwMode="auto">
          <a:xfrm>
            <a:off x="1214438" y="5500688"/>
            <a:ext cx="6357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* Receitas de 2013 atualizadas até 31.08.2013.</a:t>
            </a:r>
          </a:p>
          <a:p>
            <a:r>
              <a:rPr lang="pt-BR">
                <a:latin typeface="Calibri" pitchFamily="34" charset="0"/>
              </a:rPr>
              <a:t>** IPTU 2013 lançado com 15% de desconto a vista na cota única ou em 03 parcelas com o ultimo vencimento para o dia 30.11.2013.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ixaDeTexto 4"/>
          <p:cNvSpPr txBox="1">
            <a:spLocks noChangeArrowheads="1"/>
          </p:cNvSpPr>
          <p:nvPr/>
        </p:nvSpPr>
        <p:spPr bwMode="auto">
          <a:xfrm>
            <a:off x="428625" y="1143000"/>
            <a:ext cx="828675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5000" b="1" i="1">
                <a:latin typeface="Kunstler Script"/>
              </a:rPr>
              <a:t>"</a:t>
            </a:r>
            <a:r>
              <a:rPr lang="pt-BR" sz="5000" b="1" i="1">
                <a:latin typeface="Angsana New" pitchFamily="18" charset="-34"/>
                <a:cs typeface="Angsana New" pitchFamily="18" charset="-34"/>
              </a:rPr>
              <a:t>É impossível avaliar a força que possuímos sem medir o tamanho do obstáculo que podemos vencer, nem o valor de uma ação sem sabermos o sacrifício que ela comporta.</a:t>
            </a:r>
          </a:p>
          <a:p>
            <a:pPr algn="just"/>
            <a:r>
              <a:rPr lang="pt-BR" sz="5000" b="1" i="1">
                <a:latin typeface="Angsana New" pitchFamily="18" charset="-34"/>
                <a:cs typeface="Angsana New" pitchFamily="18" charset="-34"/>
              </a:rPr>
              <a:t>                                            “(H. W. Beecher)”</a:t>
            </a:r>
          </a:p>
          <a:p>
            <a:pPr algn="just"/>
            <a:endParaRPr lang="pt-BR" sz="2200" b="1" i="1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pt-BR" sz="6500" b="1" i="1">
              <a:latin typeface="Kunstler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714375" y="1000125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pt-BR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14313" y="1214438"/>
            <a:ext cx="5580062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Iguatu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28625" y="2286000"/>
            <a:ext cx="67865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Significa Água Boa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Orçamento Municipal 2013: 158.000.000,00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65163" y="3573463"/>
          <a:ext cx="6858000" cy="247268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521413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População estimada 2013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100.053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</a:tr>
              <a:tr h="521413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População 2010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96.495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</a:tr>
              <a:tr h="521413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Área da unidade territorial (km²)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1.029,214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</a:tr>
              <a:tr h="908441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Densidade demográfica (hab/km²)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solidFill>
                            <a:srgbClr val="999988"/>
                          </a:solidFill>
                          <a:effectLst/>
                          <a:latin typeface="Arial"/>
                        </a:rPr>
                        <a:t>93,76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714375" y="1000125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pt-BR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pic>
        <p:nvPicPr>
          <p:cNvPr id="4100" name="Picture 2" descr="http://4.bp.blogspot.com/-q9lclOIGNjw/T2nd4qKpROI/AAAAAAAAOOk/toDh6m9NX1Y/s640/FIRJANFINAL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33375"/>
            <a:ext cx="46799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aixaDeTexto 4"/>
          <p:cNvSpPr txBox="1">
            <a:spLocks noChangeArrowheads="1"/>
          </p:cNvSpPr>
          <p:nvPr/>
        </p:nvSpPr>
        <p:spPr bwMode="auto">
          <a:xfrm>
            <a:off x="714375" y="1000125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pt-BR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14313" y="1214438"/>
            <a:ext cx="5580062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Objetivos da apresentação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28625" y="2286000"/>
            <a:ext cx="67865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Objetivo do Projeto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Produtos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Cronograma de execução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Evolução das Receitas Publicas Municipais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tângulo 4"/>
          <p:cNvSpPr>
            <a:spLocks noChangeArrowheads="1"/>
          </p:cNvSpPr>
          <p:nvPr/>
        </p:nvSpPr>
        <p:spPr bwMode="auto">
          <a:xfrm>
            <a:off x="500063" y="714375"/>
            <a:ext cx="77152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latin typeface="Calibri" pitchFamily="34" charset="0"/>
                <a:sym typeface="Wingdings" pitchFamily="2" charset="2"/>
              </a:rPr>
              <a:t> OBJETIVO DO PROJETO</a:t>
            </a:r>
            <a:r>
              <a:rPr lang="pt-BR" b="1">
                <a:latin typeface="Calibri" pitchFamily="34" charset="0"/>
              </a:rPr>
              <a:t>:</a:t>
            </a:r>
          </a:p>
          <a:p>
            <a:pPr algn="just"/>
            <a:r>
              <a:rPr lang="pt-BR">
                <a:latin typeface="Calibri" pitchFamily="34" charset="0"/>
              </a:rPr>
              <a:t/>
            </a:r>
            <a:br>
              <a:rPr lang="pt-BR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>•    Aumentar a arrecadação própria da Prefeitura dos impostos de IPTU e ISS em 100% no período de 4 anos, por meio da atualização dos cadastros imobiliários e mobiliários da Prefeitura; da sistematização de seus controles visando integrar os procedimentos de planejamento, execução e controle da receita e despesa municipal, e da revisão da legislação tributaria municipal, atualizando-as para promover uma fiscalização mais eficiente por parte dos fiscais tributários. </a:t>
            </a:r>
            <a:br>
              <a:rPr lang="pt-BR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/>
            </a:r>
            <a:br>
              <a:rPr lang="pt-BR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>•    Reformar e modernizar as instalações do posto de atendimento ao cidadão melhorando o acesso ao atendimento ao cidadão e valorizando o trabalho dos serviços públicos;</a:t>
            </a:r>
            <a:br>
              <a:rPr lang="pt-BR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/>
            </a:r>
            <a:br>
              <a:rPr lang="pt-BR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>•    Implantação de um sistema integrado de gestão com a finalidade de proporcionar agilidade na geração de informações gerenciais e no atendimento aos fornecedores e contribuintes;</a:t>
            </a:r>
          </a:p>
          <a:p>
            <a:pPr algn="just"/>
            <a:r>
              <a:rPr lang="pt-BR">
                <a:latin typeface="Calibri" pitchFamily="34" charset="0"/>
              </a:rPr>
              <a:t/>
            </a:r>
            <a:br>
              <a:rPr lang="pt-BR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>•    Promover a execução de um programa de capacitação técnica dos servidores da Prefeitura Municipal;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7172" name="Retângulo 4"/>
          <p:cNvSpPr>
            <a:spLocks noChangeArrowheads="1"/>
          </p:cNvSpPr>
          <p:nvPr/>
        </p:nvSpPr>
        <p:spPr bwMode="auto">
          <a:xfrm>
            <a:off x="428625" y="28575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rgbClr val="0070C0"/>
                </a:solidFill>
                <a:latin typeface="Calibri" pitchFamily="34" charset="0"/>
              </a:rPr>
              <a:t>    PRODUTOS:</a:t>
            </a:r>
            <a:endParaRPr lang="pt-BR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75" y="1285875"/>
          <a:ext cx="7858180" cy="1353848"/>
        </p:xfrm>
        <a:graphic>
          <a:graphicData uri="http://schemas.openxmlformats.org/drawingml/2006/table">
            <a:tbl>
              <a:tblPr/>
              <a:tblGrid>
                <a:gridCol w="5437657"/>
                <a:gridCol w="2420523"/>
              </a:tblGrid>
              <a:tr h="7143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latin typeface="Calibri"/>
                        </a:rPr>
                        <a:t>Cadastro técnico </a:t>
                      </a:r>
                      <a:r>
                        <a:rPr lang="pt-BR" sz="1500" b="1" i="0" u="none" strike="noStrike" dirty="0" err="1">
                          <a:latin typeface="Calibri"/>
                        </a:rPr>
                        <a:t>multifinalitário</a:t>
                      </a:r>
                      <a:r>
                        <a:rPr lang="pt-BR" sz="1500" b="1" i="0" u="none" strike="noStrike" dirty="0">
                          <a:latin typeface="Calibri"/>
                        </a:rPr>
                        <a:t> desenvolvido, atualizado e </a:t>
                      </a:r>
                      <a:r>
                        <a:rPr lang="pt-BR" sz="1500" b="1" i="0" u="none" strike="noStrike" dirty="0" err="1">
                          <a:latin typeface="Calibri"/>
                        </a:rPr>
                        <a:t>georreferenciado</a:t>
                      </a:r>
                      <a:endParaRPr lang="pt-BR" sz="1500" b="1" i="0" u="none" strike="noStrike" dirty="0">
                        <a:latin typeface="Calibri"/>
                      </a:endParaRPr>
                    </a:p>
                  </a:txBody>
                  <a:tcPr marL="42138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latin typeface="Calibri"/>
                        </a:rPr>
                        <a:t>          3.148.458,81 </a:t>
                      </a:r>
                    </a:p>
                  </a:txBody>
                  <a:tcPr marL="42138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394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latin typeface="Calibri"/>
                        </a:rPr>
                        <a:t>Base legal do município atualizada</a:t>
                      </a:r>
                    </a:p>
                  </a:txBody>
                  <a:tcPr marL="42138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latin typeface="Calibri"/>
                        </a:rPr>
                        <a:t>               50.000,00 </a:t>
                      </a:r>
                    </a:p>
                  </a:txBody>
                  <a:tcPr marL="42138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4375" y="785813"/>
          <a:ext cx="7858180" cy="500066"/>
        </p:xfrm>
        <a:graphic>
          <a:graphicData uri="http://schemas.openxmlformats.org/drawingml/2006/table">
            <a:tbl>
              <a:tblPr/>
              <a:tblGrid>
                <a:gridCol w="5429288"/>
                <a:gridCol w="2428892"/>
              </a:tblGrid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PRODUTO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Valor</a:t>
                      </a:r>
                      <a:r>
                        <a:rPr lang="pt-BR" sz="10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Total</a:t>
                      </a:r>
                      <a:endParaRPr lang="pt-BR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14375" y="2714625"/>
          <a:ext cx="7858180" cy="1232308"/>
        </p:xfrm>
        <a:graphic>
          <a:graphicData uri="http://schemas.openxmlformats.org/drawingml/2006/table">
            <a:tbl>
              <a:tblPr/>
              <a:tblGrid>
                <a:gridCol w="5429288"/>
                <a:gridCol w="2428892"/>
              </a:tblGrid>
              <a:tr h="5857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Calibri"/>
                        </a:rPr>
                        <a:t>Programa de capacitação implantado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latin typeface="Calibri"/>
                        </a:rPr>
                        <a:t>    </a:t>
                      </a:r>
                      <a:r>
                        <a:rPr lang="pt-BR" sz="1500" b="0" i="0" u="none" strike="noStrike" dirty="0" smtClean="0">
                          <a:latin typeface="Calibri"/>
                        </a:rPr>
                        <a:t>         </a:t>
                      </a:r>
                      <a:r>
                        <a:rPr lang="pt-BR" sz="1500" b="0" i="0" u="none" strike="noStrike" dirty="0">
                          <a:latin typeface="Calibri"/>
                        </a:rPr>
                        <a:t>292.000,00 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465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Calibri"/>
                        </a:rPr>
                        <a:t>Equipe da UEM capacitada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latin typeface="Calibri"/>
                        </a:rPr>
                        <a:t>               </a:t>
                      </a:r>
                      <a:r>
                        <a:rPr lang="pt-BR" sz="1500" b="0" i="0" u="none" strike="noStrike" dirty="0">
                          <a:latin typeface="Calibri"/>
                        </a:rPr>
                        <a:t>36.000,00 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14375" y="3929063"/>
          <a:ext cx="7858180" cy="285751"/>
        </p:xfrm>
        <a:graphic>
          <a:graphicData uri="http://schemas.openxmlformats.org/drawingml/2006/table">
            <a:tbl>
              <a:tblPr/>
              <a:tblGrid>
                <a:gridCol w="5429288"/>
                <a:gridCol w="2428892"/>
              </a:tblGrid>
              <a:tr h="2857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Calibri"/>
                        </a:rPr>
                        <a:t>Parque tecnológico da Prefeitura Municipal modernizado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latin typeface="Calibri"/>
                        </a:rPr>
                        <a:t>       </a:t>
                      </a:r>
                      <a:r>
                        <a:rPr lang="pt-BR" sz="1500" b="0" i="0" u="none" strike="noStrike" dirty="0" smtClean="0">
                          <a:latin typeface="Calibri"/>
                        </a:rPr>
                        <a:t>         </a:t>
                      </a:r>
                      <a:r>
                        <a:rPr lang="pt-BR" sz="1500" b="0" i="0" u="none" strike="noStrike" dirty="0">
                          <a:latin typeface="Calibri"/>
                        </a:rPr>
                        <a:t>239.000,00 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714375" y="4214813"/>
          <a:ext cx="7858180" cy="428629"/>
        </p:xfrm>
        <a:graphic>
          <a:graphicData uri="http://schemas.openxmlformats.org/drawingml/2006/table">
            <a:tbl>
              <a:tblPr/>
              <a:tblGrid>
                <a:gridCol w="5429287"/>
                <a:gridCol w="2428893"/>
              </a:tblGrid>
              <a:tr h="428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Calibri"/>
                        </a:rPr>
                        <a:t>Posto de Atendimento ao Cidadão e paço municipal reformado e mobiliado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latin typeface="Calibri"/>
                        </a:rPr>
                        <a:t>      </a:t>
                      </a:r>
                      <a:r>
                        <a:rPr lang="pt-BR" sz="1500" b="0" i="0" u="none" strike="noStrike" dirty="0" smtClean="0">
                          <a:latin typeface="Calibri"/>
                        </a:rPr>
                        <a:t>       1.200.000,00 </a:t>
                      </a:r>
                      <a:endParaRPr lang="pt-BR" sz="1500" b="0" i="0" u="none" strike="noStrike" dirty="0">
                        <a:latin typeface="Calibri"/>
                      </a:endParaRP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75" y="4643438"/>
          <a:ext cx="7858180" cy="361192"/>
        </p:xfrm>
        <a:graphic>
          <a:graphicData uri="http://schemas.openxmlformats.org/drawingml/2006/table">
            <a:tbl>
              <a:tblPr/>
              <a:tblGrid>
                <a:gridCol w="5429288"/>
                <a:gridCol w="2428892"/>
              </a:tblGrid>
              <a:tr h="3611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latin typeface="Calibri"/>
                        </a:rPr>
                        <a:t>Sistema de atendimento do </a:t>
                      </a:r>
                      <a:r>
                        <a:rPr lang="pt-BR" sz="1400" b="1" i="0" u="none" strike="noStrike" dirty="0" smtClean="0">
                          <a:latin typeface="Calibri"/>
                        </a:rPr>
                        <a:t>PROCON </a:t>
                      </a:r>
                      <a:r>
                        <a:rPr lang="pt-BR" sz="1400" b="1" i="0" u="none" strike="noStrike" dirty="0">
                          <a:latin typeface="Calibri"/>
                        </a:rPr>
                        <a:t>modernizado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latin typeface="Calibri"/>
                        </a:rPr>
                        <a:t>        </a:t>
                      </a:r>
                      <a:r>
                        <a:rPr lang="pt-BR" sz="1500" b="0" i="0" u="none" strike="noStrike" dirty="0" smtClean="0">
                          <a:latin typeface="Calibri"/>
                        </a:rPr>
                        <a:t>        </a:t>
                      </a:r>
                      <a:r>
                        <a:rPr lang="pt-BR" sz="1500" b="0" i="0" u="none" strike="noStrike" dirty="0">
                          <a:latin typeface="Calibri"/>
                        </a:rPr>
                        <a:t>312.318,71 </a:t>
                      </a:r>
                    </a:p>
                  </a:txBody>
                  <a:tcPr marL="31972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0" y="1143000"/>
            <a:ext cx="8675688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2012/2013 – Cadastro </a:t>
            </a:r>
            <a:r>
              <a:rPr lang="pt-BR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Multifinalitário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SIG Iguatu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4"/>
          <p:cNvSpPr>
            <a:spLocks noChangeArrowheads="1"/>
          </p:cNvSpPr>
          <p:nvPr/>
        </p:nvSpPr>
        <p:spPr bwMode="auto">
          <a:xfrm>
            <a:off x="0" y="2000250"/>
            <a:ext cx="9036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Novo Mapeamento Cartográfico Digital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Ortofoto</a:t>
            </a: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(</a:t>
            </a:r>
            <a:r>
              <a:rPr lang="pt-B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sobrevôo</a:t>
            </a: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Atualização do Mapa digital (quadras, vias, lotes, </a:t>
            </a:r>
            <a:r>
              <a:rPr lang="pt-B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etc</a:t>
            </a: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Levantamento de campo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Dados complementares de imóveis (estado e padrão construtivo)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Fotografias individuais de fachadas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Elaboração  de Banco de Dados Geográfico corporativo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Integrável com outros sistemas da prefeitura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Desenvolvimento e Implantação de Sistema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Georreferenciado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de Cadastro de Imóveis </a:t>
            </a:r>
            <a:r>
              <a:rPr lang="pt-B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na web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Utilizado simultaneamente por vários setores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00760" y="285728"/>
            <a:ext cx="28803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9219" name="Imagem 3" descr="PAINEL PNAFM-0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14500" y="285750"/>
            <a:ext cx="5357813" cy="782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Ortofoto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(sobrevôo)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 l="3346" t="11310" r="21802" b="10913"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0243" name="Imagem 3" descr="PAINEL PNAFM-0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14313" y="714375"/>
            <a:ext cx="8675687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t-BR"/>
            </a:defPPr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Mapeamento Cartográfico</a:t>
            </a:r>
            <a:endParaRPr lang="pt-BR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Subtítulo 2"/>
          <p:cNvSpPr txBox="1">
            <a:spLocks/>
          </p:cNvSpPr>
          <p:nvPr/>
        </p:nvSpPr>
        <p:spPr bwMode="auto">
          <a:xfrm>
            <a:off x="214313" y="1428750"/>
            <a:ext cx="45005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7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t-BR" sz="1600" b="1">
                <a:latin typeface="Calibri" pitchFamily="34" charset="0"/>
              </a:rPr>
              <a:t>Atualização do Mapa Digital (plantas em CAD e no SIG)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b="1">
                <a:latin typeface="Calibri" pitchFamily="34" charset="0"/>
              </a:rPr>
              <a:t>Principais Camadas restituídas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Bairros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Distritos Fiscais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Quadras e Faces de Quadra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Lotes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Edificações  (incluindo prédios públicos)	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Loteamentos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Vias e Logradouros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Hidrografia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i="1">
                <a:latin typeface="Calibri" pitchFamily="34" charset="0"/>
              </a:rPr>
              <a:t>Áreas Verdes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b="1" i="1">
                <a:latin typeface="Calibri" pitchFamily="34" charset="0"/>
              </a:rPr>
              <a:t>Áreas de lotes e edificações foram recalculadas digitalmente a partir do novo mapa digital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600" b="1" i="1">
                <a:latin typeface="Calibri" pitchFamily="34" charset="0"/>
              </a:rPr>
              <a:t>Plantas-quadra agora serão digitalizadas, e armazenadas em Banco de Dados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/>
          <a:srcRect l="26361" t="16190" r="2934" b="5019"/>
          <a:stretch>
            <a:fillRect/>
          </a:stretch>
        </p:blipFill>
        <p:spPr bwMode="auto">
          <a:xfrm>
            <a:off x="4714875" y="1428750"/>
            <a:ext cx="4429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483</Words>
  <Application>Microsoft Office PowerPoint</Application>
  <PresentationFormat>Apresentação na tela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</dc:creator>
  <cp:lastModifiedBy>IrmaBC</cp:lastModifiedBy>
  <cp:revision>102</cp:revision>
  <dcterms:created xsi:type="dcterms:W3CDTF">2012-12-03T13:15:41Z</dcterms:created>
  <dcterms:modified xsi:type="dcterms:W3CDTF">2018-08-30T17:56:18Z</dcterms:modified>
</cp:coreProperties>
</file>