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4662" r:id="rId3"/>
  </p:sldMasterIdLst>
  <p:notesMasterIdLst>
    <p:notesMasterId r:id="rId30"/>
  </p:notesMasterIdLst>
  <p:handoutMasterIdLst>
    <p:handoutMasterId r:id="rId31"/>
  </p:handoutMasterIdLst>
  <p:sldIdLst>
    <p:sldId id="256" r:id="rId4"/>
    <p:sldId id="259" r:id="rId5"/>
    <p:sldId id="355" r:id="rId6"/>
    <p:sldId id="357" r:id="rId7"/>
    <p:sldId id="309" r:id="rId8"/>
    <p:sldId id="342" r:id="rId9"/>
    <p:sldId id="360" r:id="rId10"/>
    <p:sldId id="374" r:id="rId11"/>
    <p:sldId id="378" r:id="rId12"/>
    <p:sldId id="375" r:id="rId13"/>
    <p:sldId id="377" r:id="rId14"/>
    <p:sldId id="380" r:id="rId15"/>
    <p:sldId id="362" r:id="rId16"/>
    <p:sldId id="364" r:id="rId17"/>
    <p:sldId id="372" r:id="rId18"/>
    <p:sldId id="363" r:id="rId19"/>
    <p:sldId id="373" r:id="rId20"/>
    <p:sldId id="383" r:id="rId21"/>
    <p:sldId id="367" r:id="rId22"/>
    <p:sldId id="369" r:id="rId23"/>
    <p:sldId id="370" r:id="rId24"/>
    <p:sldId id="386" r:id="rId25"/>
    <p:sldId id="384" r:id="rId26"/>
    <p:sldId id="366" r:id="rId27"/>
    <p:sldId id="381" r:id="rId28"/>
    <p:sldId id="341" r:id="rId29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ilherme Modesto Mello" initials="GM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83C4"/>
    <a:srgbClr val="DA251D"/>
    <a:srgbClr val="0072AA"/>
    <a:srgbClr val="F8C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42" autoAdjust="0"/>
    <p:restoredTop sz="94615" autoAdjust="0"/>
  </p:normalViewPr>
  <p:slideViewPr>
    <p:cSldViewPr>
      <p:cViewPr varScale="1">
        <p:scale>
          <a:sx n="109" d="100"/>
          <a:sy n="109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0-23T10:35:04.007" idx="2">
    <p:pos x="10" y="10"/>
    <p:text>Participação societária indevida - CNE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2E6D95-A9AF-4124-B3DF-9F7D880885F0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E2D87A-4D59-4194-8246-99B6F7E73A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E52D65D9-52EC-4383-8D55-98A73B5DDF9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AD5655-BA1D-4822-B6AA-F7183968FD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 userDrawn="1"/>
        </p:nvSpPr>
        <p:spPr bwMode="auto">
          <a:xfrm>
            <a:off x="3348038" y="568325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400" b="1" smtClean="0">
                <a:latin typeface="Prelo Condensed" pitchFamily="2" charset="0"/>
              </a:rPr>
              <a:t>Secretaria de Estado de Transparência e Controle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184150"/>
            <a:ext cx="600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 b="1">
                <a:latin typeface="Prelo Condensed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Prelo Condense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3952-E8A4-49D9-90DC-255FBFE8EF99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E27D-5E02-4D01-8561-92AC9362A6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5F1C-799B-43E1-9BE4-05654B7DF641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986BF-0CA2-4D22-912C-3A9C73D3E2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E30C-CAF7-42A2-A330-F06388DB03AC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6D6A7-521F-48CE-BB3F-D5289ECE3F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6DC2A-C018-4050-988C-FFC29134FD9C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D0AC-E3F5-4838-8F2E-029A99E06E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8EB4B-237A-445A-A06D-C9381C6F8804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6B016-49D4-46B3-A30A-0B9C9638E4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A4F5-F3AD-4015-AA5E-6D63ACB9B2F1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D44B-D939-48A7-BDF9-F30BBC9959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4839E-2432-4FCD-B2C5-86D4D2DD95A6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8ABF-82C5-4818-987F-B9537B1EF8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9080-47CD-483C-94F4-4808840DB0E5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7A64A-D84F-4401-B767-760E877B41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B75A-8841-4AEA-B489-27EFCDB0FCDE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12F5-A91B-4C15-B65C-6009C84D37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06828-7E7D-411A-91C3-65AA4EA16BA8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675B-9D45-4534-B0BF-63B1AFF197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395288" y="1628775"/>
            <a:ext cx="0" cy="4679950"/>
          </a:xfrm>
          <a:prstGeom prst="line">
            <a:avLst/>
          </a:prstGeom>
          <a:ln w="28575">
            <a:solidFill>
              <a:srgbClr val="DA25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539750" y="6381750"/>
            <a:ext cx="8135938" cy="0"/>
          </a:xfrm>
          <a:prstGeom prst="line">
            <a:avLst/>
          </a:prstGeom>
          <a:ln w="28575">
            <a:solidFill>
              <a:srgbClr val="DA25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138" y="184150"/>
            <a:ext cx="600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>
            <a:spLocks noChangeArrowheads="1"/>
          </p:cNvSpPr>
          <p:nvPr userDrawn="1"/>
        </p:nvSpPr>
        <p:spPr bwMode="auto">
          <a:xfrm>
            <a:off x="3151188" y="184150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400" b="1" smtClean="0">
                <a:latin typeface="Prelo Condensed" pitchFamily="2" charset="0"/>
              </a:rPr>
              <a:t>Secretaria de Estado de Transparência e 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/>
          <a:lstStyle>
            <a:lvl1pPr>
              <a:defRPr>
                <a:latin typeface="Prelo Condensed"/>
              </a:defRPr>
            </a:lvl1pPr>
            <a:lvl2pPr>
              <a:defRPr>
                <a:latin typeface="Prelo Condensed"/>
              </a:defRPr>
            </a:lvl2pPr>
            <a:lvl3pPr>
              <a:defRPr>
                <a:latin typeface="Prelo Condensed"/>
              </a:defRPr>
            </a:lvl3pPr>
            <a:lvl4pPr>
              <a:defRPr>
                <a:latin typeface="Prelo Condensed"/>
              </a:defRPr>
            </a:lvl4pPr>
            <a:lvl5pPr>
              <a:defRPr>
                <a:latin typeface="Prelo Condensed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35A7-D451-4649-ABAC-543A092A61D8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2297D-0022-4774-8434-1973C84A7B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316CB-7044-40ED-8281-D92AD1FD8ABD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B6468-9E8F-40EC-975E-F1DB3EF3E6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CBFE8-4AB1-4784-9B86-11B2C696DDD1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6D4A4-8A43-4EF3-9302-BCACAE4356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 userDrawn="1"/>
        </p:nvSpPr>
        <p:spPr bwMode="auto">
          <a:xfrm>
            <a:off x="3348038" y="568325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400" b="1" smtClean="0">
                <a:solidFill>
                  <a:prstClr val="black"/>
                </a:solidFill>
                <a:latin typeface="Prelo Condensed" panose="02000506000000020004" pitchFamily="2" charset="0"/>
              </a:rPr>
              <a:t>Secretaria de Estado de Transparência e Controle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184150"/>
            <a:ext cx="600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>
            <a:lvl1pPr>
              <a:defRPr b="1">
                <a:latin typeface="Prelo Condensed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Prelo Condense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395288" y="1628775"/>
            <a:ext cx="0" cy="4679950"/>
          </a:xfrm>
          <a:prstGeom prst="line">
            <a:avLst/>
          </a:prstGeom>
          <a:ln w="28575">
            <a:solidFill>
              <a:srgbClr val="DA25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 userDrawn="1"/>
        </p:nvCxnSpPr>
        <p:spPr>
          <a:xfrm>
            <a:off x="539750" y="6381750"/>
            <a:ext cx="8135938" cy="0"/>
          </a:xfrm>
          <a:prstGeom prst="line">
            <a:avLst/>
          </a:prstGeom>
          <a:ln w="28575">
            <a:solidFill>
              <a:srgbClr val="DA251D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5138" y="184150"/>
            <a:ext cx="600075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>
            <a:spLocks noChangeArrowheads="1"/>
          </p:cNvSpPr>
          <p:nvPr userDrawn="1"/>
        </p:nvSpPr>
        <p:spPr bwMode="auto">
          <a:xfrm>
            <a:off x="3132138" y="336550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pt-BR" sz="2400" b="1" smtClean="0">
                <a:solidFill>
                  <a:prstClr val="black"/>
                </a:solidFill>
                <a:latin typeface="Prelo Condensed" panose="02000506000000020004" pitchFamily="2" charset="0"/>
              </a:rPr>
              <a:t>Secretaria de Estado de Transparência e Controle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5"/>
          </a:xfrm>
        </p:spPr>
        <p:txBody>
          <a:bodyPr/>
          <a:lstStyle>
            <a:lvl1pPr>
              <a:defRPr>
                <a:latin typeface="Prelo Condensed"/>
              </a:defRPr>
            </a:lvl1pPr>
            <a:lvl2pPr>
              <a:defRPr>
                <a:latin typeface="Prelo Condensed"/>
              </a:defRPr>
            </a:lvl2pPr>
            <a:lvl3pPr>
              <a:defRPr>
                <a:latin typeface="Prelo Condensed"/>
              </a:defRPr>
            </a:lvl3pPr>
            <a:lvl4pPr>
              <a:defRPr>
                <a:latin typeface="Prelo Condensed"/>
              </a:defRPr>
            </a:lvl4pPr>
            <a:lvl5pPr>
              <a:defRPr>
                <a:latin typeface="Prelo Condensed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0C9BD6-7601-4796-98E0-D2FCA24808C9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44DD1C-E72E-4D46-A9EE-3C4F29319D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AA62B3-A84E-4C47-A213-41A2FBB075EE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A02E24-DDB2-45E1-AEC8-31274C28134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D8E7A3-E312-4EAF-8B2B-3C82A1051407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566FBE-71BA-4FBE-A74E-B3ACF69A3A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E2A898-6714-42C0-B86B-E243FA2F5D97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5B04B9-2826-49D7-AE86-36E3BF1F2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D8F82-2DB0-4AA8-9A87-AD5383A41EA1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A82DE2-C987-49FE-85E1-365B671CF7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26F9-38AF-4F7D-8864-6E0D70568AB2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6DAF-D074-46B5-BE9F-4361EB3893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FE44EC-7426-40AE-874E-12886C2505CE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1D0BB7-61AA-44FE-A410-FF6AEED33F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5FB9E1-6B6D-4276-A1CF-01B578E94511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A9A3CC-A383-48F3-9154-E46A702DD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0618FB-5BE6-4623-93E5-D5AEB9B90D0B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228609-7CA2-4FFF-86B5-BA4C0B0F3B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7B68E0-7D47-4ABC-AE79-330891567628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762DFB-016D-4D43-908E-57EF33FBCB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DE47-CEE3-4FA7-8FF9-AE395FD6D24A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4076-F66F-4BC6-918B-8E4ADCA8E8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7FCC4-4047-4552-BE19-A50A2A604F96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D65FD-A59D-4ADE-846C-8168ABB0E5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371E-923E-47C4-BEF7-1E7B4D6DACD8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A2C9-465D-4A5B-A52A-9D9056B363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A918-EBC2-4714-AB56-7927C5EF0BCD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86AB-D3D8-42EB-BFCB-AE8EF643AC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9F162-FF11-4FEE-9E91-8E60C99AC6E3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25981-8721-42EE-9AAB-C361F94084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2732C-C3E3-43A4-A058-1389B77CE78B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C112F-B843-4D5C-A445-7959A12B9C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D9C9C7-9B62-4B82-A09E-A36BD324E4E6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BBEB48-127B-4A65-856E-38BB1121A6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779" r:id="rId3"/>
    <p:sldLayoutId id="2147484780" r:id="rId4"/>
    <p:sldLayoutId id="2147484781" r:id="rId5"/>
    <p:sldLayoutId id="2147484782" r:id="rId6"/>
    <p:sldLayoutId id="2147484783" r:id="rId7"/>
    <p:sldLayoutId id="2147484784" r:id="rId8"/>
    <p:sldLayoutId id="2147484785" r:id="rId9"/>
    <p:sldLayoutId id="2147484786" r:id="rId10"/>
    <p:sldLayoutId id="2147484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7041DB3-478E-4148-9007-A482BB7C5E3A}" type="datetimeFigureOut">
              <a:rPr lang="pt-BR"/>
              <a:pPr>
                <a:defRPr/>
              </a:pPr>
              <a:t>30/08/2018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98D36B5-87AB-4F47-B7B5-854129C7BB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  <p:sldLayoutId id="2147484796" r:id="rId9"/>
    <p:sldLayoutId id="2147484797" r:id="rId10"/>
    <p:sldLayoutId id="2147484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3F3DA6-EAB8-4DA1-81A6-CF65A90162F4}" type="datetimeFigureOut">
              <a:rPr lang="pt-BR"/>
              <a:pPr>
                <a:defRPr/>
              </a:pPr>
              <a:t>30/08/2018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15CA26-523C-4CCC-8434-1C7D64D0B0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  <p:sldLayoutId id="2147484802" r:id="rId2"/>
    <p:sldLayoutId id="2147484803" r:id="rId3"/>
    <p:sldLayoutId id="2147484804" r:id="rId4"/>
    <p:sldLayoutId id="2147484805" r:id="rId5"/>
    <p:sldLayoutId id="2147484806" r:id="rId6"/>
    <p:sldLayoutId id="2147484807" r:id="rId7"/>
    <p:sldLayoutId id="2147484808" r:id="rId8"/>
    <p:sldLayoutId id="2147484809" r:id="rId9"/>
    <p:sldLayoutId id="2147484810" r:id="rId10"/>
    <p:sldLayoutId id="2147484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mailto:observatorio@stc.df.gov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9"/>
          <p:cNvSpPr>
            <a:spLocks noGrp="1"/>
          </p:cNvSpPr>
          <p:nvPr>
            <p:ph type="subTitle" idx="1"/>
          </p:nvPr>
        </p:nvSpPr>
        <p:spPr>
          <a:xfrm>
            <a:off x="-9525" y="5876925"/>
            <a:ext cx="9253538" cy="581025"/>
          </a:xfrm>
        </p:spPr>
        <p:txBody>
          <a:bodyPr/>
          <a:lstStyle/>
          <a:p>
            <a:pPr eaLnBrk="1" hangingPunct="1"/>
            <a:r>
              <a:rPr lang="pt-BR" smtClean="0">
                <a:solidFill>
                  <a:schemeClr val="tx1"/>
                </a:solidFill>
                <a:latin typeface="Calibri" pitchFamily="34" charset="0"/>
              </a:rPr>
              <a:t>dezembro/ 2013</a:t>
            </a:r>
          </a:p>
        </p:txBody>
      </p:sp>
      <p:pic>
        <p:nvPicPr>
          <p:cNvPr id="17411" name="Imagem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87525"/>
            <a:ext cx="461803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25463" y="1125538"/>
            <a:ext cx="8316912" cy="460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>
                <a:solidFill>
                  <a:srgbClr val="0083C4"/>
                </a:solidFill>
              </a:rPr>
              <a:t>O que já monitoramos?</a:t>
            </a:r>
          </a:p>
          <a:p>
            <a:pPr marL="457200" indent="-457200" algn="just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pt-BR" sz="2800" b="1" dirty="0" smtClean="0"/>
              <a:t>Empenhos </a:t>
            </a:r>
            <a:r>
              <a:rPr lang="pt-BR" sz="2800" dirty="0" smtClean="0"/>
              <a:t>do GDF no exercício de 2000 – 2013. Em 2013, aproximadamente 16 bilhões ($$$):</a:t>
            </a:r>
            <a:endParaRPr lang="pt-BR" sz="2800" dirty="0"/>
          </a:p>
          <a:p>
            <a:pPr marL="120015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Pregão: Aprox.  1,2 bilhão;</a:t>
            </a:r>
          </a:p>
          <a:p>
            <a:pPr marL="120015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Adesão a ATA: Aprox. 150 milhões;</a:t>
            </a:r>
          </a:p>
          <a:p>
            <a:pPr marL="120015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D</a:t>
            </a:r>
            <a:r>
              <a:rPr lang="pt-BR" sz="2400" dirty="0" smtClean="0"/>
              <a:t>ispensa</a:t>
            </a:r>
            <a:r>
              <a:rPr lang="pt-BR" sz="2400" dirty="0"/>
              <a:t>: </a:t>
            </a:r>
            <a:r>
              <a:rPr lang="pt-BR" sz="2400" dirty="0" smtClean="0"/>
              <a:t>Aprox. 482 milhões;</a:t>
            </a:r>
          </a:p>
          <a:p>
            <a:pPr marL="1200150" lvl="1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Inexigível: Aprox. 435 milhões.</a:t>
            </a:r>
          </a:p>
          <a:p>
            <a:pPr marL="457200" indent="-457200" algn="just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pt-BR" sz="2800" dirty="0" smtClean="0"/>
              <a:t>Aproximadamente 97 </a:t>
            </a:r>
            <a:r>
              <a:rPr lang="pt-BR" sz="2800" b="1" dirty="0"/>
              <a:t>unidades </a:t>
            </a:r>
            <a:r>
              <a:rPr lang="pt-BR" sz="2800" b="1" dirty="0" smtClean="0"/>
              <a:t>administrativas </a:t>
            </a:r>
            <a:r>
              <a:rPr lang="pt-BR" sz="2800" dirty="0" smtClean="0"/>
              <a:t>para monitorar;</a:t>
            </a:r>
            <a:endParaRPr lang="pt-BR" sz="2800" dirty="0"/>
          </a:p>
        </p:txBody>
      </p:sp>
      <p:pic>
        <p:nvPicPr>
          <p:cNvPr id="26627" name="Picture 3" descr="C:\Users\debora.goncalves\AppData\Local\Microsoft\Windows\Temporary Internet Files\Content.IE5\VXC8N9H7\MC900439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4638" y="2997200"/>
            <a:ext cx="22336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25463" y="1125538"/>
            <a:ext cx="8316912" cy="460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>
                <a:solidFill>
                  <a:srgbClr val="0083C4"/>
                </a:solidFill>
              </a:rPr>
              <a:t>O que já monitoramos?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800" b="1" dirty="0" smtClean="0"/>
              <a:t>Despesas públicas </a:t>
            </a:r>
            <a:r>
              <a:rPr lang="pt-BR" sz="2800" dirty="0" smtClean="0"/>
              <a:t>de aprox. 16 bilhões:</a:t>
            </a:r>
          </a:p>
          <a:p>
            <a:pPr marL="1200150" lvl="1" indent="-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Despesas correntes: 7 bilhões;</a:t>
            </a:r>
          </a:p>
          <a:p>
            <a:pPr marL="1200150" lvl="1" indent="-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Despesas de capital:  Aprox. 975 milhões;</a:t>
            </a:r>
          </a:p>
          <a:p>
            <a:pPr marL="1200150" lvl="1" indent="-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Por credor / CPF / CNPJ;</a:t>
            </a:r>
          </a:p>
          <a:p>
            <a:pPr marL="1200150" lvl="1" indent="-45720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Por órgão.</a:t>
            </a:r>
          </a:p>
        </p:txBody>
      </p:sp>
      <p:pic>
        <p:nvPicPr>
          <p:cNvPr id="27651" name="Picture 3" descr="C:\Users\debora.goncalves\AppData\Local\Microsoft\Windows\Temporary Internet Files\Content.IE5\VXC8N9H7\MC900439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425" y="2997200"/>
            <a:ext cx="19653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25463" y="1125538"/>
            <a:ext cx="8316912" cy="460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>
                <a:solidFill>
                  <a:srgbClr val="0083C4"/>
                </a:solidFill>
              </a:rPr>
              <a:t>O que já monitoramos?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800" dirty="0" smtClean="0"/>
              <a:t>Despesas por classificação orçamentária: Programa, Função, </a:t>
            </a:r>
            <a:r>
              <a:rPr lang="pt-BR" sz="2800" dirty="0" err="1" smtClean="0"/>
              <a:t>Subfunção</a:t>
            </a:r>
            <a:r>
              <a:rPr lang="pt-BR" sz="2800" dirty="0" smtClean="0"/>
              <a:t>, Projeto, Programa de Trabalho etc.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800" dirty="0" smtClean="0"/>
              <a:t>Exemplo: Monitoramento das despesas com </a:t>
            </a:r>
            <a:r>
              <a:rPr lang="pt-BR" sz="2800" b="1" dirty="0" smtClean="0"/>
              <a:t>eventos e shows artísticos.</a:t>
            </a:r>
            <a:endParaRPr lang="pt-BR" sz="28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pt-BR" sz="2800" dirty="0"/>
          </a:p>
        </p:txBody>
      </p:sp>
      <p:pic>
        <p:nvPicPr>
          <p:cNvPr id="28675" name="Picture 3" descr="C:\Users\debora.goncalves\AppData\Local\Microsoft\Windows\Temporary Internet Files\Content.IE5\VXC8N9H7\MC900439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868863"/>
            <a:ext cx="17113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452438" y="1989138"/>
            <a:ext cx="8316912" cy="374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3200" b="1" dirty="0" smtClean="0">
                <a:solidFill>
                  <a:srgbClr val="0083C4"/>
                </a:solidFill>
              </a:rPr>
              <a:t>Bases de dados </a:t>
            </a:r>
            <a:r>
              <a:rPr lang="pt-BR" sz="3200" b="1" u="sng" dirty="0" smtClean="0">
                <a:solidFill>
                  <a:srgbClr val="0083C4"/>
                </a:solidFill>
              </a:rPr>
              <a:t>existentes</a:t>
            </a:r>
            <a:r>
              <a:rPr lang="pt-BR" sz="3200" b="1" dirty="0" smtClean="0">
                <a:solidFill>
                  <a:srgbClr val="0083C4"/>
                </a:solidFill>
              </a:rPr>
              <a:t>:</a:t>
            </a:r>
          </a:p>
          <a:p>
            <a:pPr eaLnBrk="1" hangingPunct="1">
              <a:defRPr/>
            </a:pPr>
            <a:endParaRPr lang="pt-BR" sz="3200" b="1" dirty="0" smtClean="0">
              <a:solidFill>
                <a:srgbClr val="0083C4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SIGGO - </a:t>
            </a:r>
            <a:r>
              <a:rPr lang="pt-BR" sz="2400" dirty="0"/>
              <a:t>Sistema Integrado de Gestão Governamental</a:t>
            </a:r>
            <a:r>
              <a:rPr lang="pt-BR" sz="2400" dirty="0" smtClean="0"/>
              <a:t>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SIGRH - </a:t>
            </a:r>
            <a:r>
              <a:rPr lang="pt-BR" sz="2400" dirty="0"/>
              <a:t>Sistema de Gestão de Recursos Humanos</a:t>
            </a:r>
            <a:r>
              <a:rPr lang="pt-BR" sz="2400" dirty="0" smtClean="0"/>
              <a:t>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CNE – Cadastro Nacional de Empresas;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RAIS – Relação Anual de Informações Sociais;</a:t>
            </a:r>
          </a:p>
          <a:p>
            <a:pPr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CAGED - </a:t>
            </a:r>
            <a:r>
              <a:rPr lang="pt-BR" sz="2400" dirty="0"/>
              <a:t>Cadastro Geral de Empregados e </a:t>
            </a:r>
            <a:r>
              <a:rPr lang="pt-BR" sz="2400" dirty="0" smtClean="0"/>
              <a:t>Desempregados.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5450" y="1268413"/>
            <a:ext cx="8272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83C4"/>
                </a:solidFill>
                <a:latin typeface="+mn-lt"/>
                <a:cs typeface="Times New Roman" pitchFamily="18" charset="0"/>
              </a:rPr>
              <a:t>O QUE JÁ TEMOS:</a:t>
            </a:r>
          </a:p>
        </p:txBody>
      </p:sp>
      <p:pic>
        <p:nvPicPr>
          <p:cNvPr id="29700" name="Picture 2" descr="C:\Users\debora.goncalves\AppData\Local\Microsoft\Windows\Temporary Internet Files\Content.IE5\21CCHIQD\MC9004393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988"/>
            <a:ext cx="18653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452438" y="1989138"/>
            <a:ext cx="8316912" cy="3743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3200" b="1" dirty="0" smtClean="0">
                <a:solidFill>
                  <a:srgbClr val="0083C4"/>
                </a:solidFill>
              </a:rPr>
              <a:t>Bases de dados </a:t>
            </a:r>
            <a:r>
              <a:rPr lang="pt-BR" sz="3200" b="1" u="sng" dirty="0" smtClean="0">
                <a:solidFill>
                  <a:srgbClr val="0083C4"/>
                </a:solidFill>
              </a:rPr>
              <a:t>existentes</a:t>
            </a:r>
            <a:r>
              <a:rPr lang="pt-BR" sz="3200" b="1" dirty="0" smtClean="0">
                <a:solidFill>
                  <a:srgbClr val="0083C4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Nota </a:t>
            </a:r>
            <a:r>
              <a:rPr lang="pt-BR" sz="2400" dirty="0"/>
              <a:t>Fiscal </a:t>
            </a:r>
            <a:r>
              <a:rPr lang="pt-BR" sz="2400" dirty="0" smtClean="0"/>
              <a:t>Eletrônica – </a:t>
            </a:r>
            <a:r>
              <a:rPr lang="pt-BR" sz="2400" i="1" dirty="0" smtClean="0"/>
              <a:t>nas dependências da SEF.</a:t>
            </a:r>
          </a:p>
          <a:p>
            <a:pPr>
              <a:defRPr/>
            </a:pPr>
            <a:endParaRPr lang="pt-BR" sz="2400" i="1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/>
              <a:t>SISGEPAT - Sistema Geral de Patrimônio 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/>
              <a:t>SIGMA – Sistema Integrado de Gestão de Material</a:t>
            </a:r>
            <a:r>
              <a:rPr lang="pt-BR" sz="2400" dirty="0" smtClean="0"/>
              <a:t>.</a:t>
            </a:r>
          </a:p>
          <a:p>
            <a:pPr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/>
              <a:t>SEDEST - Cadastro de beneficiários de programas sociais.</a:t>
            </a:r>
            <a:endParaRPr lang="pt-BR" sz="24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5450" y="1268413"/>
            <a:ext cx="8272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83C4"/>
                </a:solidFill>
                <a:latin typeface="+mn-lt"/>
                <a:cs typeface="Times New Roman" pitchFamily="18" charset="0"/>
              </a:rPr>
              <a:t>O QUE JÁ TEMOS:</a:t>
            </a:r>
          </a:p>
        </p:txBody>
      </p:sp>
      <p:pic>
        <p:nvPicPr>
          <p:cNvPr id="30724" name="Picture 2" descr="C:\Users\debora.goncalves\AppData\Local\Microsoft\Windows\Temporary Internet Files\Content.IE5\21CCHIQD\MC9004393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988"/>
            <a:ext cx="18653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452438" y="1854200"/>
            <a:ext cx="8691562" cy="3744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3200" b="1" dirty="0" smtClean="0">
                <a:solidFill>
                  <a:srgbClr val="0083C4"/>
                </a:solidFill>
              </a:rPr>
              <a:t>Bases </a:t>
            </a:r>
            <a:r>
              <a:rPr lang="pt-BR" sz="3200" b="1" dirty="0">
                <a:solidFill>
                  <a:srgbClr val="0083C4"/>
                </a:solidFill>
              </a:rPr>
              <a:t>de dados </a:t>
            </a:r>
            <a:r>
              <a:rPr lang="pt-BR" sz="3200" b="1" u="sng" dirty="0" smtClean="0">
                <a:solidFill>
                  <a:srgbClr val="0083C4"/>
                </a:solidFill>
              </a:rPr>
              <a:t>em negociação</a:t>
            </a:r>
            <a:r>
              <a:rPr lang="pt-BR" sz="3200" b="1" dirty="0" smtClean="0">
                <a:solidFill>
                  <a:srgbClr val="0083C4"/>
                </a:solidFill>
              </a:rPr>
              <a:t>:</a:t>
            </a:r>
            <a:endParaRPr lang="pt-BR" sz="3200" b="1" dirty="0">
              <a:solidFill>
                <a:srgbClr val="0083C4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IPTU - </a:t>
            </a:r>
            <a:r>
              <a:rPr lang="pt-BR" sz="2400" dirty="0"/>
              <a:t>Imposto sobre a Propriedade Predial e Territorial </a:t>
            </a:r>
            <a:r>
              <a:rPr lang="pt-BR" sz="2400" dirty="0" smtClean="0"/>
              <a:t>Urbana;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IPVA </a:t>
            </a:r>
            <a:r>
              <a:rPr lang="pt-BR" sz="2400" dirty="0"/>
              <a:t>- I</a:t>
            </a:r>
            <a:r>
              <a:rPr lang="pt-BR" sz="2400" dirty="0" smtClean="0"/>
              <a:t>mposto </a:t>
            </a:r>
            <a:r>
              <a:rPr lang="pt-BR" sz="2400" dirty="0"/>
              <a:t>sobre a P</a:t>
            </a:r>
            <a:r>
              <a:rPr lang="pt-BR" sz="2400" dirty="0" smtClean="0"/>
              <a:t>ropriedade </a:t>
            </a:r>
            <a:r>
              <a:rPr lang="pt-BR" sz="2400" dirty="0"/>
              <a:t>de </a:t>
            </a:r>
            <a:r>
              <a:rPr lang="pt-BR" sz="2400" dirty="0" smtClean="0"/>
              <a:t>Veículos Automotores;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err="1"/>
              <a:t>Comprasnet</a:t>
            </a:r>
            <a:r>
              <a:rPr lang="pt-BR" sz="2400" dirty="0"/>
              <a:t> </a:t>
            </a:r>
            <a:r>
              <a:rPr lang="pt-BR" sz="2400" dirty="0" smtClean="0"/>
              <a:t>- </a:t>
            </a:r>
            <a:r>
              <a:rPr lang="pt-BR" sz="2400" dirty="0"/>
              <a:t>Portal de compras do Governo Federal;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/>
              <a:t>Usuários da CEB - </a:t>
            </a:r>
            <a:r>
              <a:rPr lang="pt-BR" sz="2400" dirty="0" smtClean="0"/>
              <a:t>Companhia </a:t>
            </a:r>
            <a:r>
              <a:rPr lang="pt-BR" sz="2400" dirty="0"/>
              <a:t>Energética de </a:t>
            </a:r>
            <a:r>
              <a:rPr lang="pt-BR" sz="2400" dirty="0" smtClean="0"/>
              <a:t>Brasília;</a:t>
            </a: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SIAPE e SIAFI.</a:t>
            </a:r>
            <a:endParaRPr lang="pt-BR" sz="2400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5450" y="1268413"/>
            <a:ext cx="8272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83C4"/>
                </a:solidFill>
                <a:latin typeface="+mn-lt"/>
                <a:cs typeface="Times New Roman" pitchFamily="18" charset="0"/>
              </a:rPr>
              <a:t>O QUE JÁ TEMOS:</a:t>
            </a:r>
          </a:p>
        </p:txBody>
      </p:sp>
      <p:pic>
        <p:nvPicPr>
          <p:cNvPr id="31748" name="Picture 2" descr="C:\Users\debora.goncalves\AppData\Local\Microsoft\Windows\Temporary Internet Files\Content.IE5\21CCHIQD\MC9004393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988"/>
            <a:ext cx="18653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9750" y="981075"/>
            <a:ext cx="8316913" cy="511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Sistema de Informações Gerenciais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b="1" dirty="0">
                <a:solidFill>
                  <a:srgbClr val="0083C4"/>
                </a:solidFill>
              </a:rPr>
              <a:t>Produtos </a:t>
            </a:r>
            <a:r>
              <a:rPr lang="pt-BR" sz="2400" b="1" u="sng" dirty="0">
                <a:solidFill>
                  <a:srgbClr val="0083C4"/>
                </a:solidFill>
              </a:rPr>
              <a:t>Implantados</a:t>
            </a:r>
            <a:r>
              <a:rPr lang="pt-BR" sz="2400" b="1" dirty="0">
                <a:solidFill>
                  <a:srgbClr val="0083C4"/>
                </a:solidFill>
              </a:rPr>
              <a:t>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Nepotismo</a:t>
            </a:r>
          </a:p>
          <a:p>
            <a:pPr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Monitoramento do pagamento dos servidores:</a:t>
            </a:r>
          </a:p>
          <a:p>
            <a:pPr lvl="1" indent="0">
              <a:defRPr/>
            </a:pPr>
            <a:r>
              <a:rPr lang="pt-BR" sz="2400" dirty="0" smtClean="0"/>
              <a:t>Exemplos: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Comparativo de proventos;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Pagamento – proventos extras;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Movimentação de servidores:</a:t>
            </a:r>
          </a:p>
          <a:p>
            <a:pPr lvl="1" indent="0">
              <a:defRPr/>
            </a:pPr>
            <a:r>
              <a:rPr lang="pt-BR" sz="2400" dirty="0" smtClean="0"/>
              <a:t>Exemplos: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Situações funcionais;</a:t>
            </a:r>
          </a:p>
          <a:p>
            <a:pPr marL="1200150" lvl="1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Status (afastado, ativo, pensão, aposentado);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9750" y="1196975"/>
            <a:ext cx="8316913" cy="511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Sistema de Informações Gerenciais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b="1" dirty="0">
                <a:solidFill>
                  <a:srgbClr val="0083C4"/>
                </a:solidFill>
              </a:rPr>
              <a:t>Produtos </a:t>
            </a:r>
            <a:r>
              <a:rPr lang="pt-BR" sz="2400" b="1" u="sng" dirty="0">
                <a:solidFill>
                  <a:srgbClr val="0083C4"/>
                </a:solidFill>
              </a:rPr>
              <a:t>Implantados</a:t>
            </a:r>
            <a:r>
              <a:rPr lang="pt-BR" sz="2400" b="1" dirty="0" smtClean="0">
                <a:solidFill>
                  <a:srgbClr val="0083C4"/>
                </a:solidFill>
              </a:rPr>
              <a:t>:</a:t>
            </a:r>
          </a:p>
          <a:p>
            <a:pPr>
              <a:defRPr/>
            </a:pPr>
            <a:endParaRPr lang="pt-BR" sz="2400" b="1" dirty="0">
              <a:solidFill>
                <a:srgbClr val="0083C4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Vínculos dos servidores:</a:t>
            </a:r>
          </a:p>
          <a:p>
            <a:pPr lvl="1" indent="0">
              <a:defRPr/>
            </a:pPr>
            <a:r>
              <a:rPr lang="pt-BR" sz="2400" dirty="0" smtClean="0"/>
              <a:t>Exemplo:</a:t>
            </a:r>
          </a:p>
          <a:p>
            <a:pPr marL="1200150" lvl="1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Painel de servidores:  por órgão, por carreira, situações funcionais, cargos, sexo e vínculo.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Gestão da folha:</a:t>
            </a:r>
          </a:p>
          <a:p>
            <a:pPr lvl="1" indent="0" algn="just">
              <a:defRPr/>
            </a:pPr>
            <a:r>
              <a:rPr lang="pt-BR" sz="2400" dirty="0" smtClean="0"/>
              <a:t>Exemplo:</a:t>
            </a:r>
          </a:p>
          <a:p>
            <a:pPr marL="1200150" lvl="1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Projeção da folha, por carreira ou cargo, com determinado percentual para ajuste.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9750" y="1196975"/>
            <a:ext cx="8316913" cy="511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Sistema de Informações Gerenciais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b="1" dirty="0">
                <a:solidFill>
                  <a:srgbClr val="0083C4"/>
                </a:solidFill>
              </a:rPr>
              <a:t>Produtos </a:t>
            </a:r>
            <a:r>
              <a:rPr lang="pt-BR" sz="2400" b="1" u="sng" dirty="0">
                <a:solidFill>
                  <a:srgbClr val="0083C4"/>
                </a:solidFill>
              </a:rPr>
              <a:t>Implantados</a:t>
            </a:r>
            <a:r>
              <a:rPr lang="pt-BR" sz="2400" b="1" dirty="0" smtClean="0">
                <a:solidFill>
                  <a:srgbClr val="0083C4"/>
                </a:solidFill>
              </a:rPr>
              <a:t>:</a:t>
            </a:r>
          </a:p>
          <a:p>
            <a:pPr>
              <a:defRPr/>
            </a:pPr>
            <a:endParaRPr lang="pt-BR" sz="2400" b="1" dirty="0">
              <a:solidFill>
                <a:srgbClr val="0083C4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400" dirty="0" smtClean="0"/>
              <a:t>Nota de empenho por Credor (desde 2000):</a:t>
            </a:r>
          </a:p>
          <a:p>
            <a:pPr lvl="1" indent="0">
              <a:defRPr/>
            </a:pPr>
            <a:r>
              <a:rPr lang="pt-BR" sz="2400" dirty="0" smtClean="0"/>
              <a:t>Exemplo:</a:t>
            </a:r>
          </a:p>
          <a:p>
            <a:pPr marL="1200150" lvl="1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Painel com visão geral de empenho por ano do credor selecionado.</a:t>
            </a:r>
          </a:p>
          <a:p>
            <a:pPr marL="1200150" lvl="1" indent="-457200" algn="just">
              <a:buFont typeface="Arial" pitchFamily="34" charset="0"/>
              <a:buChar char="•"/>
              <a:defRPr/>
            </a:pPr>
            <a:endParaRPr lang="pt-BR" sz="2400" dirty="0"/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Painel de pesquisa por classificação orçamentaria.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endParaRPr lang="pt-BR" sz="24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9750" y="1196975"/>
            <a:ext cx="8316913" cy="511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Sistema de Informações Gerenciais</a:t>
            </a:r>
          </a:p>
          <a:p>
            <a:pPr>
              <a:defRPr/>
            </a:pPr>
            <a:endParaRPr lang="pt-BR" sz="2400" b="1" dirty="0" smtClean="0">
              <a:solidFill>
                <a:srgbClr val="0083C4"/>
              </a:solidFill>
            </a:endParaRPr>
          </a:p>
          <a:p>
            <a:pPr>
              <a:defRPr/>
            </a:pPr>
            <a:r>
              <a:rPr lang="pt-BR" sz="2400" b="1" dirty="0" smtClean="0">
                <a:solidFill>
                  <a:srgbClr val="0083C4"/>
                </a:solidFill>
              </a:rPr>
              <a:t>Produtos </a:t>
            </a:r>
            <a:r>
              <a:rPr lang="pt-BR" sz="2400" b="1" u="sng" dirty="0" smtClean="0">
                <a:solidFill>
                  <a:srgbClr val="0083C4"/>
                </a:solidFill>
              </a:rPr>
              <a:t>em desenvolvimento</a:t>
            </a:r>
            <a:r>
              <a:rPr lang="pt-BR" sz="2400" b="1" dirty="0" smtClean="0">
                <a:solidFill>
                  <a:srgbClr val="0083C4"/>
                </a:solidFill>
              </a:rPr>
              <a:t>:</a:t>
            </a:r>
          </a:p>
          <a:p>
            <a:pPr>
              <a:defRPr/>
            </a:pPr>
            <a:endParaRPr lang="pt-BR" sz="2400" b="1" dirty="0">
              <a:solidFill>
                <a:srgbClr val="0083C4"/>
              </a:solidFill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Vínculo dos servidores e empresas privadas (societário);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Vínculo dos servidores e empregos privados (empregatício);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Monitoramento de ocupação de cargos comissionados;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Cruzamento de informações com os dados da RAIS e CAGED.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 txBox="1">
            <a:spLocks/>
          </p:cNvSpPr>
          <p:nvPr/>
        </p:nvSpPr>
        <p:spPr bwMode="auto">
          <a:xfrm>
            <a:off x="539750" y="1773238"/>
            <a:ext cx="8316913" cy="38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000" b="1">
                <a:solidFill>
                  <a:srgbClr val="0083C4"/>
                </a:solidFill>
              </a:rPr>
              <a:t>		Missão do Observatório:</a:t>
            </a:r>
          </a:p>
          <a:p>
            <a:pPr algn="ctr" eaLnBrk="1" hangingPunct="1"/>
            <a:endParaRPr lang="pt-BR" sz="4000" b="1">
              <a:solidFill>
                <a:srgbClr val="0083C4"/>
              </a:solidFill>
            </a:endParaRPr>
          </a:p>
          <a:p>
            <a:pPr algn="ctr" eaLnBrk="1" hangingPunct="1"/>
            <a:r>
              <a:rPr lang="pt-BR" sz="3600" b="1"/>
              <a:t>Auxiliar a STC em sua missão de orientar e controlar a correta aplicação dos recursos públicos por meio da análise e cruzamento de informações do GDF, União e dados não estruturados.</a:t>
            </a:r>
          </a:p>
        </p:txBody>
      </p:sp>
      <p:pic>
        <p:nvPicPr>
          <p:cNvPr id="18435" name="Picture 6" descr="C:\Users\debora.goncalves\AppData\Local\Microsoft\Windows\Temporary Internet Files\Content.IE5\3IG81CZ8\MC90043932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404813"/>
            <a:ext cx="21256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9750" y="1196975"/>
            <a:ext cx="8316913" cy="511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Sistema de Informações Gerenciais</a:t>
            </a:r>
          </a:p>
          <a:p>
            <a:pPr>
              <a:defRPr/>
            </a:pPr>
            <a:endParaRPr lang="pt-BR" sz="2400" b="1" dirty="0" smtClean="0">
              <a:solidFill>
                <a:srgbClr val="0083C4"/>
              </a:solidFill>
            </a:endParaRPr>
          </a:p>
          <a:p>
            <a:pPr>
              <a:defRPr/>
            </a:pPr>
            <a:r>
              <a:rPr lang="pt-BR" sz="2400" b="1" dirty="0" smtClean="0">
                <a:solidFill>
                  <a:srgbClr val="0083C4"/>
                </a:solidFill>
              </a:rPr>
              <a:t>Produtos </a:t>
            </a:r>
            <a:r>
              <a:rPr lang="pt-BR" sz="2400" b="1" u="sng" dirty="0" smtClean="0">
                <a:solidFill>
                  <a:srgbClr val="0083C4"/>
                </a:solidFill>
              </a:rPr>
              <a:t>em desenvolvimento</a:t>
            </a:r>
            <a:r>
              <a:rPr lang="pt-BR" sz="2400" b="1" dirty="0" smtClean="0">
                <a:solidFill>
                  <a:srgbClr val="0083C4"/>
                </a:solidFill>
              </a:rPr>
              <a:t>:</a:t>
            </a:r>
            <a:endParaRPr lang="pt-BR" sz="2400" b="1" dirty="0">
              <a:solidFill>
                <a:srgbClr val="0083C4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1200150" lvl="1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Consultar despesas por unidade orçamentária, unidade gestora, nº do contrato, gestão e tipo de licitação;</a:t>
            </a:r>
          </a:p>
          <a:p>
            <a:pPr lvl="1" indent="0" algn="just">
              <a:defRPr/>
            </a:pPr>
            <a:endParaRPr lang="pt-BR" sz="2400" dirty="0" smtClean="0"/>
          </a:p>
          <a:p>
            <a:pPr marL="1200150" lvl="1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Escala de serviço dos profissionais de saúde;</a:t>
            </a:r>
          </a:p>
          <a:p>
            <a:pPr lvl="1" indent="0" algn="just">
              <a:defRPr/>
            </a:pPr>
            <a:endParaRPr lang="pt-BR" sz="2400" dirty="0" smtClean="0"/>
          </a:p>
          <a:p>
            <a:pPr marL="1200150" lvl="1" indent="-457200" algn="just">
              <a:buFont typeface="Arial" pitchFamily="34" charset="0"/>
              <a:buChar char="•"/>
              <a:defRPr/>
            </a:pPr>
            <a:r>
              <a:rPr lang="pt-BR" sz="2400" dirty="0" smtClean="0"/>
              <a:t>Controle de gastos com combustíveis e lubrificantes.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9750" y="1196975"/>
            <a:ext cx="8316913" cy="511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Sistema de Informações Gerenciais</a:t>
            </a:r>
          </a:p>
          <a:p>
            <a:pPr>
              <a:defRPr/>
            </a:pPr>
            <a:endParaRPr lang="pt-BR" sz="2400" dirty="0" smtClean="0"/>
          </a:p>
          <a:p>
            <a:pPr>
              <a:defRPr/>
            </a:pPr>
            <a:r>
              <a:rPr lang="pt-BR" sz="2400" b="1" u="sng" dirty="0" smtClean="0">
                <a:solidFill>
                  <a:srgbClr val="0083C4"/>
                </a:solidFill>
              </a:rPr>
              <a:t>Novos Produtos </a:t>
            </a:r>
            <a:r>
              <a:rPr lang="pt-BR" sz="2400" b="1" dirty="0" smtClean="0">
                <a:solidFill>
                  <a:srgbClr val="0083C4"/>
                </a:solidFill>
              </a:rPr>
              <a:t>previstos para até dez/2013:</a:t>
            </a:r>
            <a:endParaRPr lang="pt-BR" sz="2400" b="1" dirty="0">
              <a:solidFill>
                <a:srgbClr val="0083C4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Implantação da gestão das demandas para o OGP;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Banco de preços;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/>
              <a:t>Modernização do OGP por meio do </a:t>
            </a:r>
            <a:r>
              <a:rPr lang="pt-BR" sz="2400" dirty="0" smtClean="0"/>
              <a:t>PNAFM.</a:t>
            </a:r>
            <a:endParaRPr lang="pt-BR" sz="2400" dirty="0"/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pt-BR" sz="2400" dirty="0" smtClean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" y="1182688"/>
            <a:ext cx="8281988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tângulo 2"/>
          <p:cNvSpPr>
            <a:spLocks noChangeArrowheads="1"/>
          </p:cNvSpPr>
          <p:nvPr/>
        </p:nvSpPr>
        <p:spPr bwMode="auto">
          <a:xfrm>
            <a:off x="457200" y="1343025"/>
            <a:ext cx="3683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3600" b="1">
                <a:solidFill>
                  <a:srgbClr val="0083C4"/>
                </a:solidFill>
              </a:rPr>
              <a:t>Pilares do OGP: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 txBox="1">
            <a:spLocks/>
          </p:cNvSpPr>
          <p:nvPr/>
        </p:nvSpPr>
        <p:spPr bwMode="auto">
          <a:xfrm>
            <a:off x="539750" y="1196975"/>
            <a:ext cx="8316913" cy="5111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2400" b="1" u="sng">
                <a:solidFill>
                  <a:srgbClr val="0083C4"/>
                </a:solidFill>
              </a:rPr>
              <a:t>Modernização por meio do PNAFM</a:t>
            </a:r>
            <a:r>
              <a:rPr lang="pt-BR" sz="2400" b="1">
                <a:solidFill>
                  <a:srgbClr val="0083C4"/>
                </a:solidFill>
              </a:rPr>
              <a:t>:</a:t>
            </a:r>
            <a:endParaRPr lang="pt-BR" sz="240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55650" y="1916113"/>
          <a:ext cx="7561263" cy="40338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431"/>
                <a:gridCol w="6910832"/>
              </a:tblGrid>
              <a:tr h="234464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300" b="1" u="none" strike="noStrike" dirty="0">
                          <a:effectLst/>
                        </a:rPr>
                        <a:t>OGP - OBSERVATÓRIO DO GASTO PÚBLICO DO DF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39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ID Projeto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</a:rPr>
                        <a:t>Descrição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4505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Aquisição do módulo Object Manager da ferramenta MicroStrategy para permitir o desenvolvimento de novas funcionalidades em ambiente distintos - desenvolvimento, homologação e produção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9390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Atualização das licenças do Software MicroStrategy de propriedade da STC.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3641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Capacitação nas ferramentas da Microstrategy: para os usuários finais,  equipe de desenvolovimento e equipe de suporte.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27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Aquisição de licenças Windows Server e SQL Server para os novos servidores.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5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Adquirir storage para armazenar as informações do OGP.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6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Aquisição de novos servidores de rede.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7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Aquisição switches de rede da STC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8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Aquisição de switch core do Data Center STC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9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Consultores - Microstrategy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Consultores - SQL SERVER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11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Consultores - SHAREPOINT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12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Solução de Backup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13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>
                          <a:effectLst/>
                        </a:rPr>
                        <a:t>Aquisição I2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14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u="none" strike="noStrike" dirty="0">
                          <a:effectLst/>
                        </a:rPr>
                        <a:t>Capacitação em I2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 txBox="1">
            <a:spLocks/>
          </p:cNvSpPr>
          <p:nvPr/>
        </p:nvSpPr>
        <p:spPr bwMode="auto">
          <a:xfrm>
            <a:off x="539750" y="1196975"/>
            <a:ext cx="8316913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000" b="1">
                <a:solidFill>
                  <a:srgbClr val="0083C4"/>
                </a:solidFill>
              </a:rPr>
              <a:t>Sistema de Informações Gerenciais</a:t>
            </a:r>
          </a:p>
        </p:txBody>
      </p:sp>
      <p:pic>
        <p:nvPicPr>
          <p:cNvPr id="40963" name="Imagem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44675"/>
            <a:ext cx="6265863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endParaRPr lang="en-US" smtClean="0">
              <a:latin typeface="Prelo Condensed" pitchFamily="2" charset="0"/>
            </a:endParaRPr>
          </a:p>
        </p:txBody>
      </p:sp>
      <p:pic>
        <p:nvPicPr>
          <p:cNvPr id="41987" name="Imagem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86391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188" y="4292600"/>
            <a:ext cx="7993062" cy="2185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4000" b="1" dirty="0">
                <a:solidFill>
                  <a:srgbClr val="0083C4"/>
                </a:solidFill>
              </a:rPr>
              <a:t>Maiores informações: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observatorio@stc.df.gov.br</a:t>
            </a:r>
            <a:endParaRPr lang="pt-BR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pt-B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2108-3380/3387</a:t>
            </a:r>
            <a:endParaRPr lang="pt-BR" sz="3200" dirty="0"/>
          </a:p>
        </p:txBody>
      </p:sp>
      <p:pic>
        <p:nvPicPr>
          <p:cNvPr id="43011" name="Imagem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1625" y="1557338"/>
            <a:ext cx="3533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58800" y="1628775"/>
            <a:ext cx="8316913" cy="46799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Competências do Observatório: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2400" dirty="0" smtClean="0"/>
              <a:t>Realizar visitas técnicas às unidades do GDF e demais órgãos governamentais para identificação, mapeamento, extração e importação dos dados referentes aos sistemas e bases de dados de interesse da STC;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pt-BR" sz="2400" dirty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2400" dirty="0" smtClean="0"/>
              <a:t>Manter base de dados de informações gerenciais (</a:t>
            </a:r>
            <a:r>
              <a:rPr lang="pt-BR" sz="2400" i="1" dirty="0" smtClean="0"/>
              <a:t>data </a:t>
            </a:r>
            <a:r>
              <a:rPr lang="pt-BR" sz="2400" i="1" dirty="0" err="1" smtClean="0"/>
              <a:t>warehouse</a:t>
            </a:r>
            <a:r>
              <a:rPr lang="pt-BR" sz="2400" i="1" dirty="0" smtClean="0"/>
              <a:t> - </a:t>
            </a:r>
            <a:r>
              <a:rPr lang="pt-BR" sz="2400" dirty="0" smtClean="0"/>
              <a:t>SIG) da STC;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pt-BR" sz="2400" dirty="0"/>
              <a:t>Definir </a:t>
            </a:r>
            <a:r>
              <a:rPr lang="pt-BR" sz="2400" dirty="0" smtClean="0"/>
              <a:t>e elaborar relatórios</a:t>
            </a:r>
            <a:r>
              <a:rPr lang="pt-BR" sz="2400" dirty="0"/>
              <a:t>, trilhas de auditoria, </a:t>
            </a:r>
            <a:r>
              <a:rPr lang="pt-BR" sz="2400" dirty="0" smtClean="0"/>
              <a:t>planilhas e </a:t>
            </a:r>
            <a:r>
              <a:rPr lang="pt-BR" sz="2400" dirty="0"/>
              <a:t>painéis de monitoramento (</a:t>
            </a:r>
            <a:r>
              <a:rPr lang="pt-BR" sz="2400" i="1" dirty="0" err="1" smtClean="0"/>
              <a:t>dashboards</a:t>
            </a:r>
            <a:r>
              <a:rPr lang="pt-BR" sz="2400" i="1" dirty="0" smtClean="0"/>
              <a:t>);</a:t>
            </a:r>
            <a:endParaRPr lang="pt-BR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</p:txBody>
      </p:sp>
      <p:pic>
        <p:nvPicPr>
          <p:cNvPr id="19459" name="Picture 3" descr="C:\Users\debora.goncalves\AppData\Local\Microsoft\Windows\Temporary Internet Files\Content.IE5\21CCHIQD\MC9004393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8"/>
            <a:ext cx="16414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38163" y="1773238"/>
            <a:ext cx="8316912" cy="424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Competências do Observatório:</a:t>
            </a:r>
          </a:p>
          <a:p>
            <a:pPr marL="457200" indent="-457200">
              <a:buFont typeface="+mj-lt"/>
              <a:buAutoNum type="arabicPeriod" startAt="8"/>
              <a:defRPr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 startAt="4"/>
              <a:defRPr/>
            </a:pPr>
            <a:r>
              <a:rPr lang="pt-BR" sz="2400" dirty="0" smtClean="0"/>
              <a:t>Apoiar os gestores públicos e as equipes de trabalho com informações gerenciais;</a:t>
            </a:r>
          </a:p>
          <a:p>
            <a:pPr marL="457200" indent="-457200" algn="just">
              <a:buFont typeface="+mj-lt"/>
              <a:buAutoNum type="arabicPeriod" startAt="4"/>
              <a:defRPr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 startAt="4"/>
              <a:defRPr/>
            </a:pPr>
            <a:r>
              <a:rPr lang="pt-BR" sz="2400" dirty="0" smtClean="0"/>
              <a:t>Apoiar as demais unidades do GDF no monitoramento dos gastos públicos visando facilitar a tomada de decisões; </a:t>
            </a:r>
          </a:p>
          <a:p>
            <a:pPr marL="457200" indent="-457200" algn="just">
              <a:buFont typeface="+mj-lt"/>
              <a:buAutoNum type="arabicPeriod" startAt="4"/>
              <a:defRPr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 startAt="4"/>
              <a:defRPr/>
            </a:pPr>
            <a:r>
              <a:rPr lang="pt-BR" sz="2400" dirty="0" smtClean="0"/>
              <a:t>Divulgar os serviços e produtos do OGP para as demais unidades da STC e do GDF.</a:t>
            </a:r>
          </a:p>
          <a:p>
            <a:pPr marL="457200" indent="-457200">
              <a:buFont typeface="+mj-lt"/>
              <a:buAutoNum type="arabicPeriod" startAt="4"/>
              <a:defRPr/>
            </a:pPr>
            <a:endParaRPr lang="pt-BR" sz="2400" dirty="0" smtClean="0"/>
          </a:p>
        </p:txBody>
      </p:sp>
      <p:pic>
        <p:nvPicPr>
          <p:cNvPr id="20483" name="Picture 3" descr="C:\Users\debora.goncalves\AppData\Local\Microsoft\Windows\Temporary Internet Files\Content.IE5\21CCHIQD\MC9004393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8"/>
            <a:ext cx="16414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714375" y="1874838"/>
            <a:ext cx="7926388" cy="4230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800"/>
              <a:t>Melhorar o processo de tomada de decisão na STC e no GDF;</a:t>
            </a:r>
          </a:p>
          <a:p>
            <a:pPr marL="457200" indent="-45720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800"/>
              <a:t>Realizar monitoramentos automáticos por meio de trilhas de auditoria;</a:t>
            </a:r>
          </a:p>
          <a:p>
            <a:pPr marL="914400" lvl="1" indent="-45720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400"/>
              <a:t>Identificar preventivamente indícios de situações irregulares;</a:t>
            </a:r>
          </a:p>
          <a:p>
            <a:pPr marL="457200" indent="-457200" algn="just" eaLnBrk="1" hangingPunct="1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pt-BR" sz="2800"/>
              <a:t>Melhorar a qualidade das auditorias e da gestão pública;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1338" y="1384300"/>
            <a:ext cx="827246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83C4"/>
                </a:solidFill>
                <a:latin typeface="+mn-lt"/>
                <a:cs typeface="Times New Roman" pitchFamily="18" charset="0"/>
              </a:rPr>
              <a:t>Benefícios esperados com a atuação do OGP:</a:t>
            </a:r>
          </a:p>
        </p:txBody>
      </p:sp>
      <p:grpSp>
        <p:nvGrpSpPr>
          <p:cNvPr id="21508" name="Grupo 1"/>
          <p:cNvGrpSpPr>
            <a:grpSpLocks/>
          </p:cNvGrpSpPr>
          <p:nvPr/>
        </p:nvGrpSpPr>
        <p:grpSpPr bwMode="auto">
          <a:xfrm>
            <a:off x="541338" y="150813"/>
            <a:ext cx="1119187" cy="1173162"/>
            <a:chOff x="3059832" y="593725"/>
            <a:chExt cx="6400800" cy="6400800"/>
          </a:xfrm>
        </p:grpSpPr>
        <p:pic>
          <p:nvPicPr>
            <p:cNvPr id="21509" name="Picture 6" descr="C:\Users\debora.goncalves\AppData\Local\Microsoft\Windows\Temporary Internet Files\Content.IE5\3IG81CZ8\MC900439257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593725"/>
              <a:ext cx="64008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0" name="Picture 5" descr="C:\Users\debora.goncalves\AppData\Local\Microsoft\Windows\Temporary Internet Files\Content.IE5\9ICUUSI6\MC900441426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1081" y="3796232"/>
              <a:ext cx="2458302" cy="245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5450" y="1387475"/>
            <a:ext cx="8272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200" b="1" dirty="0">
                <a:solidFill>
                  <a:srgbClr val="0083C4"/>
                </a:solidFill>
                <a:latin typeface="+mn-lt"/>
                <a:cs typeface="Times New Roman" pitchFamily="18" charset="0"/>
              </a:rPr>
              <a:t>Benefícios esperados com a atuação do OGP: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4213" y="1763713"/>
            <a:ext cx="8135937" cy="4462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800"/>
              <a:t>Integrar informações referentes aos sistemas corporativos, bases de dados externas, planilhas, entre outros;</a:t>
            </a:r>
          </a:p>
          <a:p>
            <a:pPr marL="457200" indent="-457200" algn="just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800"/>
              <a:t>Melhorar acessibilidade aos dados governamentais;</a:t>
            </a:r>
          </a:p>
          <a:p>
            <a:pPr marL="457200" indent="-457200" algn="just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800"/>
              <a:t>Disseminar a informação;</a:t>
            </a:r>
          </a:p>
          <a:p>
            <a:pPr marL="457200" indent="-457200" algn="just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pt-BR" sz="2800"/>
              <a:t>Possibilitar a realização de pesquisas, simulações, projeções e gerar relatórios gerenciais personalizados.</a:t>
            </a:r>
          </a:p>
        </p:txBody>
      </p:sp>
      <p:grpSp>
        <p:nvGrpSpPr>
          <p:cNvPr id="22532" name="Grupo 5"/>
          <p:cNvGrpSpPr>
            <a:grpSpLocks/>
          </p:cNvGrpSpPr>
          <p:nvPr/>
        </p:nvGrpSpPr>
        <p:grpSpPr bwMode="auto">
          <a:xfrm>
            <a:off x="541338" y="150813"/>
            <a:ext cx="1119187" cy="1173162"/>
            <a:chOff x="3059832" y="593725"/>
            <a:chExt cx="6400800" cy="6400800"/>
          </a:xfrm>
        </p:grpSpPr>
        <p:pic>
          <p:nvPicPr>
            <p:cNvPr id="22533" name="Picture 6" descr="C:\Users\debora.goncalves\AppData\Local\Microsoft\Windows\Temporary Internet Files\Content.IE5\3IG81CZ8\MC900439257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593725"/>
              <a:ext cx="6400800" cy="640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5" descr="C:\Users\debora.goncalves\AppData\Local\Microsoft\Windows\Temporary Internet Files\Content.IE5\9ICUUSI6\MC900441426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31081" y="3796232"/>
              <a:ext cx="2458302" cy="245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425450" y="1457325"/>
            <a:ext cx="8316913" cy="4608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Equipe do Observatório: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12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 smtClean="0"/>
              <a:t>04 Auditores de Controle Interno - especialidade TI.</a:t>
            </a:r>
          </a:p>
          <a:p>
            <a:pPr>
              <a:defRPr/>
            </a:pPr>
            <a:endParaRPr lang="pt-BR" sz="2800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 smtClean="0"/>
              <a:t>Empresa terceirizada: Fábrica de software.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800" dirty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pt-BR" sz="2800" dirty="0" smtClean="0"/>
              <a:t>Criação: Decreto nº 34.343, maio 2013.</a:t>
            </a:r>
          </a:p>
        </p:txBody>
      </p:sp>
      <p:pic>
        <p:nvPicPr>
          <p:cNvPr id="23555" name="Picture 3" descr="C:\Users\debora.goncalves\AppData\Local\Microsoft\Windows\Temporary Internet Files\Content.IE5\BXT9MI5L\MC9004393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4292600"/>
            <a:ext cx="20145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25463" y="1125538"/>
            <a:ext cx="8316912" cy="460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0083C4"/>
                </a:solidFill>
              </a:rPr>
              <a:t>O que já monitoramos?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Mais de 200 mil </a:t>
            </a:r>
            <a:r>
              <a:rPr lang="pt-BR" sz="2800" b="1" dirty="0"/>
              <a:t>vínculos </a:t>
            </a:r>
            <a:r>
              <a:rPr lang="pt-BR" sz="2800" b="1" dirty="0" smtClean="0"/>
              <a:t>empregatícios</a:t>
            </a:r>
            <a:r>
              <a:rPr lang="pt-BR" sz="2800" dirty="0"/>
              <a:t>:</a:t>
            </a:r>
            <a:endParaRPr lang="pt-BR" sz="2800" dirty="0" smtClean="0"/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/>
              <a:t>Teto </a:t>
            </a:r>
            <a:r>
              <a:rPr lang="pt-BR" sz="2400" dirty="0" smtClean="0"/>
              <a:t>salarial;</a:t>
            </a:r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Nepotismo;</a:t>
            </a:r>
            <a:endParaRPr lang="pt-BR" sz="2400" dirty="0"/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Acumulação </a:t>
            </a:r>
            <a:r>
              <a:rPr lang="pt-BR" sz="2400" dirty="0"/>
              <a:t>ilícita de </a:t>
            </a:r>
            <a:r>
              <a:rPr lang="pt-BR" sz="2400" dirty="0" smtClean="0"/>
              <a:t>cargos;</a:t>
            </a:r>
            <a:endParaRPr lang="pt-BR" sz="2400" dirty="0"/>
          </a:p>
          <a:p>
            <a:pPr marL="1085850" lvl="1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Participação </a:t>
            </a:r>
            <a:r>
              <a:rPr lang="pt-BR" sz="2400" dirty="0"/>
              <a:t>societária </a:t>
            </a:r>
            <a:r>
              <a:rPr lang="pt-BR" sz="2400" dirty="0" smtClean="0"/>
              <a:t>indevida</a:t>
            </a:r>
            <a:r>
              <a:rPr lang="pt-BR" sz="2400" dirty="0"/>
              <a:t>.</a:t>
            </a:r>
          </a:p>
        </p:txBody>
      </p:sp>
      <p:pic>
        <p:nvPicPr>
          <p:cNvPr id="24579" name="Picture 3" descr="C:\Users\debora.goncalves\AppData\Local\Microsoft\Windows\Temporary Internet Files\Content.IE5\VXC8N9H7\MC900439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3141663"/>
            <a:ext cx="2052637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 txBox="1">
            <a:spLocks/>
          </p:cNvSpPr>
          <p:nvPr/>
        </p:nvSpPr>
        <p:spPr bwMode="auto">
          <a:xfrm>
            <a:off x="525463" y="1125538"/>
            <a:ext cx="8316912" cy="4606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b="1" dirty="0">
                <a:solidFill>
                  <a:srgbClr val="0083C4"/>
                </a:solidFill>
              </a:rPr>
              <a:t>O que já monitoramos?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t-BR" sz="24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800" b="1" dirty="0" smtClean="0"/>
              <a:t>Folha </a:t>
            </a:r>
            <a:r>
              <a:rPr lang="pt-BR" sz="2800" b="1" dirty="0"/>
              <a:t>de pagamento </a:t>
            </a:r>
            <a:r>
              <a:rPr lang="pt-BR" sz="2800" dirty="0"/>
              <a:t>acima de </a:t>
            </a:r>
            <a:r>
              <a:rPr lang="pt-BR" sz="2800" dirty="0" smtClean="0"/>
              <a:t>1,2 </a:t>
            </a:r>
            <a:r>
              <a:rPr lang="pt-BR" sz="2800" dirty="0"/>
              <a:t>bilhão </a:t>
            </a:r>
            <a:r>
              <a:rPr lang="pt-BR" sz="2800" dirty="0" smtClean="0"/>
              <a:t>mensal:</a:t>
            </a:r>
          </a:p>
          <a:p>
            <a:pPr marL="804863" lvl="1" indent="-2730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400" dirty="0" smtClean="0"/>
              <a:t>Projeção da folha em percentuais;</a:t>
            </a:r>
          </a:p>
          <a:p>
            <a:pPr marL="804863" lvl="1" indent="-2730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Gastos por órgãos / carreiras / aposentados;</a:t>
            </a:r>
          </a:p>
          <a:p>
            <a:pPr marL="804863" lvl="1" indent="-273050">
              <a:buFont typeface="Arial" pitchFamily="34" charset="0"/>
              <a:buChar char="•"/>
              <a:defRPr/>
            </a:pPr>
            <a:r>
              <a:rPr lang="pt-BR" sz="2400" dirty="0" smtClean="0"/>
              <a:t>Gratificações de determinadas categorias</a:t>
            </a:r>
          </a:p>
          <a:p>
            <a:pPr marL="531813" lvl="1" indent="0">
              <a:spcAft>
                <a:spcPts val="1200"/>
              </a:spcAft>
              <a:defRPr/>
            </a:pPr>
            <a:r>
              <a:rPr lang="pt-BR" sz="2400" dirty="0"/>
              <a:t> </a:t>
            </a:r>
            <a:r>
              <a:rPr lang="pt-BR" sz="2400" dirty="0" smtClean="0"/>
              <a:t>  pagas para outras categorias;</a:t>
            </a:r>
          </a:p>
          <a:p>
            <a:pPr marL="804863" lvl="1" indent="-273050">
              <a:buFont typeface="Arial" pitchFamily="34" charset="0"/>
              <a:buChar char="•"/>
              <a:defRPr/>
            </a:pPr>
            <a:r>
              <a:rPr lang="pt-BR" sz="2400" dirty="0" smtClean="0"/>
              <a:t>Horas-extras de determinadas categorias pagas para outras categorias.</a:t>
            </a:r>
            <a:endParaRPr lang="pt-BR" sz="2400" dirty="0"/>
          </a:p>
        </p:txBody>
      </p:sp>
      <p:pic>
        <p:nvPicPr>
          <p:cNvPr id="25603" name="Picture 3" descr="C:\Users\debora.goncalves\AppData\Local\Microsoft\Windows\Temporary Internet Files\Content.IE5\VXC8N9H7\MC9004393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3913" y="2852738"/>
            <a:ext cx="17780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2811</TotalTime>
  <Words>998</Words>
  <Application>Microsoft Office PowerPoint</Application>
  <PresentationFormat>Apresentação na tela (4:3)</PresentationFormat>
  <Paragraphs>199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26</vt:i4>
      </vt:variant>
    </vt:vector>
  </HeadingPairs>
  <TitlesOfParts>
    <vt:vector size="29" baseType="lpstr">
      <vt:lpstr>Tema do Office</vt:lpstr>
      <vt:lpstr>Personalizar design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Ouvidoria-Geral</dc:title>
  <dc:creator>cecilia.fonseca</dc:creator>
  <cp:lastModifiedBy>IrmaBC</cp:lastModifiedBy>
  <cp:revision>331</cp:revision>
  <dcterms:created xsi:type="dcterms:W3CDTF">2011-03-21T15:38:14Z</dcterms:created>
  <dcterms:modified xsi:type="dcterms:W3CDTF">2018-08-30T17:06:27Z</dcterms:modified>
</cp:coreProperties>
</file>