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5" r:id="rId4"/>
    <p:sldId id="271" r:id="rId5"/>
    <p:sldId id="278" r:id="rId6"/>
    <p:sldId id="282" r:id="rId7"/>
    <p:sldId id="304" r:id="rId8"/>
    <p:sldId id="274" r:id="rId9"/>
    <p:sldId id="306" r:id="rId10"/>
    <p:sldId id="307" r:id="rId11"/>
    <p:sldId id="309" r:id="rId12"/>
    <p:sldId id="284" r:id="rId13"/>
    <p:sldId id="283" r:id="rId14"/>
    <p:sldId id="276" r:id="rId15"/>
    <p:sldId id="275" r:id="rId16"/>
    <p:sldId id="302" r:id="rId17"/>
    <p:sldId id="301" r:id="rId18"/>
    <p:sldId id="300" r:id="rId19"/>
    <p:sldId id="299" r:id="rId20"/>
    <p:sldId id="277" r:id="rId21"/>
    <p:sldId id="305" r:id="rId22"/>
    <p:sldId id="262" r:id="rId2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1DD06-B67A-4C57-B186-42B2AD7DC296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7AD59-A68A-4BEE-8EE5-9D68AA18F5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511D2-E6EF-4FBF-B055-15D4BD07E480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9C47F-CC18-4A99-BFE7-E1DACA3368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C25AB-67DF-445D-BD75-C91C2A0D6C32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A0348-CEA3-4576-B028-C534737E41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A1EC-C7AA-47A3-924F-597097FC78F7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4831A-0721-41F5-97C4-D684EA6DC1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34BAC-9DEB-4113-AB78-E1CEE642CA88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92AD0-7707-4AFC-A4E3-7AD0E14749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3C2C8-4DC7-493A-87A1-297AFE0470C3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3887-6C52-404E-A6B7-2C901B8736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4285D-D27F-40EE-9A3D-F78187094B92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9E45D-4517-41FE-B0C1-20BE5B0B8F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D434C-9679-4B56-AFE9-33FE714FF668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F5AFA-01E4-47BB-8079-2B591F7C9B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E58F3-C663-417F-997C-4A59C379C3B4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D5BB9-DB1C-46EA-8A2E-05E8E690FB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7771F-AB5D-4200-9CEC-E9A47BB7D62D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660E-27A1-40E1-A7CF-4ABACB53B3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D567D-1FF9-430D-8C44-9A1FAFFA5D51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35019-7244-472D-BBD9-CB053C68F4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E6824B-2A65-48DD-9CF6-8872052D40CF}" type="datetimeFigureOut">
              <a:rPr lang="pt-BR"/>
              <a:pPr>
                <a:defRPr/>
              </a:pPr>
              <a:t>12/12/2014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C82499-5C6E-42E9-8CC9-860A639244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ítulo 1"/>
          <p:cNvSpPr>
            <a:spLocks noGrp="1"/>
          </p:cNvSpPr>
          <p:nvPr>
            <p:ph type="ctrTitle"/>
          </p:nvPr>
        </p:nvSpPr>
        <p:spPr>
          <a:xfrm>
            <a:off x="685800" y="692150"/>
            <a:ext cx="7772400" cy="5545138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4000" b="1" smtClean="0"/>
              <a:t>Monitoramento e Avaliação dos Projetos PNAFM - 2ª Fase</a:t>
            </a: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mtClean="0"/>
              <a:t/>
            </a:r>
            <a:br>
              <a:rPr lang="pt-BR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7161213" cy="360362"/>
          </a:xfrm>
        </p:spPr>
        <p:txBody>
          <a:bodyPr rtlCol="0">
            <a:normAutofit fontScale="70000" lnSpcReduction="2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1"/>
                </a:solidFill>
              </a:rPr>
              <a:t>São Bernardo do Campo, 01, 02 e 03 de dezembro de 2014. 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ítulo 1"/>
          <p:cNvSpPr>
            <a:spLocks noGrp="1"/>
          </p:cNvSpPr>
          <p:nvPr>
            <p:ph type="ctrTitle"/>
          </p:nvPr>
        </p:nvSpPr>
        <p:spPr>
          <a:xfrm>
            <a:off x="685800" y="692150"/>
            <a:ext cx="7772400" cy="5616575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b="1" u="sng" smtClean="0"/>
              <a:t>Para os próximos Relatórios de Monitoramento a ser encaminhado a UCP:</a:t>
            </a:r>
            <a:br>
              <a:rPr lang="pt-BR" sz="2400" b="1" u="sng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2. Considerar a “Avaliação/Diagnóstico da UCP” a as “Ações de Incremento” para o PROJETO.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13100"/>
            <a:ext cx="91440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ítulo 1"/>
          <p:cNvSpPr>
            <a:spLocks noGrp="1"/>
          </p:cNvSpPr>
          <p:nvPr>
            <p:ph type="ctrTitle"/>
          </p:nvPr>
        </p:nvSpPr>
        <p:spPr>
          <a:xfrm>
            <a:off x="685800" y="692150"/>
            <a:ext cx="7772400" cy="5616575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b="1" u="sng" smtClean="0"/>
              <a:t>Para os próximos Relatórios de Monitoramento a ser encaminhado a UCP:</a:t>
            </a:r>
            <a:br>
              <a:rPr lang="pt-BR" sz="2400" b="1" u="sng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3. A Coordenação de Monitoramento e Avaliação via encaminhar a planilha 2014-IV (Data de ref. 30/12/2014) atualizada para cada município, mantendo as informações do último monitoramento;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4. Observar a data limite para a entrega do RM 2014-IV, ou seja: 31/01/2015.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ítulo 1"/>
          <p:cNvSpPr>
            <a:spLocks noGrp="1"/>
          </p:cNvSpPr>
          <p:nvPr>
            <p:ph type="ctrTitle"/>
          </p:nvPr>
        </p:nvSpPr>
        <p:spPr>
          <a:xfrm>
            <a:off x="685800" y="1341438"/>
            <a:ext cx="7772400" cy="4608512"/>
          </a:xfrm>
        </p:spPr>
        <p:txBody>
          <a:bodyPr/>
          <a:lstStyle/>
          <a:p>
            <a:pPr algn="l" eaLnBrk="1" hangingPunct="1"/>
            <a:r>
              <a:rPr lang="pt-BR" sz="3200" b="1" smtClean="0"/>
              <a:t>INDICADORES DE EXECUÇÃO DOS PROJETOS:</a:t>
            </a:r>
            <a:r>
              <a:rPr lang="pt-BR" sz="2400" b="1" smtClean="0"/>
              <a:t/>
            </a:r>
            <a:br>
              <a:rPr lang="pt-BR" sz="2400" b="1" smtClean="0"/>
            </a:br>
            <a:r>
              <a:rPr lang="pt-BR" sz="2400" b="1" smtClean="0"/>
              <a:t/>
            </a:r>
            <a:br>
              <a:rPr lang="pt-BR" sz="2400" b="1" smtClean="0"/>
            </a:br>
            <a:r>
              <a:rPr lang="pt-BR" sz="2400" b="1" smtClean="0"/>
              <a:t/>
            </a:r>
            <a:br>
              <a:rPr lang="pt-BR" sz="2400" b="1" smtClean="0"/>
            </a:br>
            <a:r>
              <a:rPr lang="pt-BR" sz="2800" b="1" smtClean="0"/>
              <a:t>- EXECUÇÃO FÍSICA;</a:t>
            </a:r>
            <a:br>
              <a:rPr lang="pt-BR" sz="2800" b="1" smtClean="0"/>
            </a:br>
            <a:r>
              <a:rPr lang="pt-BR" sz="2800" b="1" smtClean="0"/>
              <a:t/>
            </a:r>
            <a:br>
              <a:rPr lang="pt-BR" sz="2800" b="1" smtClean="0"/>
            </a:br>
            <a:r>
              <a:rPr lang="pt-BR" sz="2800" b="1" smtClean="0"/>
              <a:t>- EXECUÇÃO FINANCEIRA;</a:t>
            </a:r>
            <a:br>
              <a:rPr lang="pt-BR" sz="2800" b="1" smtClean="0"/>
            </a:br>
            <a:r>
              <a:rPr lang="pt-BR" sz="2800" b="1" smtClean="0"/>
              <a:t/>
            </a:r>
            <a:br>
              <a:rPr lang="pt-BR" sz="2800" b="1" smtClean="0"/>
            </a:br>
            <a:r>
              <a:rPr lang="pt-BR" sz="2800" b="1" smtClean="0"/>
              <a:t>-VALORES CONTRATADOS.</a:t>
            </a:r>
            <a:r>
              <a:rPr lang="pt-BR" sz="2800" smtClean="0"/>
              <a:t/>
            </a:r>
            <a:br>
              <a:rPr lang="pt-BR" sz="2800" smtClean="0"/>
            </a:br>
            <a:endParaRPr lang="pt-BR" sz="28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45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ítulo 1"/>
          <p:cNvSpPr>
            <a:spLocks noGrp="1"/>
          </p:cNvSpPr>
          <p:nvPr>
            <p:ph type="ctrTitle"/>
          </p:nvPr>
        </p:nvSpPr>
        <p:spPr>
          <a:xfrm>
            <a:off x="685800" y="1341438"/>
            <a:ext cx="7772400" cy="4608512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0"/>
            <a:ext cx="7850188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ítulo 1"/>
          <p:cNvSpPr>
            <a:spLocks noGrp="1"/>
          </p:cNvSpPr>
          <p:nvPr>
            <p:ph type="ctrTitle"/>
          </p:nvPr>
        </p:nvSpPr>
        <p:spPr>
          <a:xfrm>
            <a:off x="3492500" y="2130425"/>
            <a:ext cx="2447925" cy="1470025"/>
          </a:xfrm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32138" y="3886200"/>
            <a:ext cx="2879725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1536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0"/>
            <a:ext cx="8099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3600" u="sng" smtClean="0"/>
              <a:t>Contrôle do Tempo:</a:t>
            </a:r>
            <a:r>
              <a:rPr lang="pt-BR" sz="3200" smtClean="0"/>
              <a:t/>
            </a:r>
            <a:br>
              <a:rPr lang="pt-BR" sz="3200" smtClean="0"/>
            </a:br>
            <a:r>
              <a:rPr lang="pt-BR" sz="2800" smtClean="0"/>
              <a:t>Primeiro contrato do PNAFM II:  30/06/2010</a:t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3600" u="sng" smtClean="0"/>
              <a:t>Contrôle do Tempo:</a:t>
            </a:r>
            <a:r>
              <a:rPr lang="pt-BR" sz="3200" smtClean="0"/>
              <a:t/>
            </a:r>
            <a:br>
              <a:rPr lang="pt-BR" sz="3200" smtClean="0"/>
            </a:br>
            <a:r>
              <a:rPr lang="pt-BR" sz="2800" smtClean="0"/>
              <a:t>Primeiro contrato do PNAFM II:  30/06/2010</a:t>
            </a:r>
            <a:br>
              <a:rPr lang="pt-BR" sz="2800" smtClean="0"/>
            </a:br>
            <a:r>
              <a:rPr lang="pt-BR" sz="2800" smtClean="0"/>
              <a:t>Data de Finalização dos Projetos: 30/10/2015</a:t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>
                <a:solidFill>
                  <a:srgbClr val="FF0000"/>
                </a:solidFill>
              </a:rPr>
              <a:t> </a:t>
            </a: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3600" u="sng" smtClean="0"/>
              <a:t>Contrôle do Tempo:</a:t>
            </a:r>
            <a:r>
              <a:rPr lang="pt-BR" sz="3200" smtClean="0"/>
              <a:t/>
            </a:r>
            <a:br>
              <a:rPr lang="pt-BR" sz="3200" smtClean="0"/>
            </a:br>
            <a:r>
              <a:rPr lang="pt-BR" sz="2800" smtClean="0"/>
              <a:t>Primeiro contrato do PNAFM II:  30/06/2010</a:t>
            </a:r>
            <a:br>
              <a:rPr lang="pt-BR" sz="2800" smtClean="0"/>
            </a:br>
            <a:r>
              <a:rPr lang="pt-BR" sz="2800" smtClean="0"/>
              <a:t>Data de Finalização dos Projetos: 30/10/2015</a:t>
            </a:r>
            <a:br>
              <a:rPr lang="pt-BR" sz="2800" smtClean="0"/>
            </a:br>
            <a:r>
              <a:rPr lang="pt-BR" sz="2800" smtClean="0">
                <a:solidFill>
                  <a:srgbClr val="FF0000"/>
                </a:solidFill>
              </a:rPr>
              <a:t> </a:t>
            </a:r>
            <a:r>
              <a:rPr lang="pt-BR" sz="2800" b="1" smtClean="0">
                <a:solidFill>
                  <a:srgbClr val="002060"/>
                </a:solidFill>
              </a:rPr>
              <a:t>Tempo Total: 64 meses</a:t>
            </a:r>
            <a:br>
              <a:rPr lang="pt-BR" sz="2800" b="1" smtClean="0">
                <a:solidFill>
                  <a:srgbClr val="00206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3600" u="sng" smtClean="0"/>
              <a:t>Contrôle do Tempo:</a:t>
            </a:r>
            <a:r>
              <a:rPr lang="pt-BR" sz="3200" smtClean="0"/>
              <a:t/>
            </a:r>
            <a:br>
              <a:rPr lang="pt-BR" sz="3200" smtClean="0"/>
            </a:br>
            <a:r>
              <a:rPr lang="pt-BR" sz="2800" smtClean="0"/>
              <a:t>Primeiro contrato do PNAFM II:  30/06/2010</a:t>
            </a:r>
            <a:br>
              <a:rPr lang="pt-BR" sz="2800" smtClean="0"/>
            </a:br>
            <a:r>
              <a:rPr lang="pt-BR" sz="2800" smtClean="0"/>
              <a:t>Data de Finalização dos Projetos: 30/10/2015</a:t>
            </a:r>
            <a:br>
              <a:rPr lang="pt-BR" sz="2800" smtClean="0"/>
            </a:br>
            <a:r>
              <a:rPr lang="pt-BR" sz="2800" smtClean="0">
                <a:solidFill>
                  <a:srgbClr val="FF0000"/>
                </a:solidFill>
              </a:rPr>
              <a:t> </a:t>
            </a:r>
            <a:r>
              <a:rPr lang="pt-BR" sz="2800" b="1" smtClean="0">
                <a:solidFill>
                  <a:srgbClr val="002060"/>
                </a:solidFill>
              </a:rPr>
              <a:t>Tempo Total: 64 meses </a:t>
            </a:r>
            <a:r>
              <a:rPr lang="pt-BR" sz="2800" smtClean="0">
                <a:solidFill>
                  <a:srgbClr val="FF0000"/>
                </a:solidFill>
              </a:rPr>
              <a:t/>
            </a:r>
            <a:br>
              <a:rPr lang="pt-BR" sz="2800" smtClean="0">
                <a:solidFill>
                  <a:srgbClr val="FF0000"/>
                </a:solidFill>
              </a:rPr>
            </a:br>
            <a:r>
              <a:rPr lang="pt-BR" sz="2800" smtClean="0">
                <a:solidFill>
                  <a:srgbClr val="FF0000"/>
                </a:solidFill>
              </a:rPr>
              <a:t>Tempo Decorrido: 53 meses   -   82,81%</a:t>
            </a: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3600" u="sng" smtClean="0"/>
              <a:t>Contrôle do Tempo:</a:t>
            </a:r>
            <a:r>
              <a:rPr lang="pt-BR" sz="3200" smtClean="0"/>
              <a:t/>
            </a:r>
            <a:br>
              <a:rPr lang="pt-BR" sz="3200" smtClean="0"/>
            </a:br>
            <a:r>
              <a:rPr lang="pt-BR" sz="2800" smtClean="0"/>
              <a:t>Primeiro contrato do PNAFM II:  30/06/2010</a:t>
            </a:r>
            <a:br>
              <a:rPr lang="pt-BR" sz="2800" smtClean="0"/>
            </a:br>
            <a:r>
              <a:rPr lang="pt-BR" sz="2800" smtClean="0"/>
              <a:t>Data de Finalização dos Projetos: 30/10/2015</a:t>
            </a:r>
            <a:br>
              <a:rPr lang="pt-BR" sz="2800" smtClean="0"/>
            </a:br>
            <a:r>
              <a:rPr lang="pt-BR" sz="2800" smtClean="0">
                <a:solidFill>
                  <a:srgbClr val="FF0000"/>
                </a:solidFill>
              </a:rPr>
              <a:t> </a:t>
            </a:r>
            <a:r>
              <a:rPr lang="pt-BR" sz="2800" b="1" smtClean="0">
                <a:solidFill>
                  <a:srgbClr val="002060"/>
                </a:solidFill>
              </a:rPr>
              <a:t>Tempo Total: 64 meses </a:t>
            </a:r>
            <a:r>
              <a:rPr lang="pt-BR" sz="2800" smtClean="0">
                <a:solidFill>
                  <a:srgbClr val="FF0000"/>
                </a:solidFill>
              </a:rPr>
              <a:t/>
            </a:r>
            <a:br>
              <a:rPr lang="pt-BR" sz="2800" smtClean="0">
                <a:solidFill>
                  <a:srgbClr val="FF0000"/>
                </a:solidFill>
              </a:rPr>
            </a:br>
            <a:r>
              <a:rPr lang="pt-BR" sz="2800" smtClean="0">
                <a:solidFill>
                  <a:srgbClr val="FF0000"/>
                </a:solidFill>
              </a:rPr>
              <a:t>Tempo Decorrido: 53 meses   -   82,81%</a:t>
            </a: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b="1" smtClean="0">
                <a:solidFill>
                  <a:srgbClr val="00B050"/>
                </a:solidFill>
              </a:rPr>
              <a:t>Tempo Faltante:  11 meses   -   17,19% </a:t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ítulo 1"/>
          <p:cNvSpPr>
            <a:spLocks noGrp="1"/>
          </p:cNvSpPr>
          <p:nvPr>
            <p:ph type="ctrTitle"/>
          </p:nvPr>
        </p:nvSpPr>
        <p:spPr>
          <a:xfrm>
            <a:off x="685800" y="836613"/>
            <a:ext cx="7772400" cy="54006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z="2700" smtClean="0"/>
              <a:t/>
            </a:r>
            <a:br>
              <a:rPr lang="pt-BR" sz="27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2400" u="sng" smtClean="0"/>
              <a:t>Preenchimento do Relatório de Monitoramento:</a:t>
            </a:r>
            <a:br>
              <a:rPr lang="pt-BR" sz="24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14313" y="981075"/>
          <a:ext cx="8821483" cy="5760636"/>
        </p:xfrm>
        <a:graphic>
          <a:graphicData uri="http://schemas.openxmlformats.org/drawingml/2006/table">
            <a:tbl>
              <a:tblPr/>
              <a:tblGrid>
                <a:gridCol w="1322499"/>
                <a:gridCol w="595124"/>
                <a:gridCol w="716009"/>
                <a:gridCol w="1322499"/>
                <a:gridCol w="475273"/>
                <a:gridCol w="542432"/>
                <a:gridCol w="735640"/>
                <a:gridCol w="355422"/>
                <a:gridCol w="491806"/>
                <a:gridCol w="508335"/>
                <a:gridCol w="541398"/>
                <a:gridCol w="607523"/>
                <a:gridCol w="607523"/>
              </a:tblGrid>
              <a:tr h="12256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MONITORAMENTO E AVALIAÇÃO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948B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EXECUÇÃO CONSOLIDADA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Meta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Análise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Observações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Comentários Gerais da UEM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Município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Execução Física realizada (% 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-12,1%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Verificar o que falta para atingir a 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5" gridSpan="3"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 Município teve sua equipe de UEM renovada a partir de Abril/2013. A partir desta nova nomeação a mesma realizou ajustes e alterações no Projeto e obteve sua aprovação no final de Maio/2013. Alguns trabalhos já foram iniciados como descreveremos abaixo.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Valor do Projeto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                           2.722.222,00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 Financeira realizada (R$)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871.111,04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-871.111,04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Verificar o que falta para atingir a 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Data do Contrato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23/02/2012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 Financeira realizada 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-32,0%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 de Contratos Firmados (R$)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1.045.333,25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-1.045.333,25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Verificar o que falta para atingir a 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Ano - Semestre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2013-I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Semestres decorridos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Total de Contratos Firmados 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77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Data de Referência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31/05/2013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 TOTAL PREVISTO DA PLANILHA</a:t>
                      </a:r>
                    </a:p>
                  </a:txBody>
                  <a:tcPr marL="0" marR="214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2.722.222,22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C00000"/>
                          </a:solidFill>
                          <a:latin typeface="Calibri"/>
                        </a:rPr>
                        <a:t>VALIDAÇÃO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                                   0,22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80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PRODUTO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LINHA DE BASE </a:t>
                      </a:r>
                      <a:b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(O QUE SE TEM HOJE)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META                                  (OBJETIVO DO PRODUTO)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ATIVIDADES A SEREM REALIZADAS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4A45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Peso da Atividade </a:t>
                      </a:r>
                      <a:b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(1 a 5) </a:t>
                      </a:r>
                      <a:b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endParaRPr lang="pt-BR" sz="8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 de execução da Atividade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% de contribuição da Atividade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% de contri- buição do Produto no PROJETO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Valor Previsto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% Financeiro no Projeto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 Contratos Firmados (SIGFIN)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Valor Realizado (SIGFIN)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% Realizado do Produto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2256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PRODUTO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EXECUÇÃO FÍSICA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EXECUÇÃO FINANCEIRA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Plataforma tecnológica visando à segurança de dados e melhoria de atendimento atualizadas.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Plataforma tecnológica desatualizada.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Instalação de 01 novo servidor de dados - 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Blade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System 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Elaborar Termo de Referência para compra;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505.760,00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R$                       -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DDD"/>
                    </a:solidFill>
                  </a:tcPr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 Licitar;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 Receber e Instalar Equipamentos de Informática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25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Percentual Total executado do PRODUTO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37,89%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3877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CRONOGRAMA: Data de início da execução: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01/04/2013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Prazo de Execução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Mês (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l" fontAlgn="ctr"/>
                      <a:r>
                        <a:rPr lang="pt-BR" sz="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1. </a:t>
                      </a:r>
                      <a: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APONTAR AS DIFICULDADES ENCONTRADAS;</a:t>
                      </a:r>
                      <a:b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2. CONFIRMAÇÃO DO CRONOGRAMA/PREVISÃO DE CONCLUSÃO (da Atividade e/ou do produto) </a:t>
                      </a:r>
                      <a:b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3. DESCREVER OS ITENS PROGRAMADOS PARA REALIZAR NO PRÓXIMO PERÍODO (6 Meses);   </a:t>
                      </a:r>
                      <a:b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4. (SE CONCLUÍDA: Avaliação quanto a EFICÁCIA E EFETIVIDADE, levando-se em conta a LINHA DE BASE e a META do Produto)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 município optou por uma nova alteração no projeto e teve sua aprovação em Maio/2013. Seu valor foi ajustado. Realizado até o momento a licitação do cabeamento para a instalação do novo servidor.Aguardando a homologação da licitação realizada para podermos iniciar os serviços de instalação. Aguardamos confecção do contrato de execução com a empresa vencedora do processo licitatório para tão logo alimentarmos os dados no sistema SIGFIN para melhor acompanhamento do andamento do processo. Acreditamos que conseguiremos cumprir com nosso cronograma previsto. 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Estamos confeccionando o processo licitatório para a aquisição do servidor de dados (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blade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system) e com ele as licenças de 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windows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 a implantação e instalação dos mesmos.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830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Tempo para finalizar do produto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Mês (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es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513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COMENTÁRIOS UCP</a:t>
                      </a:r>
                      <a:b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pt-BR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(Diagnóstico e Proposições de Ações)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OK. UEM confiante no cumprimento do prazo. Atenção especial deve ser dada ao processo licitatório em elaboração. Pelo Cronograma atual, o prazo  para finalização do Produto é de 4 meses.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Classificação:                                                                            3 - Atenção! Acompanhar.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> </a:t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2150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412875"/>
            <a:ext cx="7704137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84775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800" smtClean="0"/>
              <a:t/>
            </a:r>
            <a:br>
              <a:rPr lang="pt-BR" sz="2800" smtClean="0"/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z="2600" smtClean="0"/>
              <a:t>O Ofício Circular nº 10.862/2014 de 07/11/2014, prevê a possibilidade de ampliação do valor do financiamento do PNAFM em decorrência da variação da taxa de câmbio, para contratação até 31/12/2014.</a:t>
            </a:r>
            <a:br>
              <a:rPr lang="pt-BR" sz="2600" smtClean="0"/>
            </a:br>
            <a:r>
              <a:rPr lang="pt-BR" sz="2600" smtClean="0"/>
              <a:t>Além das condições estabelecidas no item 5 do referido ofício, a UCP levará em consideração, como critério de seleção,  a Execução Física do projeto prestadas nos Relatórios de Monitoramento dos municípios.</a:t>
            </a: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b="1" smtClean="0">
                <a:solidFill>
                  <a:srgbClr val="00B050"/>
                </a:solidFill>
              </a:rPr>
              <a:t/>
            </a:r>
            <a:br>
              <a:rPr lang="pt-BR" sz="2800" b="1" smtClean="0">
                <a:solidFill>
                  <a:srgbClr val="00B050"/>
                </a:solidFill>
              </a:rPr>
            </a:br>
            <a:r>
              <a:rPr lang="pt-BR" sz="2800" smtClean="0"/>
              <a:t/>
            </a:r>
            <a:br>
              <a:rPr lang="pt-BR" sz="2800" smtClean="0"/>
            </a:br>
            <a:r>
              <a:rPr lang="pt-BR" sz="3200" smtClean="0"/>
              <a:t/>
            </a:r>
            <a:br>
              <a:rPr lang="pt-BR" sz="3200" smtClean="0"/>
            </a:br>
            <a:endParaRPr lang="pt-BR" sz="320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z="3600" i="1" smtClean="0"/>
              <a:t>Muito Obrigado!</a:t>
            </a:r>
            <a:r>
              <a:rPr lang="pt-BR" sz="2000" smtClean="0"/>
              <a:t/>
            </a:r>
            <a:br>
              <a:rPr lang="pt-BR" sz="2000" smtClean="0"/>
            </a:br>
            <a:endParaRPr lang="pt-BR" sz="2000" smtClean="0"/>
          </a:p>
        </p:txBody>
      </p:sp>
      <p:sp>
        <p:nvSpPr>
          <p:cNvPr id="23556" name="Subtítulo 2"/>
          <p:cNvSpPr>
            <a:spLocks noGrp="1"/>
          </p:cNvSpPr>
          <p:nvPr>
            <p:ph type="subTitle" idx="1"/>
          </p:nvPr>
        </p:nvSpPr>
        <p:spPr>
          <a:xfrm>
            <a:off x="1476375" y="4292600"/>
            <a:ext cx="6400800" cy="1752600"/>
          </a:xfrm>
        </p:spPr>
        <p:txBody>
          <a:bodyPr/>
          <a:lstStyle/>
          <a:p>
            <a:pPr algn="r" eaLnBrk="1" hangingPunct="1"/>
            <a:r>
              <a:rPr lang="pt-BR" sz="2000" smtClean="0">
                <a:solidFill>
                  <a:schemeClr val="tx1"/>
                </a:solidFill>
              </a:rPr>
              <a:t>Rodrigo André de Castro Souza Rego</a:t>
            </a:r>
          </a:p>
          <a:p>
            <a:pPr algn="r" eaLnBrk="1" hangingPunct="1"/>
            <a:r>
              <a:rPr lang="pt-BR" sz="2000" smtClean="0">
                <a:solidFill>
                  <a:schemeClr val="tx1"/>
                </a:solidFill>
              </a:rPr>
              <a:t>Teres Fernando Leal Virmond</a:t>
            </a:r>
          </a:p>
          <a:p>
            <a:pPr algn="r" eaLnBrk="1" hangingPunct="1"/>
            <a:r>
              <a:rPr lang="pt-BR" sz="2000" smtClean="0">
                <a:solidFill>
                  <a:schemeClr val="tx1"/>
                </a:solidFill>
              </a:rPr>
              <a:t>Vilmar João Martini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ítulo 1"/>
          <p:cNvSpPr>
            <a:spLocks noGrp="1"/>
          </p:cNvSpPr>
          <p:nvPr>
            <p:ph type="ctrTitle"/>
          </p:nvPr>
        </p:nvSpPr>
        <p:spPr>
          <a:xfrm>
            <a:off x="685800" y="1052513"/>
            <a:ext cx="7772400" cy="5113337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</a:pP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Percentual de Execução Física (%):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484313"/>
            <a:ext cx="80645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ítulo 1"/>
          <p:cNvSpPr>
            <a:spLocks noGrp="1"/>
          </p:cNvSpPr>
          <p:nvPr>
            <p:ph type="ctrTitle"/>
          </p:nvPr>
        </p:nvSpPr>
        <p:spPr>
          <a:xfrm>
            <a:off x="285750" y="642938"/>
            <a:ext cx="8072438" cy="714375"/>
          </a:xfrm>
        </p:spPr>
        <p:txBody>
          <a:bodyPr/>
          <a:lstStyle/>
          <a:p>
            <a:pPr algn="l" eaLnBrk="1" hangingPunct="1"/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>Execução Financeira:</a:t>
            </a:r>
            <a:br>
              <a:rPr lang="pt-BR" sz="2800" u="sng" smtClean="0"/>
            </a:br>
            <a:endParaRPr lang="pt-BR" sz="2800" u="sng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989138"/>
            <a:ext cx="7991475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ítulo 1"/>
          <p:cNvSpPr>
            <a:spLocks noGrp="1"/>
          </p:cNvSpPr>
          <p:nvPr>
            <p:ph type="ctrTitle"/>
          </p:nvPr>
        </p:nvSpPr>
        <p:spPr>
          <a:xfrm>
            <a:off x="685800" y="1341438"/>
            <a:ext cx="7772400" cy="4608512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u="sng" smtClean="0"/>
              <a:t>Cronograma do Produto:</a:t>
            </a:r>
            <a:br>
              <a:rPr lang="pt-BR" sz="2400" u="sng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349500"/>
            <a:ext cx="7739062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ítulo 1"/>
          <p:cNvSpPr>
            <a:spLocks noGrp="1"/>
          </p:cNvSpPr>
          <p:nvPr>
            <p:ph type="ctrTitle"/>
          </p:nvPr>
        </p:nvSpPr>
        <p:spPr>
          <a:xfrm>
            <a:off x="285750" y="642938"/>
            <a:ext cx="8072438" cy="714375"/>
          </a:xfrm>
        </p:spPr>
        <p:txBody>
          <a:bodyPr/>
          <a:lstStyle/>
          <a:p>
            <a:pPr algn="l" eaLnBrk="1" hangingPunct="1"/>
            <a:r>
              <a:rPr lang="pt-BR" sz="2800" u="sng" smtClean="0"/>
              <a:t>Avaliação Descritiva do Produto: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1773238"/>
            <a:ext cx="8785225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ítulo 1"/>
          <p:cNvSpPr>
            <a:spLocks noGrp="1"/>
          </p:cNvSpPr>
          <p:nvPr>
            <p:ph type="ctrTitle"/>
          </p:nvPr>
        </p:nvSpPr>
        <p:spPr>
          <a:xfrm>
            <a:off x="285750" y="642938"/>
            <a:ext cx="8072438" cy="4873625"/>
          </a:xfrm>
        </p:spPr>
        <p:txBody>
          <a:bodyPr/>
          <a:lstStyle/>
          <a:p>
            <a:pPr algn="l" eaLnBrk="1" hangingPunct="1"/>
            <a:r>
              <a:rPr lang="pt-BR" sz="2800" u="sng" smtClean="0"/>
              <a:t>Relatório de Finalização do Projeto (PCR):</a:t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800" u="sng" smtClean="0"/>
              <a:t/>
            </a:r>
            <a:br>
              <a:rPr lang="pt-BR" sz="2800" u="sng" smtClean="0"/>
            </a:br>
            <a:r>
              <a:rPr lang="pt-BR" sz="2400" smtClean="0"/>
              <a:t>O ítem 4 do quadro “Avaliação Descritiva do Projeto” é instrumento preparatório para a elaboração do Relatório de Finalização do Projeto (PCR).</a:t>
            </a:r>
            <a:endParaRPr lang="pt-BR" sz="2800" u="sng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773238"/>
            <a:ext cx="83534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ítulo 1"/>
          <p:cNvSpPr>
            <a:spLocks noGrp="1"/>
          </p:cNvSpPr>
          <p:nvPr>
            <p:ph type="ctrTitle"/>
          </p:nvPr>
        </p:nvSpPr>
        <p:spPr>
          <a:xfrm>
            <a:off x="685800" y="692150"/>
            <a:ext cx="7772400" cy="5257800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u="sng" smtClean="0"/>
              <a:t>Comentários Gerais da UEM: </a:t>
            </a:r>
            <a:r>
              <a:rPr lang="pt-BR" sz="2400" smtClean="0"/>
              <a:t>(Com relação ao PROJETO)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484313"/>
            <a:ext cx="7416800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ítulo 1"/>
          <p:cNvSpPr>
            <a:spLocks noGrp="1"/>
          </p:cNvSpPr>
          <p:nvPr>
            <p:ph type="ctrTitle"/>
          </p:nvPr>
        </p:nvSpPr>
        <p:spPr>
          <a:xfrm>
            <a:off x="685800" y="692150"/>
            <a:ext cx="7772400" cy="5616575"/>
          </a:xfrm>
        </p:spPr>
        <p:txBody>
          <a:bodyPr/>
          <a:lstStyle/>
          <a:p>
            <a:pPr algn="l" eaLnBrk="1" hangingPunct="1"/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b="1" u="sng" smtClean="0"/>
              <a:t>Para os próximos Relatórios de Monitoramento a ser encaminhado a UCP:</a:t>
            </a:r>
            <a:br>
              <a:rPr lang="pt-BR" sz="2400" b="1" u="sng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>1. Observar e atender as recomendações da UCP na célula “COMENTÁRIOS UCP (Diagnóstico e Proposição de Ações) para cada PRODUTO.</a:t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r>
              <a:rPr lang="pt-BR" sz="2400" smtClean="0"/>
              <a:t/>
            </a:r>
            <a:br>
              <a:rPr lang="pt-BR" sz="2400" smtClean="0"/>
            </a:br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589588"/>
            <a:ext cx="6400800" cy="49212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7563"/>
            <a:ext cx="9144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578</Words>
  <Application>Microsoft Office PowerPoint</Application>
  <PresentationFormat>Apresentação na tela (4:3)</PresentationFormat>
  <Paragraphs>150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Arial</vt:lpstr>
      <vt:lpstr>Calibri</vt:lpstr>
      <vt:lpstr>Tema do Office</vt:lpstr>
      <vt:lpstr>   Monitoramento e Avaliação dos Projetos PNAFM - 2ª Fase   </vt:lpstr>
      <vt:lpstr>      Preenchimento do Relatório de Monitoramento:          </vt:lpstr>
      <vt:lpstr>    Percentual de Execução Física (%):             </vt:lpstr>
      <vt:lpstr>   Execução Financeira: </vt:lpstr>
      <vt:lpstr>      Cronograma do Produto:                </vt:lpstr>
      <vt:lpstr>Avaliação Descritiva do Produto:</vt:lpstr>
      <vt:lpstr>Relatório de Finalização do Projeto (PCR):        O ítem 4 do quadro “Avaliação Descritiva do Projeto” é instrumento preparatório para a elaboração do Relatório de Finalização do Projeto (PCR).</vt:lpstr>
      <vt:lpstr>        Comentários Gerais da UEM: (Com relação ao PROJETO)                   </vt:lpstr>
      <vt:lpstr>         Para os próximos Relatórios de Monitoramento a ser encaminhado a UCP:  1. Observar e atender as recomendações da UCP na célula “COMENTÁRIOS UCP (Diagnóstico e Proposição de Ações) para cada PRODUTO.                </vt:lpstr>
      <vt:lpstr>         Para os próximos Relatórios de Monitoramento a ser encaminhado a UCP:  2. Considerar a “Avaliação/Diagnóstico da UCP” a as “Ações de Incremento” para o PROJETO.                 </vt:lpstr>
      <vt:lpstr>         Para os próximos Relatórios de Monitoramento a ser encaminhado a UCP:  3. A Coordenação de Monitoramento e Avaliação via encaminhar a planilha 2014-IV (Data de ref. 30/12/2014) atualizada para cada município, mantendo as informações do último monitoramento;  4. Observar a data limite para a entrega do RM 2014-IV, ou seja: 31/01/2015.           </vt:lpstr>
      <vt:lpstr>INDICADORES DE EXECUÇÃO DOS PROJETOS:   - EXECUÇÃO FÍSICA;  - EXECUÇÃO FINANCEIRA;  -VALORES CONTRATADOS. </vt:lpstr>
      <vt:lpstr>        </vt:lpstr>
      <vt:lpstr>Slide 14</vt:lpstr>
      <vt:lpstr>   Contrôle do Tempo: Primeiro contrato do PNAFM II:  30/06/2010         </vt:lpstr>
      <vt:lpstr>   Contrôle do Tempo: Primeiro contrato do PNAFM II:  30/06/2010 Data de Finalização dos Projetos: 30/10/2015         </vt:lpstr>
      <vt:lpstr>   Contrôle do Tempo: Primeiro contrato do PNAFM II:  30/06/2010 Data de Finalização dos Projetos: 30/10/2015  Tempo Total: 64 meses       </vt:lpstr>
      <vt:lpstr>   Contrôle do Tempo: Primeiro contrato do PNAFM II:  30/06/2010 Data de Finalização dos Projetos: 30/10/2015  Tempo Total: 64 meses  Tempo Decorrido: 53 meses   -   82,81%      </vt:lpstr>
      <vt:lpstr>   Contrôle do Tempo: Primeiro contrato do PNAFM II:  30/06/2010 Data de Finalização dos Projetos: 30/10/2015  Tempo Total: 64 meses  Tempo Decorrido: 53 meses   -   82,81% Tempo Faltante:  11 meses   -   17,19%      </vt:lpstr>
      <vt:lpstr>      </vt:lpstr>
      <vt:lpstr>   O Ofício Circular nº 10.862/2014 de 07/11/2014, prevê a possibilidade de ampliação do valor do financiamento do PNAFM em decorrência da variação da taxa de câmbio, para contratação até 31/12/2014. Além das condições estabelecidas no item 5 do referido ofício, a UCP levará em consideração, como critério de seleção,  a Execução Física do projeto prestadas nos Relatórios de Monitoramento dos municípios.    </vt:lpstr>
      <vt:lpstr>Muito Obrigado!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AJ</dc:creator>
  <cp:lastModifiedBy>IrmaBC</cp:lastModifiedBy>
  <cp:revision>69</cp:revision>
  <dcterms:created xsi:type="dcterms:W3CDTF">2012-08-28T21:03:17Z</dcterms:created>
  <dcterms:modified xsi:type="dcterms:W3CDTF">2014-12-12T14:03:44Z</dcterms:modified>
</cp:coreProperties>
</file>