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69" r:id="rId3"/>
    <p:sldId id="272" r:id="rId4"/>
    <p:sldId id="300" r:id="rId5"/>
    <p:sldId id="301" r:id="rId6"/>
    <p:sldId id="302" r:id="rId7"/>
    <p:sldId id="303" r:id="rId8"/>
    <p:sldId id="276" r:id="rId9"/>
    <p:sldId id="281" r:id="rId10"/>
    <p:sldId id="287" r:id="rId11"/>
    <p:sldId id="277" r:id="rId12"/>
    <p:sldId id="283" r:id="rId13"/>
    <p:sldId id="304" r:id="rId14"/>
    <p:sldId id="278" r:id="rId15"/>
    <p:sldId id="285" r:id="rId16"/>
    <p:sldId id="279" r:id="rId17"/>
    <p:sldId id="288" r:id="rId18"/>
    <p:sldId id="289" r:id="rId19"/>
    <p:sldId id="270" r:id="rId20"/>
    <p:sldId id="282" r:id="rId21"/>
    <p:sldId id="280" r:id="rId22"/>
    <p:sldId id="264" r:id="rId23"/>
    <p:sldId id="261" r:id="rId24"/>
    <p:sldId id="262" r:id="rId25"/>
    <p:sldId id="265" r:id="rId26"/>
    <p:sldId id="284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73" r:id="rId38"/>
    <p:sldId id="274" r:id="rId39"/>
  </p:sldIdLst>
  <p:sldSz cx="9144000" cy="6858000" type="screen4x3"/>
  <p:notesSz cx="6669088" cy="9926638"/>
  <p:custDataLst>
    <p:tags r:id="rId41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D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" autoAdjust="0"/>
    <p:restoredTop sz="89078" autoAdjust="0"/>
  </p:normalViewPr>
  <p:slideViewPr>
    <p:cSldViewPr>
      <p:cViewPr varScale="1">
        <p:scale>
          <a:sx n="96" d="100"/>
          <a:sy n="9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C5D7FF-1D2A-4B48-90EA-D926E0A7C68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97CF90-4663-4FBE-8D48-C41A054FE3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3F1A4-7254-44D2-92E0-A041E898D9D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A9AB40-8011-462B-92FE-EF88241F2BC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4E0813-400A-49C5-89EF-032005212BB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025D-4530-4040-936D-2CDD9621B373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5708-212E-4C04-B7FF-2F31510733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7A05-CE90-4805-A32E-130BCEFC6A91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1BD7-0CB6-4295-B78A-4B4DBB68EF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1B8A-6622-42E7-A943-FAF1BBFC7B4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AB0C-954B-420D-83EE-F95FC840A8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5984-8FE5-4859-AB21-A0281103B6F6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1B69-129C-4215-BE7A-7EDE9F4C87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3F23-F900-4A65-81D2-70E5655E2017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9843-BE92-49A8-AD8F-8535BFF912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626A-A6DF-4A48-A450-E8409E44E11C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53D1-7AA9-49F3-B260-5F3772D5A3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E605-3E86-4B2F-B4C3-CA16CED6164B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FD9A-66D4-4B68-9CA2-F56483D9D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B7CC-84F2-4E5B-825E-D821CB936EBF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7518-CB97-491E-A5D3-0A23798CF9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2F61-6A81-45CD-A740-813EFB643EC9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89CE-54A6-4660-BB03-CDB793EE1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7472-8D51-4987-82B3-4A54F5D0192F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B47E-025E-4BFA-B41F-308E406CE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B56F-F647-4E21-8C7F-A8D962FA93C3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D8E5-4DA0-493F-8301-C1AB3EAD94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A46BA-8A97-4FFA-B540-4F74B39580A0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4E038-6A0B-4B50-8B30-6D1EF2B9B4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intranet.pta.com.br\DavWWWRoot\ProjectServer\SCP%20&#8211;%20PM%20Florian&#243;polis%20&#8211;%20Portal%20do%20Cidad&#227;o%20&#8211;%2004-2012\Gerenciamento%20do%20Projeto\Apresenta&#231;&#245;es\Portal%20do%20Cidad&#227;o%20-%20Pagina%20personalizada.mh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image" Target="../media/image12.png"/><Relationship Id="rId12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8.jpeg"/><Relationship Id="rId1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image" Target="../media/image12.png"/><Relationship Id="rId12" Type="http://schemas.openxmlformats.org/officeDocument/2006/relationships/image" Target="../media/image49.jpeg"/><Relationship Id="rId2" Type="http://schemas.openxmlformats.org/officeDocument/2006/relationships/image" Target="../media/image46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52.png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8.jpeg"/><Relationship Id="rId1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46.jpeg"/><Relationship Id="rId15" Type="http://schemas.openxmlformats.org/officeDocument/2006/relationships/image" Target="../media/image15.png"/><Relationship Id="rId10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ítulo 2"/>
          <p:cNvSpPr>
            <a:spLocks noGrp="1"/>
          </p:cNvSpPr>
          <p:nvPr>
            <p:ph type="subTitle" idx="1"/>
          </p:nvPr>
        </p:nvSpPr>
        <p:spPr>
          <a:xfrm>
            <a:off x="642938" y="2643188"/>
            <a:ext cx="7488237" cy="2143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 Secretaria Municipal de Ciência, Tecnologia e Desenvolvimento Econômico Sustentável.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 Secretaria Municipal da Fazenda.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6" descr="D:\acom_smctdes\ACOM_SMCTDES\logos\LogoCapitalInovacao150dpi.jpg"/>
          <p:cNvPicPr>
            <a:picLocks noChangeAspect="1" noChangeArrowheads="1"/>
          </p:cNvPicPr>
          <p:nvPr/>
        </p:nvPicPr>
        <p:blipFill>
          <a:blip r:embed="rId2" cstate="print"/>
          <a:srcRect r="16016" b="6918"/>
          <a:stretch>
            <a:fillRect/>
          </a:stretch>
        </p:blipFill>
        <p:spPr bwMode="auto">
          <a:xfrm>
            <a:off x="7188200" y="5072063"/>
            <a:ext cx="19558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D:\acom_smctdes\ACOM_SMR\imagens\logos\logo_p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75"/>
            <a:ext cx="214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ítulo 8"/>
          <p:cNvSpPr>
            <a:spLocks noGrp="1"/>
          </p:cNvSpPr>
          <p:nvPr>
            <p:ph type="ctrTitle"/>
          </p:nvPr>
        </p:nvSpPr>
        <p:spPr>
          <a:xfrm>
            <a:off x="642938" y="1143000"/>
            <a:ext cx="7286625" cy="1143000"/>
          </a:xfrm>
        </p:spPr>
        <p:txBody>
          <a:bodyPr/>
          <a:lstStyle/>
          <a:p>
            <a:r>
              <a:rPr lang="pt-BR" sz="3600" smtClean="0"/>
              <a:t>Apresentação PNAFM II</a:t>
            </a:r>
            <a:endParaRPr lang="pt-BR" sz="2400" smtClean="0"/>
          </a:p>
        </p:txBody>
      </p:sp>
      <p:pic>
        <p:nvPicPr>
          <p:cNvPr id="2054" name="Imagem 33" descr="fpoli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Exemplo de processo eletrônico com integrações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70" name="Imagem 8" descr="Fluxo Macro - Consulta de Viabilidade para Construçã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85010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286250"/>
            <a:ext cx="1751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8638" y="4286250"/>
            <a:ext cx="1746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000625"/>
            <a:ext cx="44815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351749">
            <a:off x="5000625" y="5286375"/>
            <a:ext cx="247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Processos 100% eletrônicos:</a:t>
            </a:r>
            <a:endParaRPr lang="pt-BR" sz="1600" b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Protocolo Eletrônico 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Assinatura digital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4" name="Imagem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285875"/>
            <a:ext cx="4572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Imagem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2857500"/>
            <a:ext cx="3881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Sistema de rastreabilidade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Nov. 2012: Registro de empresas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1.733 usuários ativos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24.328 processos digitais cadastrados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4.421 processos cadastrados através do Portal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pt-BR" sz="1600">
              <a:latin typeface="Calibri" pitchFamily="34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8" name="Imagem 6" descr="ffefgfij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643313"/>
            <a:ext cx="38576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500"/>
            <a:ext cx="433387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1" name="Picture 2" descr="tempo dib_1 sem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2268538"/>
            <a:ext cx="60753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4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Portal do cidadão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Canal único e personalizado de comunicação, customizado, seguro e eficaz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Atendimento de processos simples e temporários 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Atendimento personalizado aos cidadãos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Consultas a serviços sem a necessidade de pesquisa (Facilidade de atendimento)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Enquetes 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Alertas</a:t>
            </a:r>
          </a:p>
          <a:p>
            <a:pPr lvl="2"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Monitoramento/indicadores</a:t>
            </a:r>
          </a:p>
          <a:p>
            <a:pPr lvl="1"/>
            <a:endParaRPr lang="pt-BR" sz="800">
              <a:latin typeface="Calibr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Integrações: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Educação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Saúde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Transporte público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Fazenda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Rastreabilidade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Ouvidoria 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Geoprocessamento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Coleta de Lixo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Compras Públicas 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Indicadores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Transparência pública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Portal Corporativo</a:t>
            </a:r>
          </a:p>
          <a:p>
            <a:pPr lvl="2"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Lançamento em 2014!</a:t>
            </a:r>
          </a:p>
          <a:p>
            <a:pPr lvl="2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6606" t="12231" r="7314" b="2147"/>
          <a:stretch>
            <a:fillRect/>
          </a:stretch>
        </p:blipFill>
        <p:spPr bwMode="auto">
          <a:xfrm>
            <a:off x="3433763" y="2571750"/>
            <a:ext cx="51387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388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Portal do cidadão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386873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388" y="1804988"/>
            <a:ext cx="3948112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Sistema de geoprocesamento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Consolidação das bases cadastrais, territoriais e temática (geoinformação)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Compartilhamento, acessibilidade e transparência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Integração das secretarias municipais</a:t>
            </a:r>
          </a:p>
          <a:p>
            <a:pPr lvl="1" algn="just"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Equipes do PAC (Projeto de Atualização Cadastral): recuperação fiscal e tributária do município desde 2009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190 mil unidades cadastrais atualizadas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145 mil atualizações cartográficas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60 milhões de incremento de arrecadação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Números: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350 usuários internos 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220 usuários conectados /dia 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58% do uso (SMF, SMDU, IPUF e FLORAM) 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Mais de 28 mil consultas de viabilidade 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Base para o Plano Diretor Participativo.</a:t>
            </a:r>
          </a:p>
          <a:p>
            <a:pPr lvl="1" algn="just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1600">
              <a:latin typeface="Calibri" pitchFamily="34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/>
          <a:srcRect t="6451"/>
          <a:stretch>
            <a:fillRect/>
          </a:stretch>
        </p:blipFill>
        <p:spPr bwMode="auto">
          <a:xfrm>
            <a:off x="1403350" y="4724400"/>
            <a:ext cx="25923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7850" y="2873375"/>
            <a:ext cx="45100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436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Sistema de geoprocesamento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Informações disponíveis: 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Lote, Quadra, Distrito, Bairro, Logradouro, Unidades Espaciais de Planejamento, Distrito Administrativo, Unidades de Educação, Censo 2000, Zoneamento, Unidades de Conservação, Distritos Sanitários, Unidade e Micro Área da Saúde.</a:t>
            </a:r>
          </a:p>
          <a:p>
            <a:pPr lvl="2" algn="just"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Mapas Temáticos: </a:t>
            </a:r>
          </a:p>
          <a:p>
            <a:pPr lvl="2" algn="just"/>
            <a:r>
              <a:rPr lang="pt-BR" sz="1400">
                <a:latin typeface="Calibri" pitchFamily="34" charset="0"/>
              </a:rPr>
              <a:t>Utilização, ocupação, situação, cadastro, zonas especiais de interesse social, unidades de conservação, unidades especiais de preservação, distritos sanitários, unidades e micro áreas de saúde, marcos geodésicos, limite do perímetro urbano, zoneamento, educação e unidades, distrito cadastral, distrito administrativos, hipsometria, declividade, rotas de coleta de resíduos, áreas inundáveis, buffer 30m da hidrografia, topo de morro, zonas homogêneas, lotes com construções na faixa de 15 e 30 Metros da lagoa da conceição, entre outros.</a:t>
            </a:r>
          </a:p>
          <a:p>
            <a:pPr lvl="1" algn="just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Módulos Novos: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IPUF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SMDU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SMF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SME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SMS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SMO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COMCAP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PGM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FLORAM</a:t>
            </a:r>
          </a:p>
          <a:p>
            <a:pPr lvl="2">
              <a:buFont typeface="Arial" pitchFamily="34" charset="0"/>
              <a:buChar char="•"/>
            </a:pPr>
            <a:endParaRPr lang="pt-BR" sz="1600">
              <a:latin typeface="Calibri" pitchFamily="34" charset="0"/>
            </a:endParaRP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3"/>
            <a:ext cx="28400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460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Sistema de geoprocesamento (Bases Setoriais)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2" descr="04_distrito_a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3" y="1789113"/>
            <a:ext cx="1649412" cy="25034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6" descr="05_bairr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038" y="2341563"/>
            <a:ext cx="1657350" cy="25066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2" descr="06_u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3113" y="2930525"/>
            <a:ext cx="1649412" cy="24955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3" descr="07_cen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6238" y="3502025"/>
            <a:ext cx="1646237" cy="24987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5" descr="13_saude_unidad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863" y="1714500"/>
            <a:ext cx="165417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4" descr="03_limite_urban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7613" y="4014788"/>
            <a:ext cx="1654175" cy="25066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6" descr="10_u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3550" y="2286000"/>
            <a:ext cx="16605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7" descr="08_declividad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2859088"/>
            <a:ext cx="1652588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8" descr="09_hipsometria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58050" y="3429000"/>
            <a:ext cx="16494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484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Situação Atual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Domínio dos projetos pela nova gestão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Reestruturação da UEM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Ajustes de contratos de acordo com recomendações da CGU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Nomeação de novo Secretário da Fazenda</a:t>
            </a:r>
            <a:endParaRPr lang="pt-BR" sz="80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Revisão do projeto do PNAFM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Ajustes nos projetos para realocação de recursos dentro dos produtos já contratados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Exclusão de produtos que não são o foco da nova gestão ou já existem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Situação do PNAFM após revisão :</a:t>
            </a:r>
          </a:p>
          <a:p>
            <a:r>
              <a:rPr lang="pt-BR" sz="1200">
                <a:latin typeface="Calibri" pitchFamily="34" charset="0"/>
              </a:rPr>
              <a:t>	</a:t>
            </a:r>
            <a:r>
              <a:rPr lang="pt-BR" sz="1400">
                <a:latin typeface="Calibri" pitchFamily="34" charset="0"/>
              </a:rPr>
              <a:t>90 % contratados</a:t>
            </a:r>
          </a:p>
          <a:p>
            <a:r>
              <a:rPr lang="pt-BR" sz="1400">
                <a:latin typeface="Calibri" pitchFamily="34" charset="0"/>
              </a:rPr>
              <a:t>	47 % realizados</a:t>
            </a:r>
          </a:p>
          <a:p>
            <a:r>
              <a:rPr lang="pt-BR" sz="1400">
                <a:latin typeface="Calibri" pitchFamily="34" charset="0"/>
              </a:rPr>
              <a:t>	23 % desembolsados</a:t>
            </a:r>
          </a:p>
          <a:p>
            <a:endParaRPr lang="pt-BR" sz="80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Meta: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</a:t>
            </a:r>
            <a:r>
              <a:rPr lang="pt-BR" sz="1600">
                <a:latin typeface="Calibri" pitchFamily="34" charset="0"/>
              </a:rPr>
              <a:t>75% de desembolso até dezembro de 2013</a:t>
            </a:r>
            <a:endParaRPr lang="pt-B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6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AGENDA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Calibri" pitchFamily="34" charset="0"/>
              </a:rPr>
              <a:t> Visão geral do PNAFM II - Florianópolis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Calibri" pitchFamily="34" charset="0"/>
              </a:rPr>
              <a:t> Investimentos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Calibri" pitchFamily="34" charset="0"/>
              </a:rPr>
              <a:t> Visão integrada dos produtos</a:t>
            </a:r>
          </a:p>
          <a:p>
            <a:pPr lvl="1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Portal do cidadão </a:t>
            </a:r>
          </a:p>
          <a:p>
            <a:pPr lvl="1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Sistema de rastreabilidade</a:t>
            </a:r>
          </a:p>
          <a:p>
            <a:pPr lvl="1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Sistema de geoprocessamento</a:t>
            </a:r>
          </a:p>
          <a:p>
            <a:pPr lvl="1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Sistema Tributário Municipal</a:t>
            </a:r>
          </a:p>
          <a:p>
            <a:pPr lvl="1"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Calibri" pitchFamily="34" charset="0"/>
              </a:rPr>
              <a:t> Situação Atual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Calibri" pitchFamily="34" charset="0"/>
              </a:rPr>
              <a:t> Lições aprendidas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Calibri" pitchFamily="34" charset="0"/>
              </a:rPr>
              <a:t> UEM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508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Lições Aprendidas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21509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Dificuldades da mudança de gestão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Informações não disponíveis de forma centralizada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Dificuldade em contratos anteriores ao PNAFM incluídos no programa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Mudança de dotação orçamentária 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Confusão de gestão do contrato (Secretaria CONTRATANTE x UEM)</a:t>
            </a:r>
          </a:p>
          <a:p>
            <a:pPr lvl="2"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Necessidade do apoio da secretaria da fazenda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Dificuldade de compreensão do SIGFIN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Sistema não trata alguns erros de cadastro 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Falta de cruzamento de informações com informações de desembolso.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pt-BR" sz="80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Sugestões de melhorias: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Integrar os sistemas para que não seja possível manter cadastros incorretos no sigfin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Exigir que os contratos tenham um gestor que não seja membro da UEM </a:t>
            </a: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Criar GED de documentos oficiais das UEMs.</a:t>
            </a:r>
          </a:p>
          <a:p>
            <a:pPr lvl="2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UEMs publica os documentos mas não podem excluir.</a:t>
            </a:r>
          </a:p>
          <a:p>
            <a:pPr lvl="2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UCP aprova os documentos que ficam disponíveis para membros da UEM.</a:t>
            </a:r>
          </a:p>
          <a:p>
            <a:pPr lvl="2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Mudanças permitem acesso total as informações.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532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UEM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22533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DECRETO N. 11.919, de </a:t>
            </a:r>
            <a:r>
              <a:rPr lang="pt-BR" b="1">
                <a:latin typeface="Calibri" pitchFamily="34" charset="0"/>
              </a:rPr>
              <a:t>29 de julho de 2013</a:t>
            </a:r>
            <a:r>
              <a:rPr lang="pt-BR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</a:t>
            </a:r>
            <a:r>
              <a:rPr lang="pt-BR" sz="1600">
                <a:latin typeface="Calibri" pitchFamily="34" charset="0"/>
              </a:rPr>
              <a:t>Inclui parágrafo único no art. 1º: </a:t>
            </a:r>
          </a:p>
          <a:p>
            <a:pPr lvl="2"/>
            <a:r>
              <a:rPr lang="pt-BR" sz="1400" b="1">
                <a:latin typeface="Calibri" pitchFamily="34" charset="0"/>
              </a:rPr>
              <a:t>A Comissão a que alude o caput ficará lotada, para fins estruturais e funcionais de coordenação,  na Secretaria Municipal da Fazenda.”</a:t>
            </a:r>
          </a:p>
          <a:p>
            <a:pPr lvl="2">
              <a:buFont typeface="Arial" pitchFamily="34" charset="0"/>
              <a:buChar char="•"/>
            </a:pPr>
            <a:endParaRPr lang="pt-BR" sz="1600">
              <a:latin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pt-BR" sz="16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>
                <a:latin typeface="Calibri" pitchFamily="34" charset="0"/>
              </a:rPr>
              <a:t> Altera a redação do  art. 3º do decreto nº 11.580, de 16 de maio de 2013, que institui a unidade de execução municipal – UEM do programa nacional de apoio à gestão administrativa e fiscal dos municípios brasileiros – PNAFM II.</a:t>
            </a:r>
          </a:p>
          <a:p>
            <a:endParaRPr lang="pt-BR" sz="1400" b="1">
              <a:latin typeface="Calibri" pitchFamily="34" charset="0"/>
            </a:endParaRPr>
          </a:p>
          <a:p>
            <a:pPr lvl="2"/>
            <a:r>
              <a:rPr lang="pt-BR" sz="1400" b="1">
                <a:latin typeface="Calibri" pitchFamily="34" charset="0"/>
              </a:rPr>
              <a:t> Coordenador geral: 			</a:t>
            </a:r>
            <a:r>
              <a:rPr lang="pt-BR" sz="1400">
                <a:latin typeface="Calibri" pitchFamily="34" charset="0"/>
              </a:rPr>
              <a:t>Jefferson Fonseca</a:t>
            </a:r>
          </a:p>
          <a:p>
            <a:pPr lvl="2"/>
            <a:r>
              <a:rPr lang="pt-BR" sz="1400" b="1">
                <a:latin typeface="Calibri" pitchFamily="34" charset="0"/>
              </a:rPr>
              <a:t> Sub-Coordenadora administrativo/financeiro:  	</a:t>
            </a:r>
            <a:r>
              <a:rPr lang="pt-BR" sz="1400">
                <a:latin typeface="Calibri" pitchFamily="34" charset="0"/>
              </a:rPr>
              <a:t>Marise Siqueira Carneiro da Fontoura</a:t>
            </a:r>
          </a:p>
          <a:p>
            <a:pPr lvl="2"/>
            <a:r>
              <a:rPr lang="pt-BR" sz="1400" b="1">
                <a:latin typeface="Calibri" pitchFamily="34" charset="0"/>
              </a:rPr>
              <a:t> Sub-Coordenador Jurídico:		</a:t>
            </a:r>
            <a:r>
              <a:rPr lang="pt-BR" sz="1400">
                <a:latin typeface="Calibri" pitchFamily="34" charset="0"/>
              </a:rPr>
              <a:t>Jacques de Andrade e Silva</a:t>
            </a:r>
            <a:r>
              <a:rPr lang="pt-BR" sz="1400" b="1">
                <a:latin typeface="Calibri" pitchFamily="34" charset="0"/>
              </a:rPr>
              <a:t> </a:t>
            </a:r>
          </a:p>
          <a:p>
            <a:pPr lvl="2"/>
            <a:r>
              <a:rPr lang="pt-BR" sz="1400" b="1">
                <a:latin typeface="Calibri" pitchFamily="34" charset="0"/>
              </a:rPr>
              <a:t> Sub-Coordenadora técnica:		</a:t>
            </a:r>
            <a:r>
              <a:rPr lang="pt-BR" sz="1400">
                <a:latin typeface="Calibri" pitchFamily="34" charset="0"/>
              </a:rPr>
              <a:t>Santina Candido Meurer</a:t>
            </a:r>
            <a:r>
              <a:rPr lang="pt-BR" sz="1400" b="1">
                <a:latin typeface="Calibri" pitchFamily="34" charset="0"/>
              </a:rPr>
              <a:t>			</a:t>
            </a:r>
          </a:p>
          <a:p>
            <a:pPr lvl="2"/>
            <a:r>
              <a:rPr lang="pt-BR" sz="1400" b="1">
                <a:latin typeface="Calibri" pitchFamily="34" charset="0"/>
              </a:rPr>
              <a:t> Assessor técnico:			</a:t>
            </a:r>
            <a:r>
              <a:rPr lang="pt-BR" sz="1400">
                <a:latin typeface="Calibri" pitchFamily="34" charset="0"/>
              </a:rPr>
              <a:t>Sérgio Roberto de Lima e Silva Filho</a:t>
            </a:r>
          </a:p>
          <a:p>
            <a:pPr lvl="2"/>
            <a:r>
              <a:rPr lang="pt-BR" sz="1400" b="1">
                <a:latin typeface="Calibri" pitchFamily="34" charset="0"/>
              </a:rPr>
              <a:t> Assessor técnico:			</a:t>
            </a:r>
            <a:r>
              <a:rPr lang="pt-BR" sz="1400">
                <a:latin typeface="Calibri" pitchFamily="34" charset="0"/>
              </a:rPr>
              <a:t>João Alexandre Piassini Silvério</a:t>
            </a:r>
          </a:p>
          <a:p>
            <a:pPr lvl="2"/>
            <a:r>
              <a:rPr lang="pt-BR" sz="1400" b="1">
                <a:latin typeface="Calibri" pitchFamily="34" charset="0"/>
              </a:rPr>
              <a:t> Assessor técnico:			</a:t>
            </a:r>
            <a:r>
              <a:rPr lang="pt-BR" sz="1400">
                <a:latin typeface="Calibri" pitchFamily="34" charset="0"/>
              </a:rPr>
              <a:t>Manoel Henrique do Val Oliveira Lino</a:t>
            </a:r>
          </a:p>
          <a:p>
            <a:pPr lvl="2"/>
            <a:r>
              <a:rPr lang="pt-BR" sz="1400" b="1">
                <a:latin typeface="Calibri" pitchFamily="34" charset="0"/>
              </a:rPr>
              <a:t> Assessor técnico:			</a:t>
            </a:r>
            <a:r>
              <a:rPr lang="pt-BR" sz="1400">
                <a:latin typeface="Calibri" pitchFamily="34" charset="0"/>
              </a:rPr>
              <a:t>Albino José Rodrigues</a:t>
            </a:r>
          </a:p>
          <a:p>
            <a:pPr lvl="2"/>
            <a:r>
              <a:rPr lang="pt-BR" sz="1400" b="1">
                <a:latin typeface="Calibri" pitchFamily="34" charset="0"/>
              </a:rPr>
              <a:t> Assessora técnica:	</a:t>
            </a:r>
            <a:r>
              <a:rPr lang="pt-BR" sz="1400">
                <a:latin typeface="Calibri" pitchFamily="34" charset="0"/>
              </a:rPr>
              <a:t>		Denise da Rosa Fagundes Panassolo</a:t>
            </a:r>
          </a:p>
          <a:p>
            <a:pPr>
              <a:buFont typeface="Arial" pitchFamily="34" charset="0"/>
              <a:buChar char="•"/>
            </a:pPr>
            <a:endParaRPr lang="pt-B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250"/>
          <a:stretch>
            <a:fillRect/>
          </a:stretch>
        </p:blipFill>
        <p:spPr bwMode="auto">
          <a:xfrm>
            <a:off x="-1" y="642942"/>
            <a:ext cx="9144527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Imagem 9" descr="fpoli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8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7" name="CaixaDeTexto 11"/>
          <p:cNvSpPr txBox="1">
            <a:spLocks noChangeArrowheads="1"/>
          </p:cNvSpPr>
          <p:nvPr/>
        </p:nvSpPr>
        <p:spPr bwMode="auto">
          <a:xfrm>
            <a:off x="285750" y="1214438"/>
            <a:ext cx="8643938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00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>
                <a:latin typeface="Calibri" pitchFamily="34" charset="0"/>
              </a:rPr>
              <a:t>OBRIGADO!!</a:t>
            </a:r>
          </a:p>
          <a:p>
            <a:pPr algn="ctr">
              <a:lnSpc>
                <a:spcPct val="150000"/>
              </a:lnSpc>
            </a:pPr>
            <a:endParaRPr lang="pt-BR" sz="360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pt-BR" sz="360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pt-BR" sz="360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pt-BR" sz="3600">
              <a:latin typeface="Calibri" pitchFamily="34" charset="0"/>
            </a:endParaRPr>
          </a:p>
          <a:p>
            <a:r>
              <a:rPr lang="pt-BR" sz="1600" b="1">
                <a:latin typeface="Calibri" pitchFamily="34" charset="0"/>
              </a:rPr>
              <a:t>Sérgio Roberto de Lima e Silva Filho</a:t>
            </a:r>
          </a:p>
          <a:p>
            <a:r>
              <a:rPr lang="pt-BR" sz="1600" b="1">
                <a:latin typeface="Calibri" pitchFamily="34" charset="0"/>
              </a:rPr>
              <a:t>Assessor Técnico – UEM Florianópolis</a:t>
            </a:r>
          </a:p>
          <a:p>
            <a:r>
              <a:rPr lang="pt-BR" sz="1600" b="1">
                <a:latin typeface="Calibri" pitchFamily="34" charset="0"/>
              </a:rPr>
              <a:t>Diretor de Ciência e Tecnologia</a:t>
            </a:r>
          </a:p>
          <a:p>
            <a:r>
              <a:rPr lang="pt-BR" sz="1600" b="1">
                <a:latin typeface="Calibri" pitchFamily="34" charset="0"/>
              </a:rPr>
              <a:t>Secretaria Municipal de Ciência, Tecnologia e Desenvolvimento Econômico Sustentável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79" name="CaixaDeTexto 52"/>
          <p:cNvSpPr txBox="1">
            <a:spLocks noChangeArrowheads="1"/>
          </p:cNvSpPr>
          <p:nvPr/>
        </p:nvSpPr>
        <p:spPr bwMode="auto">
          <a:xfrm>
            <a:off x="1785938" y="285750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latin typeface="Calibri" pitchFamily="34" charset="0"/>
              </a:rPr>
              <a:t>Integrações dos sistemas da PMF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ipse 24"/>
          <p:cNvSpPr>
            <a:spLocks noChangeAspect="1"/>
          </p:cNvSpPr>
          <p:nvPr/>
        </p:nvSpPr>
        <p:spPr>
          <a:xfrm>
            <a:off x="1142970" y="1214422"/>
            <a:ext cx="4968000" cy="496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1654000" y="1700830"/>
            <a:ext cx="3960000" cy="39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2160360" y="2208764"/>
            <a:ext cx="2952000" cy="295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  <p:pic>
        <p:nvPicPr>
          <p:cNvPr id="24590" name="Imagem 19" descr="banco-de-d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59105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2816992" y="4245760"/>
            <a:ext cx="612000" cy="612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GEO</a:t>
            </a:r>
            <a:endParaRPr lang="pt-BR" sz="2400" b="1" dirty="0"/>
          </a:p>
        </p:txBody>
      </p:sp>
      <p:pic>
        <p:nvPicPr>
          <p:cNvPr id="245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214438"/>
            <a:ext cx="395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75" y="2428875"/>
            <a:ext cx="3095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428875"/>
            <a:ext cx="317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2428875"/>
            <a:ext cx="341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63" y="2428875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9200" y="3429000"/>
            <a:ext cx="3397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1214438"/>
            <a:ext cx="3476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1214438"/>
            <a:ext cx="3476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285852" y="5500702"/>
            <a:ext cx="4572032" cy="1000132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www.pmf.sc.gov.br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2066612" y="5638520"/>
            <a:ext cx="648000" cy="64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GEO</a:t>
            </a:r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4709818" y="5626326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PE</a:t>
            </a:r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>
            <a:off x="3352496" y="5634952"/>
            <a:ext cx="648000" cy="648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PC</a:t>
            </a:r>
          </a:p>
        </p:txBody>
      </p:sp>
      <p:pic>
        <p:nvPicPr>
          <p:cNvPr id="246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3429000"/>
            <a:ext cx="2968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15" name="Grupo 79"/>
          <p:cNvGrpSpPr>
            <a:grpSpLocks/>
          </p:cNvGrpSpPr>
          <p:nvPr/>
        </p:nvGrpSpPr>
        <p:grpSpPr bwMode="auto">
          <a:xfrm>
            <a:off x="2252663" y="3311525"/>
            <a:ext cx="747712" cy="760413"/>
            <a:chOff x="2205612" y="3096460"/>
            <a:chExt cx="748009" cy="761168"/>
          </a:xfrm>
        </p:grpSpPr>
        <p:pic>
          <p:nvPicPr>
            <p:cNvPr id="24642" name="Imagem 45" descr="banco-de-dados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05612" y="3448192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Elipse 11"/>
            <p:cNvSpPr/>
            <p:nvPr/>
          </p:nvSpPr>
          <p:spPr>
            <a:xfrm>
              <a:off x="2341621" y="3096460"/>
              <a:ext cx="612000" cy="612000"/>
            </a:xfrm>
            <a:prstGeom prst="ellipse">
              <a:avLst/>
            </a:prstGeom>
            <a:solidFill>
              <a:srgbClr val="7030A0">
                <a:alpha val="80000"/>
              </a:srgb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STM</a:t>
              </a:r>
              <a:endParaRPr lang="pt-BR" sz="4000" b="1" dirty="0"/>
            </a:p>
          </p:txBody>
        </p:sp>
      </p:grpSp>
      <p:pic>
        <p:nvPicPr>
          <p:cNvPr id="24616" name="Imagem 46" descr="banco-de-dado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4850" y="2887663"/>
            <a:ext cx="398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lipse 29"/>
          <p:cNvSpPr/>
          <p:nvPr/>
        </p:nvSpPr>
        <p:spPr>
          <a:xfrm>
            <a:off x="2888430" y="2502736"/>
            <a:ext cx="612000" cy="612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SED</a:t>
            </a:r>
            <a:endParaRPr lang="pt-BR" sz="3200" b="1" dirty="0"/>
          </a:p>
        </p:txBody>
      </p:sp>
      <p:cxnSp>
        <p:nvCxnSpPr>
          <p:cNvPr id="42" name="Conector de seta reta 41"/>
          <p:cNvCxnSpPr/>
          <p:nvPr/>
        </p:nvCxnSpPr>
        <p:spPr>
          <a:xfrm rot="10800000">
            <a:off x="1437354" y="3571876"/>
            <a:ext cx="428628" cy="1588"/>
          </a:xfrm>
          <a:prstGeom prst="straightConnector1">
            <a:avLst/>
          </a:prstGeom>
          <a:ln w="44450" cap="rnd">
            <a:solidFill>
              <a:srgbClr val="00B05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>
            <a:off x="2840236" y="2420242"/>
            <a:ext cx="142875" cy="123945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22" name="Grupo 126"/>
          <p:cNvGrpSpPr>
            <a:grpSpLocks/>
          </p:cNvGrpSpPr>
          <p:nvPr/>
        </p:nvGrpSpPr>
        <p:grpSpPr bwMode="auto">
          <a:xfrm>
            <a:off x="3714750" y="2519363"/>
            <a:ext cx="766763" cy="766762"/>
            <a:chOff x="3714744" y="2519499"/>
            <a:chExt cx="767201" cy="766625"/>
          </a:xfrm>
        </p:grpSpPr>
        <p:pic>
          <p:nvPicPr>
            <p:cNvPr id="24638" name="Imagem 53" descr="banco-de-dados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14744" y="2876688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Elipse 54"/>
            <p:cNvSpPr/>
            <p:nvPr/>
          </p:nvSpPr>
          <p:spPr>
            <a:xfrm>
              <a:off x="3869945" y="2519499"/>
              <a:ext cx="612000" cy="612000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SES</a:t>
              </a:r>
              <a:endParaRPr lang="pt-BR" sz="3200" b="1" dirty="0"/>
            </a:p>
          </p:txBody>
        </p:sp>
      </p:grpSp>
      <p:grpSp>
        <p:nvGrpSpPr>
          <p:cNvPr id="24623" name="Grupo 121"/>
          <p:cNvGrpSpPr>
            <a:grpSpLocks/>
          </p:cNvGrpSpPr>
          <p:nvPr/>
        </p:nvGrpSpPr>
        <p:grpSpPr bwMode="auto">
          <a:xfrm>
            <a:off x="4214813" y="3311525"/>
            <a:ext cx="747712" cy="760413"/>
            <a:chOff x="4214810" y="3310774"/>
            <a:chExt cx="748009" cy="761168"/>
          </a:xfrm>
        </p:grpSpPr>
        <p:pic>
          <p:nvPicPr>
            <p:cNvPr id="24634" name="Imagem 83" descr="banco-de-dados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14810" y="3662506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Elipse 84"/>
            <p:cNvSpPr/>
            <p:nvPr/>
          </p:nvSpPr>
          <p:spPr>
            <a:xfrm>
              <a:off x="4350819" y="3310774"/>
              <a:ext cx="612000" cy="612000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/>
                <a:t>SMMU</a:t>
              </a:r>
              <a:endParaRPr lang="pt-BR" sz="2400" b="1" dirty="0"/>
            </a:p>
          </p:txBody>
        </p:sp>
      </p:grpSp>
      <p:cxnSp>
        <p:nvCxnSpPr>
          <p:cNvPr id="92" name="Conector de seta reta 91"/>
          <p:cNvCxnSpPr/>
          <p:nvPr/>
        </p:nvCxnSpPr>
        <p:spPr>
          <a:xfrm rot="10800000">
            <a:off x="2141422" y="3571876"/>
            <a:ext cx="216000" cy="1588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 rot="5400000" flipH="1" flipV="1">
            <a:off x="4358902" y="2447336"/>
            <a:ext cx="108371" cy="105943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de seta reta 113"/>
          <p:cNvCxnSpPr/>
          <p:nvPr/>
        </p:nvCxnSpPr>
        <p:spPr>
          <a:xfrm flipV="1">
            <a:off x="4937816" y="3535363"/>
            <a:ext cx="214314" cy="0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27" name="Grupo 127"/>
          <p:cNvGrpSpPr>
            <a:grpSpLocks/>
          </p:cNvGrpSpPr>
          <p:nvPr/>
        </p:nvGrpSpPr>
        <p:grpSpPr bwMode="auto">
          <a:xfrm>
            <a:off x="3692525" y="4249738"/>
            <a:ext cx="766763" cy="750887"/>
            <a:chOff x="3692661" y="4249322"/>
            <a:chExt cx="767201" cy="750602"/>
          </a:xfrm>
        </p:grpSpPr>
        <p:pic>
          <p:nvPicPr>
            <p:cNvPr id="24630" name="Imagem 123" descr="banco-de-dados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92661" y="4590488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Elipse 124"/>
            <p:cNvSpPr/>
            <p:nvPr/>
          </p:nvSpPr>
          <p:spPr>
            <a:xfrm>
              <a:off x="3847862" y="4249322"/>
              <a:ext cx="612000" cy="612000"/>
            </a:xfrm>
            <a:prstGeom prst="ellipse">
              <a:avLst/>
            </a:prstGeom>
            <a:solidFill>
              <a:srgbClr val="002060">
                <a:alpha val="80000"/>
              </a:srgbClr>
            </a:solidFill>
            <a:ln>
              <a:solidFill>
                <a:srgbClr val="002060">
                  <a:alpha val="80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/>
                <a:t>ADM</a:t>
              </a:r>
            </a:p>
          </p:txBody>
        </p:sp>
      </p:grpSp>
      <p:cxnSp>
        <p:nvCxnSpPr>
          <p:cNvPr id="126" name="Conector de seta reta 125"/>
          <p:cNvCxnSpPr/>
          <p:nvPr/>
        </p:nvCxnSpPr>
        <p:spPr>
          <a:xfrm rot="10800000">
            <a:off x="4357686" y="4786322"/>
            <a:ext cx="142875" cy="123945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 rot="5400000" flipH="1" flipV="1">
            <a:off x="2784836" y="4787536"/>
            <a:ext cx="108371" cy="105943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3" name="CaixaDeTexto 52"/>
          <p:cNvSpPr txBox="1">
            <a:spLocks noChangeArrowheads="1"/>
          </p:cNvSpPr>
          <p:nvPr/>
        </p:nvSpPr>
        <p:spPr bwMode="auto">
          <a:xfrm>
            <a:off x="1785938" y="285750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latin typeface="Calibri" pitchFamily="34" charset="0"/>
              </a:rPr>
              <a:t>Integrações dos sistemas da PMF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ipse 24"/>
          <p:cNvSpPr>
            <a:spLocks noChangeAspect="1"/>
          </p:cNvSpPr>
          <p:nvPr/>
        </p:nvSpPr>
        <p:spPr>
          <a:xfrm>
            <a:off x="714348" y="1285860"/>
            <a:ext cx="4968000" cy="496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1225378" y="1772268"/>
            <a:ext cx="3960000" cy="39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1731738" y="2280202"/>
            <a:ext cx="2952000" cy="295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  <p:pic>
        <p:nvPicPr>
          <p:cNvPr id="25614" name="Imagem 19" descr="banco-de-d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4662488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2397895" y="4307673"/>
            <a:ext cx="612000" cy="612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GEO</a:t>
            </a:r>
            <a:endParaRPr lang="pt-BR" sz="2400" b="1" dirty="0"/>
          </a:p>
        </p:txBody>
      </p:sp>
      <p:pic>
        <p:nvPicPr>
          <p:cNvPr id="256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6215063"/>
            <a:ext cx="395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0338" y="6215063"/>
            <a:ext cx="3095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6215063"/>
            <a:ext cx="317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6215063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6215063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4325" y="3643313"/>
            <a:ext cx="3397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8138" y="6215063"/>
            <a:ext cx="3476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50" y="6215063"/>
            <a:ext cx="3476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25" y="3643313"/>
            <a:ext cx="2968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27" name="Grupo 79"/>
          <p:cNvGrpSpPr>
            <a:grpSpLocks/>
          </p:cNvGrpSpPr>
          <p:nvPr/>
        </p:nvGrpSpPr>
        <p:grpSpPr bwMode="auto">
          <a:xfrm>
            <a:off x="1824038" y="3382963"/>
            <a:ext cx="747712" cy="760412"/>
            <a:chOff x="2205612" y="3096460"/>
            <a:chExt cx="748009" cy="761168"/>
          </a:xfrm>
        </p:grpSpPr>
        <p:pic>
          <p:nvPicPr>
            <p:cNvPr id="25684" name="Imagem 45" descr="banco-de-dados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05612" y="3448192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Elipse 11"/>
            <p:cNvSpPr/>
            <p:nvPr/>
          </p:nvSpPr>
          <p:spPr>
            <a:xfrm>
              <a:off x="2341621" y="3096460"/>
              <a:ext cx="612000" cy="612000"/>
            </a:xfrm>
            <a:prstGeom prst="ellipse">
              <a:avLst/>
            </a:prstGeom>
            <a:solidFill>
              <a:srgbClr val="7030A0">
                <a:alpha val="80000"/>
              </a:srgb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STM</a:t>
              </a:r>
              <a:endParaRPr lang="pt-BR" sz="4000" b="1" dirty="0"/>
            </a:p>
          </p:txBody>
        </p:sp>
      </p:grpSp>
      <p:pic>
        <p:nvPicPr>
          <p:cNvPr id="25628" name="Imagem 46" descr="banco-de-dado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6225" y="2959100"/>
            <a:ext cx="398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lipse 29"/>
          <p:cNvSpPr/>
          <p:nvPr/>
        </p:nvSpPr>
        <p:spPr>
          <a:xfrm>
            <a:off x="2459808" y="2574174"/>
            <a:ext cx="612000" cy="612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SED</a:t>
            </a:r>
            <a:endParaRPr lang="pt-BR" sz="3200" b="1" dirty="0"/>
          </a:p>
        </p:txBody>
      </p:sp>
      <p:cxnSp>
        <p:nvCxnSpPr>
          <p:cNvPr id="42" name="Conector de seta reta 41"/>
          <p:cNvCxnSpPr/>
          <p:nvPr/>
        </p:nvCxnSpPr>
        <p:spPr>
          <a:xfrm rot="10800000">
            <a:off x="5000634" y="3714752"/>
            <a:ext cx="428628" cy="1588"/>
          </a:xfrm>
          <a:prstGeom prst="straightConnector1">
            <a:avLst/>
          </a:prstGeom>
          <a:ln w="44450" cap="rnd">
            <a:solidFill>
              <a:srgbClr val="00B05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>
            <a:off x="2411614" y="2491680"/>
            <a:ext cx="142875" cy="123945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34" name="Grupo 126"/>
          <p:cNvGrpSpPr>
            <a:grpSpLocks/>
          </p:cNvGrpSpPr>
          <p:nvPr/>
        </p:nvGrpSpPr>
        <p:grpSpPr bwMode="auto">
          <a:xfrm>
            <a:off x="3286125" y="2590800"/>
            <a:ext cx="766763" cy="766763"/>
            <a:chOff x="3714744" y="2519499"/>
            <a:chExt cx="767201" cy="766625"/>
          </a:xfrm>
        </p:grpSpPr>
        <p:pic>
          <p:nvPicPr>
            <p:cNvPr id="25680" name="Imagem 53" descr="banco-de-dados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14744" y="2876688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Elipse 54"/>
            <p:cNvSpPr/>
            <p:nvPr/>
          </p:nvSpPr>
          <p:spPr>
            <a:xfrm>
              <a:off x="3869945" y="2519499"/>
              <a:ext cx="612000" cy="612000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SES</a:t>
              </a:r>
              <a:endParaRPr lang="pt-BR" sz="3200" b="1" dirty="0"/>
            </a:p>
          </p:txBody>
        </p:sp>
      </p:grpSp>
      <p:grpSp>
        <p:nvGrpSpPr>
          <p:cNvPr id="25635" name="Grupo 121"/>
          <p:cNvGrpSpPr>
            <a:grpSpLocks/>
          </p:cNvGrpSpPr>
          <p:nvPr/>
        </p:nvGrpSpPr>
        <p:grpSpPr bwMode="auto">
          <a:xfrm>
            <a:off x="3786188" y="3382963"/>
            <a:ext cx="747712" cy="760412"/>
            <a:chOff x="4214810" y="3310774"/>
            <a:chExt cx="748009" cy="761168"/>
          </a:xfrm>
        </p:grpSpPr>
        <p:pic>
          <p:nvPicPr>
            <p:cNvPr id="25676" name="Imagem 83" descr="banco-de-dados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14810" y="3662506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Elipse 84"/>
            <p:cNvSpPr/>
            <p:nvPr/>
          </p:nvSpPr>
          <p:spPr>
            <a:xfrm>
              <a:off x="4350819" y="3310774"/>
              <a:ext cx="612000" cy="612000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/>
                <a:t>SMMU</a:t>
              </a:r>
              <a:endParaRPr lang="pt-BR" sz="2400" b="1" dirty="0"/>
            </a:p>
          </p:txBody>
        </p:sp>
      </p:grpSp>
      <p:cxnSp>
        <p:nvCxnSpPr>
          <p:cNvPr id="92" name="Conector de seta reta 91"/>
          <p:cNvCxnSpPr/>
          <p:nvPr/>
        </p:nvCxnSpPr>
        <p:spPr>
          <a:xfrm rot="10800000">
            <a:off x="1712800" y="3643314"/>
            <a:ext cx="216000" cy="1588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 rot="5400000" flipH="1" flipV="1">
            <a:off x="3930280" y="2518774"/>
            <a:ext cx="108371" cy="105943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de seta reta 113"/>
          <p:cNvCxnSpPr/>
          <p:nvPr/>
        </p:nvCxnSpPr>
        <p:spPr>
          <a:xfrm flipV="1">
            <a:off x="4509194" y="3608388"/>
            <a:ext cx="214314" cy="0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39" name="Grupo 127"/>
          <p:cNvGrpSpPr>
            <a:grpSpLocks/>
          </p:cNvGrpSpPr>
          <p:nvPr/>
        </p:nvGrpSpPr>
        <p:grpSpPr bwMode="auto">
          <a:xfrm>
            <a:off x="3263900" y="4321175"/>
            <a:ext cx="766763" cy="750888"/>
            <a:chOff x="3692661" y="4249322"/>
            <a:chExt cx="767201" cy="750602"/>
          </a:xfrm>
        </p:grpSpPr>
        <p:pic>
          <p:nvPicPr>
            <p:cNvPr id="25672" name="Imagem 123" descr="banco-de-dados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92661" y="4590488"/>
              <a:ext cx="409436" cy="40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Elipse 124"/>
            <p:cNvSpPr/>
            <p:nvPr/>
          </p:nvSpPr>
          <p:spPr>
            <a:xfrm>
              <a:off x="3847862" y="4249322"/>
              <a:ext cx="612000" cy="612000"/>
            </a:xfrm>
            <a:prstGeom prst="ellipse">
              <a:avLst/>
            </a:prstGeom>
            <a:solidFill>
              <a:srgbClr val="002060">
                <a:alpha val="80000"/>
              </a:srgbClr>
            </a:solidFill>
            <a:ln>
              <a:solidFill>
                <a:srgbClr val="002060">
                  <a:alpha val="80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/>
                <a:t>ADM</a:t>
              </a:r>
            </a:p>
          </p:txBody>
        </p:sp>
      </p:grpSp>
      <p:cxnSp>
        <p:nvCxnSpPr>
          <p:cNvPr id="126" name="Conector de seta reta 125"/>
          <p:cNvCxnSpPr/>
          <p:nvPr/>
        </p:nvCxnSpPr>
        <p:spPr>
          <a:xfrm rot="10800000">
            <a:off x="3929064" y="4857760"/>
            <a:ext cx="142875" cy="123945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 rot="5400000" flipH="1" flipV="1">
            <a:off x="2415159" y="4904800"/>
            <a:ext cx="142874" cy="105949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rot="10800000" flipV="1">
            <a:off x="4040638" y="4559300"/>
            <a:ext cx="1188000" cy="0"/>
          </a:xfrm>
          <a:prstGeom prst="straightConnector1">
            <a:avLst/>
          </a:prstGeom>
          <a:ln w="44450" cap="rnd">
            <a:solidFill>
              <a:srgbClr val="00B05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 flipV="1">
            <a:off x="1188542" y="4552950"/>
            <a:ext cx="1188000" cy="0"/>
          </a:xfrm>
          <a:prstGeom prst="straightConnector1">
            <a:avLst/>
          </a:prstGeom>
          <a:ln w="44450" cap="rnd">
            <a:solidFill>
              <a:srgbClr val="00B05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rot="16200000" flipV="1">
            <a:off x="1442004" y="2558474"/>
            <a:ext cx="524716" cy="1122760"/>
          </a:xfrm>
          <a:prstGeom prst="straightConnector1">
            <a:avLst/>
          </a:prstGeom>
          <a:ln w="44450" cap="rnd">
            <a:solidFill>
              <a:srgbClr val="00B05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rot="10800000">
            <a:off x="6122337" y="1875131"/>
            <a:ext cx="288000" cy="1588"/>
          </a:xfrm>
          <a:prstGeom prst="straightConnector1">
            <a:avLst/>
          </a:prstGeom>
          <a:ln w="44450" cap="rnd">
            <a:solidFill>
              <a:srgbClr val="00B05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6124584" y="2241845"/>
            <a:ext cx="288000" cy="1588"/>
          </a:xfrm>
          <a:prstGeom prst="straightConnector1">
            <a:avLst/>
          </a:prstGeom>
          <a:ln w="44450" cap="rnd">
            <a:solidFill>
              <a:srgbClr val="00B0F0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7" name="CaixaDeTexto 61"/>
          <p:cNvSpPr txBox="1">
            <a:spLocks noChangeArrowheads="1"/>
          </p:cNvSpPr>
          <p:nvPr/>
        </p:nvSpPr>
        <p:spPr bwMode="auto">
          <a:xfrm>
            <a:off x="6529388" y="1727200"/>
            <a:ext cx="2500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latin typeface="Calibri" pitchFamily="34" charset="0"/>
              </a:rPr>
              <a:t>Integrações processos eletrônico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Integrações portal do cidadão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Sistemas da Sec. Educação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Sistemas da Sec. Saúde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Sistemas da Sec. Mobilidade Urbana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Sistemas da Sec. Administração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 de geoprocessamento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 Tributário Municipal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Portal do cidadão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Sistema de Rastreabilidade (SR)</a:t>
            </a:r>
          </a:p>
          <a:p>
            <a:endParaRPr lang="pt-BR" sz="1200" b="1">
              <a:latin typeface="Calibri" pitchFamily="34" charset="0"/>
            </a:endParaRPr>
          </a:p>
          <a:p>
            <a:r>
              <a:rPr lang="pt-BR" sz="1200" b="1">
                <a:latin typeface="Calibri" pitchFamily="34" charset="0"/>
              </a:rPr>
              <a:t>Portal Corporativo</a:t>
            </a:r>
          </a:p>
          <a:p>
            <a:endParaRPr lang="pt-BR" sz="1200" b="1">
              <a:latin typeface="Calibri" pitchFamily="34" charset="0"/>
            </a:endParaRPr>
          </a:p>
          <a:p>
            <a:endParaRPr lang="pt-BR" sz="1200" b="1">
              <a:latin typeface="Calibri" pitchFamily="34" charset="0"/>
            </a:endParaRPr>
          </a:p>
          <a:p>
            <a:endParaRPr lang="pt-BR" sz="1200" b="1">
              <a:latin typeface="Calibri" pitchFamily="34" charset="0"/>
            </a:endParaRPr>
          </a:p>
        </p:txBody>
      </p:sp>
      <p:sp>
        <p:nvSpPr>
          <p:cNvPr id="63" name="Elipse 62"/>
          <p:cNvSpPr/>
          <p:nvPr/>
        </p:nvSpPr>
        <p:spPr>
          <a:xfrm>
            <a:off x="6119822" y="2460621"/>
            <a:ext cx="288000" cy="288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SED</a:t>
            </a:r>
            <a:endParaRPr lang="pt-BR" sz="3200" b="1" dirty="0"/>
          </a:p>
        </p:txBody>
      </p:sp>
      <p:sp>
        <p:nvSpPr>
          <p:cNvPr id="64" name="Elipse 63"/>
          <p:cNvSpPr/>
          <p:nvPr/>
        </p:nvSpPr>
        <p:spPr>
          <a:xfrm>
            <a:off x="6119822" y="2817811"/>
            <a:ext cx="288000" cy="2880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SES</a:t>
            </a:r>
            <a:endParaRPr lang="pt-BR" sz="3200" b="1" dirty="0"/>
          </a:p>
        </p:txBody>
      </p:sp>
      <p:sp>
        <p:nvSpPr>
          <p:cNvPr id="65" name="Elipse 64"/>
          <p:cNvSpPr/>
          <p:nvPr/>
        </p:nvSpPr>
        <p:spPr>
          <a:xfrm>
            <a:off x="6119822" y="3184526"/>
            <a:ext cx="288000" cy="28800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" b="1" dirty="0"/>
              <a:t>SMMU</a:t>
            </a:r>
            <a:endParaRPr lang="pt-BR" sz="3200" b="1" dirty="0"/>
          </a:p>
        </p:txBody>
      </p:sp>
      <p:sp>
        <p:nvSpPr>
          <p:cNvPr id="66" name="Elipse 65"/>
          <p:cNvSpPr/>
          <p:nvPr/>
        </p:nvSpPr>
        <p:spPr>
          <a:xfrm>
            <a:off x="6122337" y="3553756"/>
            <a:ext cx="288000" cy="288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00" b="1" dirty="0"/>
              <a:t>ADM</a:t>
            </a:r>
            <a:endParaRPr lang="pt-BR" sz="3200" b="1" dirty="0"/>
          </a:p>
        </p:txBody>
      </p:sp>
      <p:sp>
        <p:nvSpPr>
          <p:cNvPr id="67" name="Elipse 66"/>
          <p:cNvSpPr/>
          <p:nvPr/>
        </p:nvSpPr>
        <p:spPr>
          <a:xfrm>
            <a:off x="6119822" y="3910946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00" b="1" dirty="0"/>
              <a:t>GEO</a:t>
            </a:r>
            <a:endParaRPr lang="pt-BR" sz="3200" b="1" dirty="0"/>
          </a:p>
        </p:txBody>
      </p:sp>
      <p:sp>
        <p:nvSpPr>
          <p:cNvPr id="68" name="Elipse 67"/>
          <p:cNvSpPr/>
          <p:nvPr/>
        </p:nvSpPr>
        <p:spPr>
          <a:xfrm>
            <a:off x="6119822" y="4279909"/>
            <a:ext cx="288000" cy="288000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00" b="1" dirty="0"/>
              <a:t>STM</a:t>
            </a:r>
            <a:endParaRPr lang="pt-BR" sz="3200" b="1" dirty="0"/>
          </a:p>
        </p:txBody>
      </p:sp>
      <p:sp>
        <p:nvSpPr>
          <p:cNvPr id="25666" name="CaixaDeTexto 68"/>
          <p:cNvSpPr txBox="1">
            <a:spLocks noChangeArrowheads="1"/>
          </p:cNvSpPr>
          <p:nvPr/>
        </p:nvSpPr>
        <p:spPr bwMode="auto">
          <a:xfrm>
            <a:off x="5972175" y="1285875"/>
            <a:ext cx="1147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alibri" pitchFamily="34" charset="0"/>
              </a:rPr>
              <a:t>LEGENDA: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015048" y="5453076"/>
            <a:ext cx="461966" cy="142876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00" b="1" dirty="0">
              <a:solidFill>
                <a:schemeClr val="tx1"/>
              </a:solidFill>
            </a:endParaRPr>
          </a:p>
        </p:txBody>
      </p:sp>
      <p:pic>
        <p:nvPicPr>
          <p:cNvPr id="2567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24575" y="4657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7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9813" y="5010150"/>
            <a:ext cx="3000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6038850"/>
            <a:ext cx="3095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63" y="1295400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629" name="CaixaDeTexto 52"/>
          <p:cNvSpPr txBox="1">
            <a:spLocks noChangeArrowheads="1"/>
          </p:cNvSpPr>
          <p:nvPr/>
        </p:nvSpPr>
        <p:spPr bwMode="auto">
          <a:xfrm>
            <a:off x="1785938" y="285750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latin typeface="Calibri" pitchFamily="34" charset="0"/>
              </a:rPr>
              <a:t>Integrações dos sistemas da PMF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285875"/>
            <a:ext cx="395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8" y="1285875"/>
            <a:ext cx="347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285875"/>
            <a:ext cx="3476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60"/>
          <p:cNvSpPr/>
          <p:nvPr/>
        </p:nvSpPr>
        <p:spPr>
          <a:xfrm>
            <a:off x="1523980" y="4733935"/>
            <a:ext cx="4000528" cy="1000132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www.pmf.sc.gov.br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>
          <a:xfrm>
            <a:off x="1595418" y="4867286"/>
            <a:ext cx="543375" cy="50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GEO</a:t>
            </a:r>
          </a:p>
        </p:txBody>
      </p:sp>
      <p:sp>
        <p:nvSpPr>
          <p:cNvPr id="71" name="Elipse 70"/>
          <p:cNvSpPr>
            <a:spLocks noChangeAspect="1"/>
          </p:cNvSpPr>
          <p:nvPr/>
        </p:nvSpPr>
        <p:spPr>
          <a:xfrm>
            <a:off x="2200260" y="4867286"/>
            <a:ext cx="543375" cy="50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SR</a:t>
            </a:r>
          </a:p>
        </p:txBody>
      </p:sp>
      <p:sp>
        <p:nvSpPr>
          <p:cNvPr id="72" name="Elipse 71"/>
          <p:cNvSpPr>
            <a:spLocks noChangeAspect="1"/>
          </p:cNvSpPr>
          <p:nvPr/>
        </p:nvSpPr>
        <p:spPr>
          <a:xfrm>
            <a:off x="2809864" y="4867286"/>
            <a:ext cx="543375" cy="504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PC</a:t>
            </a:r>
          </a:p>
        </p:txBody>
      </p:sp>
      <p:pic>
        <p:nvPicPr>
          <p:cNvPr id="266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7775" y="5857875"/>
            <a:ext cx="3413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2063" y="6215063"/>
            <a:ext cx="2968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96038" y="1214438"/>
            <a:ext cx="255746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7250" y="6029325"/>
            <a:ext cx="317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57450" y="6034088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08288" y="6029325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Imagem 79" descr="image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81663" y="5915025"/>
            <a:ext cx="585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tângulo 80"/>
          <p:cNvSpPr/>
          <p:nvPr/>
        </p:nvSpPr>
        <p:spPr>
          <a:xfrm>
            <a:off x="3481388" y="5757863"/>
            <a:ext cx="3071812" cy="85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sp>
        <p:nvSpPr>
          <p:cNvPr id="82" name="Retângulo 81"/>
          <p:cNvSpPr/>
          <p:nvPr/>
        </p:nvSpPr>
        <p:spPr>
          <a:xfrm>
            <a:off x="357188" y="5767388"/>
            <a:ext cx="3071812" cy="85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pic>
        <p:nvPicPr>
          <p:cNvPr id="26655" name="Imagem 82" descr="pro_cidadao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8721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6005513"/>
            <a:ext cx="3095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41800" y="5995988"/>
            <a:ext cx="317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6000750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2838" y="5995988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1628775"/>
            <a:ext cx="3095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63" y="2500313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3" name="CaixaDeTexto 52"/>
          <p:cNvSpPr txBox="1">
            <a:spLocks noChangeArrowheads="1"/>
          </p:cNvSpPr>
          <p:nvPr/>
        </p:nvSpPr>
        <p:spPr bwMode="auto">
          <a:xfrm>
            <a:off x="1785938" y="285750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latin typeface="Calibri" pitchFamily="34" charset="0"/>
              </a:rPr>
              <a:t>Integrações dos sistemas da PMF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6286500"/>
            <a:ext cx="395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825" y="6286500"/>
            <a:ext cx="3476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6286500"/>
            <a:ext cx="347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60"/>
          <p:cNvSpPr/>
          <p:nvPr/>
        </p:nvSpPr>
        <p:spPr>
          <a:xfrm>
            <a:off x="1523980" y="2266943"/>
            <a:ext cx="4000528" cy="1000132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www.pmf.sc.gov.br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>
          <a:xfrm>
            <a:off x="1595418" y="2571744"/>
            <a:ext cx="543375" cy="50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GEO</a:t>
            </a:r>
          </a:p>
        </p:txBody>
      </p:sp>
      <p:sp>
        <p:nvSpPr>
          <p:cNvPr id="71" name="Elipse 70"/>
          <p:cNvSpPr>
            <a:spLocks noChangeAspect="1"/>
          </p:cNvSpPr>
          <p:nvPr/>
        </p:nvSpPr>
        <p:spPr>
          <a:xfrm>
            <a:off x="2200260" y="2571744"/>
            <a:ext cx="543375" cy="50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SR</a:t>
            </a:r>
          </a:p>
        </p:txBody>
      </p:sp>
      <p:sp>
        <p:nvSpPr>
          <p:cNvPr id="72" name="Elipse 71"/>
          <p:cNvSpPr>
            <a:spLocks noChangeAspect="1"/>
          </p:cNvSpPr>
          <p:nvPr/>
        </p:nvSpPr>
        <p:spPr>
          <a:xfrm>
            <a:off x="2809864" y="2571744"/>
            <a:ext cx="543375" cy="504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PC</a:t>
            </a:r>
          </a:p>
        </p:txBody>
      </p:sp>
      <p:pic>
        <p:nvPicPr>
          <p:cNvPr id="2766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775" y="1447800"/>
            <a:ext cx="3413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2063" y="1804988"/>
            <a:ext cx="2968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7250" y="1619250"/>
            <a:ext cx="317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7450" y="1624013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8288" y="1619250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Imagem 79" descr="image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3113" y="1485900"/>
            <a:ext cx="585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tângulo 80"/>
          <p:cNvSpPr/>
          <p:nvPr/>
        </p:nvSpPr>
        <p:spPr>
          <a:xfrm>
            <a:off x="3481388" y="1347788"/>
            <a:ext cx="3071812" cy="85725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sp>
        <p:nvSpPr>
          <p:cNvPr id="82" name="Retângulo 81"/>
          <p:cNvSpPr/>
          <p:nvPr/>
        </p:nvSpPr>
        <p:spPr>
          <a:xfrm>
            <a:off x="357188" y="1357313"/>
            <a:ext cx="3071812" cy="85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pic>
        <p:nvPicPr>
          <p:cNvPr id="27677" name="Imagem 82" descr="pro_cidada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14620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1595438"/>
            <a:ext cx="3095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1800" y="1585913"/>
            <a:ext cx="317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590675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2838" y="1585913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29250" y="1771650"/>
            <a:ext cx="361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3" name="CaixaDeTexto 28"/>
          <p:cNvSpPr txBox="1">
            <a:spLocks noChangeArrowheads="1"/>
          </p:cNvSpPr>
          <p:nvPr/>
        </p:nvSpPr>
        <p:spPr bwMode="auto">
          <a:xfrm>
            <a:off x="285750" y="1152525"/>
            <a:ext cx="167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alibri" pitchFamily="34" charset="0"/>
              </a:rPr>
              <a:t>Atendimento Presencial</a:t>
            </a:r>
            <a:endParaRPr lang="pt-BR">
              <a:latin typeface="Calibri" pitchFamily="34" charset="0"/>
            </a:endParaRPr>
          </a:p>
        </p:txBody>
      </p:sp>
      <p:sp>
        <p:nvSpPr>
          <p:cNvPr id="27684" name="CaixaDeTexto 29"/>
          <p:cNvSpPr txBox="1">
            <a:spLocks noChangeArrowheads="1"/>
          </p:cNvSpPr>
          <p:nvPr/>
        </p:nvSpPr>
        <p:spPr bwMode="auto">
          <a:xfrm>
            <a:off x="3397250" y="1143000"/>
            <a:ext cx="150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alibri" pitchFamily="34" charset="0"/>
              </a:rPr>
              <a:t>Acesso pela internet</a:t>
            </a:r>
            <a:endParaRPr lang="pt-BR">
              <a:latin typeface="Calibri" pitchFamily="34" charset="0"/>
            </a:endParaRPr>
          </a:p>
        </p:txBody>
      </p:sp>
      <p:pic>
        <p:nvPicPr>
          <p:cNvPr id="27685" name="Imagem 30" descr="fpoli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6" name="Título 8"/>
          <p:cNvSpPr>
            <a:spLocks noGrp="1"/>
          </p:cNvSpPr>
          <p:nvPr>
            <p:ph type="ctrTitle"/>
          </p:nvPr>
        </p:nvSpPr>
        <p:spPr>
          <a:xfrm>
            <a:off x="2214563" y="0"/>
            <a:ext cx="6929437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Visão integrada dos produtos</a:t>
            </a:r>
            <a:endParaRPr lang="pt-BR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Visualização Espacializada de Crianças fora da escola (cruzando dados da Saúde e Censo 2010), por faixa etária;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Visualização Espacializada dos Alunos, Servidores e Corpo Docente por escola;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Consultas, Gráficos e Mapas Temáticos através das informações do INEP X SERES, por unidade de ensino, faixa etária e área de abrangência (bairros, localidades e distritos). </a:t>
            </a:r>
          </a:p>
          <a:p>
            <a:pPr>
              <a:spcBef>
                <a:spcPts val="1200"/>
              </a:spcBef>
            </a:pPr>
            <a:endParaRPr lang="pt-BR" sz="2400" smtClean="0"/>
          </a:p>
        </p:txBody>
      </p:sp>
      <p:sp>
        <p:nvSpPr>
          <p:cNvPr id="28675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EDUCAÇÃO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Visualização Espacializada dos indicadores da saúde;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Visualização Espacializada de Informações Qualitativas e Quantitativas, Morbidades, Informações Epidemiológicas e localização de pacientes atendidos por unidade;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Cruzamento dos dados da SMS as bases territoriais existentes, gerando consultas, gráficos e mapas temáticos específico por categoria de informações da saúde municipal.</a:t>
            </a:r>
          </a:p>
          <a:p>
            <a:pPr>
              <a:spcBef>
                <a:spcPts val="1200"/>
              </a:spcBef>
            </a:pPr>
            <a:endParaRPr lang="pt-BR" sz="2400" smtClean="0"/>
          </a:p>
        </p:txBody>
      </p:sp>
      <p:sp>
        <p:nvSpPr>
          <p:cNvPr id="29699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Cadastro dos Imóveis Públicos Municipais, Estaduais e Federais;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Consulta a informações relevantes a ocupação de imóveis publicos;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Módulo (GED) para Gestão da Regularização Fundiária;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Consultas, Gráficos e Mapas Temáticos específicos para a Procuradoria;</a:t>
            </a:r>
          </a:p>
          <a:p>
            <a:pPr>
              <a:spcBef>
                <a:spcPts val="1200"/>
              </a:spcBef>
            </a:pPr>
            <a:endParaRPr lang="pt-BR" sz="2400" smtClean="0"/>
          </a:p>
          <a:p>
            <a:pPr>
              <a:spcBef>
                <a:spcPts val="1200"/>
              </a:spcBef>
            </a:pPr>
            <a:endParaRPr lang="pt-BR" sz="2400" smtClean="0"/>
          </a:p>
          <a:p>
            <a:pPr>
              <a:spcBef>
                <a:spcPts val="1200"/>
              </a:spcBef>
            </a:pPr>
            <a:endParaRPr lang="pt-BR" sz="2400" smtClean="0"/>
          </a:p>
        </p:txBody>
      </p:sp>
      <p:sp>
        <p:nvSpPr>
          <p:cNvPr id="30723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PROCURADORIA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0" name="Título 8"/>
          <p:cNvSpPr>
            <a:spLocks noGrp="1"/>
          </p:cNvSpPr>
          <p:nvPr>
            <p:ph type="ctrTitle"/>
          </p:nvPr>
        </p:nvSpPr>
        <p:spPr>
          <a:xfrm>
            <a:off x="2286000" y="0"/>
            <a:ext cx="6858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Visão geral do PNAFM II - Florianópolis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Valor do Financiamento:</a:t>
            </a:r>
            <a:r>
              <a:rPr lang="pt-BR" sz="1400">
                <a:latin typeface="Calibri" pitchFamily="34" charset="0"/>
              </a:rPr>
              <a:t> R$ 10.222.222,00</a:t>
            </a:r>
          </a:p>
          <a:p>
            <a:pPr>
              <a:buFont typeface="Arial" pitchFamily="34" charset="0"/>
              <a:buChar char="•"/>
            </a:pPr>
            <a:endParaRPr lang="pt-BR" sz="7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Secretarias envolvidas no gerenciamento do programa: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SMCTDES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SMF</a:t>
            </a:r>
          </a:p>
          <a:p>
            <a:pPr lvl="1">
              <a:buFont typeface="Arial" pitchFamily="34" charset="0"/>
              <a:buChar char="•"/>
            </a:pPr>
            <a:endParaRPr lang="pt-BR" sz="7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Secretarias atendidas: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SMF, SMA, SME, SMS, SMO, SMDU, SMHSA, SMC, Procuradoria, IPUF, COMCAP e FLORAM.</a:t>
            </a:r>
          </a:p>
          <a:p>
            <a:pPr lvl="1">
              <a:buFont typeface="Arial" pitchFamily="34" charset="0"/>
              <a:buChar char="•"/>
            </a:pPr>
            <a:endParaRPr lang="pt-BR" sz="7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Foco: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Modernização fiscal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Melhor atendimento ao cidadão</a:t>
            </a:r>
          </a:p>
          <a:p>
            <a:pPr lvl="1">
              <a:buFont typeface="Arial" pitchFamily="34" charset="0"/>
              <a:buChar char="•"/>
            </a:pPr>
            <a:endParaRPr lang="pt-BR" sz="7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Produtos aprovados: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Processos fiscais e tributários otimizados e sistematizados 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Novo modelo de atendimento ao cidadão implantado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Plano de capacitação continuada implantado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Planta genérica de valores revisada e  atualizada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Sistema tributário municipal modernizado e atualizado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Cadastro multifinalitário e geoprocessamento implantado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Escritório de projetos implantado</a:t>
            </a:r>
          </a:p>
          <a:p>
            <a:pPr lvl="1">
              <a:buFont typeface="Arial" pitchFamily="34" charset="0"/>
              <a:buChar char="•"/>
            </a:pPr>
            <a:endParaRPr lang="pt-BR" sz="1400" b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7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Situação da execução do PNAFM:</a:t>
            </a:r>
          </a:p>
          <a:p>
            <a:r>
              <a:rPr lang="pt-BR" sz="1400">
                <a:latin typeface="Calibri" pitchFamily="34" charset="0"/>
              </a:rPr>
              <a:t>	67 % contratados</a:t>
            </a:r>
          </a:p>
          <a:p>
            <a:r>
              <a:rPr lang="pt-BR" sz="1400">
                <a:latin typeface="Calibri" pitchFamily="34" charset="0"/>
              </a:rPr>
              <a:t>	31 % realizados</a:t>
            </a:r>
          </a:p>
          <a:p>
            <a:r>
              <a:rPr lang="pt-BR" sz="1400">
                <a:latin typeface="Calibri" pitchFamily="34" charset="0"/>
              </a:rPr>
              <a:t>	23 % desembolsados</a:t>
            </a: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4286250"/>
            <a:ext cx="30861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6405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smtClean="0"/>
              <a:t>Inserção das informações de lançamento tributário e arrecadação imobiliário e mobiliário no Geo;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smtClean="0"/>
              <a:t>Consultas, Gráficos e Mapas Temáticos da Arrecadação, por bairro, setor cadastral e etc;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smtClean="0"/>
              <a:t>Remodelagem de carregamento de dados no PALM e no STM/GEO;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smtClean="0"/>
              <a:t>Inclusão de localização do imóvel no carnê do IPTU;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smtClean="0"/>
              <a:t>Bloqueio de inclusão de inscrição sem georeferenciamento;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pt-BR" sz="2400" smtClean="0"/>
          </a:p>
        </p:txBody>
      </p:sp>
      <p:sp>
        <p:nvSpPr>
          <p:cNvPr id="31747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RECEITA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 smtClean="0"/>
              <a:t>Consulta de Viabilidade de Construção por múltiplas Inscrições Imobiliárias;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 smtClean="0"/>
              <a:t>Consulta de Viabilidade de Instalação;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 smtClean="0"/>
              <a:t>Certidão de Zoneamento, Áreas Atingidas pelo Sistema Viário e de Perímetro Urbano;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 smtClean="0"/>
              <a:t>Consulta de Condicionantes Ambientais;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 smtClean="0"/>
              <a:t>Remodelagem do Sistema de Viabilidade ao CNAE e a Rastreabilidade;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 smtClean="0"/>
              <a:t>Gestão de Informações (BI - Business Intelligence).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pt-BR" sz="2400" dirty="0" smtClean="0"/>
          </a:p>
        </p:txBody>
      </p:sp>
      <p:sp>
        <p:nvSpPr>
          <p:cNvPr id="32771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SMDU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Cadastro, Consultas, Gráficos e Mapas Temáticos de Acompanhamento de Obras, Infraestrutura e Pavimentação;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Cadastro, Consulta, Acompanhamento e Mapas Temáticos de Pré-projetos de Pavimentação, Cadastro e Manutenção de Galerias Pluviais;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Cadastro, Consulta e Mapas Temáticos do Sistema de Drenagem Urbana, Acompanhamento da Manutenção;</a:t>
            </a:r>
          </a:p>
        </p:txBody>
      </p:sp>
      <p:sp>
        <p:nvSpPr>
          <p:cNvPr id="33795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OBRAS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Replicação da Base Cartográfica para DWG;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Incorporação  de Ortofotos e Imagem de Satélite Atualizadas;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Compatibilização de Informações do PAC na base do Distrito Sede;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Validação da Base do Zoneamento e Legislação Atual;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Correção Geométrica de Ocupação Urbana Foto Interpretadas; 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Certidão de Logradouro e de Localização de Imóveis.</a:t>
            </a:r>
          </a:p>
        </p:txBody>
      </p:sp>
      <p:sp>
        <p:nvSpPr>
          <p:cNvPr id="34819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IPUF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Fusão do Geo Habitação ao Geoprocessamento Corporativo;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endParaRPr lang="pt-BR" sz="2400" smtClean="0"/>
          </a:p>
        </p:txBody>
      </p:sp>
      <p:sp>
        <p:nvSpPr>
          <p:cNvPr id="35843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HABITAÇÃO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Delimitação de áreas de abrangência de Roteiros e Geração Automáticas de Rotas;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Consulta, Gráficos e Mapas Temáticos de Boletins de Rotas (volumes coletados);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Integração do Sistema da COMCAP ao Geoprocessamento Corporativo;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Mapas Temáticos de Coletas;</a:t>
            </a:r>
          </a:p>
          <a:p>
            <a:pPr>
              <a:spcBef>
                <a:spcPts val="1200"/>
              </a:spcBef>
            </a:pPr>
            <a:endParaRPr lang="pt-BR" sz="2400" smtClean="0"/>
          </a:p>
        </p:txBody>
      </p:sp>
      <p:sp>
        <p:nvSpPr>
          <p:cNvPr id="36867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COMCAP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smtClean="0"/>
              <a:t>Gestão Geoespacial de Processos Ambientais integrado ao Sistema de Rastreabilidade;</a:t>
            </a:r>
          </a:p>
          <a:p>
            <a:pPr>
              <a:spcBef>
                <a:spcPts val="1200"/>
              </a:spcBef>
            </a:pPr>
            <a:r>
              <a:rPr lang="pt-BR" sz="2400" smtClean="0"/>
              <a:t>Consulta, Gráficos e Mapas Temáticos</a:t>
            </a:r>
          </a:p>
          <a:p>
            <a:pPr>
              <a:spcBef>
                <a:spcPts val="1200"/>
              </a:spcBef>
            </a:pPr>
            <a:endParaRPr lang="pt-BR" sz="2400" smtClean="0"/>
          </a:p>
        </p:txBody>
      </p:sp>
      <p:sp>
        <p:nvSpPr>
          <p:cNvPr id="37891" name="Título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pt-BR" smtClean="0"/>
              <a:t>FLORAM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916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Investimentos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50" y="1214438"/>
            <a:ext cx="8643938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Processos fiscais e tributários otimizados e sistematizados: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7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Objetivo:   	</a:t>
            </a:r>
            <a:r>
              <a:rPr lang="pt-BR" sz="1400" dirty="0">
                <a:latin typeface="+mn-lt"/>
                <a:cs typeface="+mn-cs"/>
              </a:rPr>
              <a:t>Aquisição de solução de workflow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Custo:        	</a:t>
            </a:r>
            <a:r>
              <a:rPr lang="pt-BR" sz="1400" dirty="0">
                <a:latin typeface="+mn-lt"/>
                <a:cs typeface="+mn-cs"/>
              </a:rPr>
              <a:t>R$ 158.278,00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Desembolsado: 	</a:t>
            </a:r>
            <a:r>
              <a:rPr lang="pt-BR" sz="1400" dirty="0">
                <a:latin typeface="+mn-lt"/>
                <a:cs typeface="+mn-cs"/>
              </a:rPr>
              <a:t>R$ 158.278,00</a:t>
            </a:r>
            <a:endParaRPr lang="pt-BR" sz="1400" b="1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Status:      	</a:t>
            </a:r>
            <a:r>
              <a:rPr lang="pt-BR" sz="1400" dirty="0">
                <a:latin typeface="+mn-lt"/>
                <a:cs typeface="+mn-cs"/>
              </a:rPr>
              <a:t>100% executado e desembolsado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Novo modelo de atendimento ao cidadão implantado: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700" b="1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Portal do cidadão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Objetivo:  	 </a:t>
            </a:r>
            <a:r>
              <a:rPr lang="pt-BR" sz="1400" dirty="0">
                <a:latin typeface="+mn-lt"/>
                <a:cs typeface="+mn-cs"/>
              </a:rPr>
              <a:t>Personalização da entrega de informações aos cidadãos em canal único de comunicação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Custo:         	 </a:t>
            </a:r>
            <a:r>
              <a:rPr lang="pt-BR" sz="1400" dirty="0">
                <a:latin typeface="+mn-lt"/>
                <a:cs typeface="+mn-cs"/>
              </a:rPr>
              <a:t>R$ 512.222,00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Desembolsado:</a:t>
            </a:r>
            <a:r>
              <a:rPr lang="pt-BR" sz="1400" dirty="0">
                <a:latin typeface="+mn-lt"/>
                <a:cs typeface="+mn-cs"/>
              </a:rPr>
              <a:t>R$ 512.222,00	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Status:       	</a:t>
            </a:r>
            <a:r>
              <a:rPr lang="pt-BR" sz="1400" dirty="0">
                <a:latin typeface="+mn-lt"/>
                <a:cs typeface="+mn-cs"/>
              </a:rPr>
              <a:t>100% executado e desembolsado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700" dirty="0"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7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Sistema de </a:t>
            </a:r>
            <a:r>
              <a:rPr lang="pt-BR" sz="1400" b="1" dirty="0" err="1">
                <a:latin typeface="+mn-lt"/>
                <a:cs typeface="+mn-cs"/>
              </a:rPr>
              <a:t>rastreabilidade</a:t>
            </a:r>
            <a:r>
              <a:rPr lang="pt-BR" sz="1400" b="1" dirty="0">
                <a:latin typeface="+mn-lt"/>
                <a:cs typeface="+mn-cs"/>
              </a:rPr>
              <a:t> (Pró-Cidadão)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Objetivo:   	 </a:t>
            </a:r>
            <a:r>
              <a:rPr lang="pt-BR" sz="1400" dirty="0">
                <a:latin typeface="+mn-lt"/>
                <a:cs typeface="+mn-cs"/>
              </a:rPr>
              <a:t>Disponibilização de acesso a novos processos eletrônicos para o cidadão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Custo:        	 </a:t>
            </a:r>
            <a:r>
              <a:rPr lang="pt-BR" sz="1400" dirty="0">
                <a:latin typeface="+mn-lt"/>
                <a:cs typeface="+mn-cs"/>
              </a:rPr>
              <a:t>R$ 210.000,00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latin typeface="+mn-lt"/>
                <a:cs typeface="+mn-cs"/>
              </a:rPr>
              <a:t> </a:t>
            </a:r>
            <a:r>
              <a:rPr lang="pt-BR" sz="1400" b="1" dirty="0">
                <a:latin typeface="+mn-lt"/>
                <a:cs typeface="+mn-cs"/>
              </a:rPr>
              <a:t>Desembolsado:</a:t>
            </a:r>
            <a:r>
              <a:rPr lang="pt-BR" sz="1400" dirty="0">
                <a:latin typeface="+mn-lt"/>
                <a:cs typeface="+mn-cs"/>
              </a:rPr>
              <a:t>R$ 207.691,96</a:t>
            </a:r>
          </a:p>
          <a:p>
            <a:pPr marL="6120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+mn-cs"/>
              </a:rPr>
              <a:t> Status:       	 </a:t>
            </a:r>
            <a:r>
              <a:rPr lang="pt-BR" sz="1400" dirty="0">
                <a:latin typeface="+mn-lt"/>
                <a:cs typeface="+mn-cs"/>
              </a:rPr>
              <a:t>99% executado e desembolsado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940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Investimentos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39941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1400" b="1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Sistema tributário municipal modernizado e atualizado (STM):</a:t>
            </a:r>
          </a:p>
          <a:p>
            <a:pPr>
              <a:buFont typeface="Arial" pitchFamily="34" charset="0"/>
              <a:buChar char="•"/>
            </a:pPr>
            <a:endParaRPr lang="pt-BR" sz="700" b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Objetivo:  	</a:t>
            </a:r>
            <a:r>
              <a:rPr lang="pt-BR" sz="1400">
                <a:latin typeface="Calibri" pitchFamily="34" charset="0"/>
              </a:rPr>
              <a:t>Manutenção e atualização tecnológica do Sistema Tributário Municipal (STM).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Custo:        	</a:t>
            </a:r>
            <a:r>
              <a:rPr lang="pt-BR" sz="1400">
                <a:latin typeface="Calibri" pitchFamily="34" charset="0"/>
              </a:rPr>
              <a:t>R$ 1.8000.000,00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Desembolsado:</a:t>
            </a:r>
            <a:r>
              <a:rPr lang="pt-BR" sz="1400">
                <a:latin typeface="Calibri" pitchFamily="34" charset="0"/>
              </a:rPr>
              <a:t>	R$ 918.683,94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Status:       	</a:t>
            </a:r>
            <a:r>
              <a:rPr lang="pt-BR" sz="1400">
                <a:latin typeface="Calibri" pitchFamily="34" charset="0"/>
              </a:rPr>
              <a:t>100% executado e 51% desembolsado</a:t>
            </a:r>
          </a:p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Cadastro multifinalitário e geoprocessamento implantado:</a:t>
            </a:r>
          </a:p>
          <a:p>
            <a:pPr lvl="1">
              <a:buFont typeface="Arial" pitchFamily="34" charset="0"/>
              <a:buChar char="•"/>
            </a:pPr>
            <a:endParaRPr lang="pt-BR" sz="700" b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 Objetivo:  	</a:t>
            </a:r>
            <a:r>
              <a:rPr lang="pt-BR" sz="1400">
                <a:latin typeface="Calibri" pitchFamily="34" charset="0"/>
              </a:rPr>
              <a:t>Execução de serviços de cadastros específicos, atualização tecnológica e de funcionalidade do sistema de geoprocessamento corporativo do município de Florianópolis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Custo:        	</a:t>
            </a:r>
            <a:r>
              <a:rPr lang="pt-BR" sz="1400">
                <a:latin typeface="Calibri" pitchFamily="34" charset="0"/>
              </a:rPr>
              <a:t>R$ 4.000.000,00</a:t>
            </a:r>
          </a:p>
          <a:p>
            <a:pPr lvl="1">
              <a:buFont typeface="Arial" pitchFamily="34" charset="0"/>
              <a:buChar char="•"/>
            </a:pPr>
            <a:r>
              <a:rPr lang="pt-BR" sz="1400" b="1">
                <a:latin typeface="Calibri" pitchFamily="34" charset="0"/>
              </a:rPr>
              <a:t>Desembolsado:</a:t>
            </a:r>
            <a:r>
              <a:rPr lang="pt-BR" sz="1400">
                <a:latin typeface="Calibri" pitchFamily="34" charset="0"/>
              </a:rPr>
              <a:t>	R$ 543.568,00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Status:       	</a:t>
            </a:r>
            <a:r>
              <a:rPr lang="pt-BR" sz="1400">
                <a:latin typeface="Calibri" pitchFamily="34" charset="0"/>
              </a:rPr>
              <a:t>21% executado e 14% desembolsado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4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Investimentos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285750" y="1430338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1556792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Processos fiscais e tributários otimizados e sistematizados: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2132856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R$ 600.000,00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R$ 158.278,00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R$ 158.278,00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26% contratado e desembolsado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44008" y="2132856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R$ 158.278,00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R$ 158.278,00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R$ 158.278,00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100% contratado e desembolsado</a:t>
            </a:r>
          </a:p>
        </p:txBody>
      </p:sp>
      <p:sp>
        <p:nvSpPr>
          <p:cNvPr id="5135" name="CaixaDeTexto 9"/>
          <p:cNvSpPr txBox="1">
            <a:spLocks noChangeArrowheads="1"/>
          </p:cNvSpPr>
          <p:nvPr/>
        </p:nvSpPr>
        <p:spPr bwMode="auto">
          <a:xfrm>
            <a:off x="276225" y="40941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0078" y="4221088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Novo modelo de atendimento ao cidadão implantado: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0078" y="4797152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R$ 1.122.222,00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R$ 722.222,00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R$ 719.913,96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64% contratado e  64% desembolsado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34534" y="4797152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R$ 1.687.449,00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R$ 1.687.449,00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R$ 719.913,96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100% contratado e 43% desembolsado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8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Investimentos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85750" y="1430338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1556792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Plano de capacitação continuada implantado: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2132856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R$ 1.000.000,00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0% contratado e desembolsado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44008" y="2132856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R$ 972.400,00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0% contratado e desembolsado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Termo de Referência pronto</a:t>
            </a:r>
          </a:p>
        </p:txBody>
      </p:sp>
      <p:sp>
        <p:nvSpPr>
          <p:cNvPr id="6159" name="CaixaDeTexto 9"/>
          <p:cNvSpPr txBox="1">
            <a:spLocks noChangeArrowheads="1"/>
          </p:cNvSpPr>
          <p:nvPr/>
        </p:nvSpPr>
        <p:spPr bwMode="auto">
          <a:xfrm>
            <a:off x="276225" y="40941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0078" y="4221088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Planta Genérica de Valores e Código Tributário Municipal Revisados e  Atualizados </a:t>
            </a:r>
            <a:r>
              <a:rPr lang="pt-BR" sz="2400" b="1" dirty="0"/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0078" y="4797152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R$ 1.200.000,00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R$ 600.000,00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50% contratado e 0% desembolsado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34534" y="4797152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R$ 600.000,00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R$ 600.000,00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100% contratado e 0% desembolsado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Será contrapartida do município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9552" y="1556792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Sistema Tributário Municipal Modernizado e Atualizado: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2132856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R$ 2.000.000,00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R$ 1.800.000,00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R$ 918.683,94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90% contratado e 46% desembolsado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44008" y="2132856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R$ 2.600.000,00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R$ 2.500.000,00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R$ 918.683,94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96% contratado e 35% desembolsado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44008" y="4797152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R$ 4.204.095,00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R$ 4.204.095,00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R$ 543.568,00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100% contratado e 13% desembolsado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9552" y="4797152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R$ 4.000.000,00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R$ 3.704.720,00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R$ 543.568,00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93% contratado e 14% desembolsado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9552" y="4221088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Cadastro </a:t>
            </a:r>
            <a:r>
              <a:rPr lang="pt-BR" sz="2400" b="1" dirty="0" err="1"/>
              <a:t>Multifinalitário</a:t>
            </a:r>
            <a:r>
              <a:rPr lang="pt-BR" sz="2400" b="1" dirty="0"/>
              <a:t> e </a:t>
            </a:r>
            <a:r>
              <a:rPr lang="pt-BR" sz="2400" b="1" dirty="0" err="1"/>
              <a:t>Geoprocessamento</a:t>
            </a:r>
            <a:r>
              <a:rPr lang="pt-BR" sz="2400" b="1" dirty="0"/>
              <a:t> Implantado :</a:t>
            </a:r>
          </a:p>
        </p:txBody>
      </p:sp>
      <p:sp>
        <p:nvSpPr>
          <p:cNvPr id="7188" name="CaixaDeTexto 5"/>
          <p:cNvSpPr txBox="1">
            <a:spLocks noChangeArrowheads="1"/>
          </p:cNvSpPr>
          <p:nvPr/>
        </p:nvSpPr>
        <p:spPr bwMode="auto">
          <a:xfrm>
            <a:off x="285750" y="1430338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  <p:pic>
        <p:nvPicPr>
          <p:cNvPr id="7189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91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Investimentos</a:t>
            </a:r>
            <a:endParaRPr lang="pt-BR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30078" y="1556792"/>
            <a:ext cx="8136904" cy="504056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Escritório de projetos implantado: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0078" y="2132856"/>
            <a:ext cx="4032448" cy="1656184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ATUAL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R$ 300.000,00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0% contratado e desembolsado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34534" y="2132856"/>
            <a:ext cx="4032448" cy="1656184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 REVISÃO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Valor aprovado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</a:rPr>
              <a:t> Contratado:       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Desembolsado: 	</a:t>
            </a:r>
            <a:r>
              <a:rPr lang="pt-BR" sz="1400" dirty="0">
                <a:solidFill>
                  <a:schemeClr val="tx1"/>
                </a:solidFill>
              </a:rPr>
              <a:t>R$ 0,00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</a:rPr>
              <a:t>Status: </a:t>
            </a:r>
            <a:r>
              <a:rPr lang="pt-BR" sz="1400" dirty="0">
                <a:solidFill>
                  <a:schemeClr val="tx1"/>
                </a:solidFill>
              </a:rPr>
              <a:t>100% contratado e desembolsado</a:t>
            </a:r>
          </a:p>
        </p:txBody>
      </p:sp>
      <p:pic>
        <p:nvPicPr>
          <p:cNvPr id="8203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05" name="Título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Investimentos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sp>
        <p:nvSpPr>
          <p:cNvPr id="8206" name="CaixaDeTexto 5"/>
          <p:cNvSpPr txBox="1">
            <a:spLocks noChangeArrowheads="1"/>
          </p:cNvSpPr>
          <p:nvPr/>
        </p:nvSpPr>
        <p:spPr bwMode="auto">
          <a:xfrm>
            <a:off x="285750" y="1430338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  <p:sp>
        <p:nvSpPr>
          <p:cNvPr id="8207" name="CaixaDeTexto 9"/>
          <p:cNvSpPr txBox="1">
            <a:spLocks noChangeArrowheads="1"/>
          </p:cNvSpPr>
          <p:nvPr/>
        </p:nvSpPr>
        <p:spPr bwMode="auto">
          <a:xfrm>
            <a:off x="276225" y="40941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/>
            <a:endParaRPr lang="pt-B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1628775"/>
            <a:ext cx="3095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63" y="2500313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21" name="CaixaDeTexto 52"/>
          <p:cNvSpPr txBox="1">
            <a:spLocks noChangeArrowheads="1"/>
          </p:cNvSpPr>
          <p:nvPr/>
        </p:nvSpPr>
        <p:spPr bwMode="auto">
          <a:xfrm>
            <a:off x="1785938" y="285750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latin typeface="Calibri" pitchFamily="34" charset="0"/>
              </a:rPr>
              <a:t>Integrações dos sistemas da PMF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6286500"/>
            <a:ext cx="395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825" y="6286500"/>
            <a:ext cx="3476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6286500"/>
            <a:ext cx="347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60"/>
          <p:cNvSpPr/>
          <p:nvPr/>
        </p:nvSpPr>
        <p:spPr>
          <a:xfrm>
            <a:off x="1523980" y="2266943"/>
            <a:ext cx="4000528" cy="1000132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www.pmf.sc.gov.br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>
          <a:xfrm>
            <a:off x="1595418" y="2571744"/>
            <a:ext cx="543375" cy="50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GEO</a:t>
            </a:r>
          </a:p>
        </p:txBody>
      </p:sp>
      <p:sp>
        <p:nvSpPr>
          <p:cNvPr id="71" name="Elipse 70"/>
          <p:cNvSpPr>
            <a:spLocks noChangeAspect="1"/>
          </p:cNvSpPr>
          <p:nvPr/>
        </p:nvSpPr>
        <p:spPr>
          <a:xfrm>
            <a:off x="2200260" y="2571744"/>
            <a:ext cx="543375" cy="50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SR</a:t>
            </a:r>
          </a:p>
        </p:txBody>
      </p:sp>
      <p:sp>
        <p:nvSpPr>
          <p:cNvPr id="72" name="Elipse 71"/>
          <p:cNvSpPr>
            <a:spLocks noChangeAspect="1"/>
          </p:cNvSpPr>
          <p:nvPr/>
        </p:nvSpPr>
        <p:spPr>
          <a:xfrm>
            <a:off x="2809864" y="2571744"/>
            <a:ext cx="543375" cy="504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/>
              <a:t>PC</a:t>
            </a:r>
          </a:p>
        </p:txBody>
      </p:sp>
      <p:pic>
        <p:nvPicPr>
          <p:cNvPr id="92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775" y="1447800"/>
            <a:ext cx="3413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2063" y="1804988"/>
            <a:ext cx="2968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7250" y="1619250"/>
            <a:ext cx="317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7450" y="1624013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8288" y="1619250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Imagem 79" descr="image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3113" y="1485900"/>
            <a:ext cx="585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tângulo 80"/>
          <p:cNvSpPr/>
          <p:nvPr/>
        </p:nvSpPr>
        <p:spPr>
          <a:xfrm>
            <a:off x="3481388" y="1347788"/>
            <a:ext cx="3071812" cy="85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sp>
        <p:nvSpPr>
          <p:cNvPr id="82" name="Retângulo 81"/>
          <p:cNvSpPr/>
          <p:nvPr/>
        </p:nvSpPr>
        <p:spPr>
          <a:xfrm>
            <a:off x="357188" y="1357313"/>
            <a:ext cx="3071812" cy="85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pic>
        <p:nvPicPr>
          <p:cNvPr id="9245" name="Imagem 82" descr="pro_cidada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14620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1595438"/>
            <a:ext cx="3095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1800" y="1585913"/>
            <a:ext cx="317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590675"/>
            <a:ext cx="341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2838" y="1585913"/>
            <a:ext cx="339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29250" y="1771650"/>
            <a:ext cx="361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1" name="CaixaDeTexto 28"/>
          <p:cNvSpPr txBox="1">
            <a:spLocks noChangeArrowheads="1"/>
          </p:cNvSpPr>
          <p:nvPr/>
        </p:nvSpPr>
        <p:spPr bwMode="auto">
          <a:xfrm>
            <a:off x="285750" y="1152525"/>
            <a:ext cx="167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alibri" pitchFamily="34" charset="0"/>
              </a:rPr>
              <a:t>Atendimento Presencial</a:t>
            </a:r>
            <a:endParaRPr lang="pt-BR">
              <a:latin typeface="Calibri" pitchFamily="34" charset="0"/>
            </a:endParaRPr>
          </a:p>
        </p:txBody>
      </p:sp>
      <p:sp>
        <p:nvSpPr>
          <p:cNvPr id="9252" name="CaixaDeTexto 29"/>
          <p:cNvSpPr txBox="1">
            <a:spLocks noChangeArrowheads="1"/>
          </p:cNvSpPr>
          <p:nvPr/>
        </p:nvSpPr>
        <p:spPr bwMode="auto">
          <a:xfrm>
            <a:off x="3397250" y="1143000"/>
            <a:ext cx="150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Calibri" pitchFamily="34" charset="0"/>
              </a:rPr>
              <a:t>Acesso pela internet</a:t>
            </a:r>
            <a:endParaRPr lang="pt-BR">
              <a:latin typeface="Calibri" pitchFamily="34" charset="0"/>
            </a:endParaRPr>
          </a:p>
        </p:txBody>
      </p:sp>
      <p:pic>
        <p:nvPicPr>
          <p:cNvPr id="9253" name="Imagem 30" descr="fpoli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Título 8"/>
          <p:cNvSpPr>
            <a:spLocks noGrp="1"/>
          </p:cNvSpPr>
          <p:nvPr>
            <p:ph type="ctrTitle"/>
          </p:nvPr>
        </p:nvSpPr>
        <p:spPr>
          <a:xfrm>
            <a:off x="2214563" y="0"/>
            <a:ext cx="6929437" cy="571500"/>
          </a:xfrm>
        </p:spPr>
        <p:txBody>
          <a:bodyPr/>
          <a:lstStyle/>
          <a:p>
            <a:r>
              <a:rPr lang="pt-BR" sz="2800" b="1" smtClean="0">
                <a:solidFill>
                  <a:schemeClr val="bg1"/>
                </a:solidFill>
              </a:rPr>
              <a:t>Visão integrada dos produtos</a:t>
            </a:r>
            <a:endParaRPr lang="pt-BR" sz="2400" b="1" smtClean="0">
              <a:solidFill>
                <a:schemeClr val="bg1"/>
              </a:solidFill>
            </a:endParaRPr>
          </a:p>
        </p:txBody>
      </p:sp>
      <p:pic>
        <p:nvPicPr>
          <p:cNvPr id="925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43625" y="2428875"/>
            <a:ext cx="2609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25" descr="fpol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214313" y="1143000"/>
            <a:ext cx="8786812" cy="5572125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44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Sistema de Rastreabilidade</a:t>
            </a:r>
            <a:endParaRPr lang="pt-BR" b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Gerencia todos os processos de atendimento ao cidadão (físico/eletrônico) 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Responsável por gerenciar o fluxo dos processos internos</a:t>
            </a: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Responsável pelas integrações com outros sistemas</a:t>
            </a:r>
          </a:p>
          <a:p>
            <a:pPr lvl="1">
              <a:buFont typeface="Arial" pitchFamily="34" charset="0"/>
              <a:buChar char="•"/>
            </a:pPr>
            <a:endParaRPr lang="pt-BR" sz="14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</a:t>
            </a:r>
            <a:r>
              <a:rPr lang="pt-BR" sz="1400" b="1">
                <a:latin typeface="Calibri" pitchFamily="34" charset="0"/>
              </a:rPr>
              <a:t>Características: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Facilidade de Acesso (internet)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Agilidade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Economia</a:t>
            </a:r>
          </a:p>
          <a:p>
            <a:pPr lvl="2">
              <a:buFont typeface="Arial" pitchFamily="34" charset="0"/>
              <a:buChar char="•"/>
            </a:pPr>
            <a:r>
              <a:rPr lang="pt-BR" sz="1400">
                <a:latin typeface="Calibri" pitchFamily="34" charset="0"/>
              </a:rPr>
              <a:t> Rastreabilidade</a:t>
            </a:r>
          </a:p>
        </p:txBody>
      </p:sp>
      <p:sp>
        <p:nvSpPr>
          <p:cNvPr id="8" name="Título 8"/>
          <p:cNvSpPr txBox="1">
            <a:spLocks/>
          </p:cNvSpPr>
          <p:nvPr/>
        </p:nvSpPr>
        <p:spPr>
          <a:xfrm>
            <a:off x="2214563" y="0"/>
            <a:ext cx="692943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Visão integrada dos produtos</a:t>
            </a:r>
            <a:endParaRPr lang="pt-BR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214813"/>
            <a:ext cx="17526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2428875"/>
            <a:ext cx="50387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Apresentação PNAFM II&amp;quot;&quot;/&gt;&lt;property id=&quot;20307&quot; value=&quot;259&quot;/&gt;&lt;/object&gt;&lt;object type=&quot;3&quot; unique_id=&quot;10361&quot;&gt;&lt;property id=&quot;20148&quot; value=&quot;5&quot;/&gt;&lt;property id=&quot;20300&quot; value=&quot;Slide 2 - &amp;quot;AGENDA&amp;quot;&quot;/&gt;&lt;property id=&quot;20307&quot; value=&quot;269&quot;/&gt;&lt;/object&gt;&lt;object type=&quot;3&quot; unique_id=&quot;10362&quot;&gt;&lt;property id=&quot;20148&quot; value=&quot;5&quot;/&gt;&lt;property id=&quot;20300&quot; value=&quot;Slide 3 - &amp;quot;Visão geral do PNAFM II - Florianópolis&amp;quot;&quot;/&gt;&lt;property id=&quot;20307&quot; value=&quot;272&quot;/&gt;&lt;/object&gt;&lt;object type=&quot;3&quot; unique_id=&quot;10363&quot;&gt;&lt;property id=&quot;20148&quot; value=&quot;5&quot;/&gt;&lt;property id=&quot;20300&quot; value=&quot;Slide 4 - &amp;quot;Investimentos&amp;quot;&quot;/&gt;&lt;property id=&quot;20307&quot; value=&quot;273&quot;/&gt;&lt;/object&gt;&lt;object type=&quot;3&quot; unique_id=&quot;10364&quot;&gt;&lt;property id=&quot;20148&quot; value=&quot;5&quot;/&gt;&lt;property id=&quot;20300&quot; value=&quot;Slide 5 - &amp;quot;Investimentos&amp;quot;&quot;/&gt;&lt;property id=&quot;20307&quot; value=&quot;274&quot;/&gt;&lt;/object&gt;&lt;object type=&quot;3&quot; unique_id=&quot;10365&quot;&gt;&lt;property id=&quot;20148&quot; value=&quot;5&quot;/&gt;&lt;property id=&quot;20300&quot; value=&quot;Slide 6 - &amp;quot;Visão integrada dos produtos&amp;quot;&quot;/&gt;&lt;property id=&quot;20307&quot; value=&quot;276&quot;/&gt;&lt;/object&gt;&lt;object type=&quot;3&quot; unique_id=&quot;10366&quot;&gt;&lt;property id=&quot;20148&quot; value=&quot;5&quot;/&gt;&lt;property id=&quot;20300&quot; value=&quot;Slide 7&quot;/&gt;&lt;property id=&quot;20307&quot; value=&quot;281&quot;/&gt;&lt;/object&gt;&lt;object type=&quot;3&quot; unique_id=&quot;10367&quot;&gt;&lt;property id=&quot;20148&quot; value=&quot;5&quot;/&gt;&lt;property id=&quot;20300&quot; value=&quot;Slide 8&quot;/&gt;&lt;property id=&quot;20307&quot; value=&quot;287&quot;/&gt;&lt;/object&gt;&lt;object type=&quot;3&quot; unique_id=&quot;10368&quot;&gt;&lt;property id=&quot;20148&quot; value=&quot;5&quot;/&gt;&lt;property id=&quot;20300&quot; value=&quot;Slide 9&quot;/&gt;&lt;property id=&quot;20307&quot; value=&quot;277&quot;/&gt;&lt;/object&gt;&lt;object type=&quot;3&quot; unique_id=&quot;10369&quot;&gt;&lt;property id=&quot;20148&quot; value=&quot;5&quot;/&gt;&lt;property id=&quot;20300&quot; value=&quot;Slide 10&quot;/&gt;&lt;property id=&quot;20307&quot; value=&quot;283&quot;/&gt;&lt;/object&gt;&lt;object type=&quot;3&quot; unique_id=&quot;10370&quot;&gt;&lt;property id=&quot;20148&quot; value=&quot;5&quot;/&gt;&lt;property id=&quot;20300&quot; value=&quot;Slide 11&quot;/&gt;&lt;property id=&quot;20307&quot; value=&quot;278&quot;/&gt;&lt;/object&gt;&lt;object type=&quot;3&quot; unique_id=&quot;10371&quot;&gt;&lt;property id=&quot;20148&quot; value=&quot;5&quot;/&gt;&lt;property id=&quot;20300&quot; value=&quot;Slide 12&quot;/&gt;&lt;property id=&quot;20307&quot; value=&quot;285&quot;/&gt;&lt;/object&gt;&lt;object type=&quot;3&quot; unique_id=&quot;10372&quot;&gt;&lt;property id=&quot;20148&quot; value=&quot;5&quot;/&gt;&lt;property id=&quot;20300&quot; value=&quot;Slide 13&quot;/&gt;&lt;property id=&quot;20307&quot; value=&quot;279&quot;/&gt;&lt;/object&gt;&lt;object type=&quot;3&quot; unique_id=&quot;10373&quot;&gt;&lt;property id=&quot;20148&quot; value=&quot;5&quot;/&gt;&lt;property id=&quot;20300&quot; value=&quot;Slide 14&quot;/&gt;&lt;property id=&quot;20307&quot; value=&quot;288&quot;/&gt;&lt;/object&gt;&lt;object type=&quot;3&quot; unique_id=&quot;10374&quot;&gt;&lt;property id=&quot;20148&quot; value=&quot;5&quot;/&gt;&lt;property id=&quot;20300&quot; value=&quot;Slide 15&quot;/&gt;&lt;property id=&quot;20307&quot; value=&quot;289&quot;/&gt;&lt;/object&gt;&lt;object type=&quot;3&quot; unique_id=&quot;10375&quot;&gt;&lt;property id=&quot;20148&quot; value=&quot;5&quot;/&gt;&lt;property id=&quot;20300&quot; value=&quot;Slide 16 - &amp;quot;Situação Atual&amp;quot;&quot;/&gt;&lt;property id=&quot;20307&quot; value=&quot;270&quot;/&gt;&lt;/object&gt;&lt;object type=&quot;3&quot; unique_id=&quot;10376&quot;&gt;&lt;property id=&quot;20148&quot; value=&quot;5&quot;/&gt;&lt;property id=&quot;20300&quot; value=&quot;Slide 17 - &amp;quot;Lições Aprendidas&amp;quot;&quot;/&gt;&lt;property id=&quot;20307&quot; value=&quot;282&quot;/&gt;&lt;/object&gt;&lt;object type=&quot;3&quot; unique_id=&quot;10377&quot;&gt;&lt;property id=&quot;20148&quot; value=&quot;5&quot;/&gt;&lt;property id=&quot;20300&quot; value=&quot;Slide 18 - &amp;quot;UEM&amp;quot;&quot;/&gt;&lt;property id=&quot;20307&quot; value=&quot;280&quot;/&gt;&lt;/object&gt;&lt;object type=&quot;3&quot; unique_id=&quot;10378&quot;&gt;&lt;property id=&quot;20148&quot; value=&quot;5&quot;/&gt;&lt;property id=&quot;20300&quot; value=&quot;Slide 19&quot;/&gt;&lt;property id=&quot;20307&quot; value=&quot;264&quot;/&gt;&lt;/object&gt;&lt;object type=&quot;3&quot; unique_id=&quot;10379&quot;&gt;&lt;property id=&quot;20148&quot; value=&quot;5&quot;/&gt;&lt;property id=&quot;20300&quot; value=&quot;Slide 20&quot;/&gt;&lt;property id=&quot;20307&quot; value=&quot;261&quot;/&gt;&lt;/object&gt;&lt;object type=&quot;3&quot; unique_id=&quot;10380&quot;&gt;&lt;property id=&quot;20148&quot; value=&quot;5&quot;/&gt;&lt;property id=&quot;20300&quot; value=&quot;Slide 21&quot;/&gt;&lt;property id=&quot;20307&quot; value=&quot;262&quot;/&gt;&lt;/object&gt;&lt;object type=&quot;3&quot; unique_id=&quot;10381&quot;&gt;&lt;property id=&quot;20148&quot; value=&quot;5&quot;/&gt;&lt;property id=&quot;20300&quot; value=&quot;Slide 22&quot;/&gt;&lt;property id=&quot;20307&quot; value=&quot;265&quot;/&gt;&lt;/object&gt;&lt;object type=&quot;3&quot; unique_id=&quot;10382&quot;&gt;&lt;property id=&quot;20148&quot; value=&quot;5&quot;/&gt;&lt;property id=&quot;20300&quot; value=&quot;Slide 23 - &amp;quot;Visão integrada dos produtos&amp;quot;&quot;/&gt;&lt;property id=&quot;20307&quot; value=&quot;284&quot;/&gt;&lt;/object&gt;&lt;object type=&quot;3&quot; unique_id=&quot;10383&quot;&gt;&lt;property id=&quot;20148&quot; value=&quot;5&quot;/&gt;&lt;property id=&quot;20300&quot; value=&quot;Slide 24 - &amp;quot;EDUCAÇÃO&amp;quot;&quot;/&gt;&lt;property id=&quot;20307&quot; value=&quot;290&quot;/&gt;&lt;/object&gt;&lt;object type=&quot;3&quot; unique_id=&quot;10384&quot;&gt;&lt;property id=&quot;20148&quot; value=&quot;5&quot;/&gt;&lt;property id=&quot;20300&quot; value=&quot;Slide 25 - &amp;quot;SAÚDE&amp;quot;&quot;/&gt;&lt;property id=&quot;20307&quot; value=&quot;291&quot;/&gt;&lt;/object&gt;&lt;object type=&quot;3&quot; unique_id=&quot;10385&quot;&gt;&lt;property id=&quot;20148&quot; value=&quot;5&quot;/&gt;&lt;property id=&quot;20300&quot; value=&quot;Slide 26 - &amp;quot;PROCURADORIA&amp;quot;&quot;/&gt;&lt;property id=&quot;20307&quot; value=&quot;292&quot;/&gt;&lt;/object&gt;&lt;object type=&quot;3&quot; unique_id=&quot;10386&quot;&gt;&lt;property id=&quot;20148&quot; value=&quot;5&quot;/&gt;&lt;property id=&quot;20300&quot; value=&quot;Slide 27 - &amp;quot;RECEITA&amp;quot;&quot;/&gt;&lt;property id=&quot;20307&quot; value=&quot;293&quot;/&gt;&lt;/object&gt;&lt;object type=&quot;3&quot; unique_id=&quot;10387&quot;&gt;&lt;property id=&quot;20148&quot; value=&quot;5&quot;/&gt;&lt;property id=&quot;20300&quot; value=&quot;Slide 28 - &amp;quot;SMDU&amp;quot;&quot;/&gt;&lt;property id=&quot;20307&quot; value=&quot;294&quot;/&gt;&lt;/object&gt;&lt;object type=&quot;3&quot; unique_id=&quot;10388&quot;&gt;&lt;property id=&quot;20148&quot; value=&quot;5&quot;/&gt;&lt;property id=&quot;20300&quot; value=&quot;Slide 29 - &amp;quot;OBRAS&amp;quot;&quot;/&gt;&lt;property id=&quot;20307&quot; value=&quot;295&quot;/&gt;&lt;/object&gt;&lt;object type=&quot;3&quot; unique_id=&quot;10389&quot;&gt;&lt;property id=&quot;20148&quot; value=&quot;5&quot;/&gt;&lt;property id=&quot;20300&quot; value=&quot;Slide 30 - &amp;quot;IPUF&amp;quot;&quot;/&gt;&lt;property id=&quot;20307&quot; value=&quot;296&quot;/&gt;&lt;/object&gt;&lt;object type=&quot;3&quot; unique_id=&quot;10390&quot;&gt;&lt;property id=&quot;20148&quot; value=&quot;5&quot;/&gt;&lt;property id=&quot;20300&quot; value=&quot;Slide 31 - &amp;quot;HABITAÇÃO&amp;quot;&quot;/&gt;&lt;property id=&quot;20307&quot; value=&quot;297&quot;/&gt;&lt;/object&gt;&lt;object type=&quot;3&quot; unique_id=&quot;10391&quot;&gt;&lt;property id=&quot;20148&quot; value=&quot;5&quot;/&gt;&lt;property id=&quot;20300&quot; value=&quot;Slide 32 - &amp;quot;COMCAP&amp;quot;&quot;/&gt;&lt;property id=&quot;20307&quot; value=&quot;298&quot;/&gt;&lt;/object&gt;&lt;object type=&quot;3&quot; unique_id=&quot;10392&quot;&gt;&lt;property id=&quot;20148&quot; value=&quot;5&quot;/&gt;&lt;property id=&quot;20300&quot; value=&quot;Slide 33 - &amp;quot;FLORAM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  <a:alpha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a:spPr>
      <a:bodyPr vert="horz" rtlCol="0" anchor="ctr" anchorCtr="0">
        <a:no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1760</Words>
  <Application>Microsoft Office PowerPoint</Application>
  <PresentationFormat>Apresentação na tela (4:3)</PresentationFormat>
  <Paragraphs>471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PNAFM II</vt:lpstr>
      <vt:lpstr>AGENDA</vt:lpstr>
      <vt:lpstr>Visão geral do PNAFM II - Florianópolis</vt:lpstr>
      <vt:lpstr>Investimentos</vt:lpstr>
      <vt:lpstr>Investimentos</vt:lpstr>
      <vt:lpstr>Investimentos</vt:lpstr>
      <vt:lpstr>Investimentos</vt:lpstr>
      <vt:lpstr>Visão integrada dos produtos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Situação Atual</vt:lpstr>
      <vt:lpstr>Lições Aprendidas</vt:lpstr>
      <vt:lpstr>UEM</vt:lpstr>
      <vt:lpstr>Slide 22</vt:lpstr>
      <vt:lpstr>Slide 23</vt:lpstr>
      <vt:lpstr>Slide 24</vt:lpstr>
      <vt:lpstr>Slide 25</vt:lpstr>
      <vt:lpstr>Visão integrada dos produtos</vt:lpstr>
      <vt:lpstr>EDUCAÇÃO</vt:lpstr>
      <vt:lpstr>SAÚDE</vt:lpstr>
      <vt:lpstr>PROCURADORIA</vt:lpstr>
      <vt:lpstr>RECEITA</vt:lpstr>
      <vt:lpstr>SMDU</vt:lpstr>
      <vt:lpstr>OBRAS</vt:lpstr>
      <vt:lpstr>IPUF</vt:lpstr>
      <vt:lpstr>HABITAÇÃO</vt:lpstr>
      <vt:lpstr>COMCAP</vt:lpstr>
      <vt:lpstr>FLORAM</vt:lpstr>
      <vt:lpstr>Investimentos</vt:lpstr>
      <vt:lpstr>Investimentos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Suporte</dc:creator>
  <cp:lastModifiedBy>IrmaBC</cp:lastModifiedBy>
  <cp:revision>318</cp:revision>
  <dcterms:created xsi:type="dcterms:W3CDTF">2013-03-06T17:56:50Z</dcterms:created>
  <dcterms:modified xsi:type="dcterms:W3CDTF">2018-08-30T17:55:13Z</dcterms:modified>
</cp:coreProperties>
</file>