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0BE5E-CB22-48D9-A40A-01B9F54FBC45}" type="datetimeFigureOut">
              <a:rPr lang="pt-BR" smtClean="0"/>
              <a:pPr/>
              <a:t>12/12/2014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B5FD-8A5D-4437-A1AE-BBE827C484F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0BE5E-CB22-48D9-A40A-01B9F54FBC45}" type="datetimeFigureOut">
              <a:rPr lang="pt-BR" smtClean="0"/>
              <a:pPr/>
              <a:t>12/12/2014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B5FD-8A5D-4437-A1AE-BBE827C484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0BE5E-CB22-48D9-A40A-01B9F54FBC45}" type="datetimeFigureOut">
              <a:rPr lang="pt-BR" smtClean="0"/>
              <a:pPr/>
              <a:t>12/12/2014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B5FD-8A5D-4437-A1AE-BBE827C484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0BE5E-CB22-48D9-A40A-01B9F54FBC45}" type="datetimeFigureOut">
              <a:rPr lang="pt-BR" smtClean="0"/>
              <a:pPr/>
              <a:t>12/12/2014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B5FD-8A5D-4437-A1AE-BBE827C484F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0BE5E-CB22-48D9-A40A-01B9F54FBC45}" type="datetimeFigureOut">
              <a:rPr lang="pt-BR" smtClean="0"/>
              <a:pPr/>
              <a:t>12/12/2014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B5FD-8A5D-4437-A1AE-BBE827C484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0BE5E-CB22-48D9-A40A-01B9F54FBC45}" type="datetimeFigureOut">
              <a:rPr lang="pt-BR" smtClean="0"/>
              <a:pPr/>
              <a:t>12/12/2014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B5FD-8A5D-4437-A1AE-BBE827C484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0BE5E-CB22-48D9-A40A-01B9F54FBC45}" type="datetimeFigureOut">
              <a:rPr lang="pt-BR" smtClean="0"/>
              <a:pPr/>
              <a:t>12/12/2014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B5FD-8A5D-4437-A1AE-BBE827C484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0BE5E-CB22-48D9-A40A-01B9F54FBC45}" type="datetimeFigureOut">
              <a:rPr lang="pt-BR" smtClean="0"/>
              <a:pPr/>
              <a:t>12/12/2014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B5FD-8A5D-4437-A1AE-BBE827C484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0BE5E-CB22-48D9-A40A-01B9F54FBC45}" type="datetimeFigureOut">
              <a:rPr lang="pt-BR" smtClean="0"/>
              <a:pPr/>
              <a:t>12/12/2014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B5FD-8A5D-4437-A1AE-BBE827C484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0BE5E-CB22-48D9-A40A-01B9F54FBC45}" type="datetimeFigureOut">
              <a:rPr lang="pt-BR" smtClean="0"/>
              <a:pPr/>
              <a:t>12/12/2014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B5FD-8A5D-4437-A1AE-BBE827C484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0BE5E-CB22-48D9-A40A-01B9F54FBC45}" type="datetimeFigureOut">
              <a:rPr lang="pt-BR" smtClean="0"/>
              <a:pPr/>
              <a:t>12/12/2014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B5FD-8A5D-4437-A1AE-BBE827C484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3370BE5E-CB22-48D9-A40A-01B9F54FBC45}" type="datetimeFigureOut">
              <a:rPr lang="pt-BR" smtClean="0"/>
              <a:pPr/>
              <a:t>12/12/2014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9902B5FD-8A5D-4437-A1AE-BBE827C484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BIGUAÇU – SC – </a:t>
            </a:r>
            <a:br>
              <a:rPr lang="pt-BR" dirty="0" smtClean="0"/>
            </a:br>
            <a:r>
              <a:rPr lang="pt-BR" dirty="0" smtClean="0"/>
              <a:t>A QUESTÃO DA JUDICIALIZÃO DO IPTU</a:t>
            </a:r>
            <a:endParaRPr lang="pt-BR" dirty="0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600200"/>
            <a:ext cx="4114800" cy="4114800"/>
          </a:xfrm>
        </p:spPr>
      </p:pic>
    </p:spTree>
    <p:extLst>
      <p:ext uri="{BB962C8B-B14F-4D97-AF65-F5344CB8AC3E}">
        <p14:creationId xmlns="" xmlns:p14="http://schemas.microsoft.com/office/powerpoint/2010/main" val="162979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619672" y="315496"/>
            <a:ext cx="5328592" cy="881256"/>
          </a:xfrm>
        </p:spPr>
        <p:txBody>
          <a:bodyPr/>
          <a:lstStyle/>
          <a:p>
            <a:pPr algn="ctr"/>
            <a:r>
              <a:rPr lang="pt-BR" sz="2000" b="1" dirty="0" smtClean="0"/>
              <a:t>BIGUAÇU – CONTEXTO SÓCIO-ECONÔMICO</a:t>
            </a:r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half" idx="2"/>
          </p:nvPr>
        </p:nvSpPr>
        <p:spPr>
          <a:xfrm>
            <a:off x="395536" y="1196752"/>
            <a:ext cx="4032448" cy="4752528"/>
          </a:xfrm>
        </p:spPr>
        <p:txBody>
          <a:bodyPr>
            <a:normAutofit fontScale="25000" lnSpcReduction="20000"/>
          </a:bodyPr>
          <a:lstStyle/>
          <a:p>
            <a:endParaRPr lang="pt-BR" dirty="0" smtClean="0"/>
          </a:p>
          <a:p>
            <a:r>
              <a:rPr lang="pt-BR" sz="4000" b="1" dirty="0" smtClean="0"/>
              <a:t>MUNICIPIO COM 181 ANOS DE EMANCIPAÇÃO POLÍTICA</a:t>
            </a:r>
          </a:p>
          <a:p>
            <a:endParaRPr lang="pt-BR" sz="4000" b="1" dirty="0"/>
          </a:p>
          <a:p>
            <a:r>
              <a:rPr lang="pt-BR" sz="4000" b="1" dirty="0" smtClean="0"/>
              <a:t>LOCALIZAÇÃO: REGIÃO METROPOLITANA DA GRANDE-FLORIANÓPOLIS –  18KM DA CAPITAL</a:t>
            </a:r>
            <a:endParaRPr lang="pt-BR" sz="4000" b="1" dirty="0"/>
          </a:p>
          <a:p>
            <a:endParaRPr lang="pt-BR" sz="4000" b="1" dirty="0" smtClean="0"/>
          </a:p>
          <a:p>
            <a:r>
              <a:rPr lang="pt-BR" sz="4000" b="1" dirty="0" smtClean="0"/>
              <a:t>POPULAÇÃO – 62 MIL HABITANTES</a:t>
            </a:r>
          </a:p>
          <a:p>
            <a:endParaRPr lang="pt-BR" sz="4000" b="1" dirty="0" smtClean="0"/>
          </a:p>
          <a:p>
            <a:r>
              <a:rPr lang="pt-BR" sz="4000" b="1" dirty="0" smtClean="0"/>
              <a:t>95% NO MEIO URBANO – Em 10% do Território.</a:t>
            </a:r>
          </a:p>
          <a:p>
            <a:endParaRPr lang="pt-BR" sz="4000" b="1" dirty="0"/>
          </a:p>
          <a:p>
            <a:r>
              <a:rPr lang="pt-BR" sz="4000" b="1" dirty="0" smtClean="0"/>
              <a:t>PLANO DIRETOR Atual – revisado em 2009 e 2014.</a:t>
            </a:r>
          </a:p>
          <a:p>
            <a:endParaRPr lang="pt-BR" sz="4000" b="1" dirty="0"/>
          </a:p>
          <a:p>
            <a:r>
              <a:rPr lang="pt-BR" sz="4000" b="1" dirty="0" smtClean="0"/>
              <a:t>BASE ECONÔMICA  – </a:t>
            </a:r>
          </a:p>
          <a:p>
            <a:pPr marL="457200" indent="-457200">
              <a:buFontTx/>
              <a:buChar char="-"/>
            </a:pPr>
            <a:r>
              <a:rPr lang="pt-BR" sz="4800" b="1" dirty="0" smtClean="0"/>
              <a:t>Comércio e Serviços </a:t>
            </a:r>
          </a:p>
          <a:p>
            <a:pPr marL="457200" indent="-457200">
              <a:buFontTx/>
              <a:buChar char="-"/>
            </a:pPr>
            <a:r>
              <a:rPr lang="pt-BR" sz="4800" b="1" dirty="0" smtClean="0"/>
              <a:t>Indústria Plástica</a:t>
            </a:r>
          </a:p>
          <a:p>
            <a:pPr marL="457200" indent="-457200">
              <a:buFontTx/>
              <a:buChar char="-"/>
            </a:pPr>
            <a:r>
              <a:rPr lang="pt-BR" sz="4800" b="1" dirty="0" smtClean="0"/>
              <a:t>Turismo Gastronômico</a:t>
            </a:r>
          </a:p>
          <a:p>
            <a:pPr marL="457200" indent="-457200">
              <a:buFontTx/>
              <a:buChar char="-"/>
            </a:pPr>
            <a:r>
              <a:rPr lang="pt-BR" sz="4800" b="1" dirty="0" smtClean="0"/>
              <a:t>Construção Civil </a:t>
            </a:r>
          </a:p>
          <a:p>
            <a:pPr marL="457200" indent="-457200">
              <a:buFontTx/>
              <a:buChar char="-"/>
            </a:pPr>
            <a:r>
              <a:rPr lang="pt-BR" sz="4800" b="1" dirty="0" smtClean="0"/>
              <a:t>Logística</a:t>
            </a:r>
          </a:p>
          <a:p>
            <a:pPr marL="457200" indent="-457200">
              <a:buFontTx/>
              <a:buChar char="-"/>
            </a:pPr>
            <a:r>
              <a:rPr lang="pt-BR" sz="4800" b="1" dirty="0" smtClean="0"/>
              <a:t>Agricultura (Destaque Plantas Ornamentais)</a:t>
            </a:r>
          </a:p>
          <a:p>
            <a:pPr marL="457200" indent="-457200">
              <a:buFontTx/>
              <a:buChar char="-"/>
            </a:pPr>
            <a:r>
              <a:rPr lang="pt-BR" sz="4800" b="1" dirty="0" smtClean="0"/>
              <a:t>Potencial para Setor Náutico</a:t>
            </a:r>
          </a:p>
          <a:p>
            <a:endParaRPr lang="pt-BR" sz="3000" b="1" dirty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9" name="Picture 3" descr="C:\Users\Felipe Asmuz\Pictures\Foz do rio Biguaçu 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628800"/>
            <a:ext cx="4545723" cy="3240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7813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691680" y="44624"/>
            <a:ext cx="5328592" cy="881256"/>
          </a:xfrm>
        </p:spPr>
        <p:txBody>
          <a:bodyPr/>
          <a:lstStyle/>
          <a:p>
            <a:pPr algn="ctr"/>
            <a:r>
              <a:rPr lang="pt-BR" sz="2000" b="1" dirty="0" smtClean="0"/>
              <a:t>BIGUAÇU – Dados Financeiros Básicos </a:t>
            </a:r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half" idx="2"/>
          </p:nvPr>
        </p:nvSpPr>
        <p:spPr>
          <a:xfrm>
            <a:off x="251520" y="764704"/>
            <a:ext cx="4824536" cy="5184576"/>
          </a:xfrm>
        </p:spPr>
        <p:txBody>
          <a:bodyPr>
            <a:normAutofit fontScale="25000" lnSpcReduction="20000"/>
          </a:bodyPr>
          <a:lstStyle/>
          <a:p>
            <a:endParaRPr lang="pt-BR" sz="4400" dirty="0" smtClean="0"/>
          </a:p>
          <a:p>
            <a:r>
              <a:rPr lang="pt-BR" sz="4400" b="1" dirty="0" smtClean="0"/>
              <a:t>Composição Receita Própria ( 2014 )</a:t>
            </a:r>
          </a:p>
          <a:p>
            <a:r>
              <a:rPr lang="pt-BR" sz="4400" b="1" dirty="0" smtClean="0"/>
              <a:t>IPTU – R$ 4.565.367,00</a:t>
            </a:r>
          </a:p>
          <a:p>
            <a:r>
              <a:rPr lang="pt-BR" sz="4400" b="1" dirty="0" smtClean="0"/>
              <a:t>ISS  - R$ 7.600.211,02  - ( 2008 – R$ 1.276.521,47)</a:t>
            </a:r>
          </a:p>
          <a:p>
            <a:r>
              <a:rPr lang="pt-BR" sz="4400" b="1" dirty="0" smtClean="0"/>
              <a:t>ITBI – R$ 1.807.789,95 – (2008 – (R$ 111.349,28)</a:t>
            </a:r>
          </a:p>
          <a:p>
            <a:endParaRPr lang="pt-BR" sz="4400" b="1" dirty="0" smtClean="0"/>
          </a:p>
          <a:p>
            <a:r>
              <a:rPr lang="pt-BR" sz="4400" b="1" dirty="0" smtClean="0"/>
              <a:t>Investimentos Federais ( 2009-14): 120 Milhões </a:t>
            </a:r>
          </a:p>
          <a:p>
            <a:r>
              <a:rPr lang="pt-BR" sz="4400" b="1" dirty="0" smtClean="0"/>
              <a:t>Foco : RCL maior como base para Incremento das T. Voluntárias </a:t>
            </a:r>
          </a:p>
          <a:p>
            <a:r>
              <a:rPr lang="pt-BR" sz="4400" b="1" dirty="0" smtClean="0"/>
              <a:t>Obras Estruturantes: Macro Drenagem, Saneamento, PMCMV, </a:t>
            </a:r>
          </a:p>
          <a:p>
            <a:r>
              <a:rPr lang="pt-BR" sz="4400" b="1" dirty="0" err="1" smtClean="0"/>
              <a:t>Super</a:t>
            </a:r>
            <a:r>
              <a:rPr lang="pt-BR" sz="4400" b="1" dirty="0" smtClean="0"/>
              <a:t> Creches, Pavimentações.</a:t>
            </a:r>
          </a:p>
          <a:p>
            <a:endParaRPr lang="pt-BR" sz="4400" b="1" dirty="0" smtClean="0"/>
          </a:p>
          <a:p>
            <a:r>
              <a:rPr lang="pt-BR" sz="5600" b="1" dirty="0"/>
              <a:t>IPTU per capita: 2008 – 11,92 .........2013 - ( 35,00)</a:t>
            </a:r>
          </a:p>
          <a:p>
            <a:endParaRPr lang="pt-BR" sz="4400" b="1" dirty="0"/>
          </a:p>
          <a:p>
            <a:r>
              <a:rPr lang="pt-BR" sz="4400" b="1" dirty="0" smtClean="0"/>
              <a:t>PNAFM: CADASTR0 GEOREFERENCIADO, PRO-CIDADÃO, </a:t>
            </a:r>
          </a:p>
          <a:p>
            <a:r>
              <a:rPr lang="pt-BR" sz="4400" b="1" dirty="0" smtClean="0"/>
              <a:t>MODERNIZAÇÃO DA TI, NOVO PORTAL ( EM FINALIZAÇÃO), ETC. </a:t>
            </a:r>
          </a:p>
          <a:p>
            <a:endParaRPr lang="pt-BR" sz="4900" b="1" dirty="0" smtClean="0"/>
          </a:p>
          <a:p>
            <a:r>
              <a:rPr lang="pt-BR" sz="4900" b="1" dirty="0" smtClean="0"/>
              <a:t>Evolução IPTU – 2008 – 2013</a:t>
            </a:r>
          </a:p>
          <a:p>
            <a:r>
              <a:rPr lang="pt-BR" sz="4900" b="1" dirty="0" smtClean="0"/>
              <a:t>2008 – R$ 1.401. 330,50  </a:t>
            </a:r>
          </a:p>
          <a:p>
            <a:r>
              <a:rPr lang="pt-BR" sz="4900" b="1" dirty="0" smtClean="0"/>
              <a:t>2009 – R$ 1.845.384,11     </a:t>
            </a:r>
          </a:p>
          <a:p>
            <a:r>
              <a:rPr lang="pt-BR" sz="4900" b="1" dirty="0" smtClean="0"/>
              <a:t>2010 – R$ 3.114.392, 42</a:t>
            </a:r>
          </a:p>
          <a:p>
            <a:r>
              <a:rPr lang="pt-BR" sz="4900" b="1" dirty="0" smtClean="0"/>
              <a:t>2011 – R$ 3.756.269,18</a:t>
            </a:r>
          </a:p>
          <a:p>
            <a:r>
              <a:rPr lang="pt-BR" sz="4900" b="1" dirty="0" smtClean="0"/>
              <a:t>2012 – R$ 2.958.241,23 ... Taxa do lixo</a:t>
            </a:r>
          </a:p>
          <a:p>
            <a:r>
              <a:rPr lang="pt-BR" sz="4900" b="1" dirty="0" smtClean="0"/>
              <a:t>2013 – 3.014.965,26</a:t>
            </a:r>
          </a:p>
          <a:p>
            <a:r>
              <a:rPr lang="pt-BR" sz="4900" b="1" dirty="0" smtClean="0"/>
              <a:t>2014 – 4.565.376,00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sz="3000" b="1" dirty="0" smtClean="0"/>
          </a:p>
          <a:p>
            <a:endParaRPr lang="pt-BR" sz="3000" b="1" dirty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8" name="Espaço Reservado para Conteúdo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632" y="2132856"/>
            <a:ext cx="4160520" cy="2952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719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540" y="1700808"/>
            <a:ext cx="3070860" cy="3070860"/>
          </a:xfr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27584" y="188640"/>
            <a:ext cx="5688632" cy="1097280"/>
          </a:xfrm>
        </p:spPr>
        <p:txBody>
          <a:bodyPr/>
          <a:lstStyle/>
          <a:p>
            <a:pPr algn="ctr"/>
            <a:r>
              <a:rPr lang="pt-BR" sz="2400" b="1" dirty="0" smtClean="0"/>
              <a:t>A JUDICIALIZAÇÃO DO IPTU 2014</a:t>
            </a:r>
            <a:br>
              <a:rPr lang="pt-BR" sz="2400" b="1" dirty="0" smtClean="0"/>
            </a:br>
            <a:endParaRPr lang="pt-BR" sz="2400" b="1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12648" y="1702051"/>
            <a:ext cx="3167264" cy="3743173"/>
          </a:xfrm>
        </p:spPr>
        <p:txBody>
          <a:bodyPr/>
          <a:lstStyle/>
          <a:p>
            <a:r>
              <a:rPr lang="pt-BR" dirty="0" smtClean="0"/>
              <a:t>AÇÃO DA  ACIBIG  - ARGUMENTOS</a:t>
            </a:r>
          </a:p>
          <a:p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 smtClean="0"/>
              <a:t>Aumento em alguns casos superaria 190% no IPTU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Alegaram que o ITBI também sofreu reajuste excessivo.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Alegaram que em 2009 já havia sido dado aumento considerável, sem parâmetros técnicos.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Foi concedida liminar em Fevereiro – efeito em Abril.</a:t>
            </a:r>
          </a:p>
          <a:p>
            <a:pPr marL="285750" indent="-285750">
              <a:buFontTx/>
              <a:buChar char="-"/>
            </a:pPr>
            <a:r>
              <a:rPr lang="pt-BR" dirty="0" err="1" smtClean="0"/>
              <a:t>Paralizou-se</a:t>
            </a:r>
            <a:r>
              <a:rPr lang="pt-BR" dirty="0" smtClean="0"/>
              <a:t> a cobrança do Imposto imediatamente após receber liminar.</a:t>
            </a:r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52274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27584" y="188640"/>
            <a:ext cx="5688632" cy="1097280"/>
          </a:xfrm>
        </p:spPr>
        <p:txBody>
          <a:bodyPr/>
          <a:lstStyle/>
          <a:p>
            <a:pPr algn="ctr"/>
            <a:r>
              <a:rPr lang="pt-BR" sz="2400" b="1" dirty="0" smtClean="0"/>
              <a:t>A JUDICIALIZAÇÃO DO IPTU 2014</a:t>
            </a:r>
            <a:br>
              <a:rPr lang="pt-BR" sz="2400" b="1" dirty="0" smtClean="0"/>
            </a:br>
            <a:endParaRPr lang="pt-BR" sz="2400" b="1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12648" y="1702051"/>
            <a:ext cx="3383288" cy="3959197"/>
          </a:xfrm>
        </p:spPr>
        <p:txBody>
          <a:bodyPr>
            <a:normAutofit fontScale="92500"/>
          </a:bodyPr>
          <a:lstStyle/>
          <a:p>
            <a:r>
              <a:rPr lang="pt-BR" dirty="0" smtClean="0"/>
              <a:t>PREJUIZOS OBSERVADOS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PERDA DE ARRECADAÇÃO – R$ 3 milhões 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NO MOMENTO DA LIMINAR 63% DOS CONTRIBUINTES HAVIAM PAGO O IMPOSTO. 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FALTA DE RECURSOS PARA PROJETOS E CONTRAPARTIDAS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PRESSÃO SALARIAL DOS FUNCIONÁRIOS PÚBLICOS GEROU PARALIZAÇÃO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ATRAZOS EM OBRAS CONTRATADAS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NECESSIDADE DE REDUÇÃO DE SERVIÇOS PÚBLICOS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AUMENTO DOS GASTOS COM CAMPANHAS PUBLICITÁRIAS ( PEPEX E NOVA CAMPANHA IPTU)</a:t>
            </a:r>
            <a:endParaRPr lang="pt-BR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72816"/>
            <a:ext cx="3750568" cy="2998718"/>
          </a:xfrm>
        </p:spPr>
      </p:pic>
    </p:spTree>
    <p:extLst>
      <p:ext uri="{BB962C8B-B14F-4D97-AF65-F5344CB8AC3E}">
        <p14:creationId xmlns="" xmlns:p14="http://schemas.microsoft.com/office/powerpoint/2010/main" val="23481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27584" y="188640"/>
            <a:ext cx="5688632" cy="1097280"/>
          </a:xfrm>
        </p:spPr>
        <p:txBody>
          <a:bodyPr/>
          <a:lstStyle/>
          <a:p>
            <a:pPr algn="ctr"/>
            <a:r>
              <a:rPr lang="pt-BR" sz="2400" b="1" dirty="0" smtClean="0"/>
              <a:t>A JUDICIALIZAÇÃO DO IPTU 2014</a:t>
            </a:r>
            <a:br>
              <a:rPr lang="pt-BR" sz="2400" b="1" dirty="0" smtClean="0"/>
            </a:br>
            <a:endParaRPr lang="pt-BR" sz="2400" b="1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12648" y="1196752"/>
            <a:ext cx="3599312" cy="4608511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pt-BR" b="1" dirty="0" smtClean="0"/>
              <a:t>A LIMINAR DEFERIDA – </a:t>
            </a:r>
            <a:r>
              <a:rPr lang="pt-BR" b="1" dirty="0" err="1" smtClean="0"/>
              <a:t>IMPACTOs</a:t>
            </a:r>
            <a:endParaRPr lang="pt-BR" b="1" dirty="0" smtClean="0"/>
          </a:p>
          <a:p>
            <a:endParaRPr lang="pt-BR" dirty="0"/>
          </a:p>
          <a:p>
            <a:r>
              <a:rPr lang="pt-BR" sz="1600" dirty="0" smtClean="0"/>
              <a:t>Educação – perda de R$ 1 milhão em recursos</a:t>
            </a:r>
          </a:p>
          <a:p>
            <a:r>
              <a:rPr lang="pt-BR" sz="1600" dirty="0" smtClean="0"/>
              <a:t>Saúde – perda de R$ 1 milhão em recursos</a:t>
            </a:r>
          </a:p>
          <a:p>
            <a:r>
              <a:rPr lang="pt-BR" sz="1600" dirty="0" smtClean="0"/>
              <a:t>Outros – perda de R$ 1 milhão em recursos</a:t>
            </a:r>
          </a:p>
          <a:p>
            <a:endParaRPr lang="pt-BR" sz="1600" dirty="0" smtClean="0"/>
          </a:p>
          <a:p>
            <a:r>
              <a:rPr lang="pt-BR" sz="1600" dirty="0" smtClean="0"/>
              <a:t>Ruptura da Ordem Social</a:t>
            </a:r>
          </a:p>
          <a:p>
            <a:r>
              <a:rPr lang="pt-BR" sz="1600" dirty="0"/>
              <a:t>Grave lesão à Economia</a:t>
            </a:r>
          </a:p>
          <a:p>
            <a:r>
              <a:rPr lang="pt-BR" sz="1600" dirty="0" smtClean="0"/>
              <a:t>Cunho politico da Ação</a:t>
            </a:r>
          </a:p>
          <a:p>
            <a:r>
              <a:rPr lang="pt-BR" sz="1600" dirty="0" smtClean="0"/>
              <a:t>Inexistência de Infração aos Princípios Constitucionais</a:t>
            </a:r>
          </a:p>
          <a:p>
            <a:r>
              <a:rPr lang="pt-BR" sz="1600" dirty="0" smtClean="0"/>
              <a:t>Isenções</a:t>
            </a:r>
          </a:p>
          <a:p>
            <a:r>
              <a:rPr lang="pt-BR" sz="1600" dirty="0" smtClean="0"/>
              <a:t>Higidez – LC 69/13</a:t>
            </a:r>
          </a:p>
          <a:p>
            <a:r>
              <a:rPr lang="pt-BR" sz="1600" smtClean="0"/>
              <a:t>Existência </a:t>
            </a:r>
            <a:r>
              <a:rPr lang="pt-BR" sz="1600" dirty="0" smtClean="0"/>
              <a:t>de Estudo Técnico</a:t>
            </a:r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952" y="1412776"/>
            <a:ext cx="3139440" cy="4267200"/>
          </a:xfrm>
        </p:spPr>
      </p:pic>
    </p:spTree>
    <p:extLst>
      <p:ext uri="{BB962C8B-B14F-4D97-AF65-F5344CB8AC3E}">
        <p14:creationId xmlns="" xmlns:p14="http://schemas.microsoft.com/office/powerpoint/2010/main" val="28623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27584" y="188640"/>
            <a:ext cx="5688632" cy="1097280"/>
          </a:xfrm>
        </p:spPr>
        <p:txBody>
          <a:bodyPr/>
          <a:lstStyle/>
          <a:p>
            <a:pPr algn="ctr"/>
            <a:r>
              <a:rPr lang="pt-BR" sz="2400" b="1" dirty="0" smtClean="0"/>
              <a:t>A JUDICIALIZAÇÃO DO IPTU 2014</a:t>
            </a:r>
            <a:br>
              <a:rPr lang="pt-BR" sz="2400" b="1" dirty="0" smtClean="0"/>
            </a:br>
            <a:endParaRPr lang="pt-BR" sz="2400" b="1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12648" y="1412776"/>
            <a:ext cx="3383288" cy="3815181"/>
          </a:xfrm>
        </p:spPr>
        <p:txBody>
          <a:bodyPr>
            <a:normAutofit lnSpcReduction="10000"/>
          </a:bodyPr>
          <a:lstStyle/>
          <a:p>
            <a:r>
              <a:rPr lang="pt-BR" sz="1800" dirty="0" smtClean="0"/>
              <a:t>A SUPRESSÃO DA LIMINAR</a:t>
            </a:r>
          </a:p>
          <a:p>
            <a:endParaRPr lang="pt-BR" dirty="0"/>
          </a:p>
          <a:p>
            <a:pPr algn="ctr"/>
            <a:r>
              <a:rPr lang="pt-BR" sz="2000" dirty="0" smtClean="0"/>
              <a:t>DEFESA DA PREFEITURA =</a:t>
            </a:r>
          </a:p>
          <a:p>
            <a:pPr algn="ctr"/>
            <a:r>
              <a:rPr lang="pt-BR" sz="2000" dirty="0" smtClean="0"/>
              <a:t>PLENO DO TJ  =  25 X O</a:t>
            </a:r>
          </a:p>
          <a:p>
            <a:r>
              <a:rPr lang="pt-BR" sz="2000" dirty="0" smtClean="0"/>
              <a:t>Ações:</a:t>
            </a:r>
          </a:p>
          <a:p>
            <a:pPr marL="342900" indent="-342900">
              <a:buFontTx/>
              <a:buChar char="-"/>
            </a:pPr>
            <a:r>
              <a:rPr lang="pt-BR" sz="2000" dirty="0" smtClean="0"/>
              <a:t>Nova Campanha Publicitária</a:t>
            </a:r>
          </a:p>
          <a:p>
            <a:pPr marL="342900" indent="-342900">
              <a:buFontTx/>
              <a:buChar char="-"/>
            </a:pPr>
            <a:r>
              <a:rPr lang="pt-BR" sz="2000" dirty="0" smtClean="0"/>
              <a:t>Decreto para novo prazo de descontos</a:t>
            </a:r>
          </a:p>
          <a:p>
            <a:pPr marL="342900" indent="-342900">
              <a:buFontTx/>
              <a:buChar char="-"/>
            </a:pPr>
            <a:r>
              <a:rPr lang="pt-BR" sz="2000" dirty="0" smtClean="0"/>
              <a:t>Reprogramação de Projetos e Investimentos</a:t>
            </a:r>
          </a:p>
          <a:p>
            <a:endParaRPr lang="pt-BR" sz="2000" dirty="0" smtClean="0"/>
          </a:p>
          <a:p>
            <a:endParaRPr lang="pt-BR" sz="2000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581" y="1556792"/>
            <a:ext cx="3938607" cy="3654152"/>
          </a:xfrm>
        </p:spPr>
      </p:pic>
    </p:spTree>
    <p:extLst>
      <p:ext uri="{BB962C8B-B14F-4D97-AF65-F5344CB8AC3E}">
        <p14:creationId xmlns="" xmlns:p14="http://schemas.microsoft.com/office/powerpoint/2010/main" val="141438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557808"/>
            <a:ext cx="7924800" cy="1143000"/>
          </a:xfrm>
        </p:spPr>
        <p:txBody>
          <a:bodyPr/>
          <a:lstStyle/>
          <a:p>
            <a:pPr algn="ctr"/>
            <a:r>
              <a:rPr lang="pt-BR" sz="2000" b="1" dirty="0" smtClean="0">
                <a:solidFill>
                  <a:srgbClr val="FFC000"/>
                </a:solidFill>
              </a:rPr>
              <a:t>GRATOS</a:t>
            </a:r>
            <a:br>
              <a:rPr lang="pt-BR" sz="2000" b="1" dirty="0" smtClean="0">
                <a:solidFill>
                  <a:srgbClr val="FFC000"/>
                </a:solidFill>
              </a:rPr>
            </a:br>
            <a:r>
              <a:rPr lang="pt-BR" sz="2000" b="1" dirty="0" smtClean="0">
                <a:solidFill>
                  <a:srgbClr val="FFC000"/>
                </a:solidFill>
              </a:rPr>
              <a:t>FELIPE ASMUZ = lumus@terra.com.br</a:t>
            </a:r>
            <a:br>
              <a:rPr lang="pt-BR" sz="2000" b="1" dirty="0" smtClean="0">
                <a:solidFill>
                  <a:srgbClr val="FFC000"/>
                </a:solidFill>
              </a:rPr>
            </a:br>
            <a:endParaRPr lang="pt-BR" b="1" dirty="0">
              <a:solidFill>
                <a:srgbClr val="FFC000"/>
              </a:solidFill>
            </a:endParaRP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160" y="1690464"/>
            <a:ext cx="6172200" cy="4114800"/>
          </a:xfrm>
        </p:spPr>
      </p:pic>
    </p:spTree>
    <p:extLst>
      <p:ext uri="{BB962C8B-B14F-4D97-AF65-F5344CB8AC3E}">
        <p14:creationId xmlns="" xmlns:p14="http://schemas.microsoft.com/office/powerpoint/2010/main" val="1095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te">
  <a:themeElements>
    <a:clrScheme name="Horizonte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te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t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217</TotalTime>
  <Words>463</Words>
  <Application>Microsoft Office PowerPoint</Application>
  <PresentationFormat>Apresentação na tela (4:3)</PresentationFormat>
  <Paragraphs>101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Horizonte</vt:lpstr>
      <vt:lpstr>BIGUAÇU – SC –  A QUESTÃO DA JUDICIALIZÃO DO IPTU</vt:lpstr>
      <vt:lpstr>BIGUAÇU – CONTEXTO SÓCIO-ECONÔMICO </vt:lpstr>
      <vt:lpstr>BIGUAÇU – Dados Financeiros Básicos  </vt:lpstr>
      <vt:lpstr>A JUDICIALIZAÇÃO DO IPTU 2014 </vt:lpstr>
      <vt:lpstr>A JUDICIALIZAÇÃO DO IPTU 2014 </vt:lpstr>
      <vt:lpstr>A JUDICIALIZAÇÃO DO IPTU 2014 </vt:lpstr>
      <vt:lpstr>A JUDICIALIZAÇÃO DO IPTU 2014 </vt:lpstr>
      <vt:lpstr>GRATOS FELIPE ASMUZ = lumus@terra.com.br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BIGUAÇU – SC –  A QUESTÃO DA JUDICILIZÃO DO IPTU</dc:title>
  <dc:creator>Felipe Asmuz</dc:creator>
  <cp:lastModifiedBy>IrmaBC</cp:lastModifiedBy>
  <cp:revision>30</cp:revision>
  <dcterms:created xsi:type="dcterms:W3CDTF">2014-11-25T16:11:14Z</dcterms:created>
  <dcterms:modified xsi:type="dcterms:W3CDTF">2014-12-12T14:03:23Z</dcterms:modified>
</cp:coreProperties>
</file>