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heme/themeOverride4.xml" ContentType="application/vnd.openxmlformats-officedocument.themeOverride+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27"/>
  </p:notesMasterIdLst>
  <p:sldIdLst>
    <p:sldId id="290" r:id="rId2"/>
    <p:sldId id="305" r:id="rId3"/>
    <p:sldId id="315" r:id="rId4"/>
    <p:sldId id="336" r:id="rId5"/>
    <p:sldId id="334" r:id="rId6"/>
    <p:sldId id="316" r:id="rId7"/>
    <p:sldId id="317" r:id="rId8"/>
    <p:sldId id="318" r:id="rId9"/>
    <p:sldId id="319" r:id="rId10"/>
    <p:sldId id="320" r:id="rId11"/>
    <p:sldId id="321" r:id="rId12"/>
    <p:sldId id="322" r:id="rId13"/>
    <p:sldId id="323" r:id="rId14"/>
    <p:sldId id="324" r:id="rId15"/>
    <p:sldId id="325" r:id="rId16"/>
    <p:sldId id="326" r:id="rId17"/>
    <p:sldId id="327" r:id="rId18"/>
    <p:sldId id="328" r:id="rId19"/>
    <p:sldId id="329" r:id="rId20"/>
    <p:sldId id="330" r:id="rId21"/>
    <p:sldId id="339" r:id="rId22"/>
    <p:sldId id="335" r:id="rId23"/>
    <p:sldId id="300" r:id="rId24"/>
    <p:sldId id="338" r:id="rId25"/>
    <p:sldId id="297" r:id="rId26"/>
  </p:sldIdLst>
  <p:sldSz cx="9144000" cy="6858000" type="screen4x3"/>
  <p:notesSz cx="6797675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53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8C91927-4141-4AAE-8301-83DB3A9C4298}" type="datetimeFigureOut">
              <a:rPr lang="pt-BR"/>
              <a:pPr>
                <a:defRPr/>
              </a:pPr>
              <a:t>12/08/2019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68E91AB-2125-4ABB-92BE-25FB911BF19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smtClean="0"/>
              <a:t>Nesse contexto, é necessário que os municípios dediquem </a:t>
            </a:r>
            <a:r>
              <a:rPr lang="pt-BR" b="1" smtClean="0"/>
              <a:t>especial atenção à elaboração do Planejamento Estratégico municipal com ênfase na gestão fiscal, </a:t>
            </a:r>
            <a:r>
              <a:rPr lang="pt-BR" smtClean="0"/>
              <a:t>uma vez que esse documento </a:t>
            </a:r>
            <a:r>
              <a:rPr lang="pt-BR" b="1" smtClean="0"/>
              <a:t>fundamentará as escolhas e prioridades dos projetos</a:t>
            </a:r>
            <a:r>
              <a:rPr lang="pt-BR" smtClean="0"/>
              <a:t>, seus Produtos e demais ações do Projeto, possibilitando </a:t>
            </a:r>
            <a:r>
              <a:rPr lang="pt-BR" b="1" smtClean="0"/>
              <a:t>utilizar da melhor forma possível as oportunidades e recursos disponíveis.</a:t>
            </a:r>
          </a:p>
          <a:p>
            <a:r>
              <a:rPr lang="pt-BR" smtClean="0"/>
              <a:t> </a:t>
            </a:r>
          </a:p>
          <a:p>
            <a:r>
              <a:rPr lang="pt-BR" smtClean="0"/>
              <a:t>Um projeto de modernização fiscal é um processo único, consistindo de um grupo de produtos, insumos e aquisições coordenadas e controladas, com datas para início e término, empreendido para o alcance das metas e objetivos seguindo requisitos específicos, incluindo </a:t>
            </a:r>
            <a:r>
              <a:rPr lang="pt-BR" b="1" smtClean="0"/>
              <a:t>limitações de tempo, custo e recursos.</a:t>
            </a:r>
          </a:p>
          <a:p>
            <a:r>
              <a:rPr lang="pt-BR" smtClean="0"/>
              <a:t> </a:t>
            </a:r>
          </a:p>
          <a:p>
            <a:r>
              <a:rPr lang="pt-BR" smtClean="0"/>
              <a:t>De posse dessas premissas, a UEM deverá estruturar todos os passos necessários para identificar a </a:t>
            </a:r>
            <a:r>
              <a:rPr lang="pt-BR" b="1" smtClean="0"/>
              <a:t>situação real em que o seu município se encontra</a:t>
            </a:r>
            <a:r>
              <a:rPr lang="pt-BR" smtClean="0"/>
              <a:t>, com ênfase na gestão fiscal, e estabelecer as estratégias a serem seguidas</a:t>
            </a:r>
            <a:r>
              <a:rPr lang="pt-BR" b="1" smtClean="0"/>
              <a:t>, visando alçar a gestão local a novos patamares de eficiência, eficácia e efetividade na gestão das finanças públicas.</a:t>
            </a:r>
          </a:p>
          <a:p>
            <a:endParaRPr lang="pt-BR" smtClean="0"/>
          </a:p>
        </p:txBody>
      </p:sp>
      <p:sp>
        <p:nvSpPr>
          <p:cNvPr id="3584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0BB78F7-C427-4489-96AF-441BF113F552}" type="slidenum">
              <a:rPr lang="pt-BR" smtClean="0"/>
              <a:pPr/>
              <a:t>6</a:t>
            </a:fld>
            <a:endParaRPr lang="pt-BR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smtClean="0"/>
              <a:t>Ações = Produtos no Projeto PNAFM</a:t>
            </a:r>
          </a:p>
          <a:p>
            <a:endParaRPr lang="pt-BR" smtClean="0"/>
          </a:p>
          <a:p>
            <a:r>
              <a:rPr lang="pt-BR" smtClean="0"/>
              <a:t>Há no SEEMP uma tabela de produtos pré-definidos</a:t>
            </a:r>
          </a:p>
          <a:p>
            <a:endParaRPr lang="pt-BR" smtClean="0"/>
          </a:p>
        </p:txBody>
      </p:sp>
      <p:sp>
        <p:nvSpPr>
          <p:cNvPr id="4506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D193DA9-3012-467D-B33E-25D0FD23CB82}" type="slidenum">
              <a:rPr lang="pt-BR" smtClean="0"/>
              <a:pPr/>
              <a:t>19</a:t>
            </a:fld>
            <a:endParaRPr lang="pt-BR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smtClean="0"/>
              <a:t>os </a:t>
            </a:r>
            <a:r>
              <a:rPr lang="pt-BR" b="1" smtClean="0"/>
              <a:t>produtos</a:t>
            </a:r>
            <a:r>
              <a:rPr lang="pt-BR" smtClean="0"/>
              <a:t> escolhidos devem ser avaliados em relação aos seus </a:t>
            </a:r>
            <a:r>
              <a:rPr lang="pt-BR" b="1" smtClean="0"/>
              <a:t>resultados</a:t>
            </a:r>
            <a:r>
              <a:rPr lang="pt-BR" smtClean="0"/>
              <a:t> (benefícios decorrentes das ações empreendidas) ou em relação ao seu </a:t>
            </a:r>
            <a:r>
              <a:rPr lang="pt-BR" b="1" smtClean="0"/>
              <a:t>impacto</a:t>
            </a:r>
            <a:r>
              <a:rPr lang="pt-BR" smtClean="0"/>
              <a:t> (efeitos das estratégias a médio e longo prazos).</a:t>
            </a:r>
          </a:p>
          <a:p>
            <a:endParaRPr lang="pt-BR" smtClean="0"/>
          </a:p>
          <a:p>
            <a:r>
              <a:rPr lang="pt-BR" smtClean="0"/>
              <a:t>É provável que não seja possível propor indicadores de resultados/impactos para todos os produtos do projeto.  Mas é altamente recomendável que os principais produtos possam ser avaliados e controlados.</a:t>
            </a:r>
          </a:p>
          <a:p>
            <a:endParaRPr lang="pt-BR" smtClean="0"/>
          </a:p>
          <a:p>
            <a:endParaRPr lang="pt-BR" smtClean="0"/>
          </a:p>
          <a:p>
            <a:endParaRPr lang="pt-BR" smtClean="0"/>
          </a:p>
        </p:txBody>
      </p:sp>
      <p:sp>
        <p:nvSpPr>
          <p:cNvPr id="4608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D646D53-658D-4733-B485-66E04AEEE644}" type="slidenum">
              <a:rPr lang="pt-BR" smtClean="0"/>
              <a:pPr/>
              <a:t>20</a:t>
            </a:fld>
            <a:endParaRPr lang="pt-BR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smtClean="0"/>
          </a:p>
        </p:txBody>
      </p:sp>
      <p:sp>
        <p:nvSpPr>
          <p:cNvPr id="4710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2F29BA5-3761-4E5E-944E-859A6E6AAAB4}" type="slidenum">
              <a:rPr lang="pt-BR" smtClean="0"/>
              <a:pPr/>
              <a:t>21</a:t>
            </a:fld>
            <a:endParaRPr lang="pt-BR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smtClean="0"/>
          </a:p>
        </p:txBody>
      </p:sp>
      <p:sp>
        <p:nvSpPr>
          <p:cNvPr id="4813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97DF3C0-58EF-4CF2-B8A5-EA4E2DF0C2C2}" type="slidenum">
              <a:rPr lang="pt-BR" smtClean="0"/>
              <a:pPr/>
              <a:t>22</a:t>
            </a:fld>
            <a:endParaRPr lang="pt-B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smtClean="0"/>
              <a:t>Nesse contexto, é necessário que os municípios dediquem </a:t>
            </a:r>
            <a:r>
              <a:rPr lang="pt-BR" b="1" smtClean="0"/>
              <a:t>especial atenção à elaboração do Planejamento Estratégico municipal com ênfase na gestão fiscal, </a:t>
            </a:r>
            <a:r>
              <a:rPr lang="pt-BR" smtClean="0"/>
              <a:t>uma vez que esse documento </a:t>
            </a:r>
            <a:r>
              <a:rPr lang="pt-BR" b="1" smtClean="0"/>
              <a:t>fundamentará as escolhas e prioridades dos projetos</a:t>
            </a:r>
            <a:r>
              <a:rPr lang="pt-BR" smtClean="0"/>
              <a:t>, seus Produtos e demais ações do Projeto, possibilitando </a:t>
            </a:r>
            <a:r>
              <a:rPr lang="pt-BR" b="1" smtClean="0"/>
              <a:t>utilizar da melhor forma possível as oportunidades e recursos disponíveis.</a:t>
            </a:r>
          </a:p>
          <a:p>
            <a:r>
              <a:rPr lang="pt-BR" smtClean="0"/>
              <a:t> </a:t>
            </a:r>
          </a:p>
          <a:p>
            <a:r>
              <a:rPr lang="pt-BR" smtClean="0"/>
              <a:t>Um projeto de modernização fiscal é um processo único, consistindo de um grupo de produtos, insumos e aquisições coordenadas e controladas, com datas para início e término, empreendido para o alcance das metas e objetivos seguindo requisitos específicos, incluindo </a:t>
            </a:r>
            <a:r>
              <a:rPr lang="pt-BR" b="1" smtClean="0"/>
              <a:t>limitações de tempo, custo e recursos.</a:t>
            </a:r>
          </a:p>
          <a:p>
            <a:r>
              <a:rPr lang="pt-BR" smtClean="0"/>
              <a:t> </a:t>
            </a:r>
          </a:p>
          <a:p>
            <a:r>
              <a:rPr lang="pt-BR" smtClean="0"/>
              <a:t>De posse dessas premissas, a UEM deverá estruturar todos os passos necessários para identificar a </a:t>
            </a:r>
            <a:r>
              <a:rPr lang="pt-BR" b="1" smtClean="0"/>
              <a:t>situação real em que o seu município se encontra</a:t>
            </a:r>
            <a:r>
              <a:rPr lang="pt-BR" smtClean="0"/>
              <a:t>, com ênfase na gestão fiscal, e estabelecer as estratégias a serem seguidas</a:t>
            </a:r>
            <a:r>
              <a:rPr lang="pt-BR" b="1" smtClean="0"/>
              <a:t>, visando alçar a gestão local a novos patamares de eficiência, eficácia e efetividade na gestão das finanças públicas.</a:t>
            </a:r>
          </a:p>
          <a:p>
            <a:endParaRPr lang="pt-BR" smtClean="0"/>
          </a:p>
        </p:txBody>
      </p:sp>
      <p:sp>
        <p:nvSpPr>
          <p:cNvPr id="3686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D33077D-49FD-41F4-9168-C920C98781B3}" type="slidenum">
              <a:rPr lang="pt-BR" smtClean="0"/>
              <a:pPr/>
              <a:t>7</a:t>
            </a:fld>
            <a:endParaRPr lang="pt-B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smtClean="0"/>
              <a:t>1 - Elaborar estratégia - Alcançar objetivos – Melhor utilização possível de recursos disponíveis</a:t>
            </a:r>
          </a:p>
          <a:p>
            <a:r>
              <a:rPr lang="pt-BR" smtClean="0"/>
              <a:t>2 - ser tempestivamente neutralizada – Incremento de Receitas – Redução de Despesas Previstas</a:t>
            </a:r>
          </a:p>
        </p:txBody>
      </p:sp>
      <p:sp>
        <p:nvSpPr>
          <p:cNvPr id="3789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D45B45-65AB-40AE-AEFA-D2CB0987631B}" type="slidenum">
              <a:rPr lang="pt-BR" smtClean="0"/>
              <a:pPr/>
              <a:t>8</a:t>
            </a:fld>
            <a:endParaRPr lang="pt-B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b="1" smtClean="0"/>
              <a:t>As Diretrizes Estratégicas </a:t>
            </a:r>
            <a:r>
              <a:rPr lang="pt-BR" smtClean="0"/>
              <a:t>a serem definidas no Planejamento Estratégico </a:t>
            </a:r>
            <a:r>
              <a:rPr lang="pt-BR" b="1" smtClean="0"/>
              <a:t>deverão nortear as ações a serem realizadas </a:t>
            </a:r>
            <a:r>
              <a:rPr lang="pt-BR" smtClean="0"/>
              <a:t>com a implantação dos projetos.</a:t>
            </a:r>
          </a:p>
        </p:txBody>
      </p:sp>
      <p:sp>
        <p:nvSpPr>
          <p:cNvPr id="3891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438ADD6-02E3-4763-92C9-8EEF99EE1B7E}" type="slidenum">
              <a:rPr lang="pt-BR" smtClean="0"/>
              <a:pPr/>
              <a:t>9</a:t>
            </a:fld>
            <a:endParaRPr lang="pt-B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smtClean="0"/>
          </a:p>
        </p:txBody>
      </p:sp>
      <p:sp>
        <p:nvSpPr>
          <p:cNvPr id="3994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341C1CC-81D0-4134-B280-09AE5927D3F9}" type="slidenum">
              <a:rPr lang="pt-BR" smtClean="0"/>
              <a:pPr/>
              <a:t>10</a:t>
            </a:fld>
            <a:endParaRPr lang="pt-B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smtClean="0"/>
              <a:t>Ferramenta que permite análise situacional </a:t>
            </a:r>
          </a:p>
          <a:p>
            <a:endParaRPr lang="pt-BR" smtClean="0"/>
          </a:p>
          <a:p>
            <a:r>
              <a:rPr lang="pt-BR" smtClean="0"/>
              <a:t>Traduz o ambiente no qual a instituição está inserida</a:t>
            </a:r>
          </a:p>
          <a:p>
            <a:endParaRPr lang="pt-BR" smtClean="0"/>
          </a:p>
          <a:p>
            <a:r>
              <a:rPr lang="pt-BR" smtClean="0"/>
              <a:t>Tem foco na realidade existente</a:t>
            </a:r>
          </a:p>
          <a:p>
            <a:endParaRPr lang="pt-BR" smtClean="0"/>
          </a:p>
          <a:p>
            <a:r>
              <a:rPr lang="pt-BR" smtClean="0"/>
              <a:t>Tem foco nos recursos disponíveis</a:t>
            </a:r>
          </a:p>
          <a:p>
            <a:endParaRPr lang="pt-BR" smtClean="0"/>
          </a:p>
          <a:p>
            <a:endParaRPr lang="pt-BR" smtClean="0"/>
          </a:p>
        </p:txBody>
      </p:sp>
      <p:sp>
        <p:nvSpPr>
          <p:cNvPr id="4096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B829CB1-3E03-4F0C-91FD-BEF83B670F8D}" type="slidenum">
              <a:rPr lang="pt-BR" smtClean="0"/>
              <a:pPr/>
              <a:t>12</a:t>
            </a:fld>
            <a:endParaRPr lang="pt-B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b="1" smtClean="0"/>
              <a:t>Objetivos são os resultados que o município pretende atingir </a:t>
            </a:r>
            <a:r>
              <a:rPr lang="pt-BR" smtClean="0"/>
              <a:t>com a implantação do projeto de modernização com foco na gestão fiscal. </a:t>
            </a:r>
          </a:p>
          <a:p>
            <a:r>
              <a:rPr lang="pt-BR" smtClean="0"/>
              <a:t>Constituem a associação entre as diretrizes estabelecidas e o referencial estratégico do município, devendo contribuir para o cumprimento da missão institucional e o alcance da visão de futuro.</a:t>
            </a:r>
          </a:p>
          <a:p>
            <a:r>
              <a:rPr lang="pt-BR" smtClean="0"/>
              <a:t> </a:t>
            </a:r>
          </a:p>
          <a:p>
            <a:r>
              <a:rPr lang="pt-BR" smtClean="0"/>
              <a:t>Uma ferramenta que auxilia os gestores do projeto na concepção de objetivos é a metodologia SMART,</a:t>
            </a:r>
          </a:p>
        </p:txBody>
      </p:sp>
      <p:sp>
        <p:nvSpPr>
          <p:cNvPr id="4198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ADAC3A2-FDEF-4C76-A17B-63E1F940638B}" type="slidenum">
              <a:rPr lang="pt-BR" smtClean="0"/>
              <a:pPr/>
              <a:t>14</a:t>
            </a:fld>
            <a:endParaRPr lang="pt-B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smtClean="0"/>
              <a:t>Ações = Produtos no Projeto PNAFM</a:t>
            </a:r>
          </a:p>
          <a:p>
            <a:endParaRPr lang="pt-BR" smtClean="0"/>
          </a:p>
          <a:p>
            <a:r>
              <a:rPr lang="pt-BR" smtClean="0"/>
              <a:t>Há no SEEMP uma tabela de produtos pré-definidos</a:t>
            </a:r>
          </a:p>
          <a:p>
            <a:endParaRPr lang="pt-BR" smtClean="0"/>
          </a:p>
        </p:txBody>
      </p:sp>
      <p:sp>
        <p:nvSpPr>
          <p:cNvPr id="4301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D466F45-DD2A-4FDA-B5B4-16E0F46110E4}" type="slidenum">
              <a:rPr lang="pt-BR" smtClean="0"/>
              <a:pPr/>
              <a:t>16</a:t>
            </a:fld>
            <a:endParaRPr lang="pt-B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smtClean="0"/>
              <a:t>Ações = Produtos no Projeto PNAFM</a:t>
            </a:r>
          </a:p>
          <a:p>
            <a:endParaRPr lang="pt-BR" smtClean="0"/>
          </a:p>
          <a:p>
            <a:r>
              <a:rPr lang="pt-BR" smtClean="0"/>
              <a:t>Há no SEEMP uma tabela de produtos pré-definidos</a:t>
            </a:r>
          </a:p>
          <a:p>
            <a:endParaRPr lang="pt-BR" smtClean="0"/>
          </a:p>
        </p:txBody>
      </p:sp>
      <p:sp>
        <p:nvSpPr>
          <p:cNvPr id="4403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B90488E-2013-4443-889B-9D6ABE36347A}" type="slidenum">
              <a:rPr lang="pt-BR" smtClean="0"/>
              <a:pPr/>
              <a:t>18</a:t>
            </a:fld>
            <a:endParaRPr 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ângulo retângulo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grpSp>
        <p:nvGrpSpPr>
          <p:cNvPr id="5" name="Grupo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orma livre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7" name="Forma livre 18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9108074 w 5760"/>
                <a:gd name="T3" fmla="*/ 0 h 528"/>
                <a:gd name="T4" fmla="*/ 9108074 w 5760"/>
                <a:gd name="T5" fmla="*/ 838869 h 528"/>
                <a:gd name="T6" fmla="*/ 75901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 eaLnBrk="0" hangingPunct="0">
                <a:defRPr/>
              </a:pPr>
              <a:endParaRPr lang="pt-BR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Conector reto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11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68A0AAAA-9073-446E-80B7-3C66987C8D19}" type="datetimeFigureOut">
              <a:rPr lang="pt-BR"/>
              <a:pPr>
                <a:defRPr/>
              </a:pPr>
              <a:t>12/08/2019</a:t>
            </a:fld>
            <a:endParaRPr lang="pt-BR"/>
          </a:p>
        </p:txBody>
      </p:sp>
      <p:sp>
        <p:nvSpPr>
          <p:cNvPr id="12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3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0FF08C2-E461-42CE-A9B5-1969782343B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FE4D1-C1DD-44DB-AF8D-ED59A27B72AE}" type="datetimeFigureOut">
              <a:rPr lang="pt-BR"/>
              <a:pPr>
                <a:defRPr/>
              </a:pPr>
              <a:t>12/08/2019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5FDC58-7099-493C-A838-4D215A7FD1D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8F7558-BE38-4534-BE7E-BCB9A515C60D}" type="datetimeFigureOut">
              <a:rPr lang="pt-BR"/>
              <a:pPr>
                <a:defRPr/>
              </a:pPr>
              <a:t>12/08/2019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CC6114-AA33-4FCF-BD42-B05AEF72ADD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84062-0AB4-4E71-9856-99B0CA1BD8EC}" type="datetimeFigureOut">
              <a:rPr lang="pt-BR"/>
              <a:pPr>
                <a:defRPr/>
              </a:pPr>
              <a:t>12/08/2019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2043DC-2BD4-4471-9680-8D1859E4217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visa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Divisa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0CBF29-5548-4B2E-94AE-6F2E5FBCC470}" type="datetimeFigureOut">
              <a:rPr lang="pt-BR"/>
              <a:pPr>
                <a:defRPr/>
              </a:pPr>
              <a:t>12/08/2019</a:t>
            </a:fld>
            <a:endParaRPr lang="pt-BR"/>
          </a:p>
        </p:txBody>
      </p:sp>
      <p:sp>
        <p:nvSpPr>
          <p:cNvPr id="7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426AA8-21CE-49A2-B68D-77D15202665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AD04E52-4260-46AF-BB21-2050C095B67D}" type="datetimeFigureOut">
              <a:rPr lang="pt-BR"/>
              <a:pPr>
                <a:defRPr/>
              </a:pPr>
              <a:t>12/08/2019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08D83A-6952-4C99-B336-C2F23903013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0D45CDF-FC41-4E52-82A2-74B1FB2C3BEA}" type="datetimeFigureOut">
              <a:rPr lang="pt-BR"/>
              <a:pPr>
                <a:defRPr/>
              </a:pPr>
              <a:t>12/08/2019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D150B9-BC05-4D68-9BB0-E82651F663D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EED50C3-71EC-4BBF-ABF4-4C7191C804BF}" type="datetimeFigureOut">
              <a:rPr lang="pt-BR"/>
              <a:pPr>
                <a:defRPr/>
              </a:pPr>
              <a:t>12/08/2019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9F03A-6895-4BC6-B39D-34DEB94E7D5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4E8C0-01FA-403A-A771-CB15A74CE8D5}" type="datetimeFigureOut">
              <a:rPr lang="pt-BR"/>
              <a:pPr>
                <a:defRPr/>
              </a:pPr>
              <a:t>12/08/2019</a:t>
            </a:fld>
            <a:endParaRPr lang="pt-BR"/>
          </a:p>
        </p:txBody>
      </p:sp>
      <p:sp>
        <p:nvSpPr>
          <p:cNvPr id="3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40885F-46F2-40B1-ADA0-7766C1F7191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78B7529-E4E6-484F-9B1F-8093409A1778}" type="datetimeFigureOut">
              <a:rPr lang="pt-BR"/>
              <a:pPr>
                <a:defRPr/>
              </a:pPr>
              <a:t>12/08/2019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2DC57-0955-4AF7-8640-63840A586B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rma livre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rma livre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3802505 w 5591"/>
              <a:gd name="T3" fmla="*/ 0 h 588"/>
              <a:gd name="T4" fmla="*/ 3802505 w 5591"/>
              <a:gd name="T5" fmla="*/ 838200 h 588"/>
              <a:gd name="T6" fmla="*/ 3168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hangingPunct="0">
              <a:defRPr/>
            </a:pPr>
            <a:endParaRPr lang="pt-BR"/>
          </a:p>
        </p:txBody>
      </p:sp>
      <p:sp>
        <p:nvSpPr>
          <p:cNvPr id="7" name="Triângulo retângulo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8" name="Conector reto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Divisa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Divisa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1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FC9E2051-8ECD-4B8C-8689-57FF7F8F62B6}" type="datetimeFigureOut">
              <a:rPr lang="pt-BR"/>
              <a:pPr>
                <a:defRPr/>
              </a:pPr>
              <a:t>12/08/2019</a:t>
            </a:fld>
            <a:endParaRPr lang="pt-BR"/>
          </a:p>
        </p:txBody>
      </p:sp>
      <p:sp>
        <p:nvSpPr>
          <p:cNvPr id="12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3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E0F26-8C70-4878-AD34-2E2D9221401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27" name="Forma livre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3802505 w 5591"/>
              <a:gd name="T3" fmla="*/ 0 h 588"/>
              <a:gd name="T4" fmla="*/ 3802505 w 5591"/>
              <a:gd name="T5" fmla="*/ 838200 h 588"/>
              <a:gd name="T6" fmla="*/ 3168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hangingPunct="0">
              <a:defRPr/>
            </a:pPr>
            <a:endParaRPr lang="pt-BR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033" name="Espaço Reservado para Texto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fld id="{28EAD872-0E76-49B3-A857-2599757158AF}" type="datetimeFigureOut">
              <a:rPr lang="pt-BR"/>
              <a:pPr>
                <a:defRPr/>
              </a:pPr>
              <a:t>12/08/2019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359C19D-743D-4B70-9480-F6CF7B1DCFC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45" r:id="rId1"/>
    <p:sldLayoutId id="2147484141" r:id="rId2"/>
    <p:sldLayoutId id="2147484146" r:id="rId3"/>
    <p:sldLayoutId id="2147484147" r:id="rId4"/>
    <p:sldLayoutId id="2147484148" r:id="rId5"/>
    <p:sldLayoutId id="2147484149" r:id="rId6"/>
    <p:sldLayoutId id="2147484142" r:id="rId7"/>
    <p:sldLayoutId id="2147484150" r:id="rId8"/>
    <p:sldLayoutId id="2147484151" r:id="rId9"/>
    <p:sldLayoutId id="2147484143" r:id="rId10"/>
    <p:sldLayoutId id="214748414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mailto:regison.siqueira@fazenda.gov.br" TargetMode="Externa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www.seemp.fazenda.gov.br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67544" y="2564904"/>
            <a:ext cx="8172401" cy="965969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1600" dirty="0" smtClean="0"/>
              <a:t/>
            </a:r>
            <a:br>
              <a:rPr lang="pt-BR" sz="1600" dirty="0" smtClean="0"/>
            </a:br>
            <a:r>
              <a:rPr lang="pt-BR" sz="1600" dirty="0" smtClean="0"/>
              <a:t/>
            </a:r>
            <a:br>
              <a:rPr lang="pt-BR" sz="1600" dirty="0" smtClean="0"/>
            </a:br>
            <a:r>
              <a:rPr lang="pt-BR" sz="1600" dirty="0" smtClean="0"/>
              <a:t>Municípios: Fortaleza/CE; Manaus/AM; Presidente Prudente/SP; Rio de Janeiro/RJ; São Bernardo do Campo/SP; São Paulo/SP; Uberaba/MG; Porto Alegre/RS; Teresina/PI; Salvador/BA; </a:t>
            </a:r>
            <a:r>
              <a:rPr lang="pt-BR" sz="1600" dirty="0" err="1" smtClean="0"/>
              <a:t>Penápolis</a:t>
            </a:r>
            <a:r>
              <a:rPr lang="pt-BR" sz="1600" dirty="0" smtClean="0"/>
              <a:t>/SP; Petrópolis/RJ</a:t>
            </a:r>
          </a:p>
        </p:txBody>
      </p:sp>
      <p:sp>
        <p:nvSpPr>
          <p:cNvPr id="9219" name="CaixaDeTexto 3"/>
          <p:cNvSpPr txBox="1">
            <a:spLocks noChangeArrowheads="1"/>
          </p:cNvSpPr>
          <p:nvPr/>
        </p:nvSpPr>
        <p:spPr bwMode="auto">
          <a:xfrm>
            <a:off x="250825" y="5705475"/>
            <a:ext cx="8569325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600" b="1"/>
              <a:t>Programa Nacional de Apoio à Gestão Administrativa e Fiscal dos Municípios Brasileiros - PNAFM</a:t>
            </a:r>
          </a:p>
        </p:txBody>
      </p:sp>
      <p:pic>
        <p:nvPicPr>
          <p:cNvPr id="9220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950" y="115888"/>
            <a:ext cx="2735263" cy="2325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CaixaDeTexto 4"/>
          <p:cNvSpPr txBox="1">
            <a:spLocks noChangeArrowheads="1"/>
          </p:cNvSpPr>
          <p:nvPr/>
        </p:nvSpPr>
        <p:spPr bwMode="auto">
          <a:xfrm>
            <a:off x="4140200" y="908050"/>
            <a:ext cx="45354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t-BR"/>
          </a:p>
        </p:txBody>
      </p:sp>
      <p:sp>
        <p:nvSpPr>
          <p:cNvPr id="9222" name="Retângulo 5"/>
          <p:cNvSpPr>
            <a:spLocks noChangeArrowheads="1"/>
          </p:cNvSpPr>
          <p:nvPr/>
        </p:nvSpPr>
        <p:spPr bwMode="auto">
          <a:xfrm>
            <a:off x="3348038" y="404813"/>
            <a:ext cx="5111750" cy="18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4400" b="1">
                <a:solidFill>
                  <a:srgbClr val="0070C0"/>
                </a:solidFill>
              </a:rPr>
              <a:t>CAPACITAÇÃO</a:t>
            </a:r>
          </a:p>
          <a:p>
            <a:pPr algn="ctr"/>
            <a:r>
              <a:rPr lang="pt-BR" sz="3600" b="1"/>
              <a:t>PNAFM III </a:t>
            </a:r>
          </a:p>
          <a:p>
            <a:pPr algn="ctr"/>
            <a:r>
              <a:rPr lang="pt-BR" sz="3200" b="1">
                <a:latin typeface="Aparajita" pitchFamily="34" charset="0"/>
              </a:rPr>
              <a:t>NORMAS E ORIENTAÇÕES</a:t>
            </a:r>
          </a:p>
        </p:txBody>
      </p:sp>
      <p:sp>
        <p:nvSpPr>
          <p:cNvPr id="9223" name="CaixaDeTexto 10"/>
          <p:cNvSpPr txBox="1">
            <a:spLocks noChangeArrowheads="1"/>
          </p:cNvSpPr>
          <p:nvPr/>
        </p:nvSpPr>
        <p:spPr bwMode="auto">
          <a:xfrm>
            <a:off x="4283075" y="3957638"/>
            <a:ext cx="489743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pt-BR" sz="3600" b="1">
                <a:latin typeface="Aparajita" pitchFamily="34" charset="0"/>
                <a:cs typeface="Aparajita" pitchFamily="34" charset="0"/>
              </a:rPr>
              <a:t>São Paulo/SP</a:t>
            </a:r>
          </a:p>
          <a:p>
            <a:pPr algn="r" eaLnBrk="0" hangingPunct="0"/>
            <a:r>
              <a:rPr lang="pt-BR" sz="3600" b="1">
                <a:latin typeface="Aparajita" pitchFamily="34" charset="0"/>
                <a:cs typeface="Aparajita" pitchFamily="34" charset="0"/>
              </a:rPr>
              <a:t>06 a 09/08/2019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>
              <a:latin typeface="Times" pitchFamily="18" charset="0"/>
            </a:endParaRPr>
          </a:p>
        </p:txBody>
      </p:sp>
      <p:pic>
        <p:nvPicPr>
          <p:cNvPr id="18435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6" name="CaixaDeTexto 5"/>
          <p:cNvSpPr txBox="1">
            <a:spLocks noChangeArrowheads="1"/>
          </p:cNvSpPr>
          <p:nvPr/>
        </p:nvSpPr>
        <p:spPr bwMode="auto">
          <a:xfrm>
            <a:off x="684213" y="1662113"/>
            <a:ext cx="838835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lvl="1"/>
            <a:r>
              <a:rPr lang="pt-BR" sz="2400" b="1">
                <a:latin typeface="Times" pitchFamily="18" charset="0"/>
              </a:rPr>
              <a:t>2 – Marco de Referência/Situação Atual e Identificação dos Problemas</a:t>
            </a:r>
            <a:endParaRPr lang="pt-BR" sz="2000" b="1">
              <a:latin typeface="Times" pitchFamily="18" charset="0"/>
            </a:endParaRPr>
          </a:p>
          <a:p>
            <a:endParaRPr lang="pt-BR"/>
          </a:p>
        </p:txBody>
      </p:sp>
      <p:sp>
        <p:nvSpPr>
          <p:cNvPr id="18437" name="CaixaDeTexto 6"/>
          <p:cNvSpPr txBox="1">
            <a:spLocks noChangeArrowheads="1"/>
          </p:cNvSpPr>
          <p:nvPr/>
        </p:nvSpPr>
        <p:spPr bwMode="auto">
          <a:xfrm>
            <a:off x="611188" y="2940050"/>
            <a:ext cx="7993062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5125" indent="-255588" algn="just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</a:pPr>
            <a:r>
              <a:rPr lang="pt-BR">
                <a:latin typeface="Times" pitchFamily="18" charset="0"/>
              </a:rPr>
              <a:t>Identificação dos </a:t>
            </a:r>
            <a:r>
              <a:rPr lang="pt-BR" b="1">
                <a:latin typeface="Times" pitchFamily="18" charset="0"/>
              </a:rPr>
              <a:t>aspectos da gestão municipal, com ênfase na área fiscal,  que serão contemplados no projeto.</a:t>
            </a:r>
          </a:p>
          <a:p>
            <a:pPr marL="365125" indent="-255588" algn="just" eaLnBrk="0" hangingPunct="0">
              <a:spcBef>
                <a:spcPts val="400"/>
              </a:spcBef>
              <a:buClr>
                <a:schemeClr val="accent1"/>
              </a:buClr>
              <a:buSzPct val="68000"/>
            </a:pPr>
            <a:endParaRPr lang="pt-BR">
              <a:latin typeface="Times" pitchFamily="18" charset="0"/>
            </a:endParaRPr>
          </a:p>
          <a:p>
            <a:pPr marL="365125" indent="-255588" algn="just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</a:pPr>
            <a:r>
              <a:rPr lang="pt-BR">
                <a:latin typeface="Times" pitchFamily="18" charset="0"/>
              </a:rPr>
              <a:t>Os dados levantados irão auxiliar na identificação das principais deficiências do município, especificamente aquelas que afetam seu potencial de arrecadação e/ou que comprometem a qualidade de seus gastos. </a:t>
            </a:r>
          </a:p>
        </p:txBody>
      </p:sp>
      <p:sp>
        <p:nvSpPr>
          <p:cNvPr id="9" name="Espaço Reservado para Conteúdo 3"/>
          <p:cNvSpPr txBox="1">
            <a:spLocks/>
          </p:cNvSpPr>
          <p:nvPr/>
        </p:nvSpPr>
        <p:spPr bwMode="auto">
          <a:xfrm>
            <a:off x="107950" y="44450"/>
            <a:ext cx="8713788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Times" pitchFamily="18" charset="0"/>
                <a:cs typeface="+mn-cs"/>
              </a:rPr>
              <a:t>PNAFM III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</p:txBody>
      </p:sp>
      <p:sp>
        <p:nvSpPr>
          <p:cNvPr id="18439" name="Retângulo 5"/>
          <p:cNvSpPr>
            <a:spLocks noChangeArrowheads="1"/>
          </p:cNvSpPr>
          <p:nvPr/>
        </p:nvSpPr>
        <p:spPr bwMode="auto">
          <a:xfrm>
            <a:off x="1908175" y="692150"/>
            <a:ext cx="52117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65125" indent="-255588" algn="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</a:pPr>
            <a:r>
              <a:rPr lang="pt-BR" sz="2400" b="1">
                <a:latin typeface="Times" pitchFamily="18" charset="0"/>
              </a:rPr>
              <a:t>PLANEJAMENTO ESTRATÉGICO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>
              <a:latin typeface="Times" pitchFamily="18" charset="0"/>
            </a:endParaRPr>
          </a:p>
        </p:txBody>
      </p:sp>
      <p:pic>
        <p:nvPicPr>
          <p:cNvPr id="19459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Retângulo 5"/>
          <p:cNvSpPr>
            <a:spLocks noChangeArrowheads="1"/>
          </p:cNvSpPr>
          <p:nvPr/>
        </p:nvSpPr>
        <p:spPr bwMode="auto">
          <a:xfrm>
            <a:off x="611188" y="1916113"/>
            <a:ext cx="81375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pt-BR">
                <a:latin typeface="Times" pitchFamily="18" charset="0"/>
              </a:rPr>
              <a:t>Nesta tabela estão relacionados alguns dos problemas apontados por municípios que já participaram do programa. </a:t>
            </a: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684213" y="2781300"/>
          <a:ext cx="8064500" cy="2895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96835"/>
                <a:gridCol w="5168061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Área</a:t>
                      </a:r>
                      <a:endParaRPr lang="pt-BR" sz="1600" dirty="0"/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Problema</a:t>
                      </a:r>
                      <a:endParaRPr lang="pt-BR" sz="1600" dirty="0"/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60040">
                <a:tc rowSpan="2">
                  <a:txBody>
                    <a:bodyPr/>
                    <a:lstStyle/>
                    <a:p>
                      <a:endParaRPr lang="pt-BR" sz="1600" dirty="0" smtClean="0"/>
                    </a:p>
                    <a:p>
                      <a:pPr algn="ctr"/>
                      <a:r>
                        <a:rPr lang="pt-BR" sz="1600" dirty="0" smtClean="0"/>
                        <a:t>Cadastros/Sistemas de Informação</a:t>
                      </a:r>
                      <a:endParaRPr lang="pt-B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Ausência/Desatualização</a:t>
                      </a:r>
                      <a:r>
                        <a:rPr lang="pt-BR" sz="1600" baseline="0" dirty="0" smtClean="0"/>
                        <a:t> de Cadastros</a:t>
                      </a:r>
                      <a:endParaRPr lang="pt-BR" sz="1600" dirty="0"/>
                    </a:p>
                  </a:txBody>
                  <a:tcPr/>
                </a:tc>
              </a:tr>
              <a:tr h="46958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Deficiência nos registros do patrimônio municipal (bens moveis e imóveis)</a:t>
                      </a:r>
                      <a:endParaRPr lang="pt-BR" sz="1600" dirty="0"/>
                    </a:p>
                  </a:txBody>
                  <a:tcPr/>
                </a:tc>
              </a:tr>
              <a:tr h="774086">
                <a:tc rowSpan="2"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Administração Tributária</a:t>
                      </a:r>
                      <a:endParaRPr lang="pt-B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Baixo potencial de arrecadação de</a:t>
                      </a:r>
                      <a:r>
                        <a:rPr lang="pt-BR" sz="1600" baseline="0" dirty="0" smtClean="0"/>
                        <a:t> recursos próprios do município, em virtude da deficiência dos processos e ferramentas de gestão.</a:t>
                      </a:r>
                      <a:endParaRPr lang="pt-BR" sz="1600" dirty="0"/>
                    </a:p>
                  </a:txBody>
                  <a:tcPr/>
                </a:tc>
              </a:tr>
              <a:tr h="774086">
                <a:tc vMerge="1"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Desatualização da Planta Genérica</a:t>
                      </a:r>
                      <a:r>
                        <a:rPr lang="pt-BR" sz="1600" baseline="0" dirty="0" smtClean="0"/>
                        <a:t> de Valores do Município.</a:t>
                      </a:r>
                      <a:endParaRPr lang="pt-BR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479" name="CaixaDeTexto 8"/>
          <p:cNvSpPr txBox="1">
            <a:spLocks noChangeArrowheads="1"/>
          </p:cNvSpPr>
          <p:nvPr/>
        </p:nvSpPr>
        <p:spPr bwMode="auto">
          <a:xfrm>
            <a:off x="611188" y="1300163"/>
            <a:ext cx="51292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lvl="1"/>
            <a:r>
              <a:rPr lang="pt-BR" sz="2000" b="1">
                <a:latin typeface="Times" pitchFamily="18" charset="0"/>
              </a:rPr>
              <a:t>Situação Atual e Identificação dos Problemas</a:t>
            </a:r>
          </a:p>
        </p:txBody>
      </p:sp>
      <p:sp>
        <p:nvSpPr>
          <p:cNvPr id="10" name="Espaço Reservado para Conteúdo 3"/>
          <p:cNvSpPr txBox="1">
            <a:spLocks/>
          </p:cNvSpPr>
          <p:nvPr/>
        </p:nvSpPr>
        <p:spPr bwMode="auto">
          <a:xfrm>
            <a:off x="107950" y="44450"/>
            <a:ext cx="8713788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Times" pitchFamily="18" charset="0"/>
                <a:cs typeface="+mn-cs"/>
              </a:rPr>
              <a:t>PNAFM III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</p:txBody>
      </p:sp>
      <p:sp>
        <p:nvSpPr>
          <p:cNvPr id="19481" name="Retângulo 5"/>
          <p:cNvSpPr>
            <a:spLocks noChangeArrowheads="1"/>
          </p:cNvSpPr>
          <p:nvPr/>
        </p:nvSpPr>
        <p:spPr bwMode="auto">
          <a:xfrm>
            <a:off x="1908175" y="692150"/>
            <a:ext cx="52117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65125" indent="-255588" algn="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</a:pPr>
            <a:r>
              <a:rPr lang="pt-BR" sz="2400" b="1">
                <a:latin typeface="Times" pitchFamily="18" charset="0"/>
              </a:rPr>
              <a:t>PLANEJAMENTO ESTRATÉGICO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>
              <a:latin typeface="Times" pitchFamily="18" charset="0"/>
            </a:endParaRPr>
          </a:p>
        </p:txBody>
      </p:sp>
      <p:sp>
        <p:nvSpPr>
          <p:cNvPr id="20483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00113" y="2209800"/>
            <a:ext cx="7480300" cy="3600450"/>
          </a:xfrm>
        </p:spPr>
        <p:txBody>
          <a:bodyPr/>
          <a:lstStyle/>
          <a:p>
            <a:pPr algn="ctr" eaLnBrk="1" hangingPunct="1">
              <a:buFont typeface="Wingdings 3" pitchFamily="18" charset="2"/>
              <a:buNone/>
            </a:pPr>
            <a:endParaRPr lang="pt-BR" sz="1400" smtClean="0">
              <a:latin typeface="Times" pitchFamily="18" charset="0"/>
            </a:endParaRPr>
          </a:p>
          <a:p>
            <a:pPr algn="just"/>
            <a:r>
              <a:rPr lang="pt-BR" sz="2400" smtClean="0">
                <a:latin typeface="Times" pitchFamily="18" charset="0"/>
              </a:rPr>
              <a:t>SWOT: </a:t>
            </a:r>
            <a:r>
              <a:rPr lang="pt-BR" sz="2400" i="1" smtClean="0">
                <a:latin typeface="Times" pitchFamily="18" charset="0"/>
              </a:rPr>
              <a:t>strengths, weaknesses, opportunities e threats</a:t>
            </a:r>
            <a:r>
              <a:rPr lang="pt-BR" sz="2400" smtClean="0">
                <a:latin typeface="Times" pitchFamily="18" charset="0"/>
              </a:rPr>
              <a:t>, os quais, respectivamente, significam forças, fraquezas, oportunidades e ameaças. </a:t>
            </a:r>
          </a:p>
          <a:p>
            <a:endParaRPr lang="pt-BR" sz="2400" smtClean="0">
              <a:latin typeface="Times" pitchFamily="18" charset="0"/>
            </a:endParaRPr>
          </a:p>
          <a:p>
            <a:pPr algn="just"/>
            <a:r>
              <a:rPr lang="pt-BR" sz="2400" smtClean="0">
                <a:latin typeface="Times" pitchFamily="18" charset="0"/>
              </a:rPr>
              <a:t>Conceitualmente, a Análise SWOT se constitui em ferramenta que tem como principal finalidade a avaliação objetiva dos ambientes interno e externo das organizações envolvidas.</a:t>
            </a:r>
            <a:endParaRPr lang="pt-BR" smtClean="0">
              <a:latin typeface="Times" pitchFamily="18" charset="0"/>
            </a:endParaRPr>
          </a:p>
          <a:p>
            <a:pPr lvl="1" eaLnBrk="1" hangingPunct="1"/>
            <a:endParaRPr lang="pt-BR" smtClean="0">
              <a:latin typeface="Times" pitchFamily="18" charset="0"/>
            </a:endParaRPr>
          </a:p>
        </p:txBody>
      </p:sp>
      <p:pic>
        <p:nvPicPr>
          <p:cNvPr id="20484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5" name="CaixaDeTexto 5"/>
          <p:cNvSpPr txBox="1">
            <a:spLocks noChangeArrowheads="1"/>
          </p:cNvSpPr>
          <p:nvPr/>
        </p:nvSpPr>
        <p:spPr bwMode="auto">
          <a:xfrm>
            <a:off x="900113" y="1671638"/>
            <a:ext cx="70627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lvl="1"/>
            <a:r>
              <a:rPr lang="pt-BR" sz="2400" b="1">
                <a:latin typeface="Times" pitchFamily="18" charset="0"/>
              </a:rPr>
              <a:t>3 – Análise Situacional do Município/ Matriz SWOT</a:t>
            </a:r>
          </a:p>
        </p:txBody>
      </p:sp>
      <p:sp>
        <p:nvSpPr>
          <p:cNvPr id="7" name="Espaço Reservado para Conteúdo 3"/>
          <p:cNvSpPr txBox="1">
            <a:spLocks/>
          </p:cNvSpPr>
          <p:nvPr/>
        </p:nvSpPr>
        <p:spPr bwMode="auto">
          <a:xfrm>
            <a:off x="107950" y="44450"/>
            <a:ext cx="8713788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Times" pitchFamily="18" charset="0"/>
                <a:cs typeface="+mn-cs"/>
              </a:rPr>
              <a:t>PNAFM III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</p:txBody>
      </p:sp>
      <p:sp>
        <p:nvSpPr>
          <p:cNvPr id="20487" name="Retângulo 5"/>
          <p:cNvSpPr>
            <a:spLocks noChangeArrowheads="1"/>
          </p:cNvSpPr>
          <p:nvPr/>
        </p:nvSpPr>
        <p:spPr bwMode="auto">
          <a:xfrm>
            <a:off x="1908175" y="692150"/>
            <a:ext cx="52117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65125" indent="-255588" algn="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</a:pPr>
            <a:r>
              <a:rPr lang="pt-BR" sz="2400" b="1">
                <a:latin typeface="Times" pitchFamily="18" charset="0"/>
              </a:rPr>
              <a:t>PLANEJAMENTO ESTRATÉGICO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21507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250" y="1341438"/>
            <a:ext cx="5811838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tângulo 5"/>
          <p:cNvSpPr/>
          <p:nvPr/>
        </p:nvSpPr>
        <p:spPr>
          <a:xfrm>
            <a:off x="809000" y="2150854"/>
            <a:ext cx="738664" cy="2862322"/>
          </a:xfrm>
          <a:prstGeom prst="rect">
            <a:avLst/>
          </a:prstGeom>
        </p:spPr>
        <p:txBody>
          <a:bodyPr vert="vert270" wrap="none">
            <a:spAutoFit/>
          </a:bodyPr>
          <a:lstStyle/>
          <a:p>
            <a:pPr>
              <a:buFont typeface="Wingdings 3" pitchFamily="18" charset="2"/>
              <a:buNone/>
              <a:defRPr/>
            </a:pPr>
            <a:r>
              <a:rPr lang="pt-BR" sz="3600" dirty="0"/>
              <a:t>Matriz SWOT</a:t>
            </a:r>
          </a:p>
        </p:txBody>
      </p:sp>
      <p:sp>
        <p:nvSpPr>
          <p:cNvPr id="7" name="Espaço Reservado para Conteúdo 3"/>
          <p:cNvSpPr txBox="1">
            <a:spLocks/>
          </p:cNvSpPr>
          <p:nvPr/>
        </p:nvSpPr>
        <p:spPr bwMode="auto">
          <a:xfrm>
            <a:off x="107950" y="44450"/>
            <a:ext cx="8713788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Times" pitchFamily="18" charset="0"/>
                <a:cs typeface="+mn-cs"/>
              </a:rPr>
              <a:t>PNAFM III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</p:txBody>
      </p:sp>
      <p:sp>
        <p:nvSpPr>
          <p:cNvPr id="21511" name="Retângulo 5"/>
          <p:cNvSpPr>
            <a:spLocks noChangeArrowheads="1"/>
          </p:cNvSpPr>
          <p:nvPr/>
        </p:nvSpPr>
        <p:spPr bwMode="auto">
          <a:xfrm>
            <a:off x="1908175" y="692150"/>
            <a:ext cx="52117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65125" indent="-255588" algn="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</a:pPr>
            <a:r>
              <a:rPr lang="pt-BR" sz="2400" b="1">
                <a:latin typeface="Times" pitchFamily="18" charset="0"/>
              </a:rPr>
              <a:t>PLANEJAMENTO ESTRATÉGICO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>
              <a:latin typeface="Times" pitchFamily="18" charset="0"/>
            </a:endParaRPr>
          </a:p>
        </p:txBody>
      </p:sp>
      <p:pic>
        <p:nvPicPr>
          <p:cNvPr id="22531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2" name="CaixaDeTexto 5"/>
          <p:cNvSpPr txBox="1">
            <a:spLocks noChangeArrowheads="1"/>
          </p:cNvSpPr>
          <p:nvPr/>
        </p:nvSpPr>
        <p:spPr bwMode="auto">
          <a:xfrm>
            <a:off x="827088" y="1382713"/>
            <a:ext cx="48418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lvl="1"/>
            <a:r>
              <a:rPr lang="pt-BR" sz="2400" b="1">
                <a:latin typeface="Times" pitchFamily="18" charset="0"/>
              </a:rPr>
              <a:t>4 - Objetivos Específicos do Projeto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755650" y="2133600"/>
            <a:ext cx="7920038" cy="31686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622300" indent="-514350">
              <a:buFont typeface="Wingdings 3" pitchFamily="18" charset="2"/>
              <a:buNone/>
              <a:defRPr/>
            </a:pPr>
            <a:r>
              <a:rPr lang="pt-BR" sz="2000" dirty="0">
                <a:latin typeface="Times" pitchFamily="18" charset="0"/>
              </a:rPr>
              <a:t>Características:</a:t>
            </a:r>
          </a:p>
          <a:p>
            <a:pPr marL="622300" indent="-514350">
              <a:buFont typeface="Lucida Sans Unicode" pitchFamily="34" charset="0"/>
              <a:buAutoNum type="romanUcPeriod"/>
              <a:defRPr/>
            </a:pPr>
            <a:r>
              <a:rPr lang="pt-BR" dirty="0">
                <a:latin typeface="Times" pitchFamily="18" charset="0"/>
              </a:rPr>
              <a:t>Específicos (S): devem ser formulados de forma específica e precisa;</a:t>
            </a:r>
          </a:p>
          <a:p>
            <a:pPr marL="622300" indent="-514350">
              <a:buFont typeface="Lucida Sans Unicode" pitchFamily="34" charset="0"/>
              <a:buAutoNum type="romanUcPeriod"/>
              <a:defRPr/>
            </a:pPr>
            <a:r>
              <a:rPr lang="pt-BR" dirty="0">
                <a:latin typeface="Times" pitchFamily="18" charset="0"/>
              </a:rPr>
              <a:t>Mensuráveis (M): devem ser definidos de forma a poderem ser medidos e analisados em termos de valores ou quantidades;</a:t>
            </a:r>
          </a:p>
          <a:p>
            <a:pPr marL="622300" indent="-514350">
              <a:buFont typeface="Lucida Sans Unicode" pitchFamily="34" charset="0"/>
              <a:buAutoNum type="romanUcPeriod"/>
              <a:defRPr/>
            </a:pPr>
            <a:r>
              <a:rPr lang="pt-BR" dirty="0">
                <a:latin typeface="Times" pitchFamily="18" charset="0"/>
              </a:rPr>
              <a:t>Atingíveis (A): devem ser alcançáveis e propostos em consonância com todos os seus </a:t>
            </a:r>
            <a:r>
              <a:rPr lang="pt-BR" dirty="0" err="1">
                <a:latin typeface="Times" pitchFamily="18" charset="0"/>
              </a:rPr>
              <a:t>stakeholders</a:t>
            </a:r>
            <a:r>
              <a:rPr lang="pt-BR" dirty="0">
                <a:latin typeface="Times" pitchFamily="18" charset="0"/>
              </a:rPr>
              <a:t> (partes interessadas do projeto), para que estes estejam motivados a seguir os objetivos possíveis;</a:t>
            </a:r>
          </a:p>
          <a:p>
            <a:pPr marL="622300" indent="-514350">
              <a:buFont typeface="Lucida Sans Unicode" pitchFamily="34" charset="0"/>
              <a:buAutoNum type="romanUcPeriod"/>
              <a:defRPr/>
            </a:pPr>
            <a:r>
              <a:rPr lang="pt-BR" dirty="0">
                <a:latin typeface="Times" pitchFamily="18" charset="0"/>
              </a:rPr>
              <a:t>Realistas (R): devem estar de acordo com a disponibilidade de recursos do projeto;</a:t>
            </a:r>
          </a:p>
          <a:p>
            <a:pPr marL="622300" indent="-514350">
              <a:buFont typeface="Lucida Sans Unicode" pitchFamily="34" charset="0"/>
              <a:buAutoNum type="romanUcPeriod"/>
              <a:defRPr/>
            </a:pPr>
            <a:r>
              <a:rPr lang="pt-BR" dirty="0">
                <a:latin typeface="Times" pitchFamily="18" charset="0"/>
              </a:rPr>
              <a:t>Temporizáveis (T): devem ser bem definidos em termos de duração/prazos.</a:t>
            </a:r>
            <a:endParaRPr lang="pt-BR" sz="2000" dirty="0">
              <a:latin typeface="Times" pitchFamily="18" charset="0"/>
            </a:endParaRPr>
          </a:p>
          <a:p>
            <a:pPr>
              <a:defRPr/>
            </a:pPr>
            <a:endParaRPr lang="pt-BR" dirty="0"/>
          </a:p>
        </p:txBody>
      </p:sp>
      <p:sp>
        <p:nvSpPr>
          <p:cNvPr id="8" name="Espaço Reservado para Conteúdo 3"/>
          <p:cNvSpPr txBox="1">
            <a:spLocks/>
          </p:cNvSpPr>
          <p:nvPr/>
        </p:nvSpPr>
        <p:spPr bwMode="auto">
          <a:xfrm>
            <a:off x="107950" y="44450"/>
            <a:ext cx="8713788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Times" pitchFamily="18" charset="0"/>
                <a:cs typeface="+mn-cs"/>
              </a:rPr>
              <a:t>PNAFM III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</p:txBody>
      </p:sp>
      <p:sp>
        <p:nvSpPr>
          <p:cNvPr id="22535" name="Retângulo 5"/>
          <p:cNvSpPr>
            <a:spLocks noChangeArrowheads="1"/>
          </p:cNvSpPr>
          <p:nvPr/>
        </p:nvSpPr>
        <p:spPr bwMode="auto">
          <a:xfrm>
            <a:off x="1908175" y="692150"/>
            <a:ext cx="52117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65125" indent="-255588" algn="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</a:pPr>
            <a:r>
              <a:rPr lang="pt-BR" sz="2400" b="1">
                <a:latin typeface="Times" pitchFamily="18" charset="0"/>
              </a:rPr>
              <a:t>PLANEJAMENTO ESTRATÉGICO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23555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6" name="Rectangle 7"/>
          <p:cNvSpPr>
            <a:spLocks noChangeArrowheads="1"/>
          </p:cNvSpPr>
          <p:nvPr/>
        </p:nvSpPr>
        <p:spPr bwMode="auto">
          <a:xfrm>
            <a:off x="611188" y="2571750"/>
            <a:ext cx="8208962" cy="280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/>
            <a:r>
              <a:rPr lang="pt-BR" sz="1600">
                <a:cs typeface="Times New Roman" pitchFamily="18" charset="0"/>
              </a:rPr>
              <a:t>Implantar o Sistema de Nota Fiscal Eletrônica em 2 anos e/ou melhorar a arrecadação em xx% em razão da NFE implantada ...</a:t>
            </a:r>
          </a:p>
          <a:p>
            <a:pPr algn="just" eaLnBrk="0" hangingPunct="0"/>
            <a:endParaRPr lang="pt-BR" sz="1600"/>
          </a:p>
          <a:p>
            <a:pPr algn="just" eaLnBrk="0" hangingPunct="0"/>
            <a:r>
              <a:rPr lang="pt-BR" sz="1600">
                <a:cs typeface="Times New Roman" pitchFamily="18" charset="0"/>
              </a:rPr>
              <a:t>Construir o Cadastro Multifinalitário em 2 anos com as seguintes características: Setor, quadra, lote, muro, cerca, passeio, Unidade Habitacional, iluminação.</a:t>
            </a:r>
          </a:p>
          <a:p>
            <a:pPr algn="just" eaLnBrk="0" hangingPunct="0"/>
            <a:endParaRPr lang="pt-BR" sz="1600"/>
          </a:p>
          <a:p>
            <a:pPr algn="just" eaLnBrk="0" hangingPunct="0"/>
            <a:r>
              <a:rPr lang="pt-BR" sz="1600">
                <a:cs typeface="Times New Roman" pitchFamily="18" charset="0"/>
              </a:rPr>
              <a:t>Implantar um Sistema de Folha de Pagamentos em 15 meses que contemple todos os servidores da prefeitura, padronizando as nomenclaturas, etc.</a:t>
            </a:r>
          </a:p>
          <a:p>
            <a:pPr algn="just" eaLnBrk="0" hangingPunct="0"/>
            <a:endParaRPr lang="pt-BR" sz="1600"/>
          </a:p>
          <a:p>
            <a:pPr algn="just" eaLnBrk="0" hangingPunct="0"/>
            <a:r>
              <a:rPr lang="pt-BR" sz="1600">
                <a:cs typeface="Times New Roman" pitchFamily="18" charset="0"/>
              </a:rPr>
              <a:t>Integrar os serviços x, y, w de Atendimento ao CIDADÃO em 2 anos, reduzindo para 20 minutos o tempo de espera. </a:t>
            </a:r>
            <a:endParaRPr lang="pt-BR" sz="1600"/>
          </a:p>
        </p:txBody>
      </p:sp>
      <p:sp>
        <p:nvSpPr>
          <p:cNvPr id="6" name="CaixaDeTexto 5"/>
          <p:cNvSpPr txBox="1"/>
          <p:nvPr/>
        </p:nvSpPr>
        <p:spPr>
          <a:xfrm>
            <a:off x="611188" y="1484313"/>
            <a:ext cx="7848600" cy="8699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lvl="1">
              <a:spcBef>
                <a:spcPts val="325"/>
              </a:spcBef>
              <a:buClr>
                <a:schemeClr val="accent1"/>
              </a:buClr>
              <a:defRPr/>
            </a:pPr>
            <a:r>
              <a:rPr lang="pt-BR" sz="2400" b="1" dirty="0">
                <a:latin typeface="Arial" pitchFamily="34" charset="0"/>
                <a:cs typeface="Arial" pitchFamily="34" charset="0"/>
              </a:rPr>
              <a:t>4 - Objetivos Específicos do Projeto e Metas</a:t>
            </a:r>
          </a:p>
          <a:p>
            <a:pPr marL="620713" lvl="1" indent="-620713">
              <a:spcBef>
                <a:spcPts val="325"/>
              </a:spcBef>
              <a:buClr>
                <a:schemeClr val="accent1"/>
              </a:buClr>
              <a:defRPr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Exemplos:</a:t>
            </a:r>
            <a:endParaRPr lang="pt-BR" dirty="0"/>
          </a:p>
        </p:txBody>
      </p:sp>
      <p:sp>
        <p:nvSpPr>
          <p:cNvPr id="8" name="Espaço Reservado para Conteúdo 3"/>
          <p:cNvSpPr txBox="1">
            <a:spLocks/>
          </p:cNvSpPr>
          <p:nvPr/>
        </p:nvSpPr>
        <p:spPr bwMode="auto">
          <a:xfrm>
            <a:off x="107950" y="44450"/>
            <a:ext cx="8713788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Times" pitchFamily="18" charset="0"/>
                <a:cs typeface="+mn-cs"/>
              </a:rPr>
              <a:t>PNAFM III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</p:txBody>
      </p:sp>
      <p:sp>
        <p:nvSpPr>
          <p:cNvPr id="23559" name="Retângulo 5"/>
          <p:cNvSpPr>
            <a:spLocks noChangeArrowheads="1"/>
          </p:cNvSpPr>
          <p:nvPr/>
        </p:nvSpPr>
        <p:spPr bwMode="auto">
          <a:xfrm>
            <a:off x="1908175" y="692150"/>
            <a:ext cx="52117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65125" indent="-255588" algn="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</a:pPr>
            <a:r>
              <a:rPr lang="pt-BR" sz="2400" b="1">
                <a:latin typeface="Times" pitchFamily="18" charset="0"/>
              </a:rPr>
              <a:t>PLANEJAMENTO ESTRATÉGICO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24579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468313" y="2420938"/>
            <a:ext cx="8424862" cy="26876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65125" indent="-255588" algn="just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/>
            </a:pPr>
            <a:r>
              <a:rPr lang="pt-BR" dirty="0">
                <a:latin typeface="Times New Roman" pitchFamily="18" charset="0"/>
                <a:cs typeface="Times New Roman" pitchFamily="18" charset="0"/>
              </a:rPr>
              <a:t>As ações devem procurar potencializar forças e oportunidades e mitigar fraquezas e ameaças (subsídios dados pela análise </a:t>
            </a:r>
            <a:r>
              <a:rPr lang="pt-BR" dirty="0" err="1">
                <a:latin typeface="Times New Roman" pitchFamily="18" charset="0"/>
                <a:cs typeface="Times New Roman" pitchFamily="18" charset="0"/>
              </a:rPr>
              <a:t>swot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). São os chamados Produtos, a serem incluídos nos projetos PNAFM.</a:t>
            </a:r>
          </a:p>
          <a:p>
            <a:pPr marL="365125" indent="-255588" algn="just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/>
            </a:pPr>
            <a:endParaRPr lang="pt-BR" dirty="0">
              <a:latin typeface="Times New Roman" pitchFamily="18" charset="0"/>
              <a:cs typeface="Times New Roman" pitchFamily="18" charset="0"/>
            </a:endParaRPr>
          </a:p>
          <a:p>
            <a:pPr marL="365125" indent="-255588" algn="just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/>
            </a:pPr>
            <a:r>
              <a:rPr lang="pt-BR" dirty="0">
                <a:latin typeface="Times New Roman" pitchFamily="18" charset="0"/>
                <a:cs typeface="Times New Roman" pitchFamily="18" charset="0"/>
              </a:rPr>
              <a:t>Assim, é fundamental que o município considere a sua real capacidade de execução das ações propostas de forma direta (por meios próprios), bem como a de elaborar peças técnicas para subsidiar as aquisições que serão derivadas da execução dos produtos. </a:t>
            </a:r>
          </a:p>
          <a:p>
            <a:pPr algn="just">
              <a:defRPr/>
            </a:pP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81" name="CaixaDeTexto 7"/>
          <p:cNvSpPr txBox="1">
            <a:spLocks noChangeArrowheads="1"/>
          </p:cNvSpPr>
          <p:nvPr/>
        </p:nvSpPr>
        <p:spPr bwMode="auto">
          <a:xfrm>
            <a:off x="690563" y="1465263"/>
            <a:ext cx="58975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lvl="1"/>
            <a:r>
              <a:rPr lang="pt-BR" sz="2800" b="1">
                <a:latin typeface="Times" pitchFamily="18" charset="0"/>
              </a:rPr>
              <a:t>5 – Ações Relacionadas aos Objetivos</a:t>
            </a:r>
          </a:p>
        </p:txBody>
      </p:sp>
      <p:sp>
        <p:nvSpPr>
          <p:cNvPr id="9" name="Espaço Reservado para Conteúdo 3"/>
          <p:cNvSpPr txBox="1">
            <a:spLocks/>
          </p:cNvSpPr>
          <p:nvPr/>
        </p:nvSpPr>
        <p:spPr bwMode="auto">
          <a:xfrm>
            <a:off x="107950" y="44450"/>
            <a:ext cx="8713788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Times" pitchFamily="18" charset="0"/>
                <a:cs typeface="+mn-cs"/>
              </a:rPr>
              <a:t>PNAFM III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</p:txBody>
      </p:sp>
      <p:sp>
        <p:nvSpPr>
          <p:cNvPr id="24583" name="Retângulo 5"/>
          <p:cNvSpPr>
            <a:spLocks noChangeArrowheads="1"/>
          </p:cNvSpPr>
          <p:nvPr/>
        </p:nvSpPr>
        <p:spPr bwMode="auto">
          <a:xfrm>
            <a:off x="1908175" y="692150"/>
            <a:ext cx="52117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65125" indent="-255588" algn="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</a:pPr>
            <a:r>
              <a:rPr lang="pt-BR" sz="2400" b="1">
                <a:latin typeface="Times" pitchFamily="18" charset="0"/>
              </a:rPr>
              <a:t>PLANEJAMENTO ESTRATÉGICO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>
              <a:latin typeface="Times" pitchFamily="18" charset="0"/>
            </a:endParaRPr>
          </a:p>
        </p:txBody>
      </p:sp>
      <p:pic>
        <p:nvPicPr>
          <p:cNvPr id="25603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4" name="CaixaDeTexto 6"/>
          <p:cNvSpPr txBox="1">
            <a:spLocks noChangeArrowheads="1"/>
          </p:cNvSpPr>
          <p:nvPr/>
        </p:nvSpPr>
        <p:spPr bwMode="auto">
          <a:xfrm>
            <a:off x="684213" y="1979613"/>
            <a:ext cx="6985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>
                <a:latin typeface="Times" pitchFamily="18" charset="0"/>
              </a:rPr>
              <a:t>Exemplos de Ações e seus objetivos relacionados</a:t>
            </a:r>
          </a:p>
        </p:txBody>
      </p:sp>
      <p:graphicFrame>
        <p:nvGraphicFramePr>
          <p:cNvPr id="9" name="Tabela 8"/>
          <p:cNvGraphicFramePr>
            <a:graphicFrameLocks noGrp="1"/>
          </p:cNvGraphicFramePr>
          <p:nvPr/>
        </p:nvGraphicFramePr>
        <p:xfrm>
          <a:off x="755650" y="2411413"/>
          <a:ext cx="7993063" cy="332263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320"/>
                <a:gridCol w="5112568"/>
              </a:tblGrid>
              <a:tr h="720078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Objetivos Específicos</a:t>
                      </a:r>
                      <a:endParaRPr lang="pt-BR" dirty="0"/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Ações</a:t>
                      </a:r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20040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Aperfeiçoar a atividade de fiscalização</a:t>
                      </a:r>
                    </a:p>
                    <a:p>
                      <a:pPr algn="ctr"/>
                      <a:endParaRPr lang="pt-B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Ampliar</a:t>
                      </a:r>
                      <a:r>
                        <a:rPr lang="pt-BR" sz="1600" baseline="0" dirty="0" smtClean="0"/>
                        <a:t> e qualificar a capacidade de fiscalização virtual </a:t>
                      </a:r>
                      <a:r>
                        <a:rPr lang="pt-BR" sz="1600" i="1" baseline="0" dirty="0" smtClean="0"/>
                        <a:t>in loco</a:t>
                      </a:r>
                      <a:endParaRPr lang="pt-BR" sz="1600" i="1" dirty="0" smtClean="0"/>
                    </a:p>
                  </a:txBody>
                  <a:tcPr/>
                </a:tc>
              </a:tr>
              <a:tr h="689208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Contratar cursos de capacitação/atualização técnica</a:t>
                      </a:r>
                      <a:r>
                        <a:rPr lang="pt-BR" sz="1600" baseline="0" dirty="0" smtClean="0"/>
                        <a:t> para servidores envolvidos na atividade de fiscalização</a:t>
                      </a:r>
                      <a:endParaRPr lang="pt-BR" sz="1600" dirty="0"/>
                    </a:p>
                  </a:txBody>
                  <a:tcPr/>
                </a:tc>
              </a:tr>
              <a:tr h="600066">
                <a:tc rowSpan="2"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Melhorar a gestão dos processo de trabalho da área tributária</a:t>
                      </a:r>
                      <a:endParaRPr lang="pt-B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Mapear/remodelar os processos de trabalho da área tributária</a:t>
                      </a:r>
                      <a:endParaRPr lang="pt-BR" sz="1600" dirty="0"/>
                    </a:p>
                  </a:txBody>
                  <a:tcPr/>
                </a:tc>
              </a:tr>
              <a:tr h="600066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Contratar consultoria para revisar e adequar todo o arcabouço jurídico e tributário do município</a:t>
                      </a:r>
                      <a:endParaRPr lang="pt-BR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5623" name="CaixaDeTexto 7"/>
          <p:cNvSpPr txBox="1">
            <a:spLocks noChangeArrowheads="1"/>
          </p:cNvSpPr>
          <p:nvPr/>
        </p:nvSpPr>
        <p:spPr bwMode="auto">
          <a:xfrm>
            <a:off x="690563" y="1403350"/>
            <a:ext cx="58975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lvl="1"/>
            <a:r>
              <a:rPr lang="pt-BR" sz="2800" b="1">
                <a:latin typeface="Times" pitchFamily="18" charset="0"/>
              </a:rPr>
              <a:t>5 – Ações Relacionadas aos Objetivos</a:t>
            </a:r>
          </a:p>
        </p:txBody>
      </p:sp>
      <p:sp>
        <p:nvSpPr>
          <p:cNvPr id="10" name="Espaço Reservado para Conteúdo 3"/>
          <p:cNvSpPr txBox="1">
            <a:spLocks/>
          </p:cNvSpPr>
          <p:nvPr/>
        </p:nvSpPr>
        <p:spPr bwMode="auto">
          <a:xfrm>
            <a:off x="107950" y="44450"/>
            <a:ext cx="8713788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Times" pitchFamily="18" charset="0"/>
                <a:cs typeface="+mn-cs"/>
              </a:rPr>
              <a:t>PNAFM III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</p:txBody>
      </p:sp>
      <p:sp>
        <p:nvSpPr>
          <p:cNvPr id="25625" name="Retângulo 5"/>
          <p:cNvSpPr>
            <a:spLocks noChangeArrowheads="1"/>
          </p:cNvSpPr>
          <p:nvPr/>
        </p:nvSpPr>
        <p:spPr bwMode="auto">
          <a:xfrm>
            <a:off x="1908175" y="692150"/>
            <a:ext cx="52117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65125" indent="-255588" algn="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</a:pPr>
            <a:r>
              <a:rPr lang="pt-BR" sz="2400" b="1">
                <a:latin typeface="Times" pitchFamily="18" charset="0"/>
              </a:rPr>
              <a:t>PLANEJAMENTO ESTRATÉGICO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5"/>
          <p:cNvSpPr txBox="1">
            <a:spLocks/>
          </p:cNvSpPr>
          <p:nvPr/>
        </p:nvSpPr>
        <p:spPr bwMode="auto">
          <a:xfrm>
            <a:off x="466725" y="2266950"/>
            <a:ext cx="84248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365125" indent="-365125" eaLnBrk="0" hangingPunct="0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pt-BR" sz="2000" dirty="0">
                <a:latin typeface="Times" pitchFamily="18" charset="0"/>
              </a:rPr>
              <a:t>Descrever o cenário esperado após o alcance dos objetivos do projeto</a:t>
            </a:r>
            <a:endParaRPr lang="pt-BR" sz="2000" dirty="0">
              <a:latin typeface="Times" pitchFamily="18" charset="0"/>
              <a:cs typeface="+mn-cs"/>
            </a:endParaRPr>
          </a:p>
        </p:txBody>
      </p:sp>
      <p:sp>
        <p:nvSpPr>
          <p:cNvPr id="8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>
              <a:latin typeface="Times" pitchFamily="18" charset="0"/>
            </a:endParaRPr>
          </a:p>
        </p:txBody>
      </p:sp>
      <p:pic>
        <p:nvPicPr>
          <p:cNvPr id="26628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CaixaDeTexto 5"/>
          <p:cNvSpPr txBox="1">
            <a:spLocks noChangeArrowheads="1"/>
          </p:cNvSpPr>
          <p:nvPr/>
        </p:nvSpPr>
        <p:spPr bwMode="auto">
          <a:xfrm>
            <a:off x="466725" y="1322388"/>
            <a:ext cx="5780088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lvl="1"/>
            <a:r>
              <a:rPr lang="pt-BR" sz="2800" b="1">
                <a:latin typeface="Times" pitchFamily="18" charset="0"/>
              </a:rPr>
              <a:t>6 – Resultados Esperados do Projeto</a:t>
            </a:r>
          </a:p>
          <a:p>
            <a:endParaRPr lang="pt-BR"/>
          </a:p>
        </p:txBody>
      </p:sp>
      <p:sp>
        <p:nvSpPr>
          <p:cNvPr id="26630" name="CaixaDeTexto 8"/>
          <p:cNvSpPr txBox="1">
            <a:spLocks noChangeArrowheads="1"/>
          </p:cNvSpPr>
          <p:nvPr/>
        </p:nvSpPr>
        <p:spPr bwMode="auto">
          <a:xfrm>
            <a:off x="466725" y="2914650"/>
            <a:ext cx="7921625" cy="296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1950" lvl="1" indent="-36195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</a:pPr>
            <a:r>
              <a:rPr lang="pt-BR" sz="2000">
                <a:latin typeface="Times" pitchFamily="18" charset="0"/>
              </a:rPr>
              <a:t>Exemplos:</a:t>
            </a:r>
          </a:p>
          <a:p>
            <a:pPr marL="361950" lvl="1" indent="-36195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</a:pPr>
            <a:endParaRPr lang="pt-BR" sz="2000">
              <a:latin typeface="Times" pitchFamily="18" charset="0"/>
            </a:endParaRPr>
          </a:p>
          <a:p>
            <a:pPr marL="361950" lvl="1" indent="-361950">
              <a:buFont typeface="Lucida Sans Unicode" pitchFamily="34" charset="0"/>
              <a:buAutoNum type="romanUcPeriod"/>
            </a:pPr>
            <a:r>
              <a:rPr lang="pt-BR">
                <a:latin typeface="Times" pitchFamily="18" charset="0"/>
              </a:rPr>
              <a:t>Gestão do cadastro implantada, que possibilite ações de cobrança, com redução de no mínimo  de 20% de inadimplência em 1 ano;</a:t>
            </a:r>
          </a:p>
          <a:p>
            <a:pPr marL="361950" lvl="1" indent="-361950">
              <a:buFont typeface="Lucida Sans Unicode" pitchFamily="34" charset="0"/>
              <a:buAutoNum type="romanUcPeriod"/>
            </a:pPr>
            <a:r>
              <a:rPr lang="pt-BR">
                <a:latin typeface="Times" pitchFamily="18" charset="0"/>
              </a:rPr>
              <a:t>Redução do tempo de julgamento de processos do contencioso que diminuição do seu estoque com impacto no aumento na arrecadação.</a:t>
            </a:r>
          </a:p>
          <a:p>
            <a:pPr marL="361950" lvl="1" indent="-361950">
              <a:buFont typeface="Lucida Sans Unicode" pitchFamily="34" charset="0"/>
              <a:buAutoNum type="romanUcPeriod"/>
            </a:pPr>
            <a:r>
              <a:rPr lang="pt-BR">
                <a:latin typeface="Times" pitchFamily="18" charset="0"/>
              </a:rPr>
              <a:t>veículo de comunicação e prestação de contas com a sociedade atualizados /modernizados.  </a:t>
            </a:r>
          </a:p>
          <a:p>
            <a:pPr marL="361950" lvl="1" indent="-361950">
              <a:buFont typeface="Lucida Sans Unicode" pitchFamily="34" charset="0"/>
              <a:buAutoNum type="romanUcPeriod"/>
            </a:pPr>
            <a:r>
              <a:rPr lang="pt-BR">
                <a:latin typeface="Times" pitchFamily="18" charset="0"/>
              </a:rPr>
              <a:t>Aumento da arrecadação em 70% vinculado aos impostos (IPTU/ISS...)</a:t>
            </a:r>
          </a:p>
          <a:p>
            <a:endParaRPr lang="pt-BR"/>
          </a:p>
        </p:txBody>
      </p:sp>
      <p:sp>
        <p:nvSpPr>
          <p:cNvPr id="12" name="Espaço Reservado para Conteúdo 3"/>
          <p:cNvSpPr txBox="1">
            <a:spLocks/>
          </p:cNvSpPr>
          <p:nvPr/>
        </p:nvSpPr>
        <p:spPr bwMode="auto">
          <a:xfrm>
            <a:off x="107950" y="44450"/>
            <a:ext cx="8713788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Times" pitchFamily="18" charset="0"/>
                <a:cs typeface="+mn-cs"/>
              </a:rPr>
              <a:t>PNAFM III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</p:txBody>
      </p:sp>
      <p:sp>
        <p:nvSpPr>
          <p:cNvPr id="26632" name="Retângulo 5"/>
          <p:cNvSpPr>
            <a:spLocks noChangeArrowheads="1"/>
          </p:cNvSpPr>
          <p:nvPr/>
        </p:nvSpPr>
        <p:spPr bwMode="auto">
          <a:xfrm>
            <a:off x="1908175" y="692150"/>
            <a:ext cx="52117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65125" indent="-255588" algn="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</a:pPr>
            <a:r>
              <a:rPr lang="pt-BR" sz="2400" b="1">
                <a:latin typeface="Times" pitchFamily="18" charset="0"/>
              </a:rPr>
              <a:t>PLANEJAMENTO ESTRATÉGICO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>
              <a:latin typeface="Times" pitchFamily="18" charset="0"/>
            </a:endParaRPr>
          </a:p>
        </p:txBody>
      </p:sp>
      <p:pic>
        <p:nvPicPr>
          <p:cNvPr id="27651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2" name="CaixaDeTexto 5"/>
          <p:cNvSpPr txBox="1">
            <a:spLocks noChangeArrowheads="1"/>
          </p:cNvSpPr>
          <p:nvPr/>
        </p:nvSpPr>
        <p:spPr bwMode="auto">
          <a:xfrm>
            <a:off x="684213" y="1557338"/>
            <a:ext cx="4899025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lvl="1"/>
            <a:r>
              <a:rPr lang="pt-BR" sz="2800" b="1">
                <a:latin typeface="Times" pitchFamily="18" charset="0"/>
              </a:rPr>
              <a:t>7 – Fatores Críticos de Sucesso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684213" y="2276475"/>
            <a:ext cx="7848600" cy="35496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eaLnBrk="0" hangingPunct="0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pt-BR" sz="2000" dirty="0">
                <a:latin typeface="Times" pitchFamily="18" charset="0"/>
              </a:rPr>
              <a:t>Elencar nesta seção os fatores que são fundamentais para o sucesso do projeto ou aqueles que impactam no alcance dos objetivos declarados.</a:t>
            </a:r>
          </a:p>
          <a:p>
            <a:pPr marL="180975" indent="-180975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/>
            </a:pPr>
            <a:endParaRPr lang="pt-BR" sz="2000" dirty="0">
              <a:latin typeface="Times" pitchFamily="18" charset="0"/>
            </a:endParaRPr>
          </a:p>
          <a:p>
            <a:pPr marL="180975" indent="-180975" eaLnBrk="0" hangingPunct="0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pt-BR" sz="2000" dirty="0">
                <a:latin typeface="Times" pitchFamily="18" charset="0"/>
              </a:rPr>
              <a:t>Exemplos:</a:t>
            </a:r>
          </a:p>
          <a:p>
            <a:pPr marL="180975" lvl="1">
              <a:defRPr/>
            </a:pPr>
            <a:endParaRPr lang="pt-BR" sz="2000" b="1" dirty="0">
              <a:latin typeface="Times" pitchFamily="18" charset="0"/>
              <a:cs typeface="Arial" pitchFamily="34" charset="0"/>
            </a:endParaRPr>
          </a:p>
          <a:p>
            <a:pPr marL="180975" lvl="1">
              <a:defRPr/>
            </a:pPr>
            <a:r>
              <a:rPr lang="pt-BR" sz="2000" b="1" dirty="0">
                <a:latin typeface="Times" pitchFamily="18" charset="0"/>
                <a:cs typeface="Arial" pitchFamily="34" charset="0"/>
              </a:rPr>
              <a:t>Negativos</a:t>
            </a:r>
          </a:p>
          <a:p>
            <a:pPr marL="180975" lvl="1">
              <a:defRPr/>
            </a:pPr>
            <a:r>
              <a:rPr lang="pt-BR" sz="2000" dirty="0">
                <a:latin typeface="Times" pitchFamily="18" charset="0"/>
                <a:cs typeface="Arial" pitchFamily="34" charset="0"/>
              </a:rPr>
              <a:t>• Mudança de gestão em 2020</a:t>
            </a:r>
          </a:p>
          <a:p>
            <a:pPr marL="180975" lvl="1">
              <a:defRPr/>
            </a:pPr>
            <a:endParaRPr lang="pt-BR" sz="2000" b="1" dirty="0">
              <a:latin typeface="Times" pitchFamily="18" charset="0"/>
              <a:cs typeface="Arial" pitchFamily="34" charset="0"/>
            </a:endParaRPr>
          </a:p>
          <a:p>
            <a:pPr marL="180975" lvl="1">
              <a:defRPr/>
            </a:pPr>
            <a:r>
              <a:rPr lang="pt-BR" sz="2000" b="1" dirty="0">
                <a:latin typeface="Times" pitchFamily="18" charset="0"/>
                <a:cs typeface="Arial" pitchFamily="34" charset="0"/>
              </a:rPr>
              <a:t>Positivos</a:t>
            </a:r>
            <a:endParaRPr lang="pt-BR" sz="2000" dirty="0">
              <a:latin typeface="Times" pitchFamily="18" charset="0"/>
              <a:cs typeface="Arial" pitchFamily="34" charset="0"/>
            </a:endParaRPr>
          </a:p>
          <a:p>
            <a:pPr marL="180975" lvl="1">
              <a:defRPr/>
            </a:pPr>
            <a:r>
              <a:rPr lang="pt-BR" sz="2000" dirty="0">
                <a:latin typeface="Times" pitchFamily="18" charset="0"/>
                <a:cs typeface="Arial" pitchFamily="34" charset="0"/>
              </a:rPr>
              <a:t>• Presença de servidores de carreira na execução do projeto e/ou UEM</a:t>
            </a:r>
            <a:endParaRPr lang="pt-BR" sz="2000" dirty="0">
              <a:latin typeface="Times" pitchFamily="18" charset="0"/>
            </a:endParaRPr>
          </a:p>
          <a:p>
            <a:pPr>
              <a:defRPr/>
            </a:pPr>
            <a:endParaRPr lang="pt-BR" dirty="0"/>
          </a:p>
        </p:txBody>
      </p:sp>
      <p:sp>
        <p:nvSpPr>
          <p:cNvPr id="9" name="Espaço Reservado para Conteúdo 3"/>
          <p:cNvSpPr txBox="1">
            <a:spLocks/>
          </p:cNvSpPr>
          <p:nvPr/>
        </p:nvSpPr>
        <p:spPr bwMode="auto">
          <a:xfrm>
            <a:off x="107950" y="44450"/>
            <a:ext cx="8713788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Times" pitchFamily="18" charset="0"/>
                <a:cs typeface="+mn-cs"/>
              </a:rPr>
              <a:t>PNAFM III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</p:txBody>
      </p:sp>
      <p:sp>
        <p:nvSpPr>
          <p:cNvPr id="27655" name="Retângulo 5"/>
          <p:cNvSpPr>
            <a:spLocks noChangeArrowheads="1"/>
          </p:cNvSpPr>
          <p:nvPr/>
        </p:nvSpPr>
        <p:spPr bwMode="auto">
          <a:xfrm>
            <a:off x="1908175" y="692150"/>
            <a:ext cx="52117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65125" indent="-255588" algn="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</a:pPr>
            <a:r>
              <a:rPr lang="pt-BR" sz="2400" b="1">
                <a:latin typeface="Times" pitchFamily="18" charset="0"/>
              </a:rPr>
              <a:t>PLANEJAMENTO ESTRATÉGICO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 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2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Subtítulo 2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040312"/>
          </a:xfrm>
        </p:spPr>
        <p:txBody>
          <a:bodyPr/>
          <a:lstStyle/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O </a:t>
            </a:r>
            <a:r>
              <a:rPr lang="pt-BR" sz="1800" b="1" dirty="0">
                <a:latin typeface="Arial" pitchFamily="34" charset="0"/>
                <a:cs typeface="Arial" pitchFamily="34" charset="0"/>
              </a:rPr>
              <a:t>Sistema de Elaboração, Execução e Monitoramento de Projetos </a:t>
            </a: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pt-BR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SEEMP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foi desenvolvido com a utilização dos conceitos mais modernos em termos de parametrização com uso de tabelas corporativas, como forma de possibilitar que a manutenção regulamentar seja executada com agilidade, prescindindo de recorrência ao SERPRO, desenvolvedor do sistema.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O </a:t>
            </a:r>
            <a:r>
              <a:rPr lang="pt-BR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SEEMP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é composto de módulos, estando em constante evolução, e conta com atualizações mensais, as quais incorporam continuamente novas rotinas a funcionalidades, além de procurar contemplar sugestões de melhoria que são formuladas pelos diversos usuários que compõem o conjunto de entidades que utilizam o sistema em seus diversos segmentos.</a:t>
            </a:r>
          </a:p>
          <a:p>
            <a:pPr marL="109537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O acesso é realizado por meio de cadastramento prévio, o qual é solicitado pelo preenchimento do Formulário de Cadastramento de Usuário</a:t>
            </a:r>
          </a:p>
          <a:p>
            <a:pPr algn="just"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	</a:t>
            </a: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684213" y="260350"/>
            <a:ext cx="7848600" cy="6477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Sistema SEEMP</a:t>
            </a:r>
          </a:p>
        </p:txBody>
      </p:sp>
      <p:pic>
        <p:nvPicPr>
          <p:cNvPr id="10246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81825" y="0"/>
            <a:ext cx="216217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>
              <a:latin typeface="Times" pitchFamily="18" charset="0"/>
            </a:endParaRPr>
          </a:p>
        </p:txBody>
      </p:sp>
      <p:pic>
        <p:nvPicPr>
          <p:cNvPr id="28675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Espaço Reservado para Conteúdo 5"/>
          <p:cNvSpPr txBox="1">
            <a:spLocks/>
          </p:cNvSpPr>
          <p:nvPr/>
        </p:nvSpPr>
        <p:spPr bwMode="auto">
          <a:xfrm>
            <a:off x="684213" y="2203450"/>
            <a:ext cx="7870825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 fontScale="92500" lnSpcReduction="10000"/>
          </a:bodyPr>
          <a:lstStyle/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/>
            </a:pPr>
            <a:r>
              <a:rPr lang="pt-BR" sz="2000" dirty="0">
                <a:latin typeface="Times" pitchFamily="18" charset="0"/>
                <a:cs typeface="+mn-cs"/>
              </a:rPr>
              <a:t>Definidos os objetivos do projeto,  definir também uma forma de  medir o seu desempenho.</a:t>
            </a:r>
          </a:p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endParaRPr lang="pt-BR" sz="2000" dirty="0">
              <a:latin typeface="Times" pitchFamily="18" charset="0"/>
              <a:cs typeface="+mn-cs"/>
            </a:endParaRPr>
          </a:p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/>
            </a:pPr>
            <a:r>
              <a:rPr lang="pt-BR" sz="2000" dirty="0">
                <a:latin typeface="Times" pitchFamily="18" charset="0"/>
                <a:cs typeface="+mn-cs"/>
              </a:rPr>
              <a:t>Os produtos escolhidos devem ser avaliados em relação aos:</a:t>
            </a:r>
          </a:p>
          <a:p>
            <a:pPr marL="714375" indent="-266700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v"/>
              <a:defRPr/>
            </a:pPr>
            <a:r>
              <a:rPr lang="pt-BR" sz="2000" dirty="0">
                <a:latin typeface="Times" pitchFamily="18" charset="0"/>
                <a:cs typeface="+mn-cs"/>
              </a:rPr>
              <a:t>seus resultados (benefício das ações empreendidas) ou</a:t>
            </a:r>
          </a:p>
          <a:p>
            <a:pPr marL="714375" indent="-266700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v"/>
              <a:defRPr/>
            </a:pPr>
            <a:r>
              <a:rPr lang="pt-BR" sz="2000" dirty="0">
                <a:latin typeface="Times" pitchFamily="18" charset="0"/>
                <a:cs typeface="+mn-cs"/>
              </a:rPr>
              <a:t>ao seu impacto (efeitos das estratégias a médio e longos prazos) </a:t>
            </a:r>
          </a:p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endParaRPr lang="pt-BR" sz="2000" dirty="0">
              <a:latin typeface="Times" pitchFamily="18" charset="0"/>
              <a:cs typeface="+mn-cs"/>
            </a:endParaRPr>
          </a:p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/>
            </a:pPr>
            <a:r>
              <a:rPr lang="pt-BR" sz="2000" dirty="0">
                <a:latin typeface="Times" pitchFamily="18" charset="0"/>
                <a:cs typeface="+mn-cs"/>
              </a:rPr>
              <a:t>Defina um indicador para cada objetivo.</a:t>
            </a:r>
          </a:p>
        </p:txBody>
      </p:sp>
      <p:sp>
        <p:nvSpPr>
          <p:cNvPr id="28677" name="Retângulo 8"/>
          <p:cNvSpPr>
            <a:spLocks noChangeArrowheads="1"/>
          </p:cNvSpPr>
          <p:nvPr/>
        </p:nvSpPr>
        <p:spPr bwMode="auto">
          <a:xfrm>
            <a:off x="323850" y="1528763"/>
            <a:ext cx="76327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20713" lvl="1" indent="-228600">
              <a:spcBef>
                <a:spcPts val="325"/>
              </a:spcBef>
              <a:buClr>
                <a:schemeClr val="accent1"/>
              </a:buClr>
            </a:pPr>
            <a:r>
              <a:rPr lang="pt-BR" sz="2400" b="1">
                <a:latin typeface="Times" pitchFamily="18" charset="0"/>
              </a:rPr>
              <a:t>8 – Mensuração do Desempenho/Indicadores</a:t>
            </a:r>
          </a:p>
        </p:txBody>
      </p:sp>
      <p:sp>
        <p:nvSpPr>
          <p:cNvPr id="8" name="Espaço Reservado para Conteúdo 3"/>
          <p:cNvSpPr txBox="1">
            <a:spLocks/>
          </p:cNvSpPr>
          <p:nvPr/>
        </p:nvSpPr>
        <p:spPr bwMode="auto">
          <a:xfrm>
            <a:off x="107950" y="44450"/>
            <a:ext cx="8713788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Times" pitchFamily="18" charset="0"/>
                <a:cs typeface="+mn-cs"/>
              </a:rPr>
              <a:t>PNAFM III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</p:txBody>
      </p:sp>
      <p:sp>
        <p:nvSpPr>
          <p:cNvPr id="28679" name="Retângulo 5"/>
          <p:cNvSpPr>
            <a:spLocks noChangeArrowheads="1"/>
          </p:cNvSpPr>
          <p:nvPr/>
        </p:nvSpPr>
        <p:spPr bwMode="auto">
          <a:xfrm>
            <a:off x="1908175" y="692150"/>
            <a:ext cx="52117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65125" indent="-255588" algn="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</a:pPr>
            <a:r>
              <a:rPr lang="pt-BR" sz="2400" b="1">
                <a:latin typeface="Times" pitchFamily="18" charset="0"/>
              </a:rPr>
              <a:t>PLANEJAMENTO ESTRATÉGICO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>
              <a:latin typeface="Times" pitchFamily="18" charset="0"/>
            </a:endParaRPr>
          </a:p>
        </p:txBody>
      </p:sp>
      <p:pic>
        <p:nvPicPr>
          <p:cNvPr id="29699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0" name="Retângulo 6"/>
          <p:cNvSpPr>
            <a:spLocks noChangeArrowheads="1"/>
          </p:cNvSpPr>
          <p:nvPr/>
        </p:nvSpPr>
        <p:spPr bwMode="auto">
          <a:xfrm>
            <a:off x="323850" y="1270000"/>
            <a:ext cx="8280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20713" lvl="1" indent="-228600">
              <a:spcBef>
                <a:spcPts val="325"/>
              </a:spcBef>
              <a:buClr>
                <a:schemeClr val="accent1"/>
              </a:buClr>
            </a:pPr>
            <a:r>
              <a:rPr lang="pt-BR" sz="2400" b="1">
                <a:latin typeface="Times" pitchFamily="18" charset="0"/>
              </a:rPr>
              <a:t>8 – Mensuração do Desempenho – Modelo Desalinhado</a:t>
            </a:r>
          </a:p>
        </p:txBody>
      </p:sp>
      <p:sp>
        <p:nvSpPr>
          <p:cNvPr id="29701" name="CaixaDeTexto 8"/>
          <p:cNvSpPr txBox="1">
            <a:spLocks noChangeArrowheads="1"/>
          </p:cNvSpPr>
          <p:nvPr/>
        </p:nvSpPr>
        <p:spPr bwMode="auto">
          <a:xfrm>
            <a:off x="1187450" y="1846263"/>
            <a:ext cx="7561263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1600" b="1"/>
              <a:t>Objetivo: Reestruturar o controle da dívida pública </a:t>
            </a:r>
            <a:endParaRPr lang="pt-BR" sz="1600"/>
          </a:p>
          <a:p>
            <a:r>
              <a:rPr lang="pt-BR" sz="1600"/>
              <a:t> </a:t>
            </a:r>
          </a:p>
          <a:p>
            <a:pPr algn="just"/>
            <a:r>
              <a:rPr lang="pt-BR" sz="1600"/>
              <a:t>Desenvolver metodologias sistemáticas, até o final de 2019, para aumentar a eficácia da gestão da dívida pública, com indicador de resultado o pagamento do principal e juros da dívida em relação a receita. </a:t>
            </a:r>
          </a:p>
          <a:p>
            <a:r>
              <a:rPr lang="pt-BR" sz="1600"/>
              <a:t> </a:t>
            </a:r>
          </a:p>
          <a:p>
            <a:r>
              <a:rPr lang="pt-BR" sz="1600"/>
              <a:t>Produto: SISTEMAS DE ARRECADAÇÃO IMPLANTADOS E/OU MODERNIZADOS</a:t>
            </a:r>
          </a:p>
          <a:p>
            <a:r>
              <a:rPr lang="pt-BR" sz="1600"/>
              <a:t> </a:t>
            </a:r>
          </a:p>
          <a:p>
            <a:r>
              <a:rPr lang="pt-BR" sz="1600"/>
              <a:t>Insumo: CUSTOMIZAÇÃO DE SOFTWARE</a:t>
            </a:r>
          </a:p>
          <a:p>
            <a:r>
              <a:rPr lang="pt-BR" sz="1600"/>
              <a:t> </a:t>
            </a:r>
          </a:p>
          <a:p>
            <a:r>
              <a:rPr lang="pt-BR" sz="1600"/>
              <a:t>Descrição: Customizar, implantar e integrar Sistemas da dívida ativa</a:t>
            </a:r>
          </a:p>
          <a:p>
            <a:r>
              <a:rPr lang="pt-BR" sz="1600"/>
              <a:t> </a:t>
            </a:r>
          </a:p>
          <a:p>
            <a:r>
              <a:rPr lang="pt-BR" sz="1600"/>
              <a:t>Indicador de Resultado: Pagamento do principal e juros da divida em relação a receita </a:t>
            </a:r>
          </a:p>
        </p:txBody>
      </p:sp>
      <p:sp>
        <p:nvSpPr>
          <p:cNvPr id="7" name="Espaço Reservado para Conteúdo 3"/>
          <p:cNvSpPr txBox="1">
            <a:spLocks/>
          </p:cNvSpPr>
          <p:nvPr/>
        </p:nvSpPr>
        <p:spPr bwMode="auto">
          <a:xfrm>
            <a:off x="107950" y="44450"/>
            <a:ext cx="8713788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Times" pitchFamily="18" charset="0"/>
                <a:cs typeface="+mn-cs"/>
              </a:rPr>
              <a:t>PNAFM III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</p:txBody>
      </p:sp>
      <p:sp>
        <p:nvSpPr>
          <p:cNvPr id="29703" name="Retângulo 5"/>
          <p:cNvSpPr>
            <a:spLocks noChangeArrowheads="1"/>
          </p:cNvSpPr>
          <p:nvPr/>
        </p:nvSpPr>
        <p:spPr bwMode="auto">
          <a:xfrm>
            <a:off x="1908175" y="692150"/>
            <a:ext cx="52117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65125" indent="-255588" algn="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</a:pPr>
            <a:r>
              <a:rPr lang="pt-BR" sz="2400" b="1">
                <a:latin typeface="Times" pitchFamily="18" charset="0"/>
              </a:rPr>
              <a:t>PLANEJAMENTO ESTRATÉGICO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>
              <a:latin typeface="Times" pitchFamily="18" charset="0"/>
            </a:endParaRPr>
          </a:p>
        </p:txBody>
      </p:sp>
      <p:pic>
        <p:nvPicPr>
          <p:cNvPr id="30723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4" name="Retângulo 6"/>
          <p:cNvSpPr>
            <a:spLocks noChangeArrowheads="1"/>
          </p:cNvSpPr>
          <p:nvPr/>
        </p:nvSpPr>
        <p:spPr bwMode="auto">
          <a:xfrm>
            <a:off x="323850" y="1270000"/>
            <a:ext cx="76327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20713" lvl="1" indent="-228600">
              <a:spcBef>
                <a:spcPts val="325"/>
              </a:spcBef>
              <a:buClr>
                <a:schemeClr val="accent1"/>
              </a:buClr>
            </a:pPr>
            <a:r>
              <a:rPr lang="pt-BR" sz="2400" b="1">
                <a:latin typeface="Times" pitchFamily="18" charset="0"/>
              </a:rPr>
              <a:t>8 – Mensuração do Desempenho – Modelo Alinhado</a:t>
            </a:r>
          </a:p>
        </p:txBody>
      </p:sp>
      <p:sp>
        <p:nvSpPr>
          <p:cNvPr id="30725" name="CaixaDeTexto 8"/>
          <p:cNvSpPr txBox="1">
            <a:spLocks noChangeArrowheads="1"/>
          </p:cNvSpPr>
          <p:nvPr/>
        </p:nvSpPr>
        <p:spPr bwMode="auto">
          <a:xfrm>
            <a:off x="1187450" y="1846263"/>
            <a:ext cx="7561263" cy="427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1600" b="1"/>
              <a:t>Objetivo: Qualificar o Atendimento aos Cidadãos</a:t>
            </a:r>
            <a:endParaRPr lang="pt-BR" sz="1600"/>
          </a:p>
          <a:p>
            <a:r>
              <a:rPr lang="pt-BR" sz="1600"/>
              <a:t> </a:t>
            </a:r>
          </a:p>
          <a:p>
            <a:pPr algn="just"/>
            <a:r>
              <a:rPr lang="pt-BR" sz="1600"/>
              <a:t>Capacitar os servidores, otimizar a implantação do tele atendimento e comunicação visual moderna...</a:t>
            </a:r>
          </a:p>
          <a:p>
            <a:r>
              <a:rPr lang="pt-BR" sz="1600"/>
              <a:t> </a:t>
            </a:r>
          </a:p>
          <a:p>
            <a:r>
              <a:rPr lang="pt-BR" sz="1600"/>
              <a:t>Produto: ATENDIMENTO AO CONTRIBUINTE AMPLIADO E/OU MODERNIZADO</a:t>
            </a:r>
          </a:p>
          <a:p>
            <a:r>
              <a:rPr lang="pt-BR" sz="1600"/>
              <a:t> </a:t>
            </a:r>
          </a:p>
          <a:p>
            <a:r>
              <a:rPr lang="pt-BR" sz="1600"/>
              <a:t>Insumo: ATENDIMENTO PRESENCIAL/VIRTUAL</a:t>
            </a:r>
          </a:p>
          <a:p>
            <a:r>
              <a:rPr lang="pt-BR" sz="1600"/>
              <a:t> </a:t>
            </a:r>
          </a:p>
          <a:p>
            <a:r>
              <a:rPr lang="pt-BR" sz="1600"/>
              <a:t>Descrição: Adquirir Equipamentos de Informática com softwares customizados e atualizados para composição do Parque Tecnológico do Município e capacitar os servidores.</a:t>
            </a:r>
          </a:p>
          <a:p>
            <a:r>
              <a:rPr lang="pt-BR" sz="1600"/>
              <a:t> </a:t>
            </a:r>
          </a:p>
          <a:p>
            <a:r>
              <a:rPr lang="pt-BR" sz="1600"/>
              <a:t>Indicador  Resultado: 99% de avaliações positivas (em todos os canais de comunicação).</a:t>
            </a:r>
          </a:p>
          <a:p>
            <a:endParaRPr lang="pt-BR" sz="1600"/>
          </a:p>
        </p:txBody>
      </p:sp>
      <p:sp>
        <p:nvSpPr>
          <p:cNvPr id="7" name="Espaço Reservado para Conteúdo 3"/>
          <p:cNvSpPr txBox="1">
            <a:spLocks/>
          </p:cNvSpPr>
          <p:nvPr/>
        </p:nvSpPr>
        <p:spPr bwMode="auto">
          <a:xfrm>
            <a:off x="107950" y="44450"/>
            <a:ext cx="8713788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Times" pitchFamily="18" charset="0"/>
                <a:cs typeface="+mn-cs"/>
              </a:rPr>
              <a:t>PNAFM III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</p:txBody>
      </p:sp>
      <p:sp>
        <p:nvSpPr>
          <p:cNvPr id="30727" name="Retângulo 5"/>
          <p:cNvSpPr>
            <a:spLocks noChangeArrowheads="1"/>
          </p:cNvSpPr>
          <p:nvPr/>
        </p:nvSpPr>
        <p:spPr bwMode="auto">
          <a:xfrm>
            <a:off x="1908175" y="692150"/>
            <a:ext cx="52117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65125" indent="-255588" algn="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</a:pPr>
            <a:r>
              <a:rPr lang="pt-BR" sz="2400" b="1">
                <a:latin typeface="Times" pitchFamily="18" charset="0"/>
              </a:rPr>
              <a:t>PLANEJAMENTO ESTRATÉGICO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Imagem 1"/>
          <p:cNvPicPr>
            <a:picLocks noChangeAspect="1"/>
          </p:cNvPicPr>
          <p:nvPr/>
        </p:nvPicPr>
        <p:blipFill>
          <a:blip r:embed="rId2" cstate="print">
            <a:lum bright="18000"/>
          </a:blip>
          <a:srcRect/>
          <a:stretch>
            <a:fillRect/>
          </a:stretch>
        </p:blipFill>
        <p:spPr bwMode="auto">
          <a:xfrm>
            <a:off x="6084888" y="3573463"/>
            <a:ext cx="2879725" cy="259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 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31748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611188" y="909638"/>
            <a:ext cx="7848600" cy="6477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pt-BR" sz="32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REVISÃO FORMAL DE PROJETO</a:t>
            </a: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457200" y="1412875"/>
            <a:ext cx="8229600" cy="4525963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65125" indent="-255588" algn="just" eaLnBrk="0" hangingPunct="0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65125" indent="-255588" algn="just" eaLnBrk="0" hangingPunct="0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Consiste em alterar a configuração original do projeto:</a:t>
            </a:r>
          </a:p>
          <a:p>
            <a:pPr marL="365125" indent="-255588" algn="just" eaLnBrk="0" hangingPunct="0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542925" indent="-180975" algn="just" eaLnBrk="0" hangingPunct="0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Exclusão/Inclusão/Alteração de Produtos, insumos, quantidade e valores, desde que não ultrapasse o valor original do projeto.</a:t>
            </a:r>
          </a:p>
          <a:p>
            <a:pPr marL="542925" indent="-180975" algn="just" eaLnBrk="0" hangingPunct="0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Só será permitida alteração de produtos/insumos que não tenham sido contratados. Para que seja habilitada a alteração de produtos/insumos na revisão formal de projeto, o contrato deverá ser excluído, antes da abertura da revisão do projeto.</a:t>
            </a:r>
          </a:p>
          <a:p>
            <a:pPr marL="365125" indent="-255588" algn="just" eaLnBrk="0" hangingPunct="0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65125" indent="-365125" algn="just" eaLnBrk="0" hangingPunct="0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Requer:</a:t>
            </a:r>
          </a:p>
          <a:p>
            <a:pPr marL="180975" indent="-180975" algn="just" eaLnBrk="0" hangingPunct="0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Abrir revisão do projeto na aba 1.2 – encaminhamento (será criada uma cópia do projeto)</a:t>
            </a:r>
          </a:p>
          <a:p>
            <a:pPr marL="180975" indent="-180975" algn="just" eaLnBrk="0" hangingPunct="0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Efetuar as alterações necessárias, alinhada com PE</a:t>
            </a:r>
          </a:p>
          <a:p>
            <a:pPr marL="180975" indent="-180975" algn="just" eaLnBrk="0" hangingPunct="0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Anexar documentos; e </a:t>
            </a:r>
          </a:p>
          <a:p>
            <a:pPr marL="180975" indent="-180975" algn="just" eaLnBrk="0" hangingPunct="0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encaminhar para análise e aprovação</a:t>
            </a:r>
          </a:p>
          <a:p>
            <a:pPr marL="365125" indent="-255588" algn="just" eaLnBrk="0" hangingPunct="0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Espaço Reservado para Conteúdo 3"/>
          <p:cNvSpPr txBox="1">
            <a:spLocks/>
          </p:cNvSpPr>
          <p:nvPr/>
        </p:nvSpPr>
        <p:spPr bwMode="auto">
          <a:xfrm>
            <a:off x="107950" y="44450"/>
            <a:ext cx="8713788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Times" pitchFamily="18" charset="0"/>
                <a:cs typeface="+mn-cs"/>
              </a:rPr>
              <a:t>PNAFM III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Imagem 1"/>
          <p:cNvPicPr>
            <a:picLocks noChangeAspect="1"/>
          </p:cNvPicPr>
          <p:nvPr/>
        </p:nvPicPr>
        <p:blipFill>
          <a:blip r:embed="rId2" cstate="print">
            <a:lum bright="18000"/>
          </a:blip>
          <a:srcRect/>
          <a:stretch>
            <a:fillRect/>
          </a:stretch>
        </p:blipFill>
        <p:spPr bwMode="auto">
          <a:xfrm>
            <a:off x="5867400" y="3213100"/>
            <a:ext cx="3097213" cy="278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 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32772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539750" y="765175"/>
            <a:ext cx="7848600" cy="6477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pt-BR" sz="32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REVISÃO SIMPLIFICADA</a:t>
            </a: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457200" y="1268413"/>
            <a:ext cx="8229600" cy="4525962"/>
          </a:xfrm>
          <a:prstGeom prst="rect">
            <a:avLst/>
          </a:prstGeom>
        </p:spPr>
        <p:txBody>
          <a:bodyPr>
            <a:normAutofit fontScale="85000" lnSpcReduction="10000"/>
          </a:bodyPr>
          <a:lstStyle/>
          <a:p>
            <a:pPr marL="365125" indent="-255588" algn="just" eaLnBrk="0" hangingPunct="0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180975" indent="-180975" algn="just" eaLnBrk="0" hangingPunct="0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Consiste em alterar a quantidade e o valor unitário das aquisições, conforme o procedimento licitatório realizado, desde que esteja dentro do valor previsto para a aquisição.</a:t>
            </a:r>
          </a:p>
          <a:p>
            <a:pPr marL="365125" indent="-255588" algn="just" eaLnBrk="0" hangingPunct="0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 eaLnBrk="0" hangingPunct="0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 Principal diferença entre Revisão Formal e Revisão Simplificada:</a:t>
            </a:r>
          </a:p>
          <a:p>
            <a:pPr marL="180975" algn="just" eaLnBrk="0" hangingPunct="0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defRPr/>
            </a:pPr>
            <a:r>
              <a:rPr lang="pt-BR" b="1" dirty="0">
                <a:latin typeface="Arial" pitchFamily="34" charset="0"/>
                <a:cs typeface="Arial" pitchFamily="34" charset="0"/>
              </a:rPr>
              <a:t>Formal (Em Edição):</a:t>
            </a:r>
          </a:p>
          <a:p>
            <a:pPr marL="180975" algn="just" eaLnBrk="0" hangingPunct="0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Remanejamento de valores para outros produtos</a:t>
            </a:r>
          </a:p>
          <a:p>
            <a:pPr marL="180975" algn="just" eaLnBrk="0" hangingPunct="0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Exclusão de produtos/insumos</a:t>
            </a:r>
          </a:p>
          <a:p>
            <a:pPr marL="180975" algn="just" eaLnBrk="0" hangingPunct="0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Gera imprevistos</a:t>
            </a:r>
          </a:p>
          <a:p>
            <a:pPr marL="180975" algn="just" eaLnBrk="0" hangingPunct="0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180975" algn="just" eaLnBrk="0" hangingPunct="0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defRPr/>
            </a:pPr>
            <a:r>
              <a:rPr lang="pt-BR" b="1" dirty="0">
                <a:latin typeface="Arial" pitchFamily="34" charset="0"/>
                <a:cs typeface="Arial" pitchFamily="34" charset="0"/>
              </a:rPr>
              <a:t>Simplificada:</a:t>
            </a:r>
          </a:p>
          <a:p>
            <a:pPr marL="180975" algn="just" eaLnBrk="0" hangingPunct="0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Realizada durante a execução do projeto</a:t>
            </a:r>
          </a:p>
          <a:p>
            <a:pPr marL="180975" algn="just" eaLnBrk="0" hangingPunct="0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Permite a exclusão de insumos na aquisição, gerando pendência, sem gerar imprevistos.</a:t>
            </a:r>
          </a:p>
          <a:p>
            <a:pPr algn="just" eaLnBrk="0" hangingPunct="0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180975" algn="just" eaLnBrk="0" hangingPunct="0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defRPr/>
            </a:pPr>
            <a:r>
              <a:rPr lang="pt-BR" b="1" dirty="0">
                <a:latin typeface="Arial" pitchFamily="34" charset="0"/>
                <a:cs typeface="Arial" pitchFamily="34" charset="0"/>
              </a:rPr>
              <a:t>Onde fazer: </a:t>
            </a:r>
          </a:p>
          <a:p>
            <a:pPr marL="180975" algn="just" eaLnBrk="0" hangingPunct="0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Aba 6.1 – contrato – quantidade contratada. Não poderá ser maior que o valor previsto para a aquisição. (caso seja maior o valor deverá ser aberta revisão formal de projeto).</a:t>
            </a:r>
          </a:p>
          <a:p>
            <a:pPr marL="365125" indent="-255588" algn="just" eaLnBrk="0" hangingPunct="0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Espaço Reservado para Conteúdo 3"/>
          <p:cNvSpPr txBox="1">
            <a:spLocks/>
          </p:cNvSpPr>
          <p:nvPr/>
        </p:nvSpPr>
        <p:spPr bwMode="auto">
          <a:xfrm>
            <a:off x="107950" y="44450"/>
            <a:ext cx="8713788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Times" pitchFamily="18" charset="0"/>
                <a:cs typeface="+mn-cs"/>
              </a:rPr>
              <a:t>PNAFM III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sz="half" idx="1"/>
          </p:nvPr>
        </p:nvSpPr>
        <p:spPr>
          <a:xfrm>
            <a:off x="468313" y="566738"/>
            <a:ext cx="8135937" cy="5016500"/>
          </a:xfrm>
        </p:spPr>
        <p:txBody>
          <a:bodyPr anchor="ctr">
            <a:spAutoFit/>
          </a:bodyPr>
          <a:lstStyle/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28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Obrigado!</a:t>
            </a:r>
            <a:endParaRPr lang="pt-BR" sz="28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pt-BR" sz="12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Wingdings 3" pitchFamily="18" charset="2"/>
              <a:buNone/>
              <a:defRPr/>
            </a:pPr>
            <a:r>
              <a:rPr lang="pt-BR" sz="28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Analistas Técnicos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pt-BR" sz="12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pt-BR" sz="2000" b="1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2000" b="1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Ádanis</a:t>
            </a:r>
            <a:r>
              <a:rPr lang="pt-BR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Glaici de Fátima Bruno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Wingdings 3" pitchFamily="18" charset="2"/>
              <a:buNone/>
              <a:defRPr/>
            </a:pPr>
            <a:r>
              <a:rPr lang="pt-BR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  <a:hlinkClick r:id="rId2"/>
              </a:rPr>
              <a:t>adanis.bruno@fazenda.gov.br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Wingdings 3" pitchFamily="18" charset="2"/>
              <a:buNone/>
              <a:defRPr/>
            </a:pPr>
            <a:r>
              <a:rPr lang="pt-BR" sz="2000" b="1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Tel</a:t>
            </a:r>
            <a:r>
              <a:rPr lang="pt-BR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: +55 (61) 2020-5140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pt-BR" sz="2000" b="1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Regison </a:t>
            </a:r>
            <a:r>
              <a:rPr lang="pt-BR" sz="2000" b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Bragança </a:t>
            </a:r>
            <a:r>
              <a:rPr lang="pt-BR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Siqueira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20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  <a:hlinkClick r:id="rId2"/>
              </a:rPr>
              <a:t>regison.siqueira@fazenda.gov.br</a:t>
            </a:r>
            <a:endParaRPr lang="pt-BR" sz="2000" b="1" dirty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2000" b="1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Tel</a:t>
            </a:r>
            <a:r>
              <a:rPr lang="pt-BR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: +55 (61) 2020-4216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pt-BR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lang="pt-BR" sz="2000" b="1" dirty="0" smtClean="0">
              <a:solidFill>
                <a:schemeClr val="accent4">
                  <a:lumMod val="60000"/>
                  <a:lumOff val="40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Endereço: Esplanada dos Ministérios, Bloco “K", Sala 942.</a:t>
            </a:r>
            <a:br>
              <a:rPr lang="pt-BR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pt-BR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Brasília - DF  CEP:70048-900</a:t>
            </a:r>
            <a:endParaRPr lang="pt-BR" sz="20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pic>
        <p:nvPicPr>
          <p:cNvPr id="33795" name="Imagem 2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 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 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11267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611188" y="117475"/>
            <a:ext cx="7848600" cy="6477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Sistema SEEMP</a:t>
            </a:r>
          </a:p>
        </p:txBody>
      </p:sp>
      <p:pic>
        <p:nvPicPr>
          <p:cNvPr id="1126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125" y="765175"/>
            <a:ext cx="7143750" cy="505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Imagem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5436096" y="4149080"/>
            <a:ext cx="2602631" cy="1556384"/>
          </a:xfrm>
          <a:prstGeom prst="rect">
            <a:avLst/>
          </a:prstGeom>
          <a:noFill/>
          <a:ln>
            <a:noFill/>
          </a:ln>
          <a:effectLst>
            <a:glow>
              <a:schemeClr val="bg1">
                <a:lumMod val="85000"/>
              </a:schemeClr>
            </a:glow>
          </a:effectLst>
          <a:extLst>
            <a:ext uri="{909E8E84-426E-40DD-AFC4-6F175D3DCCD1}"/>
            <a:ext uri="{91240B29-F687-4F45-9708-019B960494DF}"/>
          </a:extLst>
        </p:spPr>
      </p:pic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 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12292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ubtítulo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3384550"/>
          </a:xfrm>
        </p:spPr>
        <p:txBody>
          <a:bodyPr>
            <a:noAutofit/>
          </a:bodyPr>
          <a:lstStyle/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tabLst>
                <a:tab pos="85725" algn="l"/>
              </a:tabLst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Para habilitar-se à operação de crédito, preliminarmente, o submutuário deverá elaborar um projeto de Modernização utilizando o </a:t>
            </a:r>
            <a:r>
              <a:rPr lang="pt-BR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SEEMP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tabLst>
                <a:tab pos="85725" algn="l"/>
              </a:tabLst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tabLst>
                <a:tab pos="85725" algn="l"/>
              </a:tabLst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Após a autorização inicial da COOPE/UCP para o município solicitante, a criação do projeto é realizada e o cadastramento do projeto é iniciado pela UEM por intermédio do próprio SEEMP.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tabLst>
                <a:tab pos="85725" algn="l"/>
              </a:tabLst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tabLst>
                <a:tab pos="85725" algn="l"/>
                <a:tab pos="7534275" algn="l"/>
              </a:tabLst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A Inclusão e a gestão técnica dos projetos PNAFM é realizada inteiramente pelo sistema </a:t>
            </a:r>
            <a:r>
              <a:rPr lang="pt-BR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SEEMP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, endereço internet:</a:t>
            </a:r>
          </a:p>
          <a:p>
            <a:pPr algn="just">
              <a:buFont typeface="Wingdings 3" pitchFamily="18" charset="2"/>
              <a:buNone/>
              <a:tabLst>
                <a:tab pos="85725" algn="l"/>
                <a:tab pos="7534275" algn="l"/>
              </a:tabLst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pt-BR" sz="1800" dirty="0" smtClean="0">
                <a:latin typeface="Arial" pitchFamily="34" charset="0"/>
                <a:cs typeface="Arial" pitchFamily="34" charset="0"/>
                <a:hlinkClick r:id="rId4"/>
              </a:rPr>
              <a:t>https://www.seemp.fazenda.gov.br/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542925" indent="-457200" algn="just">
              <a:buFont typeface="Wingdings" panose="05000000000000000000" pitchFamily="2" charset="2"/>
              <a:buChar char="Ø"/>
              <a:tabLst>
                <a:tab pos="85725" algn="l"/>
              </a:tabLst>
              <a:defRPr/>
            </a:pPr>
            <a:endParaRPr lang="pt-BR" sz="1800" dirty="0" smtClean="0"/>
          </a:p>
          <a:p>
            <a:pPr marL="542925" indent="-457200" algn="just">
              <a:buFont typeface="Wingdings" panose="05000000000000000000" pitchFamily="2" charset="2"/>
              <a:buChar char="Ø"/>
              <a:tabLst>
                <a:tab pos="85725" algn="l"/>
              </a:tabLst>
              <a:defRPr/>
            </a:pPr>
            <a:endParaRPr lang="pt-BR" sz="1800" dirty="0" smtClean="0"/>
          </a:p>
          <a:p>
            <a:pPr marL="542925" indent="-457200" algn="just">
              <a:buFont typeface="Wingdings" panose="05000000000000000000" pitchFamily="2" charset="2"/>
              <a:buChar char="Ø"/>
              <a:tabLst>
                <a:tab pos="85725" algn="l"/>
              </a:tabLst>
              <a:defRPr/>
            </a:pPr>
            <a:endParaRPr lang="pt-BR" sz="1800" dirty="0" smtClean="0"/>
          </a:p>
          <a:p>
            <a:pPr>
              <a:buFont typeface="Wingdings" panose="05000000000000000000" pitchFamily="2" charset="2"/>
              <a:buChar char="Ø"/>
              <a:defRPr/>
            </a:pPr>
            <a:endParaRPr lang="pt-BR" sz="1800" dirty="0"/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684213" y="260350"/>
            <a:ext cx="7848600" cy="6477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Sistema SEEMP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Imagem 2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 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611188" y="333375"/>
          <a:ext cx="8064897" cy="52326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2289"/>
                <a:gridCol w="3888432"/>
                <a:gridCol w="1584176"/>
              </a:tblGrid>
              <a:tr h="652594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Categorias de Investimento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Descrição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Limites</a:t>
                      </a:r>
                      <a:r>
                        <a:rPr lang="pt-BR" baseline="0" dirty="0" smtClean="0"/>
                        <a:t> Percentuais</a:t>
                      </a:r>
                      <a:endParaRPr lang="pt-BR" dirty="0"/>
                    </a:p>
                  </a:txBody>
                  <a:tcPr anchor="ctr"/>
                </a:tc>
              </a:tr>
              <a:tr h="378090"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Capacitação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pt-B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Contratação de cursos, seminários, eventos ou outras formas de treinamento e realização de visitas técnicas, nacionais e internacionais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Até 20%</a:t>
                      </a:r>
                      <a:endParaRPr lang="pt-BR" sz="1200" dirty="0"/>
                    </a:p>
                  </a:txBody>
                  <a:tcPr anchor="ctr"/>
                </a:tc>
              </a:tr>
              <a:tr h="409476"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Consultoria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pt-B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Contratação de pessoas físicas ou jurídicas, nacionais ou estrangeiras, para elaborar, apoiar, executar ou desenvolver estudos ou atividades relacionadas ao Projeto, inclusive desenvolvimento e customização de sistemas informatizados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Até 50%</a:t>
                      </a:r>
                      <a:endParaRPr lang="pt-BR" sz="1200" dirty="0"/>
                    </a:p>
                  </a:txBody>
                  <a:tcPr anchor="ctr"/>
                </a:tc>
              </a:tr>
              <a:tr h="830974"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Serviços Técnicos que não Configuram Consultoria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pt-B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Contratação de serviços técnicos em geral, implantação de geoprocessamento e demais atividades correlatas relativas à gestão cadastral, e reparos e adaptações de unidades físicas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Até 70%</a:t>
                      </a:r>
                      <a:endParaRPr lang="pt-BR" sz="1200" dirty="0"/>
                    </a:p>
                  </a:txBody>
                  <a:tcPr anchor="ctr"/>
                </a:tc>
              </a:tr>
              <a:tr h="378090"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Tecnologia de Informação e Comunicação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pt-B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Aquisição e instalação de hardware, redes de computação, instrumentos de comunicação, software básico e sistemas aplicativos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Até 40%</a:t>
                      </a:r>
                      <a:endParaRPr lang="pt-BR" sz="1200" dirty="0"/>
                    </a:p>
                  </a:txBody>
                  <a:tcPr anchor="ctr"/>
                </a:tc>
              </a:tr>
              <a:tr h="378090"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Equipamentos de Apoio Operacional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pt-B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Aquisição de bens móveis para apoio à gestão fiscal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Até 15%</a:t>
                      </a:r>
                      <a:endParaRPr lang="pt-BR" sz="1200" dirty="0"/>
                    </a:p>
                  </a:txBody>
                  <a:tcPr anchor="ctr"/>
                </a:tc>
              </a:tr>
              <a:tr h="378090"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Ajuste de Quadro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pt-B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Contratação de pessoas físicas ou jurídicas, para elaboração de estudos ou atividades relacionadas à gestão de recursos humanos, inclusive planos de ajuste de quadro, e fundos previdenciários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Até 10%</a:t>
                      </a:r>
                      <a:endParaRPr lang="pt-BR" sz="12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3350" name="CaixaDeTexto 4"/>
          <p:cNvSpPr txBox="1">
            <a:spLocks noChangeArrowheads="1"/>
          </p:cNvSpPr>
          <p:nvPr/>
        </p:nvSpPr>
        <p:spPr bwMode="auto">
          <a:xfrm>
            <a:off x="544513" y="5589588"/>
            <a:ext cx="52705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1600"/>
              <a:t>MOP – cap. IV – página 22 – Categoria de Investimento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>
              <a:latin typeface="Times" pitchFamily="18" charset="0"/>
            </a:endParaRPr>
          </a:p>
        </p:txBody>
      </p:sp>
      <p:sp>
        <p:nvSpPr>
          <p:cNvPr id="14339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539750" y="2492375"/>
            <a:ext cx="7912100" cy="2232025"/>
          </a:xfrm>
        </p:spPr>
        <p:txBody>
          <a:bodyPr/>
          <a:lstStyle/>
          <a:p>
            <a:pPr eaLnBrk="1" hangingPunct="1">
              <a:buFont typeface="Wingdings 3" pitchFamily="18" charset="2"/>
              <a:buNone/>
            </a:pPr>
            <a:endParaRPr lang="pt-BR" sz="1600" smtClean="0">
              <a:latin typeface="Times" pitchFamily="18" charset="0"/>
            </a:endParaRPr>
          </a:p>
          <a:p>
            <a:pPr algn="just">
              <a:buFont typeface="Wingdings 3" pitchFamily="18" charset="2"/>
              <a:buNone/>
            </a:pPr>
            <a:r>
              <a:rPr lang="pt-BR" sz="2400" smtClean="0">
                <a:latin typeface="Times" pitchFamily="18" charset="0"/>
              </a:rPr>
              <a:t>	O Planejamento Estratégico é a ferramenta de gestão que permite, por meio da definição dos objetivos e da identificação do cenário atual do município, elaborar uma estratégia capaz de atender aos fins almejados. </a:t>
            </a:r>
          </a:p>
        </p:txBody>
      </p:sp>
      <p:pic>
        <p:nvPicPr>
          <p:cNvPr id="14340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Espaço Reservado para Conteúdo 3"/>
          <p:cNvSpPr txBox="1">
            <a:spLocks/>
          </p:cNvSpPr>
          <p:nvPr/>
        </p:nvSpPr>
        <p:spPr bwMode="auto">
          <a:xfrm>
            <a:off x="250825" y="274638"/>
            <a:ext cx="8713788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Times" pitchFamily="18" charset="0"/>
                <a:cs typeface="+mn-cs"/>
              </a:rPr>
              <a:t>PNAFM III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</p:txBody>
      </p:sp>
      <p:sp>
        <p:nvSpPr>
          <p:cNvPr id="14342" name="Retângulo 5"/>
          <p:cNvSpPr>
            <a:spLocks noChangeArrowheads="1"/>
          </p:cNvSpPr>
          <p:nvPr/>
        </p:nvSpPr>
        <p:spPr bwMode="auto">
          <a:xfrm>
            <a:off x="1908175" y="1341438"/>
            <a:ext cx="52117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65125" indent="-255588" algn="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</a:pPr>
            <a:r>
              <a:rPr lang="pt-BR" sz="2400" b="1">
                <a:latin typeface="Times" pitchFamily="18" charset="0"/>
              </a:rPr>
              <a:t>PLANEJAMENTO ESTRATÉGICO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>
              <a:latin typeface="Times" pitchFamily="18" charset="0"/>
            </a:endParaRPr>
          </a:p>
        </p:txBody>
      </p:sp>
      <p:pic>
        <p:nvPicPr>
          <p:cNvPr id="15363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2" descr="C:\Program Files (x86)\Microsoft Office\MEDIA\CAGCAT10\j0297749.wmf"/>
          <p:cNvPicPr>
            <a:picLocks noGrp="1" noChangeAspect="1" noChangeArrowheads="1"/>
          </p:cNvPicPr>
          <p:nvPr>
            <p:ph sz="half"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971550" y="2492375"/>
            <a:ext cx="1851025" cy="1762125"/>
          </a:xfrm>
        </p:spPr>
      </p:pic>
      <p:pic>
        <p:nvPicPr>
          <p:cNvPr id="15365" name="Picture 3" descr="C:\Program Files (x86)\Microsoft Office\MEDIA\CAGCAT10\j0292982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32588" y="2349500"/>
            <a:ext cx="1843087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4" descr="C:\Program Files (x86)\Microsoft Office\MEDIA\CAGCAT10\j0217698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779838" y="2420938"/>
            <a:ext cx="1747837" cy="169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Seta para a direita 9"/>
          <p:cNvSpPr/>
          <p:nvPr/>
        </p:nvSpPr>
        <p:spPr>
          <a:xfrm>
            <a:off x="2916238" y="3141663"/>
            <a:ext cx="792162" cy="5032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latin typeface="Times" pitchFamily="18" charset="0"/>
            </a:endParaRPr>
          </a:p>
        </p:txBody>
      </p:sp>
      <p:sp>
        <p:nvSpPr>
          <p:cNvPr id="11" name="Seta para a direita 10"/>
          <p:cNvSpPr/>
          <p:nvPr/>
        </p:nvSpPr>
        <p:spPr>
          <a:xfrm>
            <a:off x="5724525" y="3141663"/>
            <a:ext cx="792163" cy="5032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latin typeface="Times" pitchFamily="18" charset="0"/>
            </a:endParaRPr>
          </a:p>
        </p:txBody>
      </p:sp>
      <p:sp>
        <p:nvSpPr>
          <p:cNvPr id="15369" name="CaixaDeTexto 11"/>
          <p:cNvSpPr txBox="1">
            <a:spLocks noChangeArrowheads="1"/>
          </p:cNvSpPr>
          <p:nvPr/>
        </p:nvSpPr>
        <p:spPr bwMode="auto">
          <a:xfrm>
            <a:off x="900113" y="4941888"/>
            <a:ext cx="23764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>
                <a:latin typeface="Times" pitchFamily="18" charset="0"/>
              </a:rPr>
              <a:t>Realidade/Problemas</a:t>
            </a:r>
          </a:p>
        </p:txBody>
      </p:sp>
      <p:sp>
        <p:nvSpPr>
          <p:cNvPr id="15370" name="CaixaDeTexto 12"/>
          <p:cNvSpPr txBox="1">
            <a:spLocks noChangeArrowheads="1"/>
          </p:cNvSpPr>
          <p:nvPr/>
        </p:nvSpPr>
        <p:spPr bwMode="auto">
          <a:xfrm>
            <a:off x="3924300" y="4797425"/>
            <a:ext cx="1727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>
                <a:latin typeface="Times" pitchFamily="18" charset="0"/>
              </a:rPr>
              <a:t>Planejamento Estratégico</a:t>
            </a:r>
          </a:p>
        </p:txBody>
      </p:sp>
      <p:sp>
        <p:nvSpPr>
          <p:cNvPr id="15371" name="CaixaDeTexto 13"/>
          <p:cNvSpPr txBox="1">
            <a:spLocks noChangeArrowheads="1"/>
          </p:cNvSpPr>
          <p:nvPr/>
        </p:nvSpPr>
        <p:spPr bwMode="auto">
          <a:xfrm>
            <a:off x="7235825" y="4941888"/>
            <a:ext cx="12239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>
                <a:latin typeface="Times" pitchFamily="18" charset="0"/>
              </a:rPr>
              <a:t>Projeto PNAFM</a:t>
            </a:r>
          </a:p>
        </p:txBody>
      </p:sp>
      <p:sp>
        <p:nvSpPr>
          <p:cNvPr id="13" name="Espaço Reservado para Conteúdo 3"/>
          <p:cNvSpPr txBox="1">
            <a:spLocks/>
          </p:cNvSpPr>
          <p:nvPr/>
        </p:nvSpPr>
        <p:spPr bwMode="auto">
          <a:xfrm>
            <a:off x="107950" y="44450"/>
            <a:ext cx="8713788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Times" pitchFamily="18" charset="0"/>
                <a:cs typeface="+mn-cs"/>
              </a:rPr>
              <a:t>PNAFM III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</p:txBody>
      </p:sp>
      <p:sp>
        <p:nvSpPr>
          <p:cNvPr id="15373" name="Retângulo 5"/>
          <p:cNvSpPr>
            <a:spLocks noChangeArrowheads="1"/>
          </p:cNvSpPr>
          <p:nvPr/>
        </p:nvSpPr>
        <p:spPr bwMode="auto">
          <a:xfrm>
            <a:off x="1908175" y="692150"/>
            <a:ext cx="52117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65125" indent="-255588" algn="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</a:pPr>
            <a:r>
              <a:rPr lang="pt-BR" sz="2400" b="1">
                <a:latin typeface="Times" pitchFamily="18" charset="0"/>
              </a:rPr>
              <a:t>PLANEJAMENTO ESTRATÉGICO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>
              <a:latin typeface="Times" pitchFamily="18" charset="0"/>
            </a:endParaRPr>
          </a:p>
        </p:txBody>
      </p:sp>
      <p:pic>
        <p:nvPicPr>
          <p:cNvPr id="16387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CaixaDeTexto 4"/>
          <p:cNvSpPr txBox="1">
            <a:spLocks noChangeArrowheads="1"/>
          </p:cNvSpPr>
          <p:nvPr/>
        </p:nvSpPr>
        <p:spPr bwMode="auto">
          <a:xfrm>
            <a:off x="827088" y="2060575"/>
            <a:ext cx="7272337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lvl="1" algn="just"/>
            <a:r>
              <a:rPr lang="pt-BR" sz="2400">
                <a:latin typeface="Times" pitchFamily="18" charset="0"/>
              </a:rPr>
              <a:t>No contexto do PNAFM, é necessária especial atenção à elaboração do Planejamento Estratégico municipal com </a:t>
            </a:r>
            <a:r>
              <a:rPr lang="pt-BR" sz="2800" b="1">
                <a:latin typeface="Times" pitchFamily="18" charset="0"/>
              </a:rPr>
              <a:t>ênfase na gestão fiscal</a:t>
            </a:r>
            <a:r>
              <a:rPr lang="pt-BR" sz="2400">
                <a:latin typeface="Times" pitchFamily="18" charset="0"/>
              </a:rPr>
              <a:t>, uma vez que fundamentará as escolhas dos Produtos do Projeto.</a:t>
            </a:r>
          </a:p>
          <a:p>
            <a:pPr marL="0" lvl="1" algn="just"/>
            <a:endParaRPr lang="pt-BR" sz="2400">
              <a:latin typeface="Times" pitchFamily="18" charset="0"/>
            </a:endParaRPr>
          </a:p>
          <a:p>
            <a:pPr marL="0" lvl="1" algn="just"/>
            <a:r>
              <a:rPr lang="pt-BR" sz="2400">
                <a:latin typeface="Times" pitchFamily="18" charset="0"/>
              </a:rPr>
              <a:t>É fundamental que a </a:t>
            </a:r>
            <a:r>
              <a:rPr lang="pt-BR" sz="2800" b="1">
                <a:latin typeface="Times" pitchFamily="18" charset="0"/>
              </a:rPr>
              <a:t>sustentabilidade fiscal</a:t>
            </a:r>
            <a:r>
              <a:rPr lang="pt-BR" sz="2400">
                <a:latin typeface="Times" pitchFamily="18" charset="0"/>
              </a:rPr>
              <a:t> esteja presente, direta ou indiretamente, nas ações propostas.</a:t>
            </a:r>
          </a:p>
          <a:p>
            <a:endParaRPr lang="pt-BR">
              <a:latin typeface="Times" pitchFamily="18" charset="0"/>
            </a:endParaRPr>
          </a:p>
        </p:txBody>
      </p:sp>
      <p:sp>
        <p:nvSpPr>
          <p:cNvPr id="7" name="Espaço Reservado para Conteúdo 3"/>
          <p:cNvSpPr txBox="1">
            <a:spLocks/>
          </p:cNvSpPr>
          <p:nvPr/>
        </p:nvSpPr>
        <p:spPr bwMode="auto">
          <a:xfrm>
            <a:off x="250825" y="44450"/>
            <a:ext cx="8713788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Times" pitchFamily="18" charset="0"/>
                <a:cs typeface="+mn-cs"/>
              </a:rPr>
              <a:t>PNAFM III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</p:txBody>
      </p:sp>
      <p:sp>
        <p:nvSpPr>
          <p:cNvPr id="16390" name="Retângulo 5"/>
          <p:cNvSpPr>
            <a:spLocks noChangeArrowheads="1"/>
          </p:cNvSpPr>
          <p:nvPr/>
        </p:nvSpPr>
        <p:spPr bwMode="auto">
          <a:xfrm>
            <a:off x="1908175" y="836613"/>
            <a:ext cx="52117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65125" indent="-255588" algn="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</a:pPr>
            <a:r>
              <a:rPr lang="pt-BR" sz="2400" b="1">
                <a:latin typeface="Times" pitchFamily="18" charset="0"/>
              </a:rPr>
              <a:t>PLANEJAMENTO ESTRATÉGICO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>
              <a:latin typeface="Times" pitchFamily="18" charset="0"/>
            </a:endParaRPr>
          </a:p>
        </p:txBody>
      </p:sp>
      <p:pic>
        <p:nvPicPr>
          <p:cNvPr id="17411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Espaço Reservado para Conteúdo 5"/>
          <p:cNvSpPr txBox="1">
            <a:spLocks/>
          </p:cNvSpPr>
          <p:nvPr/>
        </p:nvSpPr>
        <p:spPr bwMode="auto">
          <a:xfrm>
            <a:off x="971550" y="3644900"/>
            <a:ext cx="7480300" cy="158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20713" lvl="1" indent="-228600" algn="just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sz="1200" dirty="0">
              <a:latin typeface="Times" pitchFamily="18" charset="0"/>
              <a:cs typeface="+mn-cs"/>
            </a:endParaRPr>
          </a:p>
          <a:p>
            <a:pPr algn="just">
              <a:defRPr/>
            </a:pPr>
            <a:r>
              <a:rPr lang="pt-BR" sz="1200" dirty="0"/>
              <a:t>Exemplo:</a:t>
            </a:r>
          </a:p>
          <a:p>
            <a:pPr algn="just">
              <a:defRPr/>
            </a:pPr>
            <a:endParaRPr lang="pt-BR" sz="1200" dirty="0"/>
          </a:p>
          <a:p>
            <a:pPr algn="just">
              <a:defRPr/>
            </a:pPr>
            <a:r>
              <a:rPr lang="pt-BR" sz="1200" dirty="0"/>
              <a:t>O município brasileiro do estado (...). A cidade tem pouco mais de (...) mil habitantes, com índice de desenvolvimento social de resultados, emprego e renda baixo, inferior a (...).</a:t>
            </a:r>
          </a:p>
        </p:txBody>
      </p:sp>
      <p:sp>
        <p:nvSpPr>
          <p:cNvPr id="17413" name="CaixaDeTexto 7"/>
          <p:cNvSpPr txBox="1">
            <a:spLocks noChangeArrowheads="1"/>
          </p:cNvSpPr>
          <p:nvPr/>
        </p:nvSpPr>
        <p:spPr bwMode="auto">
          <a:xfrm>
            <a:off x="971550" y="1916113"/>
            <a:ext cx="6094413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lvl="1"/>
            <a:r>
              <a:rPr lang="pt-BR" sz="2400" b="1">
                <a:latin typeface="Times" pitchFamily="18" charset="0"/>
              </a:rPr>
              <a:t>1 - SUMÁRIO EXECUTIVO DO PROJETO</a:t>
            </a:r>
          </a:p>
          <a:p>
            <a:endParaRPr lang="pt-BR"/>
          </a:p>
        </p:txBody>
      </p:sp>
      <p:sp>
        <p:nvSpPr>
          <p:cNvPr id="17414" name="CaixaDeTexto 9"/>
          <p:cNvSpPr txBox="1">
            <a:spLocks noChangeArrowheads="1"/>
          </p:cNvSpPr>
          <p:nvPr/>
        </p:nvSpPr>
        <p:spPr bwMode="auto">
          <a:xfrm>
            <a:off x="971550" y="2852738"/>
            <a:ext cx="32686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lvl="1"/>
            <a:r>
              <a:rPr lang="pt-BR">
                <a:latin typeface="Times" pitchFamily="18" charset="0"/>
              </a:rPr>
              <a:t>Apresentação geral do Município</a:t>
            </a:r>
          </a:p>
        </p:txBody>
      </p:sp>
      <p:sp>
        <p:nvSpPr>
          <p:cNvPr id="11" name="Espaço Reservado para Conteúdo 3"/>
          <p:cNvSpPr txBox="1">
            <a:spLocks/>
          </p:cNvSpPr>
          <p:nvPr/>
        </p:nvSpPr>
        <p:spPr bwMode="auto">
          <a:xfrm>
            <a:off x="107950" y="44450"/>
            <a:ext cx="8713788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Times" pitchFamily="18" charset="0"/>
                <a:cs typeface="+mn-cs"/>
              </a:rPr>
              <a:t>PNAFM III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</p:txBody>
      </p:sp>
      <p:sp>
        <p:nvSpPr>
          <p:cNvPr id="17416" name="Retângulo 5"/>
          <p:cNvSpPr>
            <a:spLocks noChangeArrowheads="1"/>
          </p:cNvSpPr>
          <p:nvPr/>
        </p:nvSpPr>
        <p:spPr bwMode="auto">
          <a:xfrm>
            <a:off x="1908175" y="692150"/>
            <a:ext cx="52117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65125" indent="-255588" algn="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</a:pPr>
            <a:r>
              <a:rPr lang="pt-BR" sz="2400" b="1">
                <a:latin typeface="Times" pitchFamily="18" charset="0"/>
              </a:rPr>
              <a:t>PLANEJAMENTO ESTRATÉGICO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4541</TotalTime>
  <Words>2473</Words>
  <Application>Microsoft Office PowerPoint</Application>
  <PresentationFormat>Apresentação na tela (4:3)</PresentationFormat>
  <Paragraphs>361</Paragraphs>
  <Slides>25</Slides>
  <Notes>13</Notes>
  <HiddenSlides>0</HiddenSlides>
  <MMClips>0</MMClips>
  <ScaleCrop>false</ScaleCrop>
  <HeadingPairs>
    <vt:vector size="6" baseType="variant">
      <vt:variant>
        <vt:lpstr>Fontes usadas</vt:lpstr>
      </vt:variant>
      <vt:variant>
        <vt:i4>11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37" baseType="lpstr">
      <vt:lpstr>Arial</vt:lpstr>
      <vt:lpstr>Lucida Sans Unicode</vt:lpstr>
      <vt:lpstr>Wingdings 3</vt:lpstr>
      <vt:lpstr>Verdana</vt:lpstr>
      <vt:lpstr>Wingdings 2</vt:lpstr>
      <vt:lpstr>Calibri</vt:lpstr>
      <vt:lpstr>Aparajita</vt:lpstr>
      <vt:lpstr>Arial Black</vt:lpstr>
      <vt:lpstr>Wingdings</vt:lpstr>
      <vt:lpstr>Times</vt:lpstr>
      <vt:lpstr>Times New Roman</vt:lpstr>
      <vt:lpstr>Concurso</vt:lpstr>
      <vt:lpstr>  Municípios: Fortaleza/CE; Manaus/AM; Presidente Prudente/SP; Rio de Janeiro/RJ; São Bernardo do Campo/SP; São Paulo/SP; Uberaba/MG; Porto Alegre/RS; Teresina/PI; Salvador/BA; Penápolis/SP; Petrópolis/RJ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IrmaBC</dc:creator>
  <cp:lastModifiedBy>IrmaBC</cp:lastModifiedBy>
  <cp:revision>373</cp:revision>
  <dcterms:created xsi:type="dcterms:W3CDTF">2016-08-22T14:28:27Z</dcterms:created>
  <dcterms:modified xsi:type="dcterms:W3CDTF">2019-08-12T12:09:38Z</dcterms:modified>
</cp:coreProperties>
</file>