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slideshow.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60" r:id="rId5"/>
    <p:sldId id="261" r:id="rId6"/>
    <p:sldId id="259" r:id="rId7"/>
  </p:sldIdLst>
  <p:sldSz cx="9144000" cy="6858000" type="screen4x3"/>
  <p:notesSz cx="6858000" cy="9144000"/>
  <p:defaultText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vertBarState="maximized">
    <p:restoredLeft sz="34587" autoAdjust="0"/>
    <p:restoredTop sz="94687" autoAdjust="0"/>
  </p:normalViewPr>
  <p:slideViewPr>
    <p:cSldViewPr showGuides="1">
      <p:cViewPr varScale="1">
        <p:scale>
          <a:sx n="84" d="100"/>
          <a:sy n="84" d="100"/>
        </p:scale>
        <p:origin x="-84" y="-498"/>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ide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685800" y="2130425"/>
            <a:ext cx="7772400" cy="1470025"/>
          </a:xfrm>
        </p:spPr>
        <p:txBody>
          <a:bodyPr/>
          <a:lstStyle/>
          <a:p>
            <a:r>
              <a:rPr lang="pt-BR" smtClean="0"/>
              <a:t>Clique para editar o título mestre</a:t>
            </a:r>
            <a:endParaRPr lang="pt-BR"/>
          </a:p>
        </p:txBody>
      </p:sp>
      <p:sp>
        <p:nvSpPr>
          <p:cNvPr id="3" name="Subtítulo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pt-BR" smtClean="0"/>
              <a:t>Clique para editar o estilo do subtítulo mestre</a:t>
            </a:r>
            <a:endParaRPr lang="pt-BR"/>
          </a:p>
        </p:txBody>
      </p:sp>
      <p:sp>
        <p:nvSpPr>
          <p:cNvPr id="4" name="Espaço Reservado para Data 3"/>
          <p:cNvSpPr>
            <a:spLocks noGrp="1"/>
          </p:cNvSpPr>
          <p:nvPr>
            <p:ph type="dt" sz="half" idx="10"/>
          </p:nvPr>
        </p:nvSpPr>
        <p:spPr/>
        <p:txBody>
          <a:bodyPr/>
          <a:lstStyle/>
          <a:p>
            <a:fld id="{9CFDED6F-5054-4561-84D0-BBD64096389D}" type="datetimeFigureOut">
              <a:rPr lang="pt-BR" smtClean="0"/>
              <a:pPr/>
              <a:t>31/08/2018</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A123934B-9EAD-491A-A212-0CE9DF5C703E}" type="slidenum">
              <a:rPr lang="pt-BR" smtClean="0"/>
              <a:pPr/>
              <a:t>‹nº›</a:t>
            </a:fld>
            <a:endParaRPr lang="pt-BR"/>
          </a:p>
        </p:txBody>
      </p:sp>
    </p:spTree>
    <p:extLst>
      <p:ext uri="{BB962C8B-B14F-4D97-AF65-F5344CB8AC3E}">
        <p14:creationId xmlns:p14="http://schemas.microsoft.com/office/powerpoint/2010/main" xmlns="" val="2353750407"/>
      </p:ext>
    </p:extLst>
  </p:cSld>
  <p:clrMapOvr>
    <a:masterClrMapping/>
  </p:clrMapOvr>
  <p:transition spd="slow"/>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título mestre</a:t>
            </a:r>
            <a:endParaRPr lang="pt-BR"/>
          </a:p>
        </p:txBody>
      </p:sp>
      <p:sp>
        <p:nvSpPr>
          <p:cNvPr id="3" name="Espaço Reservado para Texto Vertical 2"/>
          <p:cNvSpPr>
            <a:spLocks noGrp="1"/>
          </p:cNvSpPr>
          <p:nvPr>
            <p:ph type="body" orient="vert" idx="1"/>
          </p:nvPr>
        </p:nvSpPr>
        <p:spPr/>
        <p:txBody>
          <a:bodyPr vert="eaVert"/>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Data 3"/>
          <p:cNvSpPr>
            <a:spLocks noGrp="1"/>
          </p:cNvSpPr>
          <p:nvPr>
            <p:ph type="dt" sz="half" idx="10"/>
          </p:nvPr>
        </p:nvSpPr>
        <p:spPr/>
        <p:txBody>
          <a:bodyPr/>
          <a:lstStyle/>
          <a:p>
            <a:fld id="{9CFDED6F-5054-4561-84D0-BBD64096389D}" type="datetimeFigureOut">
              <a:rPr lang="pt-BR" smtClean="0"/>
              <a:pPr/>
              <a:t>31/08/2018</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A123934B-9EAD-491A-A212-0CE9DF5C703E}" type="slidenum">
              <a:rPr lang="pt-BR" smtClean="0"/>
              <a:pPr/>
              <a:t>‹nº›</a:t>
            </a:fld>
            <a:endParaRPr lang="pt-BR"/>
          </a:p>
        </p:txBody>
      </p:sp>
    </p:spTree>
    <p:extLst>
      <p:ext uri="{BB962C8B-B14F-4D97-AF65-F5344CB8AC3E}">
        <p14:creationId xmlns:p14="http://schemas.microsoft.com/office/powerpoint/2010/main" xmlns="" val="1801668907"/>
      </p:ext>
    </p:extLst>
  </p:cSld>
  <p:clrMapOvr>
    <a:masterClrMapping/>
  </p:clrMapOvr>
  <p:transition spd="slow"/>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e texto verticais">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6629400" y="274638"/>
            <a:ext cx="2057400" cy="5851525"/>
          </a:xfrm>
        </p:spPr>
        <p:txBody>
          <a:bodyPr vert="eaVert"/>
          <a:lstStyle/>
          <a:p>
            <a:r>
              <a:rPr lang="pt-BR" smtClean="0"/>
              <a:t>Clique para editar o título mestre</a:t>
            </a:r>
            <a:endParaRPr lang="pt-BR"/>
          </a:p>
        </p:txBody>
      </p:sp>
      <p:sp>
        <p:nvSpPr>
          <p:cNvPr id="3" name="Espaço Reservado para Texto Vertical 2"/>
          <p:cNvSpPr>
            <a:spLocks noGrp="1"/>
          </p:cNvSpPr>
          <p:nvPr>
            <p:ph type="body" orient="vert" idx="1"/>
          </p:nvPr>
        </p:nvSpPr>
        <p:spPr>
          <a:xfrm>
            <a:off x="457200" y="274638"/>
            <a:ext cx="6019800" cy="5851525"/>
          </a:xfrm>
        </p:spPr>
        <p:txBody>
          <a:bodyPr vert="eaVert"/>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Data 3"/>
          <p:cNvSpPr>
            <a:spLocks noGrp="1"/>
          </p:cNvSpPr>
          <p:nvPr>
            <p:ph type="dt" sz="half" idx="10"/>
          </p:nvPr>
        </p:nvSpPr>
        <p:spPr/>
        <p:txBody>
          <a:bodyPr/>
          <a:lstStyle/>
          <a:p>
            <a:fld id="{9CFDED6F-5054-4561-84D0-BBD64096389D}" type="datetimeFigureOut">
              <a:rPr lang="pt-BR" smtClean="0"/>
              <a:pPr/>
              <a:t>31/08/2018</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A123934B-9EAD-491A-A212-0CE9DF5C703E}" type="slidenum">
              <a:rPr lang="pt-BR" smtClean="0"/>
              <a:pPr/>
              <a:t>‹nº›</a:t>
            </a:fld>
            <a:endParaRPr lang="pt-BR"/>
          </a:p>
        </p:txBody>
      </p:sp>
    </p:spTree>
    <p:extLst>
      <p:ext uri="{BB962C8B-B14F-4D97-AF65-F5344CB8AC3E}">
        <p14:creationId xmlns:p14="http://schemas.microsoft.com/office/powerpoint/2010/main" xmlns="" val="3351969097"/>
      </p:ext>
    </p:extLst>
  </p:cSld>
  <p:clrMapOvr>
    <a:masterClrMapping/>
  </p:clrMapOvr>
  <p:transition spd="slow"/>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título mestre</a:t>
            </a:r>
            <a:endParaRPr lang="pt-BR"/>
          </a:p>
        </p:txBody>
      </p:sp>
      <p:sp>
        <p:nvSpPr>
          <p:cNvPr id="3" name="Espaço Reservado para Conteúdo 2"/>
          <p:cNvSpPr>
            <a:spLocks noGrp="1"/>
          </p:cNvSpPr>
          <p:nvPr>
            <p:ph idx="1"/>
          </p:nvPr>
        </p:nvSpPr>
        <p:spPr/>
        <p:txBody>
          <a:body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Data 3"/>
          <p:cNvSpPr>
            <a:spLocks noGrp="1"/>
          </p:cNvSpPr>
          <p:nvPr>
            <p:ph type="dt" sz="half" idx="10"/>
          </p:nvPr>
        </p:nvSpPr>
        <p:spPr/>
        <p:txBody>
          <a:bodyPr/>
          <a:lstStyle/>
          <a:p>
            <a:fld id="{9CFDED6F-5054-4561-84D0-BBD64096389D}" type="datetimeFigureOut">
              <a:rPr lang="pt-BR" smtClean="0"/>
              <a:pPr/>
              <a:t>31/08/2018</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A123934B-9EAD-491A-A212-0CE9DF5C703E}" type="slidenum">
              <a:rPr lang="pt-BR" smtClean="0"/>
              <a:pPr/>
              <a:t>‹nº›</a:t>
            </a:fld>
            <a:endParaRPr lang="pt-BR"/>
          </a:p>
        </p:txBody>
      </p:sp>
    </p:spTree>
    <p:extLst>
      <p:ext uri="{BB962C8B-B14F-4D97-AF65-F5344CB8AC3E}">
        <p14:creationId xmlns:p14="http://schemas.microsoft.com/office/powerpoint/2010/main" xmlns="" val="916250350"/>
      </p:ext>
    </p:extLst>
  </p:cSld>
  <p:clrMapOvr>
    <a:masterClrMapping/>
  </p:clrMapOvr>
  <p:transition spd="slow"/>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Cabeçalho da Seção">
    <p:spTree>
      <p:nvGrpSpPr>
        <p:cNvPr id="1" name=""/>
        <p:cNvGrpSpPr/>
        <p:nvPr/>
      </p:nvGrpSpPr>
      <p:grpSpPr>
        <a:xfrm>
          <a:off x="0" y="0"/>
          <a:ext cx="0" cy="0"/>
          <a:chOff x="0" y="0"/>
          <a:chExt cx="0" cy="0"/>
        </a:xfrm>
      </p:grpSpPr>
      <p:sp>
        <p:nvSpPr>
          <p:cNvPr id="2" name="Título 1"/>
          <p:cNvSpPr>
            <a:spLocks noGrp="1"/>
          </p:cNvSpPr>
          <p:nvPr>
            <p:ph type="title"/>
          </p:nvPr>
        </p:nvSpPr>
        <p:spPr>
          <a:xfrm>
            <a:off x="722313" y="4406900"/>
            <a:ext cx="7772400" cy="1362075"/>
          </a:xfrm>
        </p:spPr>
        <p:txBody>
          <a:bodyPr anchor="t"/>
          <a:lstStyle>
            <a:lvl1pPr algn="l">
              <a:defRPr sz="4000" b="1" cap="all"/>
            </a:lvl1pPr>
          </a:lstStyle>
          <a:p>
            <a:r>
              <a:rPr lang="pt-BR" smtClean="0"/>
              <a:t>Clique para editar o título mestre</a:t>
            </a:r>
            <a:endParaRPr lang="pt-BR"/>
          </a:p>
        </p:txBody>
      </p:sp>
      <p:sp>
        <p:nvSpPr>
          <p:cNvPr id="3" name="Espaço Reservado para Texto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t-BR" smtClean="0"/>
              <a:t>Clique para editar o texto mestre</a:t>
            </a:r>
          </a:p>
        </p:txBody>
      </p:sp>
      <p:sp>
        <p:nvSpPr>
          <p:cNvPr id="4" name="Espaço Reservado para Data 3"/>
          <p:cNvSpPr>
            <a:spLocks noGrp="1"/>
          </p:cNvSpPr>
          <p:nvPr>
            <p:ph type="dt" sz="half" idx="10"/>
          </p:nvPr>
        </p:nvSpPr>
        <p:spPr/>
        <p:txBody>
          <a:bodyPr/>
          <a:lstStyle/>
          <a:p>
            <a:fld id="{9CFDED6F-5054-4561-84D0-BBD64096389D}" type="datetimeFigureOut">
              <a:rPr lang="pt-BR" smtClean="0"/>
              <a:pPr/>
              <a:t>31/08/2018</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A123934B-9EAD-491A-A212-0CE9DF5C703E}" type="slidenum">
              <a:rPr lang="pt-BR" smtClean="0"/>
              <a:pPr/>
              <a:t>‹nº›</a:t>
            </a:fld>
            <a:endParaRPr lang="pt-BR"/>
          </a:p>
        </p:txBody>
      </p:sp>
    </p:spTree>
    <p:extLst>
      <p:ext uri="{BB962C8B-B14F-4D97-AF65-F5344CB8AC3E}">
        <p14:creationId xmlns:p14="http://schemas.microsoft.com/office/powerpoint/2010/main" xmlns="" val="2780131953"/>
      </p:ext>
    </p:extLst>
  </p:cSld>
  <p:clrMapOvr>
    <a:masterClrMapping/>
  </p:clrMapOvr>
  <p:transition spd="slow"/>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título mestre</a:t>
            </a:r>
            <a:endParaRPr lang="pt-BR"/>
          </a:p>
        </p:txBody>
      </p:sp>
      <p:sp>
        <p:nvSpPr>
          <p:cNvPr id="3" name="Espaço Reservado para Conteúdo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Conteúdo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5" name="Espaço Reservado para Data 4"/>
          <p:cNvSpPr>
            <a:spLocks noGrp="1"/>
          </p:cNvSpPr>
          <p:nvPr>
            <p:ph type="dt" sz="half" idx="10"/>
          </p:nvPr>
        </p:nvSpPr>
        <p:spPr/>
        <p:txBody>
          <a:bodyPr/>
          <a:lstStyle/>
          <a:p>
            <a:fld id="{9CFDED6F-5054-4561-84D0-BBD64096389D}" type="datetimeFigureOut">
              <a:rPr lang="pt-BR" smtClean="0"/>
              <a:pPr/>
              <a:t>31/08/2018</a:t>
            </a:fld>
            <a:endParaRPr lang="pt-BR"/>
          </a:p>
        </p:txBody>
      </p:sp>
      <p:sp>
        <p:nvSpPr>
          <p:cNvPr id="6" name="Espaço Reservado para Rodapé 5"/>
          <p:cNvSpPr>
            <a:spLocks noGrp="1"/>
          </p:cNvSpPr>
          <p:nvPr>
            <p:ph type="ftr" sz="quarter" idx="11"/>
          </p:nvPr>
        </p:nvSpPr>
        <p:spPr/>
        <p:txBody>
          <a:bodyPr/>
          <a:lstStyle/>
          <a:p>
            <a:endParaRPr lang="pt-BR"/>
          </a:p>
        </p:txBody>
      </p:sp>
      <p:sp>
        <p:nvSpPr>
          <p:cNvPr id="7" name="Espaço Reservado para Número de Slide 6"/>
          <p:cNvSpPr>
            <a:spLocks noGrp="1"/>
          </p:cNvSpPr>
          <p:nvPr>
            <p:ph type="sldNum" sz="quarter" idx="12"/>
          </p:nvPr>
        </p:nvSpPr>
        <p:spPr/>
        <p:txBody>
          <a:bodyPr/>
          <a:lstStyle/>
          <a:p>
            <a:fld id="{A123934B-9EAD-491A-A212-0CE9DF5C703E}" type="slidenum">
              <a:rPr lang="pt-BR" smtClean="0"/>
              <a:pPr/>
              <a:t>‹nº›</a:t>
            </a:fld>
            <a:endParaRPr lang="pt-BR"/>
          </a:p>
        </p:txBody>
      </p:sp>
    </p:spTree>
    <p:extLst>
      <p:ext uri="{BB962C8B-B14F-4D97-AF65-F5344CB8AC3E}">
        <p14:creationId xmlns:p14="http://schemas.microsoft.com/office/powerpoint/2010/main" xmlns="" val="3923677520"/>
      </p:ext>
    </p:extLst>
  </p:cSld>
  <p:clrMapOvr>
    <a:masterClrMapping/>
  </p:clrMapOvr>
  <p:transition spd="slow"/>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lvl1pPr>
              <a:defRPr/>
            </a:lvl1pPr>
          </a:lstStyle>
          <a:p>
            <a:r>
              <a:rPr lang="pt-BR" smtClean="0"/>
              <a:t>Clique para editar o título mestre</a:t>
            </a:r>
            <a:endParaRPr lang="pt-BR"/>
          </a:p>
        </p:txBody>
      </p:sp>
      <p:sp>
        <p:nvSpPr>
          <p:cNvPr id="3" name="Espaço Reservado para Tex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smtClean="0"/>
              <a:t>Clique para editar o texto mestre</a:t>
            </a:r>
          </a:p>
        </p:txBody>
      </p:sp>
      <p:sp>
        <p:nvSpPr>
          <p:cNvPr id="4" name="Espaço Reservado para Conteúd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5" name="Espaço Reservado para Texto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smtClean="0"/>
              <a:t>Clique para editar o texto mestre</a:t>
            </a:r>
          </a:p>
        </p:txBody>
      </p:sp>
      <p:sp>
        <p:nvSpPr>
          <p:cNvPr id="6" name="Espaço Reservado para Conteúd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7" name="Espaço Reservado para Data 6"/>
          <p:cNvSpPr>
            <a:spLocks noGrp="1"/>
          </p:cNvSpPr>
          <p:nvPr>
            <p:ph type="dt" sz="half" idx="10"/>
          </p:nvPr>
        </p:nvSpPr>
        <p:spPr/>
        <p:txBody>
          <a:bodyPr/>
          <a:lstStyle/>
          <a:p>
            <a:fld id="{9CFDED6F-5054-4561-84D0-BBD64096389D}" type="datetimeFigureOut">
              <a:rPr lang="pt-BR" smtClean="0"/>
              <a:pPr/>
              <a:t>31/08/2018</a:t>
            </a:fld>
            <a:endParaRPr lang="pt-BR"/>
          </a:p>
        </p:txBody>
      </p:sp>
      <p:sp>
        <p:nvSpPr>
          <p:cNvPr id="8" name="Espaço Reservado para Rodapé 7"/>
          <p:cNvSpPr>
            <a:spLocks noGrp="1"/>
          </p:cNvSpPr>
          <p:nvPr>
            <p:ph type="ftr" sz="quarter" idx="11"/>
          </p:nvPr>
        </p:nvSpPr>
        <p:spPr/>
        <p:txBody>
          <a:bodyPr/>
          <a:lstStyle/>
          <a:p>
            <a:endParaRPr lang="pt-BR"/>
          </a:p>
        </p:txBody>
      </p:sp>
      <p:sp>
        <p:nvSpPr>
          <p:cNvPr id="9" name="Espaço Reservado para Número de Slide 8"/>
          <p:cNvSpPr>
            <a:spLocks noGrp="1"/>
          </p:cNvSpPr>
          <p:nvPr>
            <p:ph type="sldNum" sz="quarter" idx="12"/>
          </p:nvPr>
        </p:nvSpPr>
        <p:spPr/>
        <p:txBody>
          <a:bodyPr/>
          <a:lstStyle/>
          <a:p>
            <a:fld id="{A123934B-9EAD-491A-A212-0CE9DF5C703E}" type="slidenum">
              <a:rPr lang="pt-BR" smtClean="0"/>
              <a:pPr/>
              <a:t>‹nº›</a:t>
            </a:fld>
            <a:endParaRPr lang="pt-BR"/>
          </a:p>
        </p:txBody>
      </p:sp>
    </p:spTree>
    <p:extLst>
      <p:ext uri="{BB962C8B-B14F-4D97-AF65-F5344CB8AC3E}">
        <p14:creationId xmlns:p14="http://schemas.microsoft.com/office/powerpoint/2010/main" xmlns="" val="3175670470"/>
      </p:ext>
    </p:extLst>
  </p:cSld>
  <p:clrMapOvr>
    <a:masterClrMapping/>
  </p:clrMapOvr>
  <p:transition spd="slow"/>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título mestre</a:t>
            </a:r>
            <a:endParaRPr lang="pt-BR"/>
          </a:p>
        </p:txBody>
      </p:sp>
      <p:sp>
        <p:nvSpPr>
          <p:cNvPr id="3" name="Espaço Reservado para Data 2"/>
          <p:cNvSpPr>
            <a:spLocks noGrp="1"/>
          </p:cNvSpPr>
          <p:nvPr>
            <p:ph type="dt" sz="half" idx="10"/>
          </p:nvPr>
        </p:nvSpPr>
        <p:spPr/>
        <p:txBody>
          <a:bodyPr/>
          <a:lstStyle/>
          <a:p>
            <a:fld id="{9CFDED6F-5054-4561-84D0-BBD64096389D}" type="datetimeFigureOut">
              <a:rPr lang="pt-BR" smtClean="0"/>
              <a:pPr/>
              <a:t>31/08/2018</a:t>
            </a:fld>
            <a:endParaRPr lang="pt-BR"/>
          </a:p>
        </p:txBody>
      </p:sp>
      <p:sp>
        <p:nvSpPr>
          <p:cNvPr id="4" name="Espaço Reservado para Rodapé 3"/>
          <p:cNvSpPr>
            <a:spLocks noGrp="1"/>
          </p:cNvSpPr>
          <p:nvPr>
            <p:ph type="ftr" sz="quarter" idx="11"/>
          </p:nvPr>
        </p:nvSpPr>
        <p:spPr/>
        <p:txBody>
          <a:bodyPr/>
          <a:lstStyle/>
          <a:p>
            <a:endParaRPr lang="pt-BR"/>
          </a:p>
        </p:txBody>
      </p:sp>
      <p:sp>
        <p:nvSpPr>
          <p:cNvPr id="5" name="Espaço Reservado para Número de Slide 4"/>
          <p:cNvSpPr>
            <a:spLocks noGrp="1"/>
          </p:cNvSpPr>
          <p:nvPr>
            <p:ph type="sldNum" sz="quarter" idx="12"/>
          </p:nvPr>
        </p:nvSpPr>
        <p:spPr/>
        <p:txBody>
          <a:bodyPr/>
          <a:lstStyle/>
          <a:p>
            <a:fld id="{A123934B-9EAD-491A-A212-0CE9DF5C703E}" type="slidenum">
              <a:rPr lang="pt-BR" smtClean="0"/>
              <a:pPr/>
              <a:t>‹nº›</a:t>
            </a:fld>
            <a:endParaRPr lang="pt-BR"/>
          </a:p>
        </p:txBody>
      </p:sp>
    </p:spTree>
    <p:extLst>
      <p:ext uri="{BB962C8B-B14F-4D97-AF65-F5344CB8AC3E}">
        <p14:creationId xmlns:p14="http://schemas.microsoft.com/office/powerpoint/2010/main" xmlns="" val="3788545399"/>
      </p:ext>
    </p:extLst>
  </p:cSld>
  <p:clrMapOvr>
    <a:masterClrMapping/>
  </p:clrMapOvr>
  <p:transition spd="slow"/>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Espaço Reservado para Data 1"/>
          <p:cNvSpPr>
            <a:spLocks noGrp="1"/>
          </p:cNvSpPr>
          <p:nvPr>
            <p:ph type="dt" sz="half" idx="10"/>
          </p:nvPr>
        </p:nvSpPr>
        <p:spPr/>
        <p:txBody>
          <a:bodyPr/>
          <a:lstStyle/>
          <a:p>
            <a:fld id="{9CFDED6F-5054-4561-84D0-BBD64096389D}" type="datetimeFigureOut">
              <a:rPr lang="pt-BR" smtClean="0"/>
              <a:pPr/>
              <a:t>31/08/2018</a:t>
            </a:fld>
            <a:endParaRPr lang="pt-BR"/>
          </a:p>
        </p:txBody>
      </p:sp>
      <p:sp>
        <p:nvSpPr>
          <p:cNvPr id="3" name="Espaço Reservado para Rodapé 2"/>
          <p:cNvSpPr>
            <a:spLocks noGrp="1"/>
          </p:cNvSpPr>
          <p:nvPr>
            <p:ph type="ftr" sz="quarter" idx="11"/>
          </p:nvPr>
        </p:nvSpPr>
        <p:spPr/>
        <p:txBody>
          <a:bodyPr/>
          <a:lstStyle/>
          <a:p>
            <a:endParaRPr lang="pt-BR"/>
          </a:p>
        </p:txBody>
      </p:sp>
      <p:sp>
        <p:nvSpPr>
          <p:cNvPr id="4" name="Espaço Reservado para Número de Slide 3"/>
          <p:cNvSpPr>
            <a:spLocks noGrp="1"/>
          </p:cNvSpPr>
          <p:nvPr>
            <p:ph type="sldNum" sz="quarter" idx="12"/>
          </p:nvPr>
        </p:nvSpPr>
        <p:spPr/>
        <p:txBody>
          <a:bodyPr/>
          <a:lstStyle/>
          <a:p>
            <a:fld id="{A123934B-9EAD-491A-A212-0CE9DF5C703E}" type="slidenum">
              <a:rPr lang="pt-BR" smtClean="0"/>
              <a:pPr/>
              <a:t>‹nº›</a:t>
            </a:fld>
            <a:endParaRPr lang="pt-BR"/>
          </a:p>
        </p:txBody>
      </p:sp>
    </p:spTree>
    <p:extLst>
      <p:ext uri="{BB962C8B-B14F-4D97-AF65-F5344CB8AC3E}">
        <p14:creationId xmlns:p14="http://schemas.microsoft.com/office/powerpoint/2010/main" xmlns="" val="3763096391"/>
      </p:ext>
    </p:extLst>
  </p:cSld>
  <p:clrMapOvr>
    <a:masterClrMapping/>
  </p:clrMapOvr>
  <p:transition spd="slow"/>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3050"/>
            <a:ext cx="3008313" cy="1162050"/>
          </a:xfrm>
        </p:spPr>
        <p:txBody>
          <a:bodyPr anchor="b"/>
          <a:lstStyle>
            <a:lvl1pPr algn="l">
              <a:defRPr sz="2000" b="1"/>
            </a:lvl1pPr>
          </a:lstStyle>
          <a:p>
            <a:r>
              <a:rPr lang="pt-BR" smtClean="0"/>
              <a:t>Clique para editar o título mestre</a:t>
            </a:r>
            <a:endParaRPr lang="pt-BR"/>
          </a:p>
        </p:txBody>
      </p:sp>
      <p:sp>
        <p:nvSpPr>
          <p:cNvPr id="3" name="Espaço Reservado para Conteúdo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Texto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smtClean="0"/>
              <a:t>Clique para editar o texto mestre</a:t>
            </a:r>
          </a:p>
        </p:txBody>
      </p:sp>
      <p:sp>
        <p:nvSpPr>
          <p:cNvPr id="5" name="Espaço Reservado para Data 4"/>
          <p:cNvSpPr>
            <a:spLocks noGrp="1"/>
          </p:cNvSpPr>
          <p:nvPr>
            <p:ph type="dt" sz="half" idx="10"/>
          </p:nvPr>
        </p:nvSpPr>
        <p:spPr/>
        <p:txBody>
          <a:bodyPr/>
          <a:lstStyle/>
          <a:p>
            <a:fld id="{9CFDED6F-5054-4561-84D0-BBD64096389D}" type="datetimeFigureOut">
              <a:rPr lang="pt-BR" smtClean="0"/>
              <a:pPr/>
              <a:t>31/08/2018</a:t>
            </a:fld>
            <a:endParaRPr lang="pt-BR"/>
          </a:p>
        </p:txBody>
      </p:sp>
      <p:sp>
        <p:nvSpPr>
          <p:cNvPr id="6" name="Espaço Reservado para Rodapé 5"/>
          <p:cNvSpPr>
            <a:spLocks noGrp="1"/>
          </p:cNvSpPr>
          <p:nvPr>
            <p:ph type="ftr" sz="quarter" idx="11"/>
          </p:nvPr>
        </p:nvSpPr>
        <p:spPr/>
        <p:txBody>
          <a:bodyPr/>
          <a:lstStyle/>
          <a:p>
            <a:endParaRPr lang="pt-BR"/>
          </a:p>
        </p:txBody>
      </p:sp>
      <p:sp>
        <p:nvSpPr>
          <p:cNvPr id="7" name="Espaço Reservado para Número de Slide 6"/>
          <p:cNvSpPr>
            <a:spLocks noGrp="1"/>
          </p:cNvSpPr>
          <p:nvPr>
            <p:ph type="sldNum" sz="quarter" idx="12"/>
          </p:nvPr>
        </p:nvSpPr>
        <p:spPr/>
        <p:txBody>
          <a:bodyPr/>
          <a:lstStyle/>
          <a:p>
            <a:fld id="{A123934B-9EAD-491A-A212-0CE9DF5C703E}" type="slidenum">
              <a:rPr lang="pt-BR" smtClean="0"/>
              <a:pPr/>
              <a:t>‹nº›</a:t>
            </a:fld>
            <a:endParaRPr lang="pt-BR"/>
          </a:p>
        </p:txBody>
      </p:sp>
    </p:spTree>
    <p:extLst>
      <p:ext uri="{BB962C8B-B14F-4D97-AF65-F5344CB8AC3E}">
        <p14:creationId xmlns:p14="http://schemas.microsoft.com/office/powerpoint/2010/main" xmlns="" val="347927643"/>
      </p:ext>
    </p:extLst>
  </p:cSld>
  <p:clrMapOvr>
    <a:masterClrMapping/>
  </p:clrMapOvr>
  <p:transition spd="slow"/>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m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1792288" y="4800600"/>
            <a:ext cx="5486400" cy="566738"/>
          </a:xfrm>
        </p:spPr>
        <p:txBody>
          <a:bodyPr anchor="b"/>
          <a:lstStyle>
            <a:lvl1pPr algn="l">
              <a:defRPr sz="2000" b="1"/>
            </a:lvl1pPr>
          </a:lstStyle>
          <a:p>
            <a:r>
              <a:rPr lang="pt-BR" smtClean="0"/>
              <a:t>Clique para editar o título mestre</a:t>
            </a:r>
            <a:endParaRPr lang="pt-BR"/>
          </a:p>
        </p:txBody>
      </p:sp>
      <p:sp>
        <p:nvSpPr>
          <p:cNvPr id="3" name="Espaço Reservado para Imagem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pt-BR"/>
          </a:p>
        </p:txBody>
      </p:sp>
      <p:sp>
        <p:nvSpPr>
          <p:cNvPr id="4" name="Espaço Reservado para Tex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smtClean="0"/>
              <a:t>Clique para editar o texto mestre</a:t>
            </a:r>
          </a:p>
        </p:txBody>
      </p:sp>
      <p:sp>
        <p:nvSpPr>
          <p:cNvPr id="5" name="Espaço Reservado para Data 4"/>
          <p:cNvSpPr>
            <a:spLocks noGrp="1"/>
          </p:cNvSpPr>
          <p:nvPr>
            <p:ph type="dt" sz="half" idx="10"/>
          </p:nvPr>
        </p:nvSpPr>
        <p:spPr/>
        <p:txBody>
          <a:bodyPr/>
          <a:lstStyle/>
          <a:p>
            <a:fld id="{9CFDED6F-5054-4561-84D0-BBD64096389D}" type="datetimeFigureOut">
              <a:rPr lang="pt-BR" smtClean="0"/>
              <a:pPr/>
              <a:t>31/08/2018</a:t>
            </a:fld>
            <a:endParaRPr lang="pt-BR"/>
          </a:p>
        </p:txBody>
      </p:sp>
      <p:sp>
        <p:nvSpPr>
          <p:cNvPr id="6" name="Espaço Reservado para Rodapé 5"/>
          <p:cNvSpPr>
            <a:spLocks noGrp="1"/>
          </p:cNvSpPr>
          <p:nvPr>
            <p:ph type="ftr" sz="quarter" idx="11"/>
          </p:nvPr>
        </p:nvSpPr>
        <p:spPr/>
        <p:txBody>
          <a:bodyPr/>
          <a:lstStyle/>
          <a:p>
            <a:endParaRPr lang="pt-BR"/>
          </a:p>
        </p:txBody>
      </p:sp>
      <p:sp>
        <p:nvSpPr>
          <p:cNvPr id="7" name="Espaço Reservado para Número de Slide 6"/>
          <p:cNvSpPr>
            <a:spLocks noGrp="1"/>
          </p:cNvSpPr>
          <p:nvPr>
            <p:ph type="sldNum" sz="quarter" idx="12"/>
          </p:nvPr>
        </p:nvSpPr>
        <p:spPr/>
        <p:txBody>
          <a:bodyPr/>
          <a:lstStyle/>
          <a:p>
            <a:fld id="{A123934B-9EAD-491A-A212-0CE9DF5C703E}" type="slidenum">
              <a:rPr lang="pt-BR" smtClean="0"/>
              <a:pPr/>
              <a:t>‹nº›</a:t>
            </a:fld>
            <a:endParaRPr lang="pt-BR"/>
          </a:p>
        </p:txBody>
      </p:sp>
    </p:spTree>
    <p:extLst>
      <p:ext uri="{BB962C8B-B14F-4D97-AF65-F5344CB8AC3E}">
        <p14:creationId xmlns:p14="http://schemas.microsoft.com/office/powerpoint/2010/main" xmlns="" val="1372938270"/>
      </p:ext>
    </p:extLst>
  </p:cSld>
  <p:clrMapOvr>
    <a:masterClrMapping/>
  </p:clrMapOvr>
  <p:transition spd="slow"/>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ço Reservado para Título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pt-BR" smtClean="0"/>
              <a:t>Clique para editar o título mestre</a:t>
            </a:r>
            <a:endParaRPr lang="pt-BR"/>
          </a:p>
        </p:txBody>
      </p:sp>
      <p:sp>
        <p:nvSpPr>
          <p:cNvPr id="3" name="Espaço Reservado para Texto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Data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CFDED6F-5054-4561-84D0-BBD64096389D}" type="datetimeFigureOut">
              <a:rPr lang="pt-BR" smtClean="0"/>
              <a:pPr/>
              <a:t>31/08/2018</a:t>
            </a:fld>
            <a:endParaRPr lang="pt-BR"/>
          </a:p>
        </p:txBody>
      </p:sp>
      <p:sp>
        <p:nvSpPr>
          <p:cNvPr id="5" name="Espaço Reservado para Rodapé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pt-BR"/>
          </a:p>
        </p:txBody>
      </p:sp>
      <p:sp>
        <p:nvSpPr>
          <p:cNvPr id="6" name="Espaço Reservado para Número de Slid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123934B-9EAD-491A-A212-0CE9DF5C703E}" type="slidenum">
              <a:rPr lang="pt-BR" smtClean="0"/>
              <a:pPr/>
              <a:t>‹nº›</a:t>
            </a:fld>
            <a:endParaRPr lang="pt-BR"/>
          </a:p>
        </p:txBody>
      </p:sp>
    </p:spTree>
    <p:extLst>
      <p:ext uri="{BB962C8B-B14F-4D97-AF65-F5344CB8AC3E}">
        <p14:creationId xmlns:p14="http://schemas.microsoft.com/office/powerpoint/2010/main" xmlns="" val="39060368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spd="slow"/>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p:txBody>
          <a:bodyPr/>
          <a:lstStyle/>
          <a:p>
            <a:endParaRPr lang="pt-BR"/>
          </a:p>
        </p:txBody>
      </p:sp>
      <p:sp>
        <p:nvSpPr>
          <p:cNvPr id="3" name="Subtítulo 2"/>
          <p:cNvSpPr>
            <a:spLocks noGrp="1"/>
          </p:cNvSpPr>
          <p:nvPr>
            <p:ph type="subTitle" idx="1"/>
          </p:nvPr>
        </p:nvSpPr>
        <p:spPr/>
        <p:txBody>
          <a:bodyPr/>
          <a:lstStyle/>
          <a:p>
            <a:endParaRPr lang="pt-BR"/>
          </a:p>
        </p:txBody>
      </p:sp>
      <p:pic>
        <p:nvPicPr>
          <p:cNvPr id="4" name="Imagem 3"/>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0" y="0"/>
            <a:ext cx="9144000" cy="6858000"/>
          </a:xfrm>
          <a:prstGeom prst="rect">
            <a:avLst/>
          </a:prstGeom>
        </p:spPr>
      </p:pic>
    </p:spTree>
    <p:extLst>
      <p:ext uri="{BB962C8B-B14F-4D97-AF65-F5344CB8AC3E}">
        <p14:creationId xmlns:p14="http://schemas.microsoft.com/office/powerpoint/2010/main" xmlns="" val="3350715880"/>
      </p:ext>
    </p:extLst>
  </p:cSld>
  <p:clrMapOvr>
    <a:masterClrMapping/>
  </p:clrMapOvr>
  <p:transition spd="slow"/>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Espaço Reservado para Conteúdo 3"/>
          <p:cNvPicPr>
            <a:picLocks noGrp="1" noChangeAspect="1"/>
          </p:cNvPicPr>
          <p:nvPr>
            <p:ph idx="4294967295"/>
          </p:nvPr>
        </p:nvPicPr>
        <p:blipFill>
          <a:blip r:embed="rId2" cstate="print">
            <a:extLst>
              <a:ext uri="{28A0092B-C50C-407E-A947-70E740481C1C}">
                <a14:useLocalDpi xmlns:a14="http://schemas.microsoft.com/office/drawing/2010/main" xmlns="" val="0"/>
              </a:ext>
            </a:extLst>
          </a:blip>
          <a:stretch>
            <a:fillRect/>
          </a:stretch>
        </p:blipFill>
        <p:spPr>
          <a:xfrm>
            <a:off x="0" y="7938"/>
            <a:ext cx="9144000" cy="6858000"/>
          </a:xfrm>
        </p:spPr>
      </p:pic>
      <p:sp>
        <p:nvSpPr>
          <p:cNvPr id="5" name="Título 4"/>
          <p:cNvSpPr>
            <a:spLocks noGrp="1"/>
          </p:cNvSpPr>
          <p:nvPr>
            <p:ph type="ctrTitle"/>
          </p:nvPr>
        </p:nvSpPr>
        <p:spPr>
          <a:xfrm>
            <a:off x="685800" y="2130425"/>
            <a:ext cx="7772400" cy="1798641"/>
          </a:xfrm>
        </p:spPr>
        <p:txBody>
          <a:bodyPr/>
          <a:lstStyle/>
          <a:p>
            <a:r>
              <a:rPr lang="pt-BR" dirty="0" smtClean="0"/>
              <a:t>VISITAS TÉCNICAS</a:t>
            </a:r>
            <a:br>
              <a:rPr lang="pt-BR" dirty="0" smtClean="0"/>
            </a:br>
            <a:r>
              <a:rPr lang="pt-BR" sz="2400" dirty="0" smtClean="0"/>
              <a:t>PNAFM SEGUNDA FASE</a:t>
            </a:r>
            <a:r>
              <a:rPr lang="pt-BR" sz="2800" dirty="0" smtClean="0"/>
              <a:t/>
            </a:r>
            <a:br>
              <a:rPr lang="pt-BR" sz="2800" dirty="0" smtClean="0"/>
            </a:br>
            <a:r>
              <a:rPr lang="pt-BR" sz="1800" dirty="0" smtClean="0"/>
              <a:t>Campo Grande, 04 a 06 setembro 2012</a:t>
            </a:r>
            <a:endParaRPr lang="pt-BR" sz="1800" dirty="0"/>
          </a:p>
        </p:txBody>
      </p:sp>
      <p:sp>
        <p:nvSpPr>
          <p:cNvPr id="6" name="Subtítulo 5"/>
          <p:cNvSpPr>
            <a:spLocks noGrp="1"/>
          </p:cNvSpPr>
          <p:nvPr>
            <p:ph type="subTitle" idx="1"/>
          </p:nvPr>
        </p:nvSpPr>
        <p:spPr>
          <a:xfrm>
            <a:off x="1371600" y="3886200"/>
            <a:ext cx="6400800" cy="2257444"/>
          </a:xfrm>
        </p:spPr>
        <p:txBody>
          <a:bodyPr/>
          <a:lstStyle/>
          <a:p>
            <a:r>
              <a:rPr lang="pt-BR" dirty="0" smtClean="0">
                <a:solidFill>
                  <a:schemeClr val="tx1"/>
                </a:solidFill>
              </a:rPr>
              <a:t>PRIMEIRO CICLO 2012</a:t>
            </a:r>
          </a:p>
          <a:p>
            <a:r>
              <a:rPr lang="pt-BR" sz="2000" dirty="0" smtClean="0">
                <a:solidFill>
                  <a:schemeClr val="tx1"/>
                </a:solidFill>
              </a:rPr>
              <a:t>JULHO/AGOSTO</a:t>
            </a:r>
          </a:p>
          <a:p>
            <a:endParaRPr lang="pt-BR" sz="2400" dirty="0" smtClean="0"/>
          </a:p>
          <a:p>
            <a:r>
              <a:rPr lang="pt-BR" sz="2400" dirty="0" smtClean="0">
                <a:solidFill>
                  <a:schemeClr val="tx1"/>
                </a:solidFill>
              </a:rPr>
              <a:t>ALEXANDRE MELILLO </a:t>
            </a:r>
            <a:r>
              <a:rPr lang="pt-BR" sz="1800" dirty="0" smtClean="0">
                <a:solidFill>
                  <a:srgbClr val="0070C0"/>
                </a:solidFill>
              </a:rPr>
              <a:t>– </a:t>
            </a:r>
            <a:r>
              <a:rPr lang="pt-BR" sz="1800" dirty="0" err="1" smtClean="0">
                <a:solidFill>
                  <a:srgbClr val="0070C0"/>
                </a:solidFill>
              </a:rPr>
              <a:t>prev</a:t>
            </a:r>
            <a:r>
              <a:rPr lang="pt-BR" sz="1800" dirty="0" smtClean="0">
                <a:solidFill>
                  <a:srgbClr val="0070C0"/>
                </a:solidFill>
              </a:rPr>
              <a:t>: 15min.</a:t>
            </a:r>
            <a:endParaRPr lang="pt-BR" sz="1800" dirty="0">
              <a:solidFill>
                <a:srgbClr val="0070C0"/>
              </a:solidFill>
            </a:endParaRPr>
          </a:p>
        </p:txBody>
      </p:sp>
    </p:spTree>
    <p:extLst>
      <p:ext uri="{BB962C8B-B14F-4D97-AF65-F5344CB8AC3E}">
        <p14:creationId xmlns:p14="http://schemas.microsoft.com/office/powerpoint/2010/main" xmlns="" val="2531333405"/>
      </p:ext>
    </p:extLst>
  </p:cSld>
  <p:clrMapOvr>
    <a:masterClrMapping/>
  </p:clrMapOvr>
  <p:transition spd="slow"/>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m 3"/>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0" y="0"/>
            <a:ext cx="9144000" cy="6858000"/>
          </a:xfrm>
          <a:prstGeom prst="rect">
            <a:avLst/>
          </a:prstGeom>
        </p:spPr>
      </p:pic>
      <p:sp>
        <p:nvSpPr>
          <p:cNvPr id="2" name="Título 1"/>
          <p:cNvSpPr>
            <a:spLocks noGrp="1"/>
          </p:cNvSpPr>
          <p:nvPr>
            <p:ph type="ctrTitle"/>
          </p:nvPr>
        </p:nvSpPr>
        <p:spPr>
          <a:xfrm>
            <a:off x="214282" y="357167"/>
            <a:ext cx="4857784" cy="714379"/>
          </a:xfrm>
        </p:spPr>
        <p:txBody>
          <a:bodyPr>
            <a:normAutofit fontScale="90000"/>
          </a:bodyPr>
          <a:lstStyle/>
          <a:p>
            <a:r>
              <a:rPr lang="pt-BR" dirty="0" smtClean="0"/>
              <a:t>VISITAS TÉCNICAS</a:t>
            </a:r>
            <a:endParaRPr lang="pt-BR" dirty="0"/>
          </a:p>
        </p:txBody>
      </p:sp>
      <p:sp>
        <p:nvSpPr>
          <p:cNvPr id="3" name="Subtítulo 2"/>
          <p:cNvSpPr>
            <a:spLocks noGrp="1"/>
          </p:cNvSpPr>
          <p:nvPr>
            <p:ph type="subTitle" idx="1"/>
          </p:nvPr>
        </p:nvSpPr>
        <p:spPr>
          <a:xfrm>
            <a:off x="714348" y="1214422"/>
            <a:ext cx="7786742" cy="4786346"/>
          </a:xfrm>
        </p:spPr>
        <p:txBody>
          <a:bodyPr>
            <a:noAutofit/>
          </a:bodyPr>
          <a:lstStyle/>
          <a:p>
            <a:pPr algn="l"/>
            <a:r>
              <a:rPr lang="pt-BR" sz="2400" b="1" dirty="0" smtClean="0">
                <a:solidFill>
                  <a:schemeClr val="tx1"/>
                </a:solidFill>
              </a:rPr>
              <a:t>ASPECTOS GERAIS</a:t>
            </a:r>
          </a:p>
          <a:p>
            <a:pPr algn="l"/>
            <a:r>
              <a:rPr lang="pt-BR" sz="1800" dirty="0" smtClean="0">
                <a:solidFill>
                  <a:schemeClr val="tx1"/>
                </a:solidFill>
              </a:rPr>
              <a:t> </a:t>
            </a:r>
          </a:p>
          <a:p>
            <a:pPr algn="l"/>
            <a:r>
              <a:rPr lang="pt-BR" sz="1800" dirty="0" smtClean="0">
                <a:solidFill>
                  <a:schemeClr val="tx1"/>
                </a:solidFill>
              </a:rPr>
              <a:t>Conforme definido na Reunião anterior da Rede GOGEP, realizada em Gravatá/PE em maio passado, foi realizado o </a:t>
            </a:r>
            <a:r>
              <a:rPr lang="pt-BR" sz="1800" dirty="0" smtClean="0">
                <a:solidFill>
                  <a:srgbClr val="0070C0"/>
                </a:solidFill>
              </a:rPr>
              <a:t>Primeiro Ciclo de 2012 das Visitas Técnicas</a:t>
            </a:r>
            <a:r>
              <a:rPr lang="pt-BR" sz="1800" dirty="0" smtClean="0">
                <a:solidFill>
                  <a:schemeClr val="tx1"/>
                </a:solidFill>
              </a:rPr>
              <a:t>, item regulamentado pelo Regulamento Operacional – ROP do PNAFM, item 7.1.1 (ii):</a:t>
            </a:r>
          </a:p>
          <a:p>
            <a:pPr algn="l"/>
            <a:r>
              <a:rPr lang="pt-BR" sz="1800" dirty="0" smtClean="0">
                <a:solidFill>
                  <a:schemeClr val="tx1"/>
                </a:solidFill>
              </a:rPr>
              <a:t> </a:t>
            </a:r>
          </a:p>
          <a:p>
            <a:pPr algn="l"/>
            <a:r>
              <a:rPr lang="pt-BR" sz="1800" b="1" dirty="0" smtClean="0">
                <a:solidFill>
                  <a:schemeClr val="tx1"/>
                </a:solidFill>
              </a:rPr>
              <a:t>Visitas técnicas da UCP e/ou do BID aos </a:t>
            </a:r>
            <a:r>
              <a:rPr lang="pt-BR" sz="1800" b="1" dirty="0" err="1" smtClean="0">
                <a:solidFill>
                  <a:schemeClr val="tx1"/>
                </a:solidFill>
              </a:rPr>
              <a:t>Submutuários</a:t>
            </a:r>
            <a:r>
              <a:rPr lang="pt-BR" sz="1800" dirty="0" smtClean="0">
                <a:solidFill>
                  <a:schemeClr val="tx1"/>
                </a:solidFill>
              </a:rPr>
              <a:t>. </a:t>
            </a:r>
          </a:p>
          <a:p>
            <a:pPr algn="l"/>
            <a:r>
              <a:rPr lang="pt-BR" sz="1800" dirty="0" smtClean="0">
                <a:solidFill>
                  <a:schemeClr val="tx1"/>
                </a:solidFill>
              </a:rPr>
              <a:t>Estas visitas devem </a:t>
            </a:r>
            <a:r>
              <a:rPr lang="pt-BR" sz="1800" dirty="0" smtClean="0">
                <a:solidFill>
                  <a:srgbClr val="0070C0"/>
                </a:solidFill>
              </a:rPr>
              <a:t>transferir conhecimentos </a:t>
            </a:r>
            <a:r>
              <a:rPr lang="pt-BR" sz="1800" dirty="0" smtClean="0">
                <a:solidFill>
                  <a:schemeClr val="tx1"/>
                </a:solidFill>
              </a:rPr>
              <a:t>e prestar </a:t>
            </a:r>
            <a:r>
              <a:rPr lang="pt-BR" sz="1800" dirty="0" smtClean="0">
                <a:solidFill>
                  <a:srgbClr val="0070C0"/>
                </a:solidFill>
              </a:rPr>
              <a:t>orientações técnicas especializadas</a:t>
            </a:r>
            <a:r>
              <a:rPr lang="pt-BR" sz="1800" dirty="0" smtClean="0">
                <a:solidFill>
                  <a:schemeClr val="tx1"/>
                </a:solidFill>
              </a:rPr>
              <a:t>, por meio de um processo de coleta, análise e proposições de melhorias das ações, com orientação de melhores práticas a serem seguidas. </a:t>
            </a:r>
          </a:p>
          <a:p>
            <a:pPr algn="l"/>
            <a:r>
              <a:rPr lang="pt-BR" sz="1800" dirty="0" smtClean="0">
                <a:solidFill>
                  <a:schemeClr val="tx1"/>
                </a:solidFill>
              </a:rPr>
              <a:t>A estrutura do Relatório de Supervisão consta do </a:t>
            </a:r>
            <a:r>
              <a:rPr lang="pt-BR" sz="1800" b="1" dirty="0" smtClean="0">
                <a:solidFill>
                  <a:schemeClr val="tx1"/>
                </a:solidFill>
              </a:rPr>
              <a:t>Anexo II</a:t>
            </a:r>
            <a:r>
              <a:rPr lang="pt-BR" sz="1800" dirty="0" smtClean="0">
                <a:solidFill>
                  <a:schemeClr val="tx1"/>
                </a:solidFill>
              </a:rPr>
              <a:t> deste Regulamento.</a:t>
            </a:r>
          </a:p>
          <a:p>
            <a:pPr algn="l"/>
            <a:r>
              <a:rPr lang="pt-BR" sz="1800" dirty="0" smtClean="0">
                <a:solidFill>
                  <a:schemeClr val="tx1"/>
                </a:solidFill>
              </a:rPr>
              <a:t> </a:t>
            </a:r>
          </a:p>
          <a:p>
            <a:pPr algn="l"/>
            <a:r>
              <a:rPr lang="pt-BR" sz="1800" dirty="0" smtClean="0">
                <a:solidFill>
                  <a:schemeClr val="tx1"/>
                </a:solidFill>
              </a:rPr>
              <a:t>A </a:t>
            </a:r>
            <a:r>
              <a:rPr lang="pt-BR" sz="1800" dirty="0" smtClean="0">
                <a:solidFill>
                  <a:srgbClr val="0070C0"/>
                </a:solidFill>
              </a:rPr>
              <a:t>estrutura</a:t>
            </a:r>
            <a:r>
              <a:rPr lang="pt-BR" sz="1800" dirty="0" smtClean="0">
                <a:solidFill>
                  <a:schemeClr val="tx1"/>
                </a:solidFill>
              </a:rPr>
              <a:t> das Visitas Técnicas consiste em </a:t>
            </a:r>
            <a:r>
              <a:rPr lang="pt-BR" sz="1800" dirty="0" smtClean="0">
                <a:solidFill>
                  <a:srgbClr val="0070C0"/>
                </a:solidFill>
              </a:rPr>
              <a:t>revisitar o Projeto PNAFM em execução</a:t>
            </a:r>
            <a:r>
              <a:rPr lang="pt-BR" sz="1800" dirty="0" smtClean="0">
                <a:solidFill>
                  <a:schemeClr val="tx1"/>
                </a:solidFill>
              </a:rPr>
              <a:t>, observando os aspectos Institucional, Técnico, Financeiro e de Monitoramento, onde são repassadas as diretrizes gerais do Programa.</a:t>
            </a:r>
          </a:p>
          <a:p>
            <a:pPr algn="l"/>
            <a:endParaRPr lang="pt-BR" sz="1800" dirty="0"/>
          </a:p>
        </p:txBody>
      </p:sp>
    </p:spTree>
    <p:extLst>
      <p:ext uri="{BB962C8B-B14F-4D97-AF65-F5344CB8AC3E}">
        <p14:creationId xmlns:p14="http://schemas.microsoft.com/office/powerpoint/2010/main" xmlns="" val="3653062177"/>
      </p:ext>
    </p:extLst>
  </p:cSld>
  <p:clrMapOvr>
    <a:masterClrMapping/>
  </p:clrMapOvr>
  <p:transition spd="slow"/>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m 3"/>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0" y="0"/>
            <a:ext cx="9144000" cy="6858000"/>
          </a:xfrm>
          <a:prstGeom prst="rect">
            <a:avLst/>
          </a:prstGeom>
        </p:spPr>
      </p:pic>
      <p:sp>
        <p:nvSpPr>
          <p:cNvPr id="2" name="Título 1"/>
          <p:cNvSpPr>
            <a:spLocks noGrp="1"/>
          </p:cNvSpPr>
          <p:nvPr>
            <p:ph type="ctrTitle"/>
          </p:nvPr>
        </p:nvSpPr>
        <p:spPr>
          <a:xfrm>
            <a:off x="214282" y="357167"/>
            <a:ext cx="4857784" cy="714379"/>
          </a:xfrm>
        </p:spPr>
        <p:txBody>
          <a:bodyPr>
            <a:normAutofit fontScale="90000"/>
          </a:bodyPr>
          <a:lstStyle/>
          <a:p>
            <a:r>
              <a:rPr lang="pt-BR" dirty="0" smtClean="0"/>
              <a:t>VISITAS TÉCNICAS</a:t>
            </a:r>
            <a:endParaRPr lang="pt-BR" dirty="0"/>
          </a:p>
        </p:txBody>
      </p:sp>
      <p:sp>
        <p:nvSpPr>
          <p:cNvPr id="3" name="Subtítulo 2"/>
          <p:cNvSpPr>
            <a:spLocks noGrp="1"/>
          </p:cNvSpPr>
          <p:nvPr>
            <p:ph type="subTitle" idx="1"/>
          </p:nvPr>
        </p:nvSpPr>
        <p:spPr>
          <a:xfrm>
            <a:off x="714348" y="1214422"/>
            <a:ext cx="7858180" cy="4429156"/>
          </a:xfrm>
        </p:spPr>
        <p:txBody>
          <a:bodyPr>
            <a:noAutofit/>
          </a:bodyPr>
          <a:lstStyle/>
          <a:p>
            <a:pPr algn="l"/>
            <a:r>
              <a:rPr lang="pt-BR" sz="1600" dirty="0" smtClean="0">
                <a:solidFill>
                  <a:schemeClr val="tx1"/>
                </a:solidFill>
              </a:rPr>
              <a:t>Foram realizadas </a:t>
            </a:r>
            <a:r>
              <a:rPr lang="pt-BR" sz="1600" dirty="0" smtClean="0">
                <a:solidFill>
                  <a:srgbClr val="0070C0"/>
                </a:solidFill>
              </a:rPr>
              <a:t>19 Visitas</a:t>
            </a:r>
            <a:r>
              <a:rPr lang="pt-BR" sz="1600" dirty="0" smtClean="0">
                <a:solidFill>
                  <a:schemeClr val="tx1"/>
                </a:solidFill>
              </a:rPr>
              <a:t>, de um total de 22 Projetos em execução. Além dos aspectos gerais, merecem destaque:</a:t>
            </a:r>
          </a:p>
          <a:p>
            <a:pPr marL="358775" indent="-358775" algn="l">
              <a:buFont typeface="Wingdings" pitchFamily="2" charset="2"/>
              <a:buChar char="v"/>
            </a:pPr>
            <a:r>
              <a:rPr lang="pt-BR" sz="1600" dirty="0" smtClean="0">
                <a:solidFill>
                  <a:schemeClr val="tx1"/>
                </a:solidFill>
              </a:rPr>
              <a:t>O </a:t>
            </a:r>
            <a:r>
              <a:rPr lang="pt-BR" sz="1600" dirty="0" smtClean="0">
                <a:solidFill>
                  <a:srgbClr val="0070C0"/>
                </a:solidFill>
              </a:rPr>
              <a:t>prazo</a:t>
            </a:r>
            <a:r>
              <a:rPr lang="pt-BR" sz="1600" dirty="0" smtClean="0">
                <a:solidFill>
                  <a:schemeClr val="tx1"/>
                </a:solidFill>
              </a:rPr>
              <a:t> de conclusão dos projetos não ultrapassa o primeiro semestre de 2014. Tal fato enseja grau de </a:t>
            </a:r>
            <a:r>
              <a:rPr lang="pt-BR" sz="1600" dirty="0" smtClean="0">
                <a:solidFill>
                  <a:srgbClr val="0070C0"/>
                </a:solidFill>
              </a:rPr>
              <a:t>maturidade</a:t>
            </a:r>
            <a:r>
              <a:rPr lang="pt-BR" sz="1600" dirty="0" smtClean="0">
                <a:solidFill>
                  <a:schemeClr val="tx1"/>
                </a:solidFill>
              </a:rPr>
              <a:t> superior ao verificado na Primeira Fase do PNAFM.</a:t>
            </a:r>
          </a:p>
          <a:p>
            <a:pPr marL="358775" indent="-358775" algn="l">
              <a:buFont typeface="Wingdings" pitchFamily="2" charset="2"/>
              <a:buChar char="v"/>
            </a:pPr>
            <a:r>
              <a:rPr lang="pt-BR" sz="1600" dirty="0" smtClean="0">
                <a:solidFill>
                  <a:schemeClr val="tx1"/>
                </a:solidFill>
              </a:rPr>
              <a:t>A prospecção de </a:t>
            </a:r>
            <a:r>
              <a:rPr lang="pt-BR" sz="1600" dirty="0" smtClean="0">
                <a:solidFill>
                  <a:srgbClr val="0070C0"/>
                </a:solidFill>
              </a:rPr>
              <a:t>melhorias</a:t>
            </a:r>
            <a:r>
              <a:rPr lang="pt-BR" sz="1600" dirty="0" smtClean="0">
                <a:solidFill>
                  <a:schemeClr val="tx1"/>
                </a:solidFill>
              </a:rPr>
              <a:t> possíveis de serem avaliadas para comporem o regramento da Terceira Fase do PNAFM, em negociação com o BID. Como exemplo: </a:t>
            </a:r>
          </a:p>
          <a:p>
            <a:pPr marL="815975" lvl="1" indent="-358775" algn="l">
              <a:buFont typeface="Wingdings" pitchFamily="2" charset="2"/>
              <a:buChar char="v"/>
            </a:pPr>
            <a:r>
              <a:rPr lang="pt-BR" sz="1600" dirty="0" smtClean="0">
                <a:solidFill>
                  <a:srgbClr val="0070C0"/>
                </a:solidFill>
              </a:rPr>
              <a:t>Aditivos contratuais</a:t>
            </a:r>
            <a:r>
              <a:rPr lang="pt-BR" sz="1600" dirty="0" smtClean="0">
                <a:solidFill>
                  <a:schemeClr val="tx1"/>
                </a:solidFill>
              </a:rPr>
              <a:t>. Ampliação de valor de contratos com fornecedores             (15% vs. 25%) </a:t>
            </a:r>
          </a:p>
          <a:p>
            <a:pPr marL="815975" lvl="1" indent="-358775" algn="l">
              <a:buFont typeface="Wingdings" pitchFamily="2" charset="2"/>
              <a:buChar char="v"/>
            </a:pPr>
            <a:r>
              <a:rPr lang="pt-BR" sz="1600" dirty="0" smtClean="0">
                <a:solidFill>
                  <a:srgbClr val="0070C0"/>
                </a:solidFill>
              </a:rPr>
              <a:t>Contratações diretas</a:t>
            </a:r>
            <a:r>
              <a:rPr lang="pt-BR" sz="1600" dirty="0" smtClean="0">
                <a:solidFill>
                  <a:schemeClr val="tx1"/>
                </a:solidFill>
              </a:rPr>
              <a:t>. Possibilidade de estabelecimento de limite máximo.</a:t>
            </a:r>
          </a:p>
          <a:p>
            <a:pPr marL="358775" indent="-358775" algn="l">
              <a:buFont typeface="Wingdings" pitchFamily="2" charset="2"/>
              <a:buChar char="v"/>
            </a:pPr>
            <a:r>
              <a:rPr lang="pt-BR" sz="1600" dirty="0" smtClean="0">
                <a:solidFill>
                  <a:srgbClr val="0070C0"/>
                </a:solidFill>
              </a:rPr>
              <a:t>Divulgação</a:t>
            </a:r>
            <a:r>
              <a:rPr lang="pt-BR" sz="1600" dirty="0" smtClean="0">
                <a:solidFill>
                  <a:schemeClr val="tx1"/>
                </a:solidFill>
              </a:rPr>
              <a:t> do PNAFM. Sugestão de inserção de chamada do Projeto PNAFM no site municipal.</a:t>
            </a:r>
          </a:p>
          <a:p>
            <a:pPr marL="358775" indent="-358775" algn="l">
              <a:buFont typeface="Wingdings" pitchFamily="2" charset="2"/>
              <a:buChar char="v"/>
            </a:pPr>
            <a:r>
              <a:rPr lang="pt-BR" sz="1600" dirty="0" smtClean="0">
                <a:solidFill>
                  <a:srgbClr val="0070C0"/>
                </a:solidFill>
              </a:rPr>
              <a:t>Patrocínio institucional</a:t>
            </a:r>
            <a:r>
              <a:rPr lang="pt-BR" sz="1600" dirty="0" smtClean="0">
                <a:solidFill>
                  <a:schemeClr val="tx1"/>
                </a:solidFill>
              </a:rPr>
              <a:t>. Visita da UCP após o certame eleitoral, reforçando o apoio ao Projeto PNAFM.</a:t>
            </a:r>
          </a:p>
          <a:p>
            <a:pPr marL="358775" indent="-358775" algn="l">
              <a:buFont typeface="Wingdings" pitchFamily="2" charset="2"/>
              <a:buChar char="v"/>
            </a:pPr>
            <a:r>
              <a:rPr lang="pt-BR" sz="1600" dirty="0" smtClean="0">
                <a:solidFill>
                  <a:srgbClr val="0070C0"/>
                </a:solidFill>
              </a:rPr>
              <a:t>Relacionamento CAIXA</a:t>
            </a:r>
            <a:r>
              <a:rPr lang="pt-BR" sz="1600" dirty="0" smtClean="0">
                <a:solidFill>
                  <a:schemeClr val="tx1"/>
                </a:solidFill>
              </a:rPr>
              <a:t>. Reforço contínuo na busca de qualificação e melhoria do atendimento.</a:t>
            </a:r>
          </a:p>
          <a:p>
            <a:pPr marL="358775" indent="-358775" algn="l">
              <a:buFont typeface="Wingdings" pitchFamily="2" charset="2"/>
              <a:buChar char="v"/>
            </a:pPr>
            <a:r>
              <a:rPr lang="pt-BR" sz="1600" dirty="0" smtClean="0">
                <a:solidFill>
                  <a:srgbClr val="0070C0"/>
                </a:solidFill>
              </a:rPr>
              <a:t>Capacitação</a:t>
            </a:r>
            <a:r>
              <a:rPr lang="pt-BR" sz="1600" dirty="0" smtClean="0">
                <a:solidFill>
                  <a:schemeClr val="tx1"/>
                </a:solidFill>
              </a:rPr>
              <a:t>. Oferta de treinamentos em EAD pela ESAF, sem custos.</a:t>
            </a:r>
          </a:p>
          <a:p>
            <a:pPr algn="l">
              <a:buFontTx/>
              <a:buChar char="-"/>
            </a:pPr>
            <a:endParaRPr lang="pt-BR" dirty="0"/>
          </a:p>
        </p:txBody>
      </p:sp>
    </p:spTree>
    <p:extLst>
      <p:ext uri="{BB962C8B-B14F-4D97-AF65-F5344CB8AC3E}">
        <p14:creationId xmlns:p14="http://schemas.microsoft.com/office/powerpoint/2010/main" xmlns="" val="3653062177"/>
      </p:ext>
    </p:extLst>
  </p:cSld>
  <p:clrMapOvr>
    <a:masterClrMapping/>
  </p:clrMapOvr>
  <p:transition spd="slow"/>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m 3"/>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0" y="0"/>
            <a:ext cx="9144000" cy="6858000"/>
          </a:xfrm>
          <a:prstGeom prst="rect">
            <a:avLst/>
          </a:prstGeom>
        </p:spPr>
      </p:pic>
      <p:sp>
        <p:nvSpPr>
          <p:cNvPr id="2" name="Título 1"/>
          <p:cNvSpPr>
            <a:spLocks noGrp="1"/>
          </p:cNvSpPr>
          <p:nvPr>
            <p:ph type="ctrTitle"/>
          </p:nvPr>
        </p:nvSpPr>
        <p:spPr>
          <a:xfrm>
            <a:off x="214282" y="357167"/>
            <a:ext cx="4857784" cy="714379"/>
          </a:xfrm>
        </p:spPr>
        <p:txBody>
          <a:bodyPr>
            <a:normAutofit fontScale="90000"/>
          </a:bodyPr>
          <a:lstStyle/>
          <a:p>
            <a:r>
              <a:rPr lang="pt-BR" dirty="0" smtClean="0"/>
              <a:t>VISITAS TÉCNICAS</a:t>
            </a:r>
            <a:endParaRPr lang="pt-BR" dirty="0"/>
          </a:p>
        </p:txBody>
      </p:sp>
      <p:sp>
        <p:nvSpPr>
          <p:cNvPr id="3" name="Subtítulo 2"/>
          <p:cNvSpPr>
            <a:spLocks noGrp="1"/>
          </p:cNvSpPr>
          <p:nvPr>
            <p:ph type="subTitle" idx="1"/>
          </p:nvPr>
        </p:nvSpPr>
        <p:spPr>
          <a:xfrm>
            <a:off x="714348" y="1214422"/>
            <a:ext cx="7786742" cy="5000660"/>
          </a:xfrm>
        </p:spPr>
        <p:txBody>
          <a:bodyPr>
            <a:noAutofit/>
          </a:bodyPr>
          <a:lstStyle/>
          <a:p>
            <a:pPr algn="l"/>
            <a:r>
              <a:rPr lang="pt-BR" sz="1600" dirty="0" smtClean="0">
                <a:solidFill>
                  <a:schemeClr val="tx1"/>
                </a:solidFill>
              </a:rPr>
              <a:t>Além desses destaques, de forma geral foram repassadas as </a:t>
            </a:r>
            <a:r>
              <a:rPr lang="pt-BR" sz="1600" dirty="0" smtClean="0">
                <a:solidFill>
                  <a:srgbClr val="0070C0"/>
                </a:solidFill>
              </a:rPr>
              <a:t>diretrizes fundamentais </a:t>
            </a:r>
            <a:r>
              <a:rPr lang="pt-BR" sz="1600" dirty="0" smtClean="0">
                <a:solidFill>
                  <a:schemeClr val="tx1"/>
                </a:solidFill>
              </a:rPr>
              <a:t>dos projetos, com foco no nivelamento dos resultados esperados:</a:t>
            </a:r>
          </a:p>
          <a:p>
            <a:pPr marL="358775" indent="-358775" algn="l">
              <a:buFont typeface="Wingdings" pitchFamily="2" charset="2"/>
              <a:buChar char="v"/>
            </a:pPr>
            <a:r>
              <a:rPr lang="pt-BR" sz="1600" dirty="0" smtClean="0">
                <a:solidFill>
                  <a:srgbClr val="0070C0"/>
                </a:solidFill>
              </a:rPr>
              <a:t>Gestão Técnica</a:t>
            </a:r>
            <a:r>
              <a:rPr lang="pt-BR" sz="1600" dirty="0" smtClean="0">
                <a:solidFill>
                  <a:schemeClr val="tx1"/>
                </a:solidFill>
              </a:rPr>
              <a:t> – Planejamento Estratégico, Planilha SEEMP, Plano de Aquisições, Revisões de Projeto.</a:t>
            </a:r>
          </a:p>
          <a:p>
            <a:pPr marL="358775" indent="-358775" algn="l">
              <a:buFont typeface="Wingdings" pitchFamily="2" charset="2"/>
              <a:buChar char="v"/>
            </a:pPr>
            <a:r>
              <a:rPr lang="pt-BR" sz="1600" dirty="0" smtClean="0">
                <a:solidFill>
                  <a:srgbClr val="0070C0"/>
                </a:solidFill>
              </a:rPr>
              <a:t>Gestão Financeira</a:t>
            </a:r>
            <a:r>
              <a:rPr lang="pt-BR" sz="1600" dirty="0" smtClean="0">
                <a:solidFill>
                  <a:schemeClr val="tx1"/>
                </a:solidFill>
              </a:rPr>
              <a:t> – SIGFIN, Execução Financeira, Demonstrações Financeiras, Auditorias.</a:t>
            </a:r>
          </a:p>
          <a:p>
            <a:pPr marL="358775" indent="-358775" algn="l">
              <a:buFont typeface="Wingdings" pitchFamily="2" charset="2"/>
              <a:buChar char="v"/>
            </a:pPr>
            <a:r>
              <a:rPr lang="pt-BR" sz="1600" dirty="0" smtClean="0">
                <a:solidFill>
                  <a:srgbClr val="0070C0"/>
                </a:solidFill>
              </a:rPr>
              <a:t>Monitoramento</a:t>
            </a:r>
            <a:r>
              <a:rPr lang="pt-BR" sz="1600" dirty="0" smtClean="0">
                <a:solidFill>
                  <a:schemeClr val="tx1"/>
                </a:solidFill>
              </a:rPr>
              <a:t> – Planilha de Monitoramento, Periodicidade, Relatórios.</a:t>
            </a:r>
          </a:p>
          <a:p>
            <a:pPr algn="l"/>
            <a:r>
              <a:rPr lang="pt-BR" sz="1600" dirty="0" smtClean="0">
                <a:solidFill>
                  <a:schemeClr val="tx1"/>
                </a:solidFill>
              </a:rPr>
              <a:t>A </a:t>
            </a:r>
            <a:r>
              <a:rPr lang="pt-BR" sz="1600" dirty="0" smtClean="0">
                <a:solidFill>
                  <a:srgbClr val="0070C0"/>
                </a:solidFill>
              </a:rPr>
              <a:t>avaliação</a:t>
            </a:r>
            <a:r>
              <a:rPr lang="pt-BR" sz="1600" dirty="0" smtClean="0">
                <a:solidFill>
                  <a:schemeClr val="tx1"/>
                </a:solidFill>
              </a:rPr>
              <a:t> de resultados do Programa e dos Projetos está baseada no </a:t>
            </a:r>
            <a:r>
              <a:rPr lang="pt-BR" sz="1600" dirty="0" smtClean="0">
                <a:solidFill>
                  <a:srgbClr val="0070C0"/>
                </a:solidFill>
              </a:rPr>
              <a:t>Marco de Resultados </a:t>
            </a:r>
            <a:r>
              <a:rPr lang="pt-BR" sz="1600" dirty="0" smtClean="0">
                <a:solidFill>
                  <a:schemeClr val="tx1"/>
                </a:solidFill>
              </a:rPr>
              <a:t>e Quadro de Indicadores do Programa, item anexo ao ROP. Como forma de estruturar uma Linha de Base que possa ser utilizada como referência para esse fim, está sendo distribuído às UEM formulário que tem como objetivo coletar as informações referentes ao Marco de Resultados. A consolidação dessas informações comporá a Linha de Base do PNAFM Segunda Fase.</a:t>
            </a:r>
          </a:p>
          <a:p>
            <a:pPr algn="l"/>
            <a:r>
              <a:rPr lang="pt-BR" sz="1600" dirty="0" smtClean="0">
                <a:solidFill>
                  <a:schemeClr val="tx1"/>
                </a:solidFill>
              </a:rPr>
              <a:t>Dentro do que se almeja com a implantação do PNAFM, o ROP regulamenta também a estrutura dos </a:t>
            </a:r>
            <a:r>
              <a:rPr lang="pt-BR" sz="1600" dirty="0" smtClean="0">
                <a:solidFill>
                  <a:srgbClr val="0070C0"/>
                </a:solidFill>
              </a:rPr>
              <a:t>Relatórios de Supervisão</a:t>
            </a:r>
            <a:r>
              <a:rPr lang="pt-BR" sz="1600" dirty="0" smtClean="0">
                <a:solidFill>
                  <a:schemeClr val="tx1"/>
                </a:solidFill>
              </a:rPr>
              <a:t>, que nada mais são do que registros formais das Visitas Técnicas. Nesse sentido, a UCP está providenciando a elaboração dos Relatórios de Supervisão para cada Visita Técnica realizada, com base nas Atas de Reunião ocorridas. Esses Relatórios, quando disponíveis, </a:t>
            </a:r>
            <a:r>
              <a:rPr lang="pt-BR" sz="1600" dirty="0" smtClean="0">
                <a:solidFill>
                  <a:srgbClr val="0070C0"/>
                </a:solidFill>
              </a:rPr>
              <a:t>serão remetidos às respectivas UEMs</a:t>
            </a:r>
            <a:r>
              <a:rPr lang="pt-BR" sz="1600" dirty="0" smtClean="0">
                <a:solidFill>
                  <a:schemeClr val="tx1"/>
                </a:solidFill>
              </a:rPr>
              <a:t>, além de atenderem essa outra determinação regulamentar. </a:t>
            </a:r>
          </a:p>
          <a:p>
            <a:pPr algn="l"/>
            <a:endParaRPr lang="pt-BR" sz="1600" dirty="0">
              <a:solidFill>
                <a:schemeClr val="tx1"/>
              </a:solidFill>
            </a:endParaRPr>
          </a:p>
        </p:txBody>
      </p:sp>
    </p:spTree>
    <p:extLst>
      <p:ext uri="{BB962C8B-B14F-4D97-AF65-F5344CB8AC3E}">
        <p14:creationId xmlns:p14="http://schemas.microsoft.com/office/powerpoint/2010/main" xmlns="" val="3653062177"/>
      </p:ext>
    </p:extLst>
  </p:cSld>
  <p:clrMapOvr>
    <a:masterClrMapping/>
  </p:clrMapOvr>
  <p:transition spd="slow"/>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p:txBody>
          <a:bodyPr/>
          <a:lstStyle/>
          <a:p>
            <a:endParaRPr lang="pt-BR"/>
          </a:p>
        </p:txBody>
      </p:sp>
      <p:sp>
        <p:nvSpPr>
          <p:cNvPr id="3" name="Subtítulo 2"/>
          <p:cNvSpPr>
            <a:spLocks noGrp="1"/>
          </p:cNvSpPr>
          <p:nvPr>
            <p:ph type="subTitle" idx="1"/>
          </p:nvPr>
        </p:nvSpPr>
        <p:spPr/>
        <p:txBody>
          <a:bodyPr/>
          <a:lstStyle/>
          <a:p>
            <a:endParaRPr lang="pt-BR"/>
          </a:p>
        </p:txBody>
      </p:sp>
      <p:pic>
        <p:nvPicPr>
          <p:cNvPr id="4" name="Imagem 3"/>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0" y="0"/>
            <a:ext cx="9144000" cy="6858000"/>
          </a:xfrm>
          <a:prstGeom prst="rect">
            <a:avLst/>
          </a:prstGeom>
        </p:spPr>
      </p:pic>
      <p:sp>
        <p:nvSpPr>
          <p:cNvPr id="5" name="CaixaDeTexto 4"/>
          <p:cNvSpPr txBox="1"/>
          <p:nvPr/>
        </p:nvSpPr>
        <p:spPr>
          <a:xfrm>
            <a:off x="1285852" y="2695701"/>
            <a:ext cx="3643306" cy="1661993"/>
          </a:xfrm>
          <a:prstGeom prst="rect">
            <a:avLst/>
          </a:prstGeom>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p:spPr>
        <p:txBody>
          <a:bodyPr wrap="square">
            <a:spAutoFit/>
          </a:bodyPr>
          <a:lstStyle/>
          <a:p>
            <a:pPr algn="ctr" fontAlgn="auto">
              <a:spcBef>
                <a:spcPts val="0"/>
              </a:spcBef>
              <a:spcAft>
                <a:spcPts val="0"/>
              </a:spcAft>
              <a:defRPr/>
            </a:pPr>
            <a:r>
              <a:rPr lang="pt-BR" sz="2400" b="1" dirty="0" smtClean="0">
                <a:solidFill>
                  <a:srgbClr val="0070C0"/>
                </a:solidFill>
                <a:latin typeface="Trebuchet MS" pitchFamily="34" charset="0"/>
                <a:cs typeface="Arial" pitchFamily="34" charset="0"/>
              </a:rPr>
              <a:t>OBRIGADO!</a:t>
            </a:r>
            <a:endParaRPr lang="pt-BR" sz="2400" b="1" dirty="0">
              <a:solidFill>
                <a:srgbClr val="0070C0"/>
              </a:solidFill>
              <a:latin typeface="Trebuchet MS" pitchFamily="34" charset="0"/>
              <a:cs typeface="Arial" pitchFamily="34" charset="0"/>
            </a:endParaRPr>
          </a:p>
          <a:p>
            <a:pPr fontAlgn="auto">
              <a:spcBef>
                <a:spcPts val="0"/>
              </a:spcBef>
              <a:spcAft>
                <a:spcPts val="0"/>
              </a:spcAft>
              <a:defRPr/>
            </a:pPr>
            <a:endParaRPr lang="pt-BR" dirty="0">
              <a:latin typeface="Trebuchet MS" pitchFamily="34" charset="0"/>
              <a:cs typeface="+mn-cs"/>
            </a:endParaRPr>
          </a:p>
          <a:p>
            <a:pPr algn="ctr">
              <a:defRPr/>
            </a:pPr>
            <a:r>
              <a:rPr lang="pt-BR" b="1" dirty="0" smtClean="0">
                <a:solidFill>
                  <a:srgbClr val="0070C0"/>
                </a:solidFill>
                <a:latin typeface="Trebuchet MS" pitchFamily="34" charset="0"/>
                <a:cs typeface="Arial" pitchFamily="34" charset="0"/>
              </a:rPr>
              <a:t>ALEXANDRE MELILLO</a:t>
            </a:r>
          </a:p>
          <a:p>
            <a:pPr algn="ctr" fontAlgn="auto">
              <a:spcBef>
                <a:spcPts val="0"/>
              </a:spcBef>
              <a:spcAft>
                <a:spcPts val="0"/>
              </a:spcAft>
              <a:defRPr/>
            </a:pPr>
            <a:r>
              <a:rPr lang="pt-BR" sz="1400" dirty="0" smtClean="0">
                <a:latin typeface="Trebuchet MS" pitchFamily="34" charset="0"/>
                <a:cs typeface="Arial" pitchFamily="34" charset="0"/>
              </a:rPr>
              <a:t>COORDENADOR TÉCNICO</a:t>
            </a:r>
          </a:p>
          <a:p>
            <a:pPr algn="ctr" fontAlgn="auto">
              <a:spcBef>
                <a:spcPts val="0"/>
              </a:spcBef>
              <a:spcAft>
                <a:spcPts val="0"/>
              </a:spcAft>
              <a:defRPr/>
            </a:pPr>
            <a:r>
              <a:rPr lang="pt-BR" sz="1400" dirty="0" smtClean="0">
                <a:solidFill>
                  <a:schemeClr val="tx1">
                    <a:lumMod val="65000"/>
                    <a:lumOff val="35000"/>
                  </a:schemeClr>
                </a:solidFill>
                <a:latin typeface="Trebuchet MS" pitchFamily="34" charset="0"/>
                <a:cs typeface="Arial" pitchFamily="34" charset="0"/>
              </a:rPr>
              <a:t>Alexandre.m.santos@fazenda.gov.br</a:t>
            </a:r>
            <a:endParaRPr lang="pt-BR" sz="1400" dirty="0">
              <a:solidFill>
                <a:schemeClr val="tx1">
                  <a:lumMod val="65000"/>
                  <a:lumOff val="35000"/>
                </a:schemeClr>
              </a:solidFill>
              <a:latin typeface="Trebuchet MS" pitchFamily="34" charset="0"/>
              <a:cs typeface="Arial" pitchFamily="34" charset="0"/>
            </a:endParaRPr>
          </a:p>
          <a:p>
            <a:pPr algn="ctr" fontAlgn="auto">
              <a:spcBef>
                <a:spcPts val="0"/>
              </a:spcBef>
              <a:spcAft>
                <a:spcPts val="0"/>
              </a:spcAft>
              <a:defRPr/>
            </a:pPr>
            <a:r>
              <a:rPr lang="pt-BR" sz="1200" dirty="0" smtClean="0">
                <a:latin typeface="Wingdings" pitchFamily="2" charset="2"/>
              </a:rPr>
              <a:t>(</a:t>
            </a:r>
            <a:r>
              <a:rPr lang="pt-BR" sz="1200" dirty="0" smtClean="0">
                <a:latin typeface="Trebuchet MS" pitchFamily="34" charset="0"/>
              </a:rPr>
              <a:t> (61) 3412-2463 </a:t>
            </a:r>
            <a:r>
              <a:rPr lang="pt-BR" sz="1200" dirty="0" smtClean="0">
                <a:latin typeface="Wingdings" pitchFamily="2" charset="2"/>
              </a:rPr>
              <a:t>7</a:t>
            </a:r>
            <a:r>
              <a:rPr lang="pt-BR" sz="1200" dirty="0" smtClean="0">
                <a:latin typeface="Trebuchet MS" pitchFamily="34" charset="0"/>
              </a:rPr>
              <a:t> (61) 3412-1710</a:t>
            </a:r>
            <a:endParaRPr lang="pt-BR" sz="1200" dirty="0">
              <a:solidFill>
                <a:schemeClr val="tx1">
                  <a:lumMod val="65000"/>
                  <a:lumOff val="35000"/>
                </a:schemeClr>
              </a:solidFill>
              <a:latin typeface="Trebuchet MS" pitchFamily="34" charset="0"/>
              <a:cs typeface="Arial" pitchFamily="34" charset="0"/>
            </a:endParaRPr>
          </a:p>
        </p:txBody>
      </p:sp>
      <p:sp>
        <p:nvSpPr>
          <p:cNvPr id="6" name="CaixaDeTexto 5"/>
          <p:cNvSpPr txBox="1"/>
          <p:nvPr/>
        </p:nvSpPr>
        <p:spPr>
          <a:xfrm>
            <a:off x="5857884" y="3143248"/>
            <a:ext cx="3286116" cy="2369880"/>
          </a:xfrm>
          <a:prstGeom prst="rect">
            <a:avLst/>
          </a:prstGeom>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p:spPr>
        <p:txBody>
          <a:bodyPr wrap="square" rtlCol="0">
            <a:spAutoFit/>
          </a:bodyPr>
          <a:lstStyle/>
          <a:p>
            <a:r>
              <a:rPr lang="pt-BR" sz="1200" dirty="0" smtClean="0">
                <a:latin typeface="Trebuchet MS" pitchFamily="34" charset="0"/>
              </a:rPr>
              <a:t>SUBSECRETÁRIA DE GESTÃO ESTRATÉGICA</a:t>
            </a:r>
          </a:p>
          <a:p>
            <a:r>
              <a:rPr lang="pt-BR" sz="1400" dirty="0" smtClean="0">
                <a:solidFill>
                  <a:srgbClr val="0070C0"/>
                </a:solidFill>
                <a:latin typeface="Trebuchet MS" pitchFamily="34" charset="0"/>
                <a:cs typeface="Arial" pitchFamily="34" charset="0"/>
              </a:rPr>
              <a:t>JULIÊTA GARCIA VERLEUN</a:t>
            </a:r>
            <a:r>
              <a:rPr lang="pt-BR" sz="1400" dirty="0" smtClean="0">
                <a:solidFill>
                  <a:srgbClr val="0070C0"/>
                </a:solidFill>
                <a:latin typeface="Trebuchet MS" pitchFamily="34" charset="0"/>
              </a:rPr>
              <a:t>	</a:t>
            </a:r>
            <a:endParaRPr lang="pt-BR" sz="1400" dirty="0" smtClean="0">
              <a:solidFill>
                <a:srgbClr val="0070C0"/>
              </a:solidFill>
              <a:latin typeface="Trebuchet MS" pitchFamily="34" charset="0"/>
              <a:cs typeface="Arial" pitchFamily="34" charset="0"/>
            </a:endParaRPr>
          </a:p>
          <a:p>
            <a:endParaRPr lang="pt-BR" sz="1400" dirty="0" smtClean="0">
              <a:latin typeface="Trebuchet MS" pitchFamily="34" charset="0"/>
            </a:endParaRPr>
          </a:p>
          <a:p>
            <a:r>
              <a:rPr lang="pt-BR" sz="1200" dirty="0" smtClean="0">
                <a:latin typeface="Trebuchet MS" pitchFamily="34" charset="0"/>
              </a:rPr>
              <a:t>COORDENADOR-GERAL DA UCP</a:t>
            </a:r>
          </a:p>
          <a:p>
            <a:r>
              <a:rPr lang="pt-BR" sz="1400" dirty="0" smtClean="0">
                <a:solidFill>
                  <a:srgbClr val="0070C0"/>
                </a:solidFill>
                <a:latin typeface="Trebuchet MS" pitchFamily="34" charset="0"/>
                <a:cs typeface="Arial" pitchFamily="34" charset="0"/>
              </a:rPr>
              <a:t>LUIZ ALBERTO DE ALMEIDA PALMEIRA</a:t>
            </a:r>
          </a:p>
          <a:p>
            <a:endParaRPr lang="pt-BR" sz="1400" dirty="0" smtClean="0">
              <a:latin typeface="Trebuchet MS" pitchFamily="34" charset="0"/>
            </a:endParaRPr>
          </a:p>
          <a:p>
            <a:r>
              <a:rPr lang="pt-BR" sz="1200" dirty="0" smtClean="0">
                <a:latin typeface="Trebuchet MS" pitchFamily="34" charset="0"/>
              </a:rPr>
              <a:t>EQUIPE TÉCNICA DE PROJETOS:</a:t>
            </a:r>
          </a:p>
          <a:p>
            <a:r>
              <a:rPr lang="pt-BR" sz="1400" dirty="0" smtClean="0">
                <a:solidFill>
                  <a:srgbClr val="0070C0"/>
                </a:solidFill>
                <a:latin typeface="Trebuchet MS" pitchFamily="34" charset="0"/>
                <a:cs typeface="Arial" pitchFamily="34" charset="0"/>
              </a:rPr>
              <a:t>ALESSANDRO ARAÚJO </a:t>
            </a:r>
          </a:p>
          <a:p>
            <a:r>
              <a:rPr lang="pt-BR" sz="1400" dirty="0" smtClean="0">
                <a:solidFill>
                  <a:srgbClr val="0070C0"/>
                </a:solidFill>
                <a:latin typeface="Trebuchet MS" pitchFamily="34" charset="0"/>
                <a:cs typeface="Arial" pitchFamily="34" charset="0"/>
              </a:rPr>
              <a:t>COSME LUIZ DE FREITAS</a:t>
            </a:r>
          </a:p>
          <a:p>
            <a:r>
              <a:rPr lang="pt-BR" sz="1400" dirty="0" smtClean="0">
                <a:solidFill>
                  <a:srgbClr val="0070C0"/>
                </a:solidFill>
                <a:latin typeface="Trebuchet MS" pitchFamily="34" charset="0"/>
                <a:cs typeface="Arial" pitchFamily="34" charset="0"/>
              </a:rPr>
              <a:t>REGISON BRAGANÇA SIQUEIRA</a:t>
            </a:r>
          </a:p>
          <a:p>
            <a:r>
              <a:rPr lang="pt-BR" sz="1400" dirty="0" smtClean="0">
                <a:solidFill>
                  <a:srgbClr val="0070C0"/>
                </a:solidFill>
                <a:latin typeface="Trebuchet MS" pitchFamily="34" charset="0"/>
                <a:cs typeface="Arial" pitchFamily="34" charset="0"/>
              </a:rPr>
              <a:t>SUELEM ICHIKI ROCHA</a:t>
            </a:r>
          </a:p>
        </p:txBody>
      </p:sp>
    </p:spTree>
    <p:extLst>
      <p:ext uri="{BB962C8B-B14F-4D97-AF65-F5344CB8AC3E}">
        <p14:creationId xmlns:p14="http://schemas.microsoft.com/office/powerpoint/2010/main" xmlns="" val="3778680648"/>
      </p:ext>
    </p:extLst>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afterEffect">
                                  <p:stCondLst>
                                    <p:cond delay="0"/>
                                  </p:stCondLst>
                                  <p:childTnLst>
                                    <p:set>
                                      <p:cBhvr>
                                        <p:cTn id="6" dur="1" fill="hold">
                                          <p:stCondLst>
                                            <p:cond delay="199"/>
                                          </p:stCondLst>
                                        </p:cTn>
                                        <p:tgtEl>
                                          <p:spTgt spid="5">
                                            <p:txEl>
                                              <p:pRg st="0" end="0"/>
                                            </p:txEl>
                                          </p:spTgt>
                                        </p:tgtEl>
                                        <p:attrNameLst>
                                          <p:attrName>style.visibility</p:attrName>
                                        </p:attrNameLst>
                                      </p:cBhvr>
                                      <p:to>
                                        <p:strVal val="visible"/>
                                      </p:to>
                                    </p:set>
                                  </p:childTnLst>
                                </p:cTn>
                              </p:par>
                            </p:childTnLst>
                          </p:cTn>
                        </p:par>
                        <p:par>
                          <p:cTn id="7" fill="hold">
                            <p:stCondLst>
                              <p:cond delay="200"/>
                            </p:stCondLst>
                            <p:childTnLst>
                              <p:par>
                                <p:cTn id="8" presetID="1" presetClass="entr" presetSubtype="0" fill="hold" nodeType="afterEffect">
                                  <p:stCondLst>
                                    <p:cond delay="0"/>
                                  </p:stCondLst>
                                  <p:childTnLst>
                                    <p:set>
                                      <p:cBhvr>
                                        <p:cTn id="9" dur="1" fill="hold">
                                          <p:stCondLst>
                                            <p:cond delay="199"/>
                                          </p:stCondLst>
                                        </p:cTn>
                                        <p:tgtEl>
                                          <p:spTgt spid="5">
                                            <p:txEl>
                                              <p:pRg st="2" end="2"/>
                                            </p:txEl>
                                          </p:spTgt>
                                        </p:tgtEl>
                                        <p:attrNameLst>
                                          <p:attrName>style.visibility</p:attrName>
                                        </p:attrNameLst>
                                      </p:cBhvr>
                                      <p:to>
                                        <p:strVal val="visible"/>
                                      </p:to>
                                    </p:set>
                                  </p:childTnLst>
                                </p:cTn>
                              </p:par>
                            </p:childTnLst>
                          </p:cTn>
                        </p:par>
                        <p:par>
                          <p:cTn id="10" fill="hold">
                            <p:stCondLst>
                              <p:cond delay="400"/>
                            </p:stCondLst>
                            <p:childTnLst>
                              <p:par>
                                <p:cTn id="11" presetID="1" presetClass="entr" presetSubtype="0" fill="hold" nodeType="afterEffect">
                                  <p:stCondLst>
                                    <p:cond delay="0"/>
                                  </p:stCondLst>
                                  <p:childTnLst>
                                    <p:set>
                                      <p:cBhvr>
                                        <p:cTn id="12" dur="1" fill="hold">
                                          <p:stCondLst>
                                            <p:cond delay="199"/>
                                          </p:stCondLst>
                                        </p:cTn>
                                        <p:tgtEl>
                                          <p:spTgt spid="5">
                                            <p:txEl>
                                              <p:pRg st="4" end="4"/>
                                            </p:txEl>
                                          </p:spTgt>
                                        </p:tgtEl>
                                        <p:attrNameLst>
                                          <p:attrName>style.visibility</p:attrName>
                                        </p:attrNameLst>
                                      </p:cBhvr>
                                      <p:to>
                                        <p:strVal val="visible"/>
                                      </p:to>
                                    </p:set>
                                  </p:childTnLst>
                                </p:cTn>
                              </p:par>
                            </p:childTnLst>
                          </p:cTn>
                        </p:par>
                        <p:par>
                          <p:cTn id="13" fill="hold">
                            <p:stCondLst>
                              <p:cond delay="600"/>
                            </p:stCondLst>
                            <p:childTnLst>
                              <p:par>
                                <p:cTn id="14" presetID="1" presetClass="entr" presetSubtype="0" fill="hold" nodeType="afterEffect">
                                  <p:stCondLst>
                                    <p:cond delay="0"/>
                                  </p:stCondLst>
                                  <p:childTnLst>
                                    <p:set>
                                      <p:cBhvr>
                                        <p:cTn id="15" dur="1" fill="hold">
                                          <p:stCondLst>
                                            <p:cond delay="199"/>
                                          </p:stCondLst>
                                        </p:cTn>
                                        <p:tgtEl>
                                          <p:spTgt spid="5">
                                            <p:txEl>
                                              <p:pRg st="3" end="3"/>
                                            </p:txEl>
                                          </p:spTgt>
                                        </p:tgtEl>
                                        <p:attrNameLst>
                                          <p:attrName>style.visibility</p:attrName>
                                        </p:attrNameLst>
                                      </p:cBhvr>
                                      <p:to>
                                        <p:strVal val="visible"/>
                                      </p:to>
                                    </p:set>
                                  </p:childTnLst>
                                </p:cTn>
                              </p:par>
                            </p:childTnLst>
                          </p:cTn>
                        </p:par>
                        <p:par>
                          <p:cTn id="16" fill="hold">
                            <p:stCondLst>
                              <p:cond delay="800"/>
                            </p:stCondLst>
                            <p:childTnLst>
                              <p:par>
                                <p:cTn id="17" presetID="1" presetClass="entr" presetSubtype="0" fill="hold" nodeType="afterEffect">
                                  <p:stCondLst>
                                    <p:cond delay="0"/>
                                  </p:stCondLst>
                                  <p:childTnLst>
                                    <p:set>
                                      <p:cBhvr>
                                        <p:cTn id="18" dur="1" fill="hold">
                                          <p:stCondLst>
                                            <p:cond delay="199"/>
                                          </p:stCondLst>
                                        </p:cTn>
                                        <p:tgtEl>
                                          <p:spTgt spid="5">
                                            <p:txEl>
                                              <p:pRg st="5" end="5"/>
                                            </p:txEl>
                                          </p:spTgt>
                                        </p:tgtEl>
                                        <p:attrNameLst>
                                          <p:attrName>style.visibility</p:attrName>
                                        </p:attrNameLst>
                                      </p:cBhvr>
                                      <p:to>
                                        <p:strVal val="visible"/>
                                      </p:to>
                                    </p:set>
                                  </p:childTnLst>
                                </p:cTn>
                              </p:par>
                            </p:childTnLst>
                          </p:cTn>
                        </p:par>
                        <p:par>
                          <p:cTn id="19" fill="hold">
                            <p:stCondLst>
                              <p:cond delay="1000"/>
                            </p:stCondLst>
                            <p:childTnLst>
                              <p:par>
                                <p:cTn id="20" presetID="1" presetClass="entr" presetSubtype="0" fill="hold" nodeType="afterEffect">
                                  <p:stCondLst>
                                    <p:cond delay="0"/>
                                  </p:stCondLst>
                                  <p:childTnLst>
                                    <p:set>
                                      <p:cBhvr>
                                        <p:cTn id="21" dur="1" fill="hold">
                                          <p:stCondLst>
                                            <p:cond delay="199"/>
                                          </p:stCondLst>
                                        </p:cTn>
                                        <p:tgtEl>
                                          <p:spTgt spid="6">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Tema do Office">
  <a:themeElements>
    <a:clrScheme name="Escritório">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Escritório">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Escritório">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46</TotalTime>
  <Words>433</Words>
  <Application>Microsoft Office PowerPoint</Application>
  <PresentationFormat>Apresentação na tela (4:3)</PresentationFormat>
  <Paragraphs>49</Paragraphs>
  <Slides>6</Slides>
  <Notes>0</Notes>
  <HiddenSlides>0</HiddenSlides>
  <MMClips>0</MMClips>
  <ScaleCrop>false</ScaleCrop>
  <HeadingPairs>
    <vt:vector size="4" baseType="variant">
      <vt:variant>
        <vt:lpstr>Tema</vt:lpstr>
      </vt:variant>
      <vt:variant>
        <vt:i4>1</vt:i4>
      </vt:variant>
      <vt:variant>
        <vt:lpstr>Títulos de slides</vt:lpstr>
      </vt:variant>
      <vt:variant>
        <vt:i4>6</vt:i4>
      </vt:variant>
    </vt:vector>
  </HeadingPairs>
  <TitlesOfParts>
    <vt:vector size="7" baseType="lpstr">
      <vt:lpstr>Tema do Office</vt:lpstr>
      <vt:lpstr>Slide 1</vt:lpstr>
      <vt:lpstr>VISITAS TÉCNICAS PNAFM SEGUNDA FASE Campo Grande, 04 a 06 setembro 2012</vt:lpstr>
      <vt:lpstr>VISITAS TÉCNICAS</vt:lpstr>
      <vt:lpstr>VISITAS TÉCNICAS</vt:lpstr>
      <vt:lpstr>VISITAS TÉCNICAS</vt:lpstr>
      <vt:lpstr>Slide 6</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Apresentação do PowerPoint</dc:title>
  <dc:creator>AJ</dc:creator>
  <cp:lastModifiedBy>IrmaBC</cp:lastModifiedBy>
  <cp:revision>25</cp:revision>
  <dcterms:created xsi:type="dcterms:W3CDTF">2012-08-28T21:03:17Z</dcterms:created>
  <dcterms:modified xsi:type="dcterms:W3CDTF">2018-08-31T12:59:46Z</dcterms:modified>
</cp:coreProperties>
</file>