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sldIdLst>
    <p:sldId id="458" r:id="rId2"/>
    <p:sldId id="459" r:id="rId3"/>
    <p:sldId id="460" r:id="rId4"/>
    <p:sldId id="461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32" r:id="rId13"/>
    <p:sldId id="457" r:id="rId14"/>
    <p:sldId id="456" r:id="rId15"/>
    <p:sldId id="436" r:id="rId16"/>
    <p:sldId id="440" r:id="rId17"/>
    <p:sldId id="441" r:id="rId18"/>
    <p:sldId id="44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280" r:id="rId30"/>
    <p:sldId id="309" r:id="rId31"/>
    <p:sldId id="330" r:id="rId32"/>
    <p:sldId id="332" r:id="rId33"/>
    <p:sldId id="333" r:id="rId34"/>
    <p:sldId id="335" r:id="rId35"/>
    <p:sldId id="337" r:id="rId36"/>
    <p:sldId id="340" r:id="rId37"/>
    <p:sldId id="347" r:id="rId38"/>
    <p:sldId id="349" r:id="rId39"/>
    <p:sldId id="352" r:id="rId40"/>
    <p:sldId id="353" r:id="rId41"/>
    <p:sldId id="355" r:id="rId42"/>
    <p:sldId id="358" r:id="rId43"/>
    <p:sldId id="361" r:id="rId44"/>
    <p:sldId id="366" r:id="rId45"/>
    <p:sldId id="368" r:id="rId46"/>
    <p:sldId id="372" r:id="rId47"/>
    <p:sldId id="374" r:id="rId48"/>
    <p:sldId id="375" r:id="rId49"/>
    <p:sldId id="376" r:id="rId50"/>
    <p:sldId id="377" r:id="rId51"/>
    <p:sldId id="381" r:id="rId52"/>
    <p:sldId id="382" r:id="rId53"/>
    <p:sldId id="391" r:id="rId54"/>
    <p:sldId id="470" r:id="rId55"/>
    <p:sldId id="471" r:id="rId56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95" d="100"/>
          <a:sy n="95" d="100"/>
        </p:scale>
        <p:origin x="-108" y="-2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9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348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4112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fld id="{08932E64-FC71-441F-B2F6-FC4457A65D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24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0127" indent="-284664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38657" indent="-227731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594119" indent="-227731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49582" indent="-227731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05045" indent="-227731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60507" indent="-227731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15970" indent="-227731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71432" indent="-227731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93C8000-D223-4071-A5BC-B3D3D73EA64A}" type="slidenum">
              <a:rPr lang="pt-BR" sz="1200">
                <a:solidFill>
                  <a:schemeClr val="tx1"/>
                </a:solidFill>
              </a:rPr>
              <a:pPr eaLnBrk="1" hangingPunct="1"/>
              <a:t>1</a:t>
            </a:fld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01" indent="-28569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771" indent="-228554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880" indent="-228554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989" indent="-228554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95B922-2896-44B4-8E4F-FA84F6355FAA}" type="slidenum">
              <a:rPr lang="pt-BR" sz="1200"/>
              <a:pPr eaLnBrk="1" hangingPunct="1"/>
              <a:t>27</a:t>
            </a:fld>
            <a:endParaRPr lang="pt-BR" sz="12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361" y="744420"/>
            <a:ext cx="4962954" cy="3722091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292" y="4714121"/>
            <a:ext cx="5439093" cy="446809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01" indent="-28569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771" indent="-228554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880" indent="-228554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989" indent="-228554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99A0D-73BE-40D7-820D-71CD4D570EEC}" type="slidenum">
              <a:rPr lang="pt-BR" sz="1200"/>
              <a:pPr eaLnBrk="1" hangingPunct="1"/>
              <a:t>28</a:t>
            </a:fld>
            <a:endParaRPr lang="pt-BR" sz="12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292" y="4714121"/>
            <a:ext cx="5439093" cy="446809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63230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63230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682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143380"/>
            <a:ext cx="8228013" cy="42465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7013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8013" cy="424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214438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f.fazenda.gov.br/esafsite/Pos_graduacao2/documentos/Pesquisa_de_Percepcao_da_Politica_Fiscal_v_Internet_31_de_ago_201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f.fazenda.gov.br/esafsite/educacao-fiscal/Edu_Fiscal2008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7775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pt-BR" sz="1600">
                <a:solidFill>
                  <a:schemeClr val="bg1"/>
                </a:solidFill>
                <a:latin typeface="Arial Black" pitchFamily="34" charset="0"/>
              </a:rPr>
              <a:t>Título da Apresentação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5472113" y="5661025"/>
            <a:ext cx="1390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1600" b="1">
                <a:solidFill>
                  <a:srgbClr val="336600"/>
                </a:solidFill>
              </a:rPr>
              <a:t>Brasília-DF</a:t>
            </a:r>
          </a:p>
          <a:p>
            <a:pPr eaLnBrk="1" hangingPunct="1">
              <a:spcBef>
                <a:spcPct val="0"/>
              </a:spcBef>
            </a:pPr>
            <a:r>
              <a:rPr lang="pt-BR" sz="1600" b="1">
                <a:solidFill>
                  <a:srgbClr val="336600"/>
                </a:solidFill>
              </a:rPr>
              <a:t>Agosto/2012</a:t>
            </a:r>
          </a:p>
        </p:txBody>
      </p:sp>
      <p:grpSp>
        <p:nvGrpSpPr>
          <p:cNvPr id="3076" name="Group 14"/>
          <p:cNvGrpSpPr>
            <a:grpSpLocks noChangeAspect="1"/>
          </p:cNvGrpSpPr>
          <p:nvPr/>
        </p:nvGrpSpPr>
        <p:grpSpPr bwMode="auto">
          <a:xfrm>
            <a:off x="0" y="1052513"/>
            <a:ext cx="3254375" cy="5805487"/>
            <a:chOff x="-1526" y="-3588"/>
            <a:chExt cx="8813" cy="11501"/>
          </a:xfrm>
        </p:grpSpPr>
        <p:sp>
          <p:nvSpPr>
            <p:cNvPr id="307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1526" y="-3588"/>
              <a:ext cx="8813" cy="1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307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6" y="-3588"/>
              <a:ext cx="8820" cy="1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52562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4210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BBA952-027A-4B1B-BD94-FB550E03C8ED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125663" y="1412875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EDUCAÇÃO A DISTÂNCIA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58888" y="4337050"/>
            <a:ext cx="669766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pt-BR" altLang="zh-CN" sz="2800" b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Escola Virtual ESAF - </a:t>
            </a:r>
            <a:r>
              <a:rPr lang="pt-BR" altLang="zh-CN" sz="2800" b="1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MOODLE</a:t>
            </a:r>
          </a:p>
        </p:txBody>
      </p:sp>
      <p:pic>
        <p:nvPicPr>
          <p:cNvPr id="11269" name="Picture 5" descr="banner ead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130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B5385F-54A8-4272-81C1-EE244466881B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125663" y="1268413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PROGRAMA NACIONAL DE EDUCAÇÃO FISCAL - PNEF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52413" y="4292600"/>
            <a:ext cx="88915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pt-BR" sz="2400" b="1">
                <a:solidFill>
                  <a:srgbClr val="000000"/>
                </a:solidFill>
                <a:ea typeface="SimSun" pitchFamily="2" charset="-122"/>
              </a:rPr>
              <a:t>OBJETIVO GERAL: </a:t>
            </a:r>
          </a:p>
          <a:p>
            <a:pPr marL="742950" lvl="1" indent="-285750" algn="l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0000"/>
                </a:solidFill>
                <a:ea typeface="SimSun" pitchFamily="2" charset="-122"/>
              </a:rPr>
              <a:t>Promover e institucionalizar a educação fiscal para o pleno exercício da cidadania.</a:t>
            </a:r>
          </a:p>
        </p:txBody>
      </p:sp>
      <p:pic>
        <p:nvPicPr>
          <p:cNvPr id="12293" name="Picture 5" descr="pn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6048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48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3019425" y="5878513"/>
            <a:ext cx="5656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Facilitadora: Fabiana Feijó de Oliveira Baptistucci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539750" y="3141663"/>
            <a:ext cx="81772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Educação Fiscal???</a:t>
            </a:r>
          </a:p>
        </p:txBody>
      </p:sp>
    </p:spTree>
    <p:extLst>
      <p:ext uri="{BB962C8B-B14F-4D97-AF65-F5344CB8AC3E}">
        <p14:creationId xmlns="" xmlns:p14="http://schemas.microsoft.com/office/powerpoint/2010/main" val="553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296733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i="1" dirty="0">
                <a:solidFill>
                  <a:schemeClr val="tx1"/>
                </a:solidFill>
              </a:rPr>
              <a:t>“Nada vem de graça nem </a:t>
            </a:r>
          </a:p>
          <a:p>
            <a:pPr algn="ctr"/>
            <a:r>
              <a:rPr lang="pt-BR" sz="4000" i="1" dirty="0">
                <a:solidFill>
                  <a:schemeClr val="tx1"/>
                </a:solidFill>
              </a:rPr>
              <a:t>o pão nem a cachaça”</a:t>
            </a:r>
          </a:p>
          <a:p>
            <a:pPr algn="ctr"/>
            <a:r>
              <a:rPr lang="pt-BR" sz="4000" i="1" dirty="0">
                <a:solidFill>
                  <a:schemeClr val="tx1"/>
                </a:solidFill>
              </a:rPr>
              <a:t>Zeca Baleiro.</a:t>
            </a:r>
          </a:p>
        </p:txBody>
      </p:sp>
    </p:spTree>
    <p:extLst>
      <p:ext uri="{BB962C8B-B14F-4D97-AF65-F5344CB8AC3E}">
        <p14:creationId xmlns="" xmlns:p14="http://schemas.microsoft.com/office/powerpoint/2010/main" val="132277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/>
          </p:nvPr>
        </p:nvGraphicFramePr>
        <p:xfrm>
          <a:off x="1547813" y="2205038"/>
          <a:ext cx="5699125" cy="3843337"/>
        </p:xfrm>
        <a:graphic>
          <a:graphicData uri="http://schemas.openxmlformats.org/presentationml/2006/ole">
            <p:oleObj spid="_x0000_s2059" name="CorelDRAW" r:id="rId3" imgW="13398120" imgH="9035280" progId="">
              <p:embed/>
            </p:oleObj>
          </a:graphicData>
        </a:graphic>
      </p:graphicFrame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5292725" y="1146175"/>
            <a:ext cx="334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chemeClr val="bg1"/>
                </a:solidFill>
                <a:latin typeface="Arial Narrow" pitchFamily="32" charset="0"/>
              </a:rPr>
              <a:t>Coordenação Nacional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763713" y="5734050"/>
            <a:ext cx="4968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/>
              <a:t>Convênio CONFAZ – 1996</a:t>
            </a:r>
          </a:p>
          <a:p>
            <a:pPr eaLnBrk="1" hangingPunct="1"/>
            <a:r>
              <a:rPr lang="pt-BR" sz="1800"/>
              <a:t>Portaria MF nº 35</a:t>
            </a:r>
          </a:p>
          <a:p>
            <a:pPr eaLnBrk="1" hangingPunct="1"/>
            <a:r>
              <a:rPr lang="pt-BR" sz="1800"/>
              <a:t>Portaria Interministerial MEC/MF nº 413/2002</a:t>
            </a:r>
          </a:p>
        </p:txBody>
      </p:sp>
    </p:spTree>
    <p:extLst>
      <p:ext uri="{BB962C8B-B14F-4D97-AF65-F5344CB8AC3E}">
        <p14:creationId xmlns="" xmlns:p14="http://schemas.microsoft.com/office/powerpoint/2010/main" val="16613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229600" cy="28797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i="1" dirty="0" smtClean="0"/>
              <a:t>“A educação tem caráter permanente. Não há seres educados e não educados, estamos todos nos educando. Existem graus de educação, mas estes não são absolutos”</a:t>
            </a:r>
            <a:r>
              <a:rPr lang="pt-BR" dirty="0" smtClean="0"/>
              <a:t> 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2000" dirty="0" smtClean="0"/>
              <a:t>Paulo Freire</a:t>
            </a:r>
          </a:p>
        </p:txBody>
      </p:sp>
    </p:spTree>
    <p:extLst>
      <p:ext uri="{BB962C8B-B14F-4D97-AF65-F5344CB8AC3E}">
        <p14:creationId xmlns="" xmlns:p14="http://schemas.microsoft.com/office/powerpoint/2010/main" val="2614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228013" cy="4246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sz="2400" dirty="0" smtClean="0"/>
              <a:t>O financiamento do Estado via arrecadação tributária deve permitir que o Estado Brasileiro cumpra suas três funções essenciais:</a:t>
            </a:r>
          </a:p>
          <a:p>
            <a:pPr marL="0" indent="0">
              <a:buFontTx/>
              <a:buNone/>
            </a:pPr>
            <a:endParaRPr lang="pt-BR" sz="2400" dirty="0" smtClean="0"/>
          </a:p>
          <a:p>
            <a:pPr marL="0" indent="0">
              <a:buFontTx/>
              <a:buAutoNum type="arabicPeriod"/>
            </a:pPr>
            <a:r>
              <a:rPr lang="pt-BR" sz="2400" dirty="0" smtClean="0">
                <a:solidFill>
                  <a:srgbClr val="3366FF"/>
                </a:solidFill>
              </a:rPr>
              <a:t>garantir os recursos necessários ao Estado para realização de seus fins;</a:t>
            </a:r>
          </a:p>
          <a:p>
            <a:pPr marL="0" indent="0">
              <a:buFontTx/>
              <a:buAutoNum type="arabicPeriod"/>
            </a:pPr>
            <a:r>
              <a:rPr lang="pt-BR" sz="2400" dirty="0" smtClean="0">
                <a:solidFill>
                  <a:srgbClr val="FF3300"/>
                </a:solidFill>
              </a:rPr>
              <a:t>ser instrumento de distribuição de renda e indutor do desenvolvimento social do País;</a:t>
            </a:r>
          </a:p>
          <a:p>
            <a:pPr marL="0" indent="0">
              <a:buFontTx/>
              <a:buAutoNum type="arabicPeriod"/>
            </a:pPr>
            <a:r>
              <a:rPr lang="pt-BR" sz="2400" dirty="0" smtClean="0"/>
              <a:t>contribuir para minimizar as diferenças regionais.</a:t>
            </a:r>
          </a:p>
          <a:p>
            <a:pPr marL="0" indent="0"/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0094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28013" cy="4246563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Educação Financeira</a:t>
            </a:r>
          </a:p>
          <a:p>
            <a:pPr marL="0" indent="0">
              <a:lnSpc>
                <a:spcPct val="90000"/>
              </a:lnSpc>
              <a:defRPr/>
            </a:pPr>
            <a:endParaRPr lang="pt-B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pt-BR" dirty="0" smtClean="0"/>
              <a:t>Educação Financeira é a capacidade de entender finanças e assuntos relacionados. Mais especificamente, refere-se à capacidade </a:t>
            </a:r>
            <a:r>
              <a:rPr lang="pt-BR" dirty="0" smtClean="0">
                <a:solidFill>
                  <a:srgbClr val="FF3300"/>
                </a:solidFill>
              </a:rPr>
              <a:t>de um indivíduo</a:t>
            </a:r>
            <a:r>
              <a:rPr lang="pt-BR" dirty="0" smtClean="0"/>
              <a:t> de fazer julgamentos bem informados e decisões efetivas sobre o uso e gerenciamento de </a:t>
            </a:r>
            <a:r>
              <a:rPr lang="pt-BR" dirty="0" smtClean="0">
                <a:solidFill>
                  <a:srgbClr val="FF3300"/>
                </a:solidFill>
              </a:rPr>
              <a:t>seu dinheiro.</a:t>
            </a:r>
          </a:p>
        </p:txBody>
      </p:sp>
    </p:spTree>
    <p:extLst>
      <p:ext uri="{BB962C8B-B14F-4D97-AF65-F5344CB8AC3E}">
        <p14:creationId xmlns="" xmlns:p14="http://schemas.microsoft.com/office/powerpoint/2010/main" val="25120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068638"/>
            <a:ext cx="4608513" cy="2159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t-BR" sz="2400" i="1" smtClean="0"/>
              <a:t>“um processo que visa à construção de uma consciência voltada ao </a:t>
            </a:r>
            <a:r>
              <a:rPr lang="pt-BR" sz="2400" i="1" smtClean="0">
                <a:solidFill>
                  <a:srgbClr val="009900"/>
                </a:solidFill>
              </a:rPr>
              <a:t>exercício da cidadania</a:t>
            </a:r>
            <a:r>
              <a:rPr lang="pt-BR" sz="2400" i="1" smtClean="0"/>
              <a:t>, objetivando e propiciando a participação do cidadão no funcionamento e aperfeiçoamento dos </a:t>
            </a:r>
            <a:r>
              <a:rPr lang="pt-BR" sz="2400" i="1" smtClean="0">
                <a:solidFill>
                  <a:srgbClr val="3366FF"/>
                </a:solidFill>
              </a:rPr>
              <a:t>instrumentos de controles social e fiscal do Estado</a:t>
            </a:r>
            <a:r>
              <a:rPr lang="pt-BR" sz="2400" i="1" smtClean="0"/>
              <a:t>.”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2276475"/>
            <a:ext cx="466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800"/>
              <a:t>Segundo o sítio da RFB Educação Fiscal é :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8390" y="1415044"/>
            <a:ext cx="4643437" cy="863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Compreendendo o conceito de Educação Fiscal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03575"/>
            <a:ext cx="40671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49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7900" y="1125538"/>
            <a:ext cx="4176713" cy="639762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Cidadania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132013"/>
            <a:ext cx="5003800" cy="1152525"/>
          </a:xfrm>
        </p:spPr>
        <p:txBody>
          <a:bodyPr/>
          <a:lstStyle/>
          <a:p>
            <a:pPr marL="182563" indent="0" defTabSz="274638">
              <a:buFontTx/>
              <a:buNone/>
            </a:pPr>
            <a:r>
              <a:rPr lang="pt-BR" sz="2400" smtClean="0"/>
              <a:t>No dizer de Dallari:</a:t>
            </a:r>
          </a:p>
          <a:p>
            <a:pPr marL="182563" indent="0" defTabSz="274638">
              <a:buFontTx/>
              <a:buNone/>
            </a:pPr>
            <a:endParaRPr lang="pt-BR" sz="2400" smtClean="0"/>
          </a:p>
          <a:p>
            <a:pPr marL="182563" indent="0" algn="ctr" defTabSz="274638">
              <a:buFontTx/>
              <a:buNone/>
            </a:pPr>
            <a:r>
              <a:rPr lang="pt-BR" sz="2400" i="1" smtClean="0"/>
              <a:t>“</a:t>
            </a:r>
            <a:r>
              <a:rPr lang="pt-BR" sz="2400" i="1" smtClean="0">
                <a:solidFill>
                  <a:srgbClr val="3366FF"/>
                </a:solidFill>
              </a:rPr>
              <a:t>A cidadania expressa um conjunto de direitos que dá à pessoa a possibilidade de participar ativamente da vida e do governo de seu povo</a:t>
            </a:r>
            <a:r>
              <a:rPr lang="pt-BR" sz="2400" i="1" smtClean="0">
                <a:solidFill>
                  <a:srgbClr val="009900"/>
                </a:solidFill>
              </a:rPr>
              <a:t>.</a:t>
            </a:r>
            <a:r>
              <a:rPr lang="pt-BR" sz="2400" i="1" smtClean="0"/>
              <a:t>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87638"/>
            <a:ext cx="3889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36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99500" y="6453188"/>
            <a:ext cx="444500" cy="268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39B599F-05D5-4BCC-B946-A0513E8ADC2D}" type="slidenum">
              <a:rPr lang="pt-BR" sz="900" smtClean="0">
                <a:solidFill>
                  <a:schemeClr val="tx1"/>
                </a:solidFill>
              </a:rPr>
              <a:pPr eaLnBrk="1" hangingPunct="1"/>
              <a:t>2</a:t>
            </a:fld>
            <a:endParaRPr lang="pt-BR" sz="900" smtClean="0">
              <a:solidFill>
                <a:schemeClr val="tx1"/>
              </a:solidFill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125663" y="1125538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1400" b="1">
                <a:solidFill>
                  <a:schemeClr val="bg1"/>
                </a:solidFill>
                <a:latin typeface="Arial Black" pitchFamily="34" charset="0"/>
              </a:rPr>
              <a:t>TÍTULO DA APRESENTAÇÃO</a:t>
            </a:r>
            <a:endParaRPr lang="en-US" sz="1400" b="1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100" name="Group 40"/>
          <p:cNvGrpSpPr>
            <a:grpSpLocks/>
          </p:cNvGrpSpPr>
          <p:nvPr/>
        </p:nvGrpSpPr>
        <p:grpSpPr bwMode="auto">
          <a:xfrm>
            <a:off x="1587500" y="1620838"/>
            <a:ext cx="5668963" cy="3363912"/>
            <a:chOff x="1000" y="1021"/>
            <a:chExt cx="3571" cy="2119"/>
          </a:xfrm>
        </p:grpSpPr>
        <p:grpSp>
          <p:nvGrpSpPr>
            <p:cNvPr id="4103" name="Group 39"/>
            <p:cNvGrpSpPr>
              <a:grpSpLocks/>
            </p:cNvGrpSpPr>
            <p:nvPr/>
          </p:nvGrpSpPr>
          <p:grpSpPr bwMode="auto">
            <a:xfrm>
              <a:off x="1000" y="1021"/>
              <a:ext cx="2149" cy="2115"/>
              <a:chOff x="1000" y="1021"/>
              <a:chExt cx="2149" cy="2115"/>
            </a:xfrm>
          </p:grpSpPr>
          <p:grpSp>
            <p:nvGrpSpPr>
              <p:cNvPr id="4108" name="Group 64"/>
              <p:cNvGrpSpPr>
                <a:grpSpLocks/>
              </p:cNvGrpSpPr>
              <p:nvPr/>
            </p:nvGrpSpPr>
            <p:grpSpPr bwMode="auto">
              <a:xfrm>
                <a:off x="1339" y="1021"/>
                <a:ext cx="1190" cy="885"/>
                <a:chOff x="1587" y="1008"/>
                <a:chExt cx="1190" cy="885"/>
              </a:xfrm>
            </p:grpSpPr>
            <p:sp>
              <p:nvSpPr>
                <p:cNvPr id="4118" name="Freeform 8"/>
                <p:cNvSpPr>
                  <a:spLocks noChangeAspect="1"/>
                </p:cNvSpPr>
                <p:nvPr/>
              </p:nvSpPr>
              <p:spPr bwMode="auto">
                <a:xfrm>
                  <a:off x="1587" y="1016"/>
                  <a:ext cx="566" cy="551"/>
                </a:xfrm>
                <a:custGeom>
                  <a:avLst/>
                  <a:gdLst>
                    <a:gd name="T0" fmla="*/ 0 w 359"/>
                    <a:gd name="T1" fmla="*/ 0 h 350"/>
                    <a:gd name="T2" fmla="*/ 564 w 359"/>
                    <a:gd name="T3" fmla="*/ 0 h 350"/>
                    <a:gd name="T4" fmla="*/ 564 w 359"/>
                    <a:gd name="T5" fmla="*/ 549 h 350"/>
                    <a:gd name="T6" fmla="*/ 0 w 359"/>
                    <a:gd name="T7" fmla="*/ 549 h 350"/>
                    <a:gd name="T8" fmla="*/ 0 w 359"/>
                    <a:gd name="T9" fmla="*/ 0 h 3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9"/>
                    <a:gd name="T16" fmla="*/ 0 h 350"/>
                    <a:gd name="T17" fmla="*/ 359 w 359"/>
                    <a:gd name="T18" fmla="*/ 350 h 3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9" h="350">
                      <a:moveTo>
                        <a:pt x="0" y="0"/>
                      </a:moveTo>
                      <a:lnTo>
                        <a:pt x="358" y="0"/>
                      </a:lnTo>
                      <a:lnTo>
                        <a:pt x="358" y="349"/>
                      </a:lnTo>
                      <a:lnTo>
                        <a:pt x="0" y="34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19" name="Freeform 14"/>
                <p:cNvSpPr>
                  <a:spLocks noChangeAspect="1"/>
                </p:cNvSpPr>
                <p:nvPr/>
              </p:nvSpPr>
              <p:spPr bwMode="auto">
                <a:xfrm>
                  <a:off x="2197" y="1008"/>
                  <a:ext cx="580" cy="885"/>
                </a:xfrm>
                <a:custGeom>
                  <a:avLst/>
                  <a:gdLst>
                    <a:gd name="T0" fmla="*/ 0 w 368"/>
                    <a:gd name="T1" fmla="*/ 546 h 562"/>
                    <a:gd name="T2" fmla="*/ 11 w 368"/>
                    <a:gd name="T3" fmla="*/ 0 h 562"/>
                    <a:gd name="T4" fmla="*/ 578 w 368"/>
                    <a:gd name="T5" fmla="*/ 340 h 562"/>
                    <a:gd name="T6" fmla="*/ 567 w 368"/>
                    <a:gd name="T7" fmla="*/ 883 h 562"/>
                    <a:gd name="T8" fmla="*/ 0 w 368"/>
                    <a:gd name="T9" fmla="*/ 546 h 5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8"/>
                    <a:gd name="T16" fmla="*/ 0 h 562"/>
                    <a:gd name="T17" fmla="*/ 368 w 368"/>
                    <a:gd name="T18" fmla="*/ 562 h 5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8" h="562">
                      <a:moveTo>
                        <a:pt x="0" y="347"/>
                      </a:moveTo>
                      <a:lnTo>
                        <a:pt x="7" y="0"/>
                      </a:lnTo>
                      <a:lnTo>
                        <a:pt x="367" y="216"/>
                      </a:lnTo>
                      <a:lnTo>
                        <a:pt x="360" y="561"/>
                      </a:lnTo>
                      <a:lnTo>
                        <a:pt x="0" y="347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109" name="Group 65"/>
              <p:cNvGrpSpPr>
                <a:grpSpLocks/>
              </p:cNvGrpSpPr>
              <p:nvPr/>
            </p:nvGrpSpPr>
            <p:grpSpPr bwMode="auto">
              <a:xfrm>
                <a:off x="2245" y="1363"/>
                <a:ext cx="904" cy="1173"/>
                <a:chOff x="2493" y="1350"/>
                <a:chExt cx="904" cy="1173"/>
              </a:xfrm>
            </p:grpSpPr>
            <p:sp>
              <p:nvSpPr>
                <p:cNvPr id="4116" name="Freeform 10"/>
                <p:cNvSpPr>
                  <a:spLocks noChangeAspect="1"/>
                </p:cNvSpPr>
                <p:nvPr/>
              </p:nvSpPr>
              <p:spPr bwMode="auto">
                <a:xfrm>
                  <a:off x="2827" y="1350"/>
                  <a:ext cx="570" cy="554"/>
                </a:xfrm>
                <a:custGeom>
                  <a:avLst/>
                  <a:gdLst>
                    <a:gd name="T0" fmla="*/ 0 w 362"/>
                    <a:gd name="T1" fmla="*/ 0 h 352"/>
                    <a:gd name="T2" fmla="*/ 568 w 362"/>
                    <a:gd name="T3" fmla="*/ 0 h 352"/>
                    <a:gd name="T4" fmla="*/ 568 w 362"/>
                    <a:gd name="T5" fmla="*/ 552 h 352"/>
                    <a:gd name="T6" fmla="*/ 0 w 362"/>
                    <a:gd name="T7" fmla="*/ 552 h 352"/>
                    <a:gd name="T8" fmla="*/ 0 w 362"/>
                    <a:gd name="T9" fmla="*/ 0 h 3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2"/>
                    <a:gd name="T16" fmla="*/ 0 h 352"/>
                    <a:gd name="T17" fmla="*/ 362 w 362"/>
                    <a:gd name="T18" fmla="*/ 352 h 3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2" h="352">
                      <a:moveTo>
                        <a:pt x="0" y="0"/>
                      </a:moveTo>
                      <a:lnTo>
                        <a:pt x="361" y="0"/>
                      </a:lnTo>
                      <a:lnTo>
                        <a:pt x="361" y="351"/>
                      </a:lnTo>
                      <a:lnTo>
                        <a:pt x="0" y="35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17" name="Freeform 16"/>
                <p:cNvSpPr>
                  <a:spLocks noChangeAspect="1"/>
                </p:cNvSpPr>
                <p:nvPr/>
              </p:nvSpPr>
              <p:spPr bwMode="auto">
                <a:xfrm>
                  <a:off x="2493" y="1962"/>
                  <a:ext cx="904" cy="561"/>
                </a:xfrm>
                <a:custGeom>
                  <a:avLst/>
                  <a:gdLst>
                    <a:gd name="T0" fmla="*/ 335 w 574"/>
                    <a:gd name="T1" fmla="*/ 2 h 356"/>
                    <a:gd name="T2" fmla="*/ 902 w 574"/>
                    <a:gd name="T3" fmla="*/ 0 h 356"/>
                    <a:gd name="T4" fmla="*/ 562 w 574"/>
                    <a:gd name="T5" fmla="*/ 555 h 356"/>
                    <a:gd name="T6" fmla="*/ 0 w 574"/>
                    <a:gd name="T7" fmla="*/ 559 h 356"/>
                    <a:gd name="T8" fmla="*/ 335 w 574"/>
                    <a:gd name="T9" fmla="*/ 2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56"/>
                    <a:gd name="T17" fmla="*/ 574 w 574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56">
                      <a:moveTo>
                        <a:pt x="213" y="1"/>
                      </a:moveTo>
                      <a:lnTo>
                        <a:pt x="573" y="0"/>
                      </a:lnTo>
                      <a:lnTo>
                        <a:pt x="357" y="352"/>
                      </a:lnTo>
                      <a:lnTo>
                        <a:pt x="0" y="355"/>
                      </a:lnTo>
                      <a:lnTo>
                        <a:pt x="213" y="1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110" name="Group 66"/>
              <p:cNvGrpSpPr>
                <a:grpSpLocks/>
              </p:cNvGrpSpPr>
              <p:nvPr/>
            </p:nvGrpSpPr>
            <p:grpSpPr bwMode="auto">
              <a:xfrm>
                <a:off x="1000" y="1635"/>
                <a:ext cx="905" cy="1175"/>
                <a:chOff x="1248" y="1622"/>
                <a:chExt cx="905" cy="1175"/>
              </a:xfrm>
            </p:grpSpPr>
            <p:sp>
              <p:nvSpPr>
                <p:cNvPr id="4114" name="Freeform 12"/>
                <p:cNvSpPr>
                  <a:spLocks noChangeAspect="1"/>
                </p:cNvSpPr>
                <p:nvPr/>
              </p:nvSpPr>
              <p:spPr bwMode="auto">
                <a:xfrm>
                  <a:off x="1248" y="1622"/>
                  <a:ext cx="905" cy="555"/>
                </a:xfrm>
                <a:custGeom>
                  <a:avLst/>
                  <a:gdLst>
                    <a:gd name="T0" fmla="*/ 337 w 574"/>
                    <a:gd name="T1" fmla="*/ 0 h 352"/>
                    <a:gd name="T2" fmla="*/ 903 w 574"/>
                    <a:gd name="T3" fmla="*/ 0 h 352"/>
                    <a:gd name="T4" fmla="*/ 564 w 574"/>
                    <a:gd name="T5" fmla="*/ 553 h 352"/>
                    <a:gd name="T6" fmla="*/ 0 w 574"/>
                    <a:gd name="T7" fmla="*/ 553 h 352"/>
                    <a:gd name="T8" fmla="*/ 337 w 574"/>
                    <a:gd name="T9" fmla="*/ 0 h 3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52"/>
                    <a:gd name="T17" fmla="*/ 574 w 574"/>
                    <a:gd name="T18" fmla="*/ 352 h 3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52">
                      <a:moveTo>
                        <a:pt x="214" y="0"/>
                      </a:moveTo>
                      <a:lnTo>
                        <a:pt x="573" y="0"/>
                      </a:lnTo>
                      <a:lnTo>
                        <a:pt x="358" y="351"/>
                      </a:lnTo>
                      <a:lnTo>
                        <a:pt x="0" y="351"/>
                      </a:lnTo>
                      <a:lnTo>
                        <a:pt x="214" y="0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15" name="Freeform 20"/>
                <p:cNvSpPr>
                  <a:spLocks noChangeAspect="1"/>
                </p:cNvSpPr>
                <p:nvPr/>
              </p:nvSpPr>
              <p:spPr bwMode="auto">
                <a:xfrm>
                  <a:off x="1254" y="2238"/>
                  <a:ext cx="572" cy="559"/>
                </a:xfrm>
                <a:custGeom>
                  <a:avLst/>
                  <a:gdLst>
                    <a:gd name="T0" fmla="*/ 0 w 363"/>
                    <a:gd name="T1" fmla="*/ 0 h 355"/>
                    <a:gd name="T2" fmla="*/ 570 w 363"/>
                    <a:gd name="T3" fmla="*/ 0 h 355"/>
                    <a:gd name="T4" fmla="*/ 570 w 363"/>
                    <a:gd name="T5" fmla="*/ 557 h 355"/>
                    <a:gd name="T6" fmla="*/ 0 w 363"/>
                    <a:gd name="T7" fmla="*/ 557 h 355"/>
                    <a:gd name="T8" fmla="*/ 0 w 363"/>
                    <a:gd name="T9" fmla="*/ 0 h 3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355"/>
                    <a:gd name="T17" fmla="*/ 363 w 363"/>
                    <a:gd name="T18" fmla="*/ 355 h 3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355">
                      <a:moveTo>
                        <a:pt x="0" y="0"/>
                      </a:moveTo>
                      <a:lnTo>
                        <a:pt x="362" y="0"/>
                      </a:lnTo>
                      <a:lnTo>
                        <a:pt x="362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111" name="Group 67"/>
              <p:cNvGrpSpPr>
                <a:grpSpLocks/>
              </p:cNvGrpSpPr>
              <p:nvPr/>
            </p:nvGrpSpPr>
            <p:grpSpPr bwMode="auto">
              <a:xfrm>
                <a:off x="1611" y="2251"/>
                <a:ext cx="1192" cy="885"/>
                <a:chOff x="1872" y="2235"/>
                <a:chExt cx="1193" cy="885"/>
              </a:xfrm>
            </p:grpSpPr>
            <p:sp>
              <p:nvSpPr>
                <p:cNvPr id="4112" name="Freeform 18"/>
                <p:cNvSpPr>
                  <a:spLocks noChangeAspect="1"/>
                </p:cNvSpPr>
                <p:nvPr/>
              </p:nvSpPr>
              <p:spPr bwMode="auto">
                <a:xfrm>
                  <a:off x="1872" y="2235"/>
                  <a:ext cx="572" cy="885"/>
                </a:xfrm>
                <a:custGeom>
                  <a:avLst/>
                  <a:gdLst>
                    <a:gd name="T0" fmla="*/ 570 w 363"/>
                    <a:gd name="T1" fmla="*/ 334 h 562"/>
                    <a:gd name="T2" fmla="*/ 569 w 363"/>
                    <a:gd name="T3" fmla="*/ 883 h 562"/>
                    <a:gd name="T4" fmla="*/ 0 w 363"/>
                    <a:gd name="T5" fmla="*/ 554 h 562"/>
                    <a:gd name="T6" fmla="*/ 0 w 363"/>
                    <a:gd name="T7" fmla="*/ 0 h 562"/>
                    <a:gd name="T8" fmla="*/ 570 w 363"/>
                    <a:gd name="T9" fmla="*/ 334 h 5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562"/>
                    <a:gd name="T17" fmla="*/ 363 w 363"/>
                    <a:gd name="T18" fmla="*/ 562 h 5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562">
                      <a:moveTo>
                        <a:pt x="362" y="212"/>
                      </a:moveTo>
                      <a:lnTo>
                        <a:pt x="361" y="561"/>
                      </a:lnTo>
                      <a:lnTo>
                        <a:pt x="0" y="352"/>
                      </a:lnTo>
                      <a:lnTo>
                        <a:pt x="0" y="0"/>
                      </a:lnTo>
                      <a:lnTo>
                        <a:pt x="362" y="212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13" name="Freeform 22"/>
                <p:cNvSpPr>
                  <a:spLocks noChangeAspect="1"/>
                </p:cNvSpPr>
                <p:nvPr/>
              </p:nvSpPr>
              <p:spPr bwMode="auto">
                <a:xfrm>
                  <a:off x="2493" y="2561"/>
                  <a:ext cx="572" cy="556"/>
                </a:xfrm>
                <a:custGeom>
                  <a:avLst/>
                  <a:gdLst>
                    <a:gd name="T0" fmla="*/ 0 w 363"/>
                    <a:gd name="T1" fmla="*/ 0 h 353"/>
                    <a:gd name="T2" fmla="*/ 570 w 363"/>
                    <a:gd name="T3" fmla="*/ 0 h 353"/>
                    <a:gd name="T4" fmla="*/ 570 w 363"/>
                    <a:gd name="T5" fmla="*/ 554 h 353"/>
                    <a:gd name="T6" fmla="*/ 0 w 363"/>
                    <a:gd name="T7" fmla="*/ 554 h 353"/>
                    <a:gd name="T8" fmla="*/ 0 w 363"/>
                    <a:gd name="T9" fmla="*/ 0 h 3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353"/>
                    <a:gd name="T17" fmla="*/ 363 w 363"/>
                    <a:gd name="T18" fmla="*/ 353 h 3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353">
                      <a:moveTo>
                        <a:pt x="0" y="0"/>
                      </a:moveTo>
                      <a:lnTo>
                        <a:pt x="362" y="0"/>
                      </a:lnTo>
                      <a:lnTo>
                        <a:pt x="362" y="352"/>
                      </a:ln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  <a:effectLst>
                  <a:prstShdw prst="shdw17" dist="17961" dir="2700000">
                    <a:srgbClr val="006800"/>
                  </a:prstShdw>
                </a:effectLst>
                <a:extLst>
                  <a:ext uri="{91240B29-F687-4F45-9708-019B960494DF}">
                    <a14:hiddenLine xmlns=""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104" name="Freeform 23"/>
            <p:cNvSpPr>
              <a:spLocks noChangeAspect="1"/>
            </p:cNvSpPr>
            <p:nvPr/>
          </p:nvSpPr>
          <p:spPr bwMode="auto">
            <a:xfrm>
              <a:off x="3016" y="2711"/>
              <a:ext cx="361" cy="418"/>
            </a:xfrm>
            <a:custGeom>
              <a:avLst/>
              <a:gdLst>
                <a:gd name="T0" fmla="*/ 208 w 229"/>
                <a:gd name="T1" fmla="*/ 188 h 265"/>
                <a:gd name="T2" fmla="*/ 232 w 229"/>
                <a:gd name="T3" fmla="*/ 186 h 265"/>
                <a:gd name="T4" fmla="*/ 247 w 229"/>
                <a:gd name="T5" fmla="*/ 181 h 265"/>
                <a:gd name="T6" fmla="*/ 259 w 229"/>
                <a:gd name="T7" fmla="*/ 174 h 265"/>
                <a:gd name="T8" fmla="*/ 270 w 229"/>
                <a:gd name="T9" fmla="*/ 158 h 265"/>
                <a:gd name="T10" fmla="*/ 274 w 229"/>
                <a:gd name="T11" fmla="*/ 137 h 265"/>
                <a:gd name="T12" fmla="*/ 285 w 229"/>
                <a:gd name="T13" fmla="*/ 271 h 265"/>
                <a:gd name="T14" fmla="*/ 273 w 229"/>
                <a:gd name="T15" fmla="*/ 259 h 265"/>
                <a:gd name="T16" fmla="*/ 270 w 229"/>
                <a:gd name="T17" fmla="*/ 243 h 265"/>
                <a:gd name="T18" fmla="*/ 266 w 229"/>
                <a:gd name="T19" fmla="*/ 233 h 265"/>
                <a:gd name="T20" fmla="*/ 252 w 229"/>
                <a:gd name="T21" fmla="*/ 221 h 265"/>
                <a:gd name="T22" fmla="*/ 240 w 229"/>
                <a:gd name="T23" fmla="*/ 215 h 265"/>
                <a:gd name="T24" fmla="*/ 227 w 229"/>
                <a:gd name="T25" fmla="*/ 213 h 265"/>
                <a:gd name="T26" fmla="*/ 208 w 229"/>
                <a:gd name="T27" fmla="*/ 211 h 265"/>
                <a:gd name="T28" fmla="*/ 118 w 229"/>
                <a:gd name="T29" fmla="*/ 355 h 265"/>
                <a:gd name="T30" fmla="*/ 120 w 229"/>
                <a:gd name="T31" fmla="*/ 369 h 265"/>
                <a:gd name="T32" fmla="*/ 121 w 229"/>
                <a:gd name="T33" fmla="*/ 377 h 265"/>
                <a:gd name="T34" fmla="*/ 125 w 229"/>
                <a:gd name="T35" fmla="*/ 385 h 265"/>
                <a:gd name="T36" fmla="*/ 132 w 229"/>
                <a:gd name="T37" fmla="*/ 391 h 265"/>
                <a:gd name="T38" fmla="*/ 153 w 229"/>
                <a:gd name="T39" fmla="*/ 394 h 265"/>
                <a:gd name="T40" fmla="*/ 241 w 229"/>
                <a:gd name="T41" fmla="*/ 394 h 265"/>
                <a:gd name="T42" fmla="*/ 262 w 229"/>
                <a:gd name="T43" fmla="*/ 391 h 265"/>
                <a:gd name="T44" fmla="*/ 274 w 229"/>
                <a:gd name="T45" fmla="*/ 388 h 265"/>
                <a:gd name="T46" fmla="*/ 287 w 229"/>
                <a:gd name="T47" fmla="*/ 383 h 265"/>
                <a:gd name="T48" fmla="*/ 298 w 229"/>
                <a:gd name="T49" fmla="*/ 375 h 265"/>
                <a:gd name="T50" fmla="*/ 311 w 229"/>
                <a:gd name="T51" fmla="*/ 364 h 265"/>
                <a:gd name="T52" fmla="*/ 325 w 229"/>
                <a:gd name="T53" fmla="*/ 345 h 265"/>
                <a:gd name="T54" fmla="*/ 342 w 229"/>
                <a:gd name="T55" fmla="*/ 322 h 265"/>
                <a:gd name="T56" fmla="*/ 322 w 229"/>
                <a:gd name="T57" fmla="*/ 416 h 265"/>
                <a:gd name="T58" fmla="*/ 13 w 229"/>
                <a:gd name="T59" fmla="*/ 405 h 265"/>
                <a:gd name="T60" fmla="*/ 25 w 229"/>
                <a:gd name="T61" fmla="*/ 405 h 265"/>
                <a:gd name="T62" fmla="*/ 36 w 229"/>
                <a:gd name="T63" fmla="*/ 402 h 265"/>
                <a:gd name="T64" fmla="*/ 46 w 229"/>
                <a:gd name="T65" fmla="*/ 397 h 265"/>
                <a:gd name="T66" fmla="*/ 55 w 229"/>
                <a:gd name="T67" fmla="*/ 385 h 265"/>
                <a:gd name="T68" fmla="*/ 57 w 229"/>
                <a:gd name="T69" fmla="*/ 375 h 265"/>
                <a:gd name="T70" fmla="*/ 58 w 229"/>
                <a:gd name="T71" fmla="*/ 358 h 265"/>
                <a:gd name="T72" fmla="*/ 58 w 229"/>
                <a:gd name="T73" fmla="*/ 74 h 265"/>
                <a:gd name="T74" fmla="*/ 57 w 229"/>
                <a:gd name="T75" fmla="*/ 47 h 265"/>
                <a:gd name="T76" fmla="*/ 54 w 229"/>
                <a:gd name="T77" fmla="*/ 32 h 265"/>
                <a:gd name="T78" fmla="*/ 47 w 229"/>
                <a:gd name="T79" fmla="*/ 21 h 265"/>
                <a:gd name="T80" fmla="*/ 36 w 229"/>
                <a:gd name="T81" fmla="*/ 14 h 265"/>
                <a:gd name="T82" fmla="*/ 19 w 229"/>
                <a:gd name="T83" fmla="*/ 11 h 265"/>
                <a:gd name="T84" fmla="*/ 0 w 229"/>
                <a:gd name="T85" fmla="*/ 0 h 265"/>
                <a:gd name="T86" fmla="*/ 312 w 229"/>
                <a:gd name="T87" fmla="*/ 93 h 265"/>
                <a:gd name="T88" fmla="*/ 309 w 229"/>
                <a:gd name="T89" fmla="*/ 71 h 265"/>
                <a:gd name="T90" fmla="*/ 303 w 229"/>
                <a:gd name="T91" fmla="*/ 55 h 265"/>
                <a:gd name="T92" fmla="*/ 293 w 229"/>
                <a:gd name="T93" fmla="*/ 41 h 265"/>
                <a:gd name="T94" fmla="*/ 274 w 229"/>
                <a:gd name="T95" fmla="*/ 28 h 265"/>
                <a:gd name="T96" fmla="*/ 263 w 229"/>
                <a:gd name="T97" fmla="*/ 27 h 265"/>
                <a:gd name="T98" fmla="*/ 246 w 229"/>
                <a:gd name="T99" fmla="*/ 25 h 265"/>
                <a:gd name="T100" fmla="*/ 118 w 229"/>
                <a:gd name="T101" fmla="*/ 25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265"/>
                <a:gd name="T155" fmla="*/ 229 w 229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265">
                  <a:moveTo>
                    <a:pt x="75" y="16"/>
                  </a:moveTo>
                  <a:lnTo>
                    <a:pt x="75" y="119"/>
                  </a:lnTo>
                  <a:lnTo>
                    <a:pt x="132" y="119"/>
                  </a:lnTo>
                  <a:lnTo>
                    <a:pt x="137" y="119"/>
                  </a:lnTo>
                  <a:lnTo>
                    <a:pt x="143" y="119"/>
                  </a:lnTo>
                  <a:lnTo>
                    <a:pt x="147" y="118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7" y="115"/>
                  </a:lnTo>
                  <a:lnTo>
                    <a:pt x="160" y="114"/>
                  </a:lnTo>
                  <a:lnTo>
                    <a:pt x="161" y="112"/>
                  </a:lnTo>
                  <a:lnTo>
                    <a:pt x="164" y="110"/>
                  </a:lnTo>
                  <a:lnTo>
                    <a:pt x="167" y="108"/>
                  </a:lnTo>
                  <a:lnTo>
                    <a:pt x="169" y="104"/>
                  </a:lnTo>
                  <a:lnTo>
                    <a:pt x="171" y="100"/>
                  </a:lnTo>
                  <a:lnTo>
                    <a:pt x="172" y="96"/>
                  </a:lnTo>
                  <a:lnTo>
                    <a:pt x="173" y="92"/>
                  </a:lnTo>
                  <a:lnTo>
                    <a:pt x="174" y="87"/>
                  </a:lnTo>
                  <a:lnTo>
                    <a:pt x="174" y="82"/>
                  </a:lnTo>
                  <a:lnTo>
                    <a:pt x="181" y="82"/>
                  </a:lnTo>
                  <a:lnTo>
                    <a:pt x="181" y="172"/>
                  </a:lnTo>
                  <a:lnTo>
                    <a:pt x="174" y="172"/>
                  </a:lnTo>
                  <a:lnTo>
                    <a:pt x="174" y="168"/>
                  </a:lnTo>
                  <a:lnTo>
                    <a:pt x="173" y="164"/>
                  </a:lnTo>
                  <a:lnTo>
                    <a:pt x="172" y="159"/>
                  </a:lnTo>
                  <a:lnTo>
                    <a:pt x="172" y="156"/>
                  </a:lnTo>
                  <a:lnTo>
                    <a:pt x="171" y="154"/>
                  </a:lnTo>
                  <a:lnTo>
                    <a:pt x="170" y="151"/>
                  </a:lnTo>
                  <a:lnTo>
                    <a:pt x="169" y="150"/>
                  </a:lnTo>
                  <a:lnTo>
                    <a:pt x="169" y="148"/>
                  </a:lnTo>
                  <a:lnTo>
                    <a:pt x="166" y="145"/>
                  </a:lnTo>
                  <a:lnTo>
                    <a:pt x="163" y="142"/>
                  </a:lnTo>
                  <a:lnTo>
                    <a:pt x="160" y="140"/>
                  </a:lnTo>
                  <a:lnTo>
                    <a:pt x="157" y="137"/>
                  </a:lnTo>
                  <a:lnTo>
                    <a:pt x="154" y="137"/>
                  </a:lnTo>
                  <a:lnTo>
                    <a:pt x="152" y="136"/>
                  </a:lnTo>
                  <a:lnTo>
                    <a:pt x="150" y="135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4"/>
                  </a:lnTo>
                  <a:lnTo>
                    <a:pt x="136" y="134"/>
                  </a:lnTo>
                  <a:lnTo>
                    <a:pt x="132" y="134"/>
                  </a:lnTo>
                  <a:lnTo>
                    <a:pt x="75" y="134"/>
                  </a:lnTo>
                  <a:lnTo>
                    <a:pt x="75" y="219"/>
                  </a:lnTo>
                  <a:lnTo>
                    <a:pt x="75" y="225"/>
                  </a:lnTo>
                  <a:lnTo>
                    <a:pt x="75" y="228"/>
                  </a:lnTo>
                  <a:lnTo>
                    <a:pt x="75" y="231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7" y="239"/>
                  </a:lnTo>
                  <a:lnTo>
                    <a:pt x="77" y="241"/>
                  </a:lnTo>
                  <a:lnTo>
                    <a:pt x="78" y="242"/>
                  </a:lnTo>
                  <a:lnTo>
                    <a:pt x="79" y="244"/>
                  </a:lnTo>
                  <a:lnTo>
                    <a:pt x="80" y="246"/>
                  </a:lnTo>
                  <a:lnTo>
                    <a:pt x="82" y="247"/>
                  </a:lnTo>
                  <a:lnTo>
                    <a:pt x="84" y="248"/>
                  </a:lnTo>
                  <a:lnTo>
                    <a:pt x="87" y="248"/>
                  </a:lnTo>
                  <a:lnTo>
                    <a:pt x="92" y="250"/>
                  </a:lnTo>
                  <a:lnTo>
                    <a:pt x="97" y="250"/>
                  </a:lnTo>
                  <a:lnTo>
                    <a:pt x="142" y="250"/>
                  </a:lnTo>
                  <a:lnTo>
                    <a:pt x="147" y="250"/>
                  </a:lnTo>
                  <a:lnTo>
                    <a:pt x="153" y="250"/>
                  </a:lnTo>
                  <a:lnTo>
                    <a:pt x="157" y="248"/>
                  </a:lnTo>
                  <a:lnTo>
                    <a:pt x="161" y="248"/>
                  </a:lnTo>
                  <a:lnTo>
                    <a:pt x="166" y="248"/>
                  </a:lnTo>
                  <a:lnTo>
                    <a:pt x="169" y="247"/>
                  </a:lnTo>
                  <a:lnTo>
                    <a:pt x="172" y="247"/>
                  </a:lnTo>
                  <a:lnTo>
                    <a:pt x="174" y="246"/>
                  </a:lnTo>
                  <a:lnTo>
                    <a:pt x="177" y="245"/>
                  </a:lnTo>
                  <a:lnTo>
                    <a:pt x="179" y="244"/>
                  </a:lnTo>
                  <a:lnTo>
                    <a:pt x="182" y="243"/>
                  </a:lnTo>
                  <a:lnTo>
                    <a:pt x="184" y="242"/>
                  </a:lnTo>
                  <a:lnTo>
                    <a:pt x="186" y="240"/>
                  </a:lnTo>
                  <a:lnTo>
                    <a:pt x="189" y="238"/>
                  </a:lnTo>
                  <a:lnTo>
                    <a:pt x="192" y="237"/>
                  </a:lnTo>
                  <a:lnTo>
                    <a:pt x="194" y="234"/>
                  </a:lnTo>
                  <a:lnTo>
                    <a:pt x="197" y="231"/>
                  </a:lnTo>
                  <a:lnTo>
                    <a:pt x="200" y="228"/>
                  </a:lnTo>
                  <a:lnTo>
                    <a:pt x="203" y="224"/>
                  </a:lnTo>
                  <a:lnTo>
                    <a:pt x="206" y="219"/>
                  </a:lnTo>
                  <a:lnTo>
                    <a:pt x="209" y="214"/>
                  </a:lnTo>
                  <a:lnTo>
                    <a:pt x="212" y="209"/>
                  </a:lnTo>
                  <a:lnTo>
                    <a:pt x="217" y="204"/>
                  </a:lnTo>
                  <a:lnTo>
                    <a:pt x="220" y="198"/>
                  </a:lnTo>
                  <a:lnTo>
                    <a:pt x="228" y="198"/>
                  </a:lnTo>
                  <a:lnTo>
                    <a:pt x="204" y="264"/>
                  </a:lnTo>
                  <a:lnTo>
                    <a:pt x="0" y="264"/>
                  </a:lnTo>
                  <a:lnTo>
                    <a:pt x="0" y="257"/>
                  </a:lnTo>
                  <a:lnTo>
                    <a:pt x="8" y="257"/>
                  </a:lnTo>
                  <a:lnTo>
                    <a:pt x="11" y="257"/>
                  </a:lnTo>
                  <a:lnTo>
                    <a:pt x="14" y="257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20" y="256"/>
                  </a:lnTo>
                  <a:lnTo>
                    <a:pt x="23" y="255"/>
                  </a:lnTo>
                  <a:lnTo>
                    <a:pt x="25" y="254"/>
                  </a:lnTo>
                  <a:lnTo>
                    <a:pt x="27" y="254"/>
                  </a:lnTo>
                  <a:lnTo>
                    <a:pt x="29" y="252"/>
                  </a:lnTo>
                  <a:lnTo>
                    <a:pt x="32" y="250"/>
                  </a:lnTo>
                  <a:lnTo>
                    <a:pt x="34" y="246"/>
                  </a:lnTo>
                  <a:lnTo>
                    <a:pt x="35" y="244"/>
                  </a:lnTo>
                  <a:lnTo>
                    <a:pt x="35" y="242"/>
                  </a:lnTo>
                  <a:lnTo>
                    <a:pt x="35" y="240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36" y="231"/>
                  </a:lnTo>
                  <a:lnTo>
                    <a:pt x="37" y="227"/>
                  </a:lnTo>
                  <a:lnTo>
                    <a:pt x="37" y="223"/>
                  </a:lnTo>
                  <a:lnTo>
                    <a:pt x="37" y="217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5" y="23"/>
                  </a:lnTo>
                  <a:lnTo>
                    <a:pt x="34" y="20"/>
                  </a:lnTo>
                  <a:lnTo>
                    <a:pt x="33" y="18"/>
                  </a:lnTo>
                  <a:lnTo>
                    <a:pt x="32" y="16"/>
                  </a:lnTo>
                  <a:lnTo>
                    <a:pt x="30" y="13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2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6" y="59"/>
                  </a:lnTo>
                  <a:lnTo>
                    <a:pt x="198" y="59"/>
                  </a:lnTo>
                  <a:lnTo>
                    <a:pt x="197" y="54"/>
                  </a:lnTo>
                  <a:lnTo>
                    <a:pt x="197" y="49"/>
                  </a:lnTo>
                  <a:lnTo>
                    <a:pt x="196" y="45"/>
                  </a:lnTo>
                  <a:lnTo>
                    <a:pt x="194" y="41"/>
                  </a:lnTo>
                  <a:lnTo>
                    <a:pt x="193" y="37"/>
                  </a:lnTo>
                  <a:lnTo>
                    <a:pt x="192" y="35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8" y="21"/>
                  </a:lnTo>
                  <a:lnTo>
                    <a:pt x="174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7" y="17"/>
                  </a:lnTo>
                  <a:lnTo>
                    <a:pt x="163" y="16"/>
                  </a:lnTo>
                  <a:lnTo>
                    <a:pt x="160" y="16"/>
                  </a:lnTo>
                  <a:lnTo>
                    <a:pt x="156" y="16"/>
                  </a:lnTo>
                  <a:lnTo>
                    <a:pt x="152" y="16"/>
                  </a:lnTo>
                  <a:lnTo>
                    <a:pt x="147" y="16"/>
                  </a:lnTo>
                  <a:lnTo>
                    <a:pt x="75" y="16"/>
                  </a:lnTo>
                </a:path>
              </a:pathLst>
            </a:custGeom>
            <a:solidFill>
              <a:srgbClr val="336600"/>
            </a:solidFill>
            <a:ln>
              <a:noFill/>
            </a:ln>
            <a:effectLst>
              <a:prstShdw prst="shdw17" dist="17961" dir="2700000">
                <a:srgbClr val="006800"/>
              </a:prstShdw>
            </a:effectLst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24"/>
            <p:cNvSpPr>
              <a:spLocks noChangeAspect="1"/>
            </p:cNvSpPr>
            <p:nvPr/>
          </p:nvSpPr>
          <p:spPr bwMode="auto">
            <a:xfrm>
              <a:off x="3441" y="2707"/>
              <a:ext cx="282" cy="433"/>
            </a:xfrm>
            <a:custGeom>
              <a:avLst/>
              <a:gdLst>
                <a:gd name="T0" fmla="*/ 239 w 178"/>
                <a:gd name="T1" fmla="*/ 123 h 275"/>
                <a:gd name="T2" fmla="*/ 225 w 178"/>
                <a:gd name="T3" fmla="*/ 83 h 275"/>
                <a:gd name="T4" fmla="*/ 204 w 178"/>
                <a:gd name="T5" fmla="*/ 57 h 275"/>
                <a:gd name="T6" fmla="*/ 174 w 178"/>
                <a:gd name="T7" fmla="*/ 38 h 275"/>
                <a:gd name="T8" fmla="*/ 138 w 178"/>
                <a:gd name="T9" fmla="*/ 25 h 275"/>
                <a:gd name="T10" fmla="*/ 101 w 178"/>
                <a:gd name="T11" fmla="*/ 27 h 275"/>
                <a:gd name="T12" fmla="*/ 71 w 178"/>
                <a:gd name="T13" fmla="*/ 44 h 275"/>
                <a:gd name="T14" fmla="*/ 54 w 178"/>
                <a:gd name="T15" fmla="*/ 71 h 275"/>
                <a:gd name="T16" fmla="*/ 49 w 178"/>
                <a:gd name="T17" fmla="*/ 99 h 275"/>
                <a:gd name="T18" fmla="*/ 60 w 178"/>
                <a:gd name="T19" fmla="*/ 120 h 275"/>
                <a:gd name="T20" fmla="*/ 95 w 178"/>
                <a:gd name="T21" fmla="*/ 148 h 275"/>
                <a:gd name="T22" fmla="*/ 170 w 178"/>
                <a:gd name="T23" fmla="*/ 192 h 275"/>
                <a:gd name="T24" fmla="*/ 223 w 178"/>
                <a:gd name="T25" fmla="*/ 224 h 275"/>
                <a:gd name="T26" fmla="*/ 250 w 178"/>
                <a:gd name="T27" fmla="*/ 246 h 275"/>
                <a:gd name="T28" fmla="*/ 269 w 178"/>
                <a:gd name="T29" fmla="*/ 269 h 275"/>
                <a:gd name="T30" fmla="*/ 279 w 178"/>
                <a:gd name="T31" fmla="*/ 299 h 275"/>
                <a:gd name="T32" fmla="*/ 279 w 178"/>
                <a:gd name="T33" fmla="*/ 340 h 275"/>
                <a:gd name="T34" fmla="*/ 253 w 178"/>
                <a:gd name="T35" fmla="*/ 389 h 275"/>
                <a:gd name="T36" fmla="*/ 201 w 178"/>
                <a:gd name="T37" fmla="*/ 424 h 275"/>
                <a:gd name="T38" fmla="*/ 143 w 178"/>
                <a:gd name="T39" fmla="*/ 431 h 275"/>
                <a:gd name="T40" fmla="*/ 120 w 178"/>
                <a:gd name="T41" fmla="*/ 431 h 275"/>
                <a:gd name="T42" fmla="*/ 105 w 178"/>
                <a:gd name="T43" fmla="*/ 428 h 275"/>
                <a:gd name="T44" fmla="*/ 73 w 178"/>
                <a:gd name="T45" fmla="*/ 419 h 275"/>
                <a:gd name="T46" fmla="*/ 43 w 178"/>
                <a:gd name="T47" fmla="*/ 411 h 275"/>
                <a:gd name="T48" fmla="*/ 29 w 178"/>
                <a:gd name="T49" fmla="*/ 411 h 275"/>
                <a:gd name="T50" fmla="*/ 16 w 178"/>
                <a:gd name="T51" fmla="*/ 425 h 275"/>
                <a:gd name="T52" fmla="*/ 19 w 178"/>
                <a:gd name="T53" fmla="*/ 301 h 275"/>
                <a:gd name="T54" fmla="*/ 30 w 178"/>
                <a:gd name="T55" fmla="*/ 345 h 275"/>
                <a:gd name="T56" fmla="*/ 49 w 178"/>
                <a:gd name="T57" fmla="*/ 373 h 275"/>
                <a:gd name="T58" fmla="*/ 79 w 178"/>
                <a:gd name="T59" fmla="*/ 394 h 275"/>
                <a:gd name="T60" fmla="*/ 117 w 178"/>
                <a:gd name="T61" fmla="*/ 406 h 275"/>
                <a:gd name="T62" fmla="*/ 160 w 178"/>
                <a:gd name="T63" fmla="*/ 408 h 275"/>
                <a:gd name="T64" fmla="*/ 198 w 178"/>
                <a:gd name="T65" fmla="*/ 392 h 275"/>
                <a:gd name="T66" fmla="*/ 220 w 178"/>
                <a:gd name="T67" fmla="*/ 367 h 275"/>
                <a:gd name="T68" fmla="*/ 225 w 178"/>
                <a:gd name="T69" fmla="*/ 337 h 275"/>
                <a:gd name="T70" fmla="*/ 220 w 178"/>
                <a:gd name="T71" fmla="*/ 318 h 275"/>
                <a:gd name="T72" fmla="*/ 211 w 178"/>
                <a:gd name="T73" fmla="*/ 301 h 275"/>
                <a:gd name="T74" fmla="*/ 190 w 178"/>
                <a:gd name="T75" fmla="*/ 282 h 275"/>
                <a:gd name="T76" fmla="*/ 157 w 178"/>
                <a:gd name="T77" fmla="*/ 261 h 275"/>
                <a:gd name="T78" fmla="*/ 98 w 178"/>
                <a:gd name="T79" fmla="*/ 228 h 275"/>
                <a:gd name="T80" fmla="*/ 54 w 178"/>
                <a:gd name="T81" fmla="*/ 200 h 275"/>
                <a:gd name="T82" fmla="*/ 27 w 178"/>
                <a:gd name="T83" fmla="*/ 178 h 275"/>
                <a:gd name="T84" fmla="*/ 8 w 178"/>
                <a:gd name="T85" fmla="*/ 151 h 275"/>
                <a:gd name="T86" fmla="*/ 0 w 178"/>
                <a:gd name="T87" fmla="*/ 123 h 275"/>
                <a:gd name="T88" fmla="*/ 5 w 178"/>
                <a:gd name="T89" fmla="*/ 77 h 275"/>
                <a:gd name="T90" fmla="*/ 35 w 178"/>
                <a:gd name="T91" fmla="*/ 35 h 275"/>
                <a:gd name="T92" fmla="*/ 84 w 178"/>
                <a:gd name="T93" fmla="*/ 5 h 275"/>
                <a:gd name="T94" fmla="*/ 141 w 178"/>
                <a:gd name="T95" fmla="*/ 2 h 275"/>
                <a:gd name="T96" fmla="*/ 185 w 178"/>
                <a:gd name="T97" fmla="*/ 13 h 275"/>
                <a:gd name="T98" fmla="*/ 219 w 178"/>
                <a:gd name="T99" fmla="*/ 24 h 275"/>
                <a:gd name="T100" fmla="*/ 236 w 178"/>
                <a:gd name="T101" fmla="*/ 17 h 2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275"/>
                <a:gd name="T155" fmla="*/ 178 w 178"/>
                <a:gd name="T156" fmla="*/ 275 h 2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275">
                  <a:moveTo>
                    <a:pt x="160" y="0"/>
                  </a:moveTo>
                  <a:lnTo>
                    <a:pt x="160" y="90"/>
                  </a:lnTo>
                  <a:lnTo>
                    <a:pt x="153" y="90"/>
                  </a:lnTo>
                  <a:lnTo>
                    <a:pt x="152" y="84"/>
                  </a:lnTo>
                  <a:lnTo>
                    <a:pt x="151" y="78"/>
                  </a:lnTo>
                  <a:lnTo>
                    <a:pt x="150" y="73"/>
                  </a:lnTo>
                  <a:lnTo>
                    <a:pt x="149" y="67"/>
                  </a:lnTo>
                  <a:lnTo>
                    <a:pt x="147" y="63"/>
                  </a:lnTo>
                  <a:lnTo>
                    <a:pt x="145" y="57"/>
                  </a:lnTo>
                  <a:lnTo>
                    <a:pt x="142" y="53"/>
                  </a:lnTo>
                  <a:lnTo>
                    <a:pt x="140" y="50"/>
                  </a:lnTo>
                  <a:lnTo>
                    <a:pt x="138" y="46"/>
                  </a:lnTo>
                  <a:lnTo>
                    <a:pt x="135" y="42"/>
                  </a:lnTo>
                  <a:lnTo>
                    <a:pt x="132" y="39"/>
                  </a:lnTo>
                  <a:lnTo>
                    <a:pt x="129" y="36"/>
                  </a:lnTo>
                  <a:lnTo>
                    <a:pt x="126" y="33"/>
                  </a:lnTo>
                  <a:lnTo>
                    <a:pt x="121" y="31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2" y="19"/>
                  </a:lnTo>
                  <a:lnTo>
                    <a:pt x="96" y="18"/>
                  </a:lnTo>
                  <a:lnTo>
                    <a:pt x="91" y="17"/>
                  </a:lnTo>
                  <a:lnTo>
                    <a:pt x="87" y="16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3" y="15"/>
                  </a:lnTo>
                  <a:lnTo>
                    <a:pt x="69" y="16"/>
                  </a:lnTo>
                  <a:lnTo>
                    <a:pt x="64" y="17"/>
                  </a:lnTo>
                  <a:lnTo>
                    <a:pt x="60" y="18"/>
                  </a:lnTo>
                  <a:lnTo>
                    <a:pt x="56" y="21"/>
                  </a:lnTo>
                  <a:lnTo>
                    <a:pt x="51" y="23"/>
                  </a:lnTo>
                  <a:lnTo>
                    <a:pt x="48" y="26"/>
                  </a:lnTo>
                  <a:lnTo>
                    <a:pt x="45" y="28"/>
                  </a:lnTo>
                  <a:lnTo>
                    <a:pt x="42" y="31"/>
                  </a:lnTo>
                  <a:lnTo>
                    <a:pt x="39" y="35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4" y="45"/>
                  </a:lnTo>
                  <a:lnTo>
                    <a:pt x="31" y="49"/>
                  </a:lnTo>
                  <a:lnTo>
                    <a:pt x="31" y="53"/>
                  </a:lnTo>
                  <a:lnTo>
                    <a:pt x="31" y="57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2" y="66"/>
                  </a:lnTo>
                  <a:lnTo>
                    <a:pt x="34" y="69"/>
                  </a:lnTo>
                  <a:lnTo>
                    <a:pt x="35" y="71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43" y="82"/>
                  </a:lnTo>
                  <a:lnTo>
                    <a:pt x="47" y="86"/>
                  </a:lnTo>
                  <a:lnTo>
                    <a:pt x="53" y="90"/>
                  </a:lnTo>
                  <a:lnTo>
                    <a:pt x="60" y="94"/>
                  </a:lnTo>
                  <a:lnTo>
                    <a:pt x="68" y="101"/>
                  </a:lnTo>
                  <a:lnTo>
                    <a:pt x="78" y="106"/>
                  </a:lnTo>
                  <a:lnTo>
                    <a:pt x="87" y="112"/>
                  </a:lnTo>
                  <a:lnTo>
                    <a:pt x="97" y="117"/>
                  </a:lnTo>
                  <a:lnTo>
                    <a:pt x="107" y="122"/>
                  </a:lnTo>
                  <a:lnTo>
                    <a:pt x="115" y="126"/>
                  </a:lnTo>
                  <a:lnTo>
                    <a:pt x="123" y="130"/>
                  </a:lnTo>
                  <a:lnTo>
                    <a:pt x="130" y="134"/>
                  </a:lnTo>
                  <a:lnTo>
                    <a:pt x="135" y="138"/>
                  </a:lnTo>
                  <a:lnTo>
                    <a:pt x="141" y="142"/>
                  </a:lnTo>
                  <a:lnTo>
                    <a:pt x="146" y="145"/>
                  </a:lnTo>
                  <a:lnTo>
                    <a:pt x="149" y="148"/>
                  </a:lnTo>
                  <a:lnTo>
                    <a:pt x="152" y="151"/>
                  </a:lnTo>
                  <a:lnTo>
                    <a:pt x="155" y="153"/>
                  </a:lnTo>
                  <a:lnTo>
                    <a:pt x="158" y="156"/>
                  </a:lnTo>
                  <a:lnTo>
                    <a:pt x="161" y="159"/>
                  </a:lnTo>
                  <a:lnTo>
                    <a:pt x="163" y="161"/>
                  </a:lnTo>
                  <a:lnTo>
                    <a:pt x="165" y="165"/>
                  </a:lnTo>
                  <a:lnTo>
                    <a:pt x="168" y="168"/>
                  </a:lnTo>
                  <a:lnTo>
                    <a:pt x="170" y="171"/>
                  </a:lnTo>
                  <a:lnTo>
                    <a:pt x="171" y="175"/>
                  </a:lnTo>
                  <a:lnTo>
                    <a:pt x="173" y="179"/>
                  </a:lnTo>
                  <a:lnTo>
                    <a:pt x="174" y="183"/>
                  </a:lnTo>
                  <a:lnTo>
                    <a:pt x="175" y="187"/>
                  </a:lnTo>
                  <a:lnTo>
                    <a:pt x="176" y="190"/>
                  </a:lnTo>
                  <a:lnTo>
                    <a:pt x="177" y="194"/>
                  </a:lnTo>
                  <a:lnTo>
                    <a:pt x="177" y="198"/>
                  </a:lnTo>
                  <a:lnTo>
                    <a:pt x="177" y="201"/>
                  </a:lnTo>
                  <a:lnTo>
                    <a:pt x="177" y="209"/>
                  </a:lnTo>
                  <a:lnTo>
                    <a:pt x="176" y="216"/>
                  </a:lnTo>
                  <a:lnTo>
                    <a:pt x="174" y="223"/>
                  </a:lnTo>
                  <a:lnTo>
                    <a:pt x="171" y="230"/>
                  </a:lnTo>
                  <a:lnTo>
                    <a:pt x="169" y="235"/>
                  </a:lnTo>
                  <a:lnTo>
                    <a:pt x="164" y="241"/>
                  </a:lnTo>
                  <a:lnTo>
                    <a:pt x="160" y="247"/>
                  </a:lnTo>
                  <a:lnTo>
                    <a:pt x="154" y="252"/>
                  </a:lnTo>
                  <a:lnTo>
                    <a:pt x="149" y="258"/>
                  </a:lnTo>
                  <a:lnTo>
                    <a:pt x="141" y="262"/>
                  </a:lnTo>
                  <a:lnTo>
                    <a:pt x="134" y="266"/>
                  </a:lnTo>
                  <a:lnTo>
                    <a:pt x="127" y="269"/>
                  </a:lnTo>
                  <a:lnTo>
                    <a:pt x="118" y="272"/>
                  </a:lnTo>
                  <a:lnTo>
                    <a:pt x="111" y="273"/>
                  </a:lnTo>
                  <a:lnTo>
                    <a:pt x="102" y="274"/>
                  </a:lnTo>
                  <a:lnTo>
                    <a:pt x="93" y="274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5" y="274"/>
                  </a:lnTo>
                  <a:lnTo>
                    <a:pt x="82" y="274"/>
                  </a:lnTo>
                  <a:lnTo>
                    <a:pt x="80" y="274"/>
                  </a:lnTo>
                  <a:lnTo>
                    <a:pt x="76" y="274"/>
                  </a:lnTo>
                  <a:lnTo>
                    <a:pt x="74" y="273"/>
                  </a:lnTo>
                  <a:lnTo>
                    <a:pt x="71" y="273"/>
                  </a:lnTo>
                  <a:lnTo>
                    <a:pt x="70" y="273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3" y="270"/>
                  </a:lnTo>
                  <a:lnTo>
                    <a:pt x="59" y="270"/>
                  </a:lnTo>
                  <a:lnTo>
                    <a:pt x="56" y="269"/>
                  </a:lnTo>
                  <a:lnTo>
                    <a:pt x="51" y="268"/>
                  </a:lnTo>
                  <a:lnTo>
                    <a:pt x="46" y="266"/>
                  </a:lnTo>
                  <a:lnTo>
                    <a:pt x="42" y="265"/>
                  </a:lnTo>
                  <a:lnTo>
                    <a:pt x="38" y="263"/>
                  </a:lnTo>
                  <a:lnTo>
                    <a:pt x="34" y="262"/>
                  </a:lnTo>
                  <a:lnTo>
                    <a:pt x="30" y="261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3" y="260"/>
                  </a:lnTo>
                  <a:lnTo>
                    <a:pt x="22" y="260"/>
                  </a:lnTo>
                  <a:lnTo>
                    <a:pt x="19" y="260"/>
                  </a:lnTo>
                  <a:lnTo>
                    <a:pt x="18" y="261"/>
                  </a:lnTo>
                  <a:lnTo>
                    <a:pt x="16" y="261"/>
                  </a:lnTo>
                  <a:lnTo>
                    <a:pt x="15" y="262"/>
                  </a:lnTo>
                  <a:lnTo>
                    <a:pt x="14" y="264"/>
                  </a:lnTo>
                  <a:lnTo>
                    <a:pt x="12" y="266"/>
                  </a:lnTo>
                  <a:lnTo>
                    <a:pt x="10" y="270"/>
                  </a:lnTo>
                  <a:lnTo>
                    <a:pt x="10" y="274"/>
                  </a:lnTo>
                  <a:lnTo>
                    <a:pt x="3" y="274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12" y="191"/>
                  </a:lnTo>
                  <a:lnTo>
                    <a:pt x="13" y="198"/>
                  </a:lnTo>
                  <a:lnTo>
                    <a:pt x="15" y="203"/>
                  </a:lnTo>
                  <a:lnTo>
                    <a:pt x="16" y="209"/>
                  </a:lnTo>
                  <a:lnTo>
                    <a:pt x="18" y="214"/>
                  </a:lnTo>
                  <a:lnTo>
                    <a:pt x="19" y="219"/>
                  </a:lnTo>
                  <a:lnTo>
                    <a:pt x="22" y="223"/>
                  </a:lnTo>
                  <a:lnTo>
                    <a:pt x="23" y="227"/>
                  </a:lnTo>
                  <a:lnTo>
                    <a:pt x="26" y="230"/>
                  </a:lnTo>
                  <a:lnTo>
                    <a:pt x="28" y="234"/>
                  </a:lnTo>
                  <a:lnTo>
                    <a:pt x="31" y="237"/>
                  </a:lnTo>
                  <a:lnTo>
                    <a:pt x="35" y="240"/>
                  </a:lnTo>
                  <a:lnTo>
                    <a:pt x="38" y="242"/>
                  </a:lnTo>
                  <a:lnTo>
                    <a:pt x="42" y="245"/>
                  </a:lnTo>
                  <a:lnTo>
                    <a:pt x="46" y="248"/>
                  </a:lnTo>
                  <a:lnTo>
                    <a:pt x="50" y="250"/>
                  </a:lnTo>
                  <a:lnTo>
                    <a:pt x="54" y="252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7"/>
                  </a:lnTo>
                  <a:lnTo>
                    <a:pt x="74" y="258"/>
                  </a:lnTo>
                  <a:lnTo>
                    <a:pt x="79" y="259"/>
                  </a:lnTo>
                  <a:lnTo>
                    <a:pt x="84" y="260"/>
                  </a:lnTo>
                  <a:lnTo>
                    <a:pt x="89" y="260"/>
                  </a:lnTo>
                  <a:lnTo>
                    <a:pt x="95" y="260"/>
                  </a:lnTo>
                  <a:lnTo>
                    <a:pt x="101" y="259"/>
                  </a:lnTo>
                  <a:lnTo>
                    <a:pt x="106" y="258"/>
                  </a:lnTo>
                  <a:lnTo>
                    <a:pt x="111" y="257"/>
                  </a:lnTo>
                  <a:lnTo>
                    <a:pt x="116" y="255"/>
                  </a:lnTo>
                  <a:lnTo>
                    <a:pt x="120" y="252"/>
                  </a:lnTo>
                  <a:lnTo>
                    <a:pt x="125" y="249"/>
                  </a:lnTo>
                  <a:lnTo>
                    <a:pt x="129" y="246"/>
                  </a:lnTo>
                  <a:lnTo>
                    <a:pt x="132" y="243"/>
                  </a:lnTo>
                  <a:lnTo>
                    <a:pt x="135" y="240"/>
                  </a:lnTo>
                  <a:lnTo>
                    <a:pt x="137" y="237"/>
                  </a:lnTo>
                  <a:lnTo>
                    <a:pt x="139" y="233"/>
                  </a:lnTo>
                  <a:lnTo>
                    <a:pt x="141" y="229"/>
                  </a:lnTo>
                  <a:lnTo>
                    <a:pt x="142" y="225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2" y="214"/>
                  </a:lnTo>
                  <a:lnTo>
                    <a:pt x="142" y="211"/>
                  </a:lnTo>
                  <a:lnTo>
                    <a:pt x="142" y="209"/>
                  </a:lnTo>
                  <a:lnTo>
                    <a:pt x="141" y="206"/>
                  </a:lnTo>
                  <a:lnTo>
                    <a:pt x="140" y="204"/>
                  </a:lnTo>
                  <a:lnTo>
                    <a:pt x="139" y="202"/>
                  </a:lnTo>
                  <a:lnTo>
                    <a:pt x="138" y="200"/>
                  </a:lnTo>
                  <a:lnTo>
                    <a:pt x="137" y="198"/>
                  </a:lnTo>
                  <a:lnTo>
                    <a:pt x="136" y="195"/>
                  </a:lnTo>
                  <a:lnTo>
                    <a:pt x="134" y="193"/>
                  </a:lnTo>
                  <a:lnTo>
                    <a:pt x="133" y="191"/>
                  </a:lnTo>
                  <a:lnTo>
                    <a:pt x="130" y="188"/>
                  </a:lnTo>
                  <a:lnTo>
                    <a:pt x="129" y="186"/>
                  </a:lnTo>
                  <a:lnTo>
                    <a:pt x="126" y="183"/>
                  </a:lnTo>
                  <a:lnTo>
                    <a:pt x="123" y="181"/>
                  </a:lnTo>
                  <a:lnTo>
                    <a:pt x="120" y="179"/>
                  </a:lnTo>
                  <a:lnTo>
                    <a:pt x="118" y="177"/>
                  </a:lnTo>
                  <a:lnTo>
                    <a:pt x="115" y="174"/>
                  </a:lnTo>
                  <a:lnTo>
                    <a:pt x="111" y="172"/>
                  </a:lnTo>
                  <a:lnTo>
                    <a:pt x="106" y="170"/>
                  </a:lnTo>
                  <a:lnTo>
                    <a:pt x="99" y="166"/>
                  </a:lnTo>
                  <a:lnTo>
                    <a:pt x="93" y="163"/>
                  </a:lnTo>
                  <a:lnTo>
                    <a:pt x="86" y="159"/>
                  </a:lnTo>
                  <a:lnTo>
                    <a:pt x="78" y="155"/>
                  </a:lnTo>
                  <a:lnTo>
                    <a:pt x="69" y="150"/>
                  </a:lnTo>
                  <a:lnTo>
                    <a:pt x="62" y="145"/>
                  </a:lnTo>
                  <a:lnTo>
                    <a:pt x="54" y="141"/>
                  </a:lnTo>
                  <a:lnTo>
                    <a:pt x="49" y="138"/>
                  </a:lnTo>
                  <a:lnTo>
                    <a:pt x="43" y="133"/>
                  </a:lnTo>
                  <a:lnTo>
                    <a:pt x="38" y="130"/>
                  </a:lnTo>
                  <a:lnTo>
                    <a:pt x="34" y="127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23" y="118"/>
                  </a:lnTo>
                  <a:lnTo>
                    <a:pt x="19" y="116"/>
                  </a:lnTo>
                  <a:lnTo>
                    <a:pt x="17" y="113"/>
                  </a:lnTo>
                  <a:lnTo>
                    <a:pt x="14" y="110"/>
                  </a:lnTo>
                  <a:lnTo>
                    <a:pt x="12" y="107"/>
                  </a:lnTo>
                  <a:lnTo>
                    <a:pt x="9" y="104"/>
                  </a:lnTo>
                  <a:lnTo>
                    <a:pt x="7" y="101"/>
                  </a:lnTo>
                  <a:lnTo>
                    <a:pt x="5" y="96"/>
                  </a:lnTo>
                  <a:lnTo>
                    <a:pt x="4" y="93"/>
                  </a:lnTo>
                  <a:lnTo>
                    <a:pt x="3" y="89"/>
                  </a:lnTo>
                  <a:lnTo>
                    <a:pt x="2" y="85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8"/>
                  </a:lnTo>
                  <a:lnTo>
                    <a:pt x="12" y="32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6"/>
                  </a:lnTo>
                  <a:lnTo>
                    <a:pt x="34" y="12"/>
                  </a:lnTo>
                  <a:lnTo>
                    <a:pt x="40" y="8"/>
                  </a:lnTo>
                  <a:lnTo>
                    <a:pt x="46" y="6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99" y="3"/>
                  </a:lnTo>
                  <a:lnTo>
                    <a:pt x="106" y="4"/>
                  </a:lnTo>
                  <a:lnTo>
                    <a:pt x="112" y="7"/>
                  </a:lnTo>
                  <a:lnTo>
                    <a:pt x="117" y="8"/>
                  </a:lnTo>
                  <a:lnTo>
                    <a:pt x="124" y="11"/>
                  </a:lnTo>
                  <a:lnTo>
                    <a:pt x="129" y="12"/>
                  </a:lnTo>
                  <a:lnTo>
                    <a:pt x="133" y="14"/>
                  </a:lnTo>
                  <a:lnTo>
                    <a:pt x="136" y="14"/>
                  </a:lnTo>
                  <a:lnTo>
                    <a:pt x="138" y="15"/>
                  </a:lnTo>
                  <a:lnTo>
                    <a:pt x="141" y="15"/>
                  </a:lnTo>
                  <a:lnTo>
                    <a:pt x="143" y="14"/>
                  </a:lnTo>
                  <a:lnTo>
                    <a:pt x="146" y="13"/>
                  </a:lnTo>
                  <a:lnTo>
                    <a:pt x="147" y="12"/>
                  </a:lnTo>
                  <a:lnTo>
                    <a:pt x="149" y="11"/>
                  </a:lnTo>
                  <a:lnTo>
                    <a:pt x="151" y="8"/>
                  </a:lnTo>
                  <a:lnTo>
                    <a:pt x="152" y="4"/>
                  </a:lnTo>
                  <a:lnTo>
                    <a:pt x="153" y="0"/>
                  </a:lnTo>
                  <a:lnTo>
                    <a:pt x="160" y="0"/>
                  </a:lnTo>
                </a:path>
              </a:pathLst>
            </a:custGeom>
            <a:solidFill>
              <a:srgbClr val="336600"/>
            </a:solidFill>
            <a:ln>
              <a:noFill/>
            </a:ln>
            <a:effectLst>
              <a:prstShdw prst="shdw17" dist="17961" dir="2700000">
                <a:srgbClr val="006800"/>
              </a:prstShdw>
            </a:effectLst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25"/>
            <p:cNvSpPr>
              <a:spLocks noChangeAspect="1"/>
            </p:cNvSpPr>
            <p:nvPr/>
          </p:nvSpPr>
          <p:spPr bwMode="auto">
            <a:xfrm>
              <a:off x="3772" y="2707"/>
              <a:ext cx="457" cy="422"/>
            </a:xfrm>
            <a:custGeom>
              <a:avLst/>
              <a:gdLst>
                <a:gd name="T0" fmla="*/ 126 w 290"/>
                <a:gd name="T1" fmla="*/ 283 h 268"/>
                <a:gd name="T2" fmla="*/ 95 w 290"/>
                <a:gd name="T3" fmla="*/ 354 h 268"/>
                <a:gd name="T4" fmla="*/ 88 w 290"/>
                <a:gd name="T5" fmla="*/ 365 h 268"/>
                <a:gd name="T6" fmla="*/ 87 w 290"/>
                <a:gd name="T7" fmla="*/ 373 h 268"/>
                <a:gd name="T8" fmla="*/ 84 w 290"/>
                <a:gd name="T9" fmla="*/ 381 h 268"/>
                <a:gd name="T10" fmla="*/ 85 w 290"/>
                <a:gd name="T11" fmla="*/ 391 h 268"/>
                <a:gd name="T12" fmla="*/ 90 w 290"/>
                <a:gd name="T13" fmla="*/ 397 h 268"/>
                <a:gd name="T14" fmla="*/ 98 w 290"/>
                <a:gd name="T15" fmla="*/ 403 h 268"/>
                <a:gd name="T16" fmla="*/ 104 w 290"/>
                <a:gd name="T17" fmla="*/ 406 h 268"/>
                <a:gd name="T18" fmla="*/ 113 w 290"/>
                <a:gd name="T19" fmla="*/ 408 h 268"/>
                <a:gd name="T20" fmla="*/ 128 w 290"/>
                <a:gd name="T21" fmla="*/ 409 h 268"/>
                <a:gd name="T22" fmla="*/ 134 w 290"/>
                <a:gd name="T23" fmla="*/ 420 h 268"/>
                <a:gd name="T24" fmla="*/ 0 w 290"/>
                <a:gd name="T25" fmla="*/ 409 h 268"/>
                <a:gd name="T26" fmla="*/ 11 w 290"/>
                <a:gd name="T27" fmla="*/ 408 h 268"/>
                <a:gd name="T28" fmla="*/ 22 w 290"/>
                <a:gd name="T29" fmla="*/ 405 h 268"/>
                <a:gd name="T30" fmla="*/ 30 w 290"/>
                <a:gd name="T31" fmla="*/ 403 h 268"/>
                <a:gd name="T32" fmla="*/ 35 w 290"/>
                <a:gd name="T33" fmla="*/ 398 h 268"/>
                <a:gd name="T34" fmla="*/ 43 w 290"/>
                <a:gd name="T35" fmla="*/ 391 h 268"/>
                <a:gd name="T36" fmla="*/ 50 w 290"/>
                <a:gd name="T37" fmla="*/ 375 h 268"/>
                <a:gd name="T38" fmla="*/ 60 w 290"/>
                <a:gd name="T39" fmla="*/ 359 h 268"/>
                <a:gd name="T40" fmla="*/ 71 w 290"/>
                <a:gd name="T41" fmla="*/ 339 h 268"/>
                <a:gd name="T42" fmla="*/ 233 w 290"/>
                <a:gd name="T43" fmla="*/ 0 h 268"/>
                <a:gd name="T44" fmla="*/ 385 w 290"/>
                <a:gd name="T45" fmla="*/ 353 h 268"/>
                <a:gd name="T46" fmla="*/ 394 w 290"/>
                <a:gd name="T47" fmla="*/ 368 h 268"/>
                <a:gd name="T48" fmla="*/ 402 w 290"/>
                <a:gd name="T49" fmla="*/ 381 h 268"/>
                <a:gd name="T50" fmla="*/ 410 w 290"/>
                <a:gd name="T51" fmla="*/ 392 h 268"/>
                <a:gd name="T52" fmla="*/ 418 w 290"/>
                <a:gd name="T53" fmla="*/ 400 h 268"/>
                <a:gd name="T54" fmla="*/ 425 w 290"/>
                <a:gd name="T55" fmla="*/ 405 h 268"/>
                <a:gd name="T56" fmla="*/ 437 w 290"/>
                <a:gd name="T57" fmla="*/ 408 h 268"/>
                <a:gd name="T58" fmla="*/ 449 w 290"/>
                <a:gd name="T59" fmla="*/ 409 h 268"/>
                <a:gd name="T60" fmla="*/ 455 w 290"/>
                <a:gd name="T61" fmla="*/ 420 h 268"/>
                <a:gd name="T62" fmla="*/ 287 w 290"/>
                <a:gd name="T63" fmla="*/ 409 h 268"/>
                <a:gd name="T64" fmla="*/ 298 w 290"/>
                <a:gd name="T65" fmla="*/ 409 h 268"/>
                <a:gd name="T66" fmla="*/ 309 w 290"/>
                <a:gd name="T67" fmla="*/ 408 h 268"/>
                <a:gd name="T68" fmla="*/ 315 w 290"/>
                <a:gd name="T69" fmla="*/ 405 h 268"/>
                <a:gd name="T70" fmla="*/ 318 w 290"/>
                <a:gd name="T71" fmla="*/ 403 h 268"/>
                <a:gd name="T72" fmla="*/ 326 w 290"/>
                <a:gd name="T73" fmla="*/ 394 h 268"/>
                <a:gd name="T74" fmla="*/ 329 w 290"/>
                <a:gd name="T75" fmla="*/ 384 h 268"/>
                <a:gd name="T76" fmla="*/ 328 w 290"/>
                <a:gd name="T77" fmla="*/ 376 h 268"/>
                <a:gd name="T78" fmla="*/ 326 w 290"/>
                <a:gd name="T79" fmla="*/ 367 h 268"/>
                <a:gd name="T80" fmla="*/ 321 w 290"/>
                <a:gd name="T81" fmla="*/ 356 h 268"/>
                <a:gd name="T82" fmla="*/ 317 w 290"/>
                <a:gd name="T83" fmla="*/ 343 h 268"/>
                <a:gd name="T84" fmla="*/ 284 w 290"/>
                <a:gd name="T85" fmla="*/ 261 h 268"/>
                <a:gd name="T86" fmla="*/ 136 w 290"/>
                <a:gd name="T87" fmla="*/ 261 h 268"/>
                <a:gd name="T88" fmla="*/ 292 w 290"/>
                <a:gd name="T89" fmla="*/ 283 h 2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268"/>
                <a:gd name="T137" fmla="*/ 290 w 290"/>
                <a:gd name="T138" fmla="*/ 268 h 2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268">
                  <a:moveTo>
                    <a:pt x="185" y="180"/>
                  </a:moveTo>
                  <a:lnTo>
                    <a:pt x="80" y="180"/>
                  </a:lnTo>
                  <a:lnTo>
                    <a:pt x="61" y="221"/>
                  </a:lnTo>
                  <a:lnTo>
                    <a:pt x="60" y="225"/>
                  </a:lnTo>
                  <a:lnTo>
                    <a:pt x="58" y="228"/>
                  </a:lnTo>
                  <a:lnTo>
                    <a:pt x="56" y="232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4" y="240"/>
                  </a:lnTo>
                  <a:lnTo>
                    <a:pt x="53" y="242"/>
                  </a:lnTo>
                  <a:lnTo>
                    <a:pt x="53" y="244"/>
                  </a:lnTo>
                  <a:lnTo>
                    <a:pt x="54" y="248"/>
                  </a:lnTo>
                  <a:lnTo>
                    <a:pt x="55" y="250"/>
                  </a:lnTo>
                  <a:lnTo>
                    <a:pt x="57" y="252"/>
                  </a:lnTo>
                  <a:lnTo>
                    <a:pt x="60" y="254"/>
                  </a:lnTo>
                  <a:lnTo>
                    <a:pt x="62" y="256"/>
                  </a:lnTo>
                  <a:lnTo>
                    <a:pt x="64" y="257"/>
                  </a:lnTo>
                  <a:lnTo>
                    <a:pt x="66" y="258"/>
                  </a:lnTo>
                  <a:lnTo>
                    <a:pt x="69" y="258"/>
                  </a:lnTo>
                  <a:lnTo>
                    <a:pt x="72" y="259"/>
                  </a:lnTo>
                  <a:lnTo>
                    <a:pt x="77" y="260"/>
                  </a:lnTo>
                  <a:lnTo>
                    <a:pt x="81" y="260"/>
                  </a:lnTo>
                  <a:lnTo>
                    <a:pt x="85" y="260"/>
                  </a:lnTo>
                  <a:lnTo>
                    <a:pt x="85" y="267"/>
                  </a:lnTo>
                  <a:lnTo>
                    <a:pt x="0" y="267"/>
                  </a:lnTo>
                  <a:lnTo>
                    <a:pt x="0" y="260"/>
                  </a:lnTo>
                  <a:lnTo>
                    <a:pt x="4" y="260"/>
                  </a:lnTo>
                  <a:lnTo>
                    <a:pt x="7" y="259"/>
                  </a:lnTo>
                  <a:lnTo>
                    <a:pt x="11" y="258"/>
                  </a:lnTo>
                  <a:lnTo>
                    <a:pt x="14" y="257"/>
                  </a:lnTo>
                  <a:lnTo>
                    <a:pt x="16" y="257"/>
                  </a:lnTo>
                  <a:lnTo>
                    <a:pt x="19" y="256"/>
                  </a:lnTo>
                  <a:lnTo>
                    <a:pt x="20" y="254"/>
                  </a:lnTo>
                  <a:lnTo>
                    <a:pt x="22" y="253"/>
                  </a:lnTo>
                  <a:lnTo>
                    <a:pt x="24" y="251"/>
                  </a:lnTo>
                  <a:lnTo>
                    <a:pt x="27" y="248"/>
                  </a:lnTo>
                  <a:lnTo>
                    <a:pt x="29" y="243"/>
                  </a:lnTo>
                  <a:lnTo>
                    <a:pt x="32" y="238"/>
                  </a:lnTo>
                  <a:lnTo>
                    <a:pt x="35" y="233"/>
                  </a:lnTo>
                  <a:lnTo>
                    <a:pt x="38" y="228"/>
                  </a:lnTo>
                  <a:lnTo>
                    <a:pt x="41" y="222"/>
                  </a:lnTo>
                  <a:lnTo>
                    <a:pt x="45" y="215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242" y="218"/>
                  </a:lnTo>
                  <a:lnTo>
                    <a:pt x="244" y="224"/>
                  </a:lnTo>
                  <a:lnTo>
                    <a:pt x="247" y="229"/>
                  </a:lnTo>
                  <a:lnTo>
                    <a:pt x="250" y="234"/>
                  </a:lnTo>
                  <a:lnTo>
                    <a:pt x="253" y="239"/>
                  </a:lnTo>
                  <a:lnTo>
                    <a:pt x="255" y="242"/>
                  </a:lnTo>
                  <a:lnTo>
                    <a:pt x="257" y="247"/>
                  </a:lnTo>
                  <a:lnTo>
                    <a:pt x="260" y="249"/>
                  </a:lnTo>
                  <a:lnTo>
                    <a:pt x="262" y="252"/>
                  </a:lnTo>
                  <a:lnTo>
                    <a:pt x="265" y="254"/>
                  </a:lnTo>
                  <a:lnTo>
                    <a:pt x="267" y="256"/>
                  </a:lnTo>
                  <a:lnTo>
                    <a:pt x="270" y="257"/>
                  </a:lnTo>
                  <a:lnTo>
                    <a:pt x="274" y="258"/>
                  </a:lnTo>
                  <a:lnTo>
                    <a:pt x="277" y="259"/>
                  </a:lnTo>
                  <a:lnTo>
                    <a:pt x="281" y="260"/>
                  </a:lnTo>
                  <a:lnTo>
                    <a:pt x="285" y="260"/>
                  </a:lnTo>
                  <a:lnTo>
                    <a:pt x="289" y="260"/>
                  </a:lnTo>
                  <a:lnTo>
                    <a:pt x="289" y="267"/>
                  </a:lnTo>
                  <a:lnTo>
                    <a:pt x="182" y="267"/>
                  </a:lnTo>
                  <a:lnTo>
                    <a:pt x="182" y="260"/>
                  </a:lnTo>
                  <a:lnTo>
                    <a:pt x="185" y="260"/>
                  </a:lnTo>
                  <a:lnTo>
                    <a:pt x="189" y="260"/>
                  </a:lnTo>
                  <a:lnTo>
                    <a:pt x="192" y="260"/>
                  </a:lnTo>
                  <a:lnTo>
                    <a:pt x="196" y="259"/>
                  </a:lnTo>
                  <a:lnTo>
                    <a:pt x="198" y="258"/>
                  </a:lnTo>
                  <a:lnTo>
                    <a:pt x="200" y="257"/>
                  </a:lnTo>
                  <a:lnTo>
                    <a:pt x="201" y="257"/>
                  </a:lnTo>
                  <a:lnTo>
                    <a:pt x="202" y="256"/>
                  </a:lnTo>
                  <a:lnTo>
                    <a:pt x="205" y="253"/>
                  </a:lnTo>
                  <a:lnTo>
                    <a:pt x="207" y="250"/>
                  </a:lnTo>
                  <a:lnTo>
                    <a:pt x="208" y="248"/>
                  </a:lnTo>
                  <a:lnTo>
                    <a:pt x="209" y="244"/>
                  </a:lnTo>
                  <a:lnTo>
                    <a:pt x="209" y="241"/>
                  </a:lnTo>
                  <a:lnTo>
                    <a:pt x="208" y="239"/>
                  </a:lnTo>
                  <a:lnTo>
                    <a:pt x="208" y="236"/>
                  </a:lnTo>
                  <a:lnTo>
                    <a:pt x="207" y="233"/>
                  </a:lnTo>
                  <a:lnTo>
                    <a:pt x="206" y="230"/>
                  </a:lnTo>
                  <a:lnTo>
                    <a:pt x="204" y="226"/>
                  </a:lnTo>
                  <a:lnTo>
                    <a:pt x="203" y="222"/>
                  </a:lnTo>
                  <a:lnTo>
                    <a:pt x="201" y="218"/>
                  </a:lnTo>
                  <a:lnTo>
                    <a:pt x="185" y="180"/>
                  </a:lnTo>
                  <a:lnTo>
                    <a:pt x="180" y="166"/>
                  </a:lnTo>
                  <a:lnTo>
                    <a:pt x="133" y="60"/>
                  </a:lnTo>
                  <a:lnTo>
                    <a:pt x="86" y="166"/>
                  </a:lnTo>
                  <a:lnTo>
                    <a:pt x="180" y="166"/>
                  </a:lnTo>
                  <a:lnTo>
                    <a:pt x="185" y="180"/>
                  </a:lnTo>
                </a:path>
              </a:pathLst>
            </a:custGeom>
            <a:solidFill>
              <a:srgbClr val="336600"/>
            </a:solidFill>
            <a:ln>
              <a:noFill/>
            </a:ln>
            <a:effectLst>
              <a:prstShdw prst="shdw17" dist="17961" dir="2700000">
                <a:srgbClr val="006800"/>
              </a:prstShdw>
            </a:effectLst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6"/>
            <p:cNvSpPr>
              <a:spLocks noChangeAspect="1"/>
            </p:cNvSpPr>
            <p:nvPr/>
          </p:nvSpPr>
          <p:spPr bwMode="auto">
            <a:xfrm>
              <a:off x="4253" y="2711"/>
              <a:ext cx="318" cy="418"/>
            </a:xfrm>
            <a:custGeom>
              <a:avLst/>
              <a:gdLst>
                <a:gd name="T0" fmla="*/ 197 w 202"/>
                <a:gd name="T1" fmla="*/ 188 h 265"/>
                <a:gd name="T2" fmla="*/ 216 w 202"/>
                <a:gd name="T3" fmla="*/ 186 h 265"/>
                <a:gd name="T4" fmla="*/ 228 w 202"/>
                <a:gd name="T5" fmla="*/ 181 h 265"/>
                <a:gd name="T6" fmla="*/ 239 w 202"/>
                <a:gd name="T7" fmla="*/ 172 h 265"/>
                <a:gd name="T8" fmla="*/ 247 w 202"/>
                <a:gd name="T9" fmla="*/ 158 h 265"/>
                <a:gd name="T10" fmla="*/ 252 w 202"/>
                <a:gd name="T11" fmla="*/ 137 h 265"/>
                <a:gd name="T12" fmla="*/ 264 w 202"/>
                <a:gd name="T13" fmla="*/ 271 h 265"/>
                <a:gd name="T14" fmla="*/ 252 w 202"/>
                <a:gd name="T15" fmla="*/ 260 h 265"/>
                <a:gd name="T16" fmla="*/ 250 w 202"/>
                <a:gd name="T17" fmla="*/ 244 h 265"/>
                <a:gd name="T18" fmla="*/ 247 w 202"/>
                <a:gd name="T19" fmla="*/ 237 h 265"/>
                <a:gd name="T20" fmla="*/ 233 w 202"/>
                <a:gd name="T21" fmla="*/ 222 h 265"/>
                <a:gd name="T22" fmla="*/ 224 w 202"/>
                <a:gd name="T23" fmla="*/ 216 h 265"/>
                <a:gd name="T24" fmla="*/ 213 w 202"/>
                <a:gd name="T25" fmla="*/ 215 h 265"/>
                <a:gd name="T26" fmla="*/ 197 w 202"/>
                <a:gd name="T27" fmla="*/ 213 h 265"/>
                <a:gd name="T28" fmla="*/ 121 w 202"/>
                <a:gd name="T29" fmla="*/ 352 h 265"/>
                <a:gd name="T30" fmla="*/ 121 w 202"/>
                <a:gd name="T31" fmla="*/ 369 h 265"/>
                <a:gd name="T32" fmla="*/ 123 w 202"/>
                <a:gd name="T33" fmla="*/ 382 h 265"/>
                <a:gd name="T34" fmla="*/ 129 w 202"/>
                <a:gd name="T35" fmla="*/ 394 h 265"/>
                <a:gd name="T36" fmla="*/ 139 w 202"/>
                <a:gd name="T37" fmla="*/ 401 h 265"/>
                <a:gd name="T38" fmla="*/ 151 w 202"/>
                <a:gd name="T39" fmla="*/ 404 h 265"/>
                <a:gd name="T40" fmla="*/ 161 w 202"/>
                <a:gd name="T41" fmla="*/ 405 h 265"/>
                <a:gd name="T42" fmla="*/ 181 w 202"/>
                <a:gd name="T43" fmla="*/ 416 h 265"/>
                <a:gd name="T44" fmla="*/ 14 w 202"/>
                <a:gd name="T45" fmla="*/ 405 h 265"/>
                <a:gd name="T46" fmla="*/ 31 w 202"/>
                <a:gd name="T47" fmla="*/ 404 h 265"/>
                <a:gd name="T48" fmla="*/ 46 w 202"/>
                <a:gd name="T49" fmla="*/ 399 h 265"/>
                <a:gd name="T50" fmla="*/ 55 w 202"/>
                <a:gd name="T51" fmla="*/ 388 h 265"/>
                <a:gd name="T52" fmla="*/ 58 w 202"/>
                <a:gd name="T53" fmla="*/ 374 h 265"/>
                <a:gd name="T54" fmla="*/ 60 w 202"/>
                <a:gd name="T55" fmla="*/ 352 h 265"/>
                <a:gd name="T56" fmla="*/ 60 w 202"/>
                <a:gd name="T57" fmla="*/ 65 h 265"/>
                <a:gd name="T58" fmla="*/ 60 w 202"/>
                <a:gd name="T59" fmla="*/ 47 h 265"/>
                <a:gd name="T60" fmla="*/ 55 w 202"/>
                <a:gd name="T61" fmla="*/ 36 h 265"/>
                <a:gd name="T62" fmla="*/ 52 w 202"/>
                <a:gd name="T63" fmla="*/ 27 h 265"/>
                <a:gd name="T64" fmla="*/ 39 w 202"/>
                <a:gd name="T65" fmla="*/ 17 h 265"/>
                <a:gd name="T66" fmla="*/ 28 w 202"/>
                <a:gd name="T67" fmla="*/ 13 h 265"/>
                <a:gd name="T68" fmla="*/ 19 w 202"/>
                <a:gd name="T69" fmla="*/ 11 h 265"/>
                <a:gd name="T70" fmla="*/ 0 w 202"/>
                <a:gd name="T71" fmla="*/ 0 h 265"/>
                <a:gd name="T72" fmla="*/ 307 w 202"/>
                <a:gd name="T73" fmla="*/ 93 h 265"/>
                <a:gd name="T74" fmla="*/ 299 w 202"/>
                <a:gd name="T75" fmla="*/ 73 h 265"/>
                <a:gd name="T76" fmla="*/ 291 w 202"/>
                <a:gd name="T77" fmla="*/ 57 h 265"/>
                <a:gd name="T78" fmla="*/ 282 w 202"/>
                <a:gd name="T79" fmla="*/ 44 h 265"/>
                <a:gd name="T80" fmla="*/ 260 w 202"/>
                <a:gd name="T81" fmla="*/ 32 h 265"/>
                <a:gd name="T82" fmla="*/ 247 w 202"/>
                <a:gd name="T83" fmla="*/ 27 h 265"/>
                <a:gd name="T84" fmla="*/ 227 w 202"/>
                <a:gd name="T85" fmla="*/ 25 h 265"/>
                <a:gd name="T86" fmla="*/ 121 w 202"/>
                <a:gd name="T87" fmla="*/ 22 h 2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265"/>
                <a:gd name="T134" fmla="*/ 202 w 202"/>
                <a:gd name="T135" fmla="*/ 265 h 2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265">
                  <a:moveTo>
                    <a:pt x="77" y="14"/>
                  </a:moveTo>
                  <a:lnTo>
                    <a:pt x="77" y="119"/>
                  </a:lnTo>
                  <a:lnTo>
                    <a:pt x="125" y="119"/>
                  </a:lnTo>
                  <a:lnTo>
                    <a:pt x="129" y="119"/>
                  </a:lnTo>
                  <a:lnTo>
                    <a:pt x="134" y="118"/>
                  </a:lnTo>
                  <a:lnTo>
                    <a:pt x="137" y="118"/>
                  </a:lnTo>
                  <a:lnTo>
                    <a:pt x="140" y="117"/>
                  </a:lnTo>
                  <a:lnTo>
                    <a:pt x="143" y="116"/>
                  </a:lnTo>
                  <a:lnTo>
                    <a:pt x="145" y="115"/>
                  </a:lnTo>
                  <a:lnTo>
                    <a:pt x="148" y="113"/>
                  </a:lnTo>
                  <a:lnTo>
                    <a:pt x="149" y="112"/>
                  </a:lnTo>
                  <a:lnTo>
                    <a:pt x="152" y="109"/>
                  </a:lnTo>
                  <a:lnTo>
                    <a:pt x="154" y="107"/>
                  </a:lnTo>
                  <a:lnTo>
                    <a:pt x="155" y="104"/>
                  </a:lnTo>
                  <a:lnTo>
                    <a:pt x="157" y="100"/>
                  </a:lnTo>
                  <a:lnTo>
                    <a:pt x="158" y="96"/>
                  </a:lnTo>
                  <a:lnTo>
                    <a:pt x="159" y="92"/>
                  </a:lnTo>
                  <a:lnTo>
                    <a:pt x="160" y="87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68" y="172"/>
                  </a:lnTo>
                  <a:lnTo>
                    <a:pt x="161" y="172"/>
                  </a:lnTo>
                  <a:lnTo>
                    <a:pt x="161" y="168"/>
                  </a:lnTo>
                  <a:lnTo>
                    <a:pt x="160" y="165"/>
                  </a:lnTo>
                  <a:lnTo>
                    <a:pt x="160" y="162"/>
                  </a:lnTo>
                  <a:lnTo>
                    <a:pt x="159" y="158"/>
                  </a:lnTo>
                  <a:lnTo>
                    <a:pt x="159" y="155"/>
                  </a:lnTo>
                  <a:lnTo>
                    <a:pt x="158" y="153"/>
                  </a:lnTo>
                  <a:lnTo>
                    <a:pt x="157" y="151"/>
                  </a:lnTo>
                  <a:lnTo>
                    <a:pt x="157" y="150"/>
                  </a:lnTo>
                  <a:lnTo>
                    <a:pt x="154" y="146"/>
                  </a:lnTo>
                  <a:lnTo>
                    <a:pt x="152" y="143"/>
                  </a:lnTo>
                  <a:lnTo>
                    <a:pt x="148" y="141"/>
                  </a:lnTo>
                  <a:lnTo>
                    <a:pt x="145" y="139"/>
                  </a:lnTo>
                  <a:lnTo>
                    <a:pt x="143" y="138"/>
                  </a:lnTo>
                  <a:lnTo>
                    <a:pt x="142" y="137"/>
                  </a:lnTo>
                  <a:lnTo>
                    <a:pt x="139" y="136"/>
                  </a:lnTo>
                  <a:lnTo>
                    <a:pt x="137" y="136"/>
                  </a:lnTo>
                  <a:lnTo>
                    <a:pt x="135" y="136"/>
                  </a:lnTo>
                  <a:lnTo>
                    <a:pt x="132" y="135"/>
                  </a:lnTo>
                  <a:lnTo>
                    <a:pt x="128" y="135"/>
                  </a:lnTo>
                  <a:lnTo>
                    <a:pt x="125" y="135"/>
                  </a:lnTo>
                  <a:lnTo>
                    <a:pt x="77" y="135"/>
                  </a:lnTo>
                  <a:lnTo>
                    <a:pt x="77" y="217"/>
                  </a:lnTo>
                  <a:lnTo>
                    <a:pt x="77" y="223"/>
                  </a:lnTo>
                  <a:lnTo>
                    <a:pt x="77" y="227"/>
                  </a:lnTo>
                  <a:lnTo>
                    <a:pt x="77" y="231"/>
                  </a:lnTo>
                  <a:lnTo>
                    <a:pt x="77" y="234"/>
                  </a:lnTo>
                  <a:lnTo>
                    <a:pt x="78" y="238"/>
                  </a:lnTo>
                  <a:lnTo>
                    <a:pt x="78" y="240"/>
                  </a:lnTo>
                  <a:lnTo>
                    <a:pt x="78" y="242"/>
                  </a:lnTo>
                  <a:lnTo>
                    <a:pt x="79" y="244"/>
                  </a:lnTo>
                  <a:lnTo>
                    <a:pt x="80" y="246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6" y="254"/>
                  </a:lnTo>
                  <a:lnTo>
                    <a:pt x="88" y="254"/>
                  </a:lnTo>
                  <a:lnTo>
                    <a:pt x="91" y="255"/>
                  </a:lnTo>
                  <a:lnTo>
                    <a:pt x="94" y="256"/>
                  </a:lnTo>
                  <a:lnTo>
                    <a:pt x="96" y="256"/>
                  </a:lnTo>
                  <a:lnTo>
                    <a:pt x="98" y="257"/>
                  </a:lnTo>
                  <a:lnTo>
                    <a:pt x="100" y="257"/>
                  </a:lnTo>
                  <a:lnTo>
                    <a:pt x="102" y="257"/>
                  </a:lnTo>
                  <a:lnTo>
                    <a:pt x="105" y="257"/>
                  </a:lnTo>
                  <a:lnTo>
                    <a:pt x="115" y="257"/>
                  </a:lnTo>
                  <a:lnTo>
                    <a:pt x="115" y="264"/>
                  </a:lnTo>
                  <a:lnTo>
                    <a:pt x="0" y="264"/>
                  </a:lnTo>
                  <a:lnTo>
                    <a:pt x="0" y="257"/>
                  </a:lnTo>
                  <a:lnTo>
                    <a:pt x="9" y="257"/>
                  </a:lnTo>
                  <a:lnTo>
                    <a:pt x="13" y="257"/>
                  </a:lnTo>
                  <a:lnTo>
                    <a:pt x="17" y="257"/>
                  </a:lnTo>
                  <a:lnTo>
                    <a:pt x="20" y="256"/>
                  </a:lnTo>
                  <a:lnTo>
                    <a:pt x="23" y="255"/>
                  </a:lnTo>
                  <a:lnTo>
                    <a:pt x="26" y="254"/>
                  </a:lnTo>
                  <a:lnTo>
                    <a:pt x="29" y="253"/>
                  </a:lnTo>
                  <a:lnTo>
                    <a:pt x="32" y="251"/>
                  </a:lnTo>
                  <a:lnTo>
                    <a:pt x="34" y="248"/>
                  </a:lnTo>
                  <a:lnTo>
                    <a:pt x="35" y="246"/>
                  </a:lnTo>
                  <a:lnTo>
                    <a:pt x="35" y="244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8" y="233"/>
                  </a:lnTo>
                  <a:lnTo>
                    <a:pt x="38" y="229"/>
                  </a:lnTo>
                  <a:lnTo>
                    <a:pt x="38" y="223"/>
                  </a:lnTo>
                  <a:lnTo>
                    <a:pt x="38" y="217"/>
                  </a:lnTo>
                  <a:lnTo>
                    <a:pt x="38" y="47"/>
                  </a:lnTo>
                  <a:lnTo>
                    <a:pt x="38" y="41"/>
                  </a:lnTo>
                  <a:lnTo>
                    <a:pt x="38" y="37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4" y="19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201" y="59"/>
                  </a:lnTo>
                  <a:lnTo>
                    <a:pt x="195" y="59"/>
                  </a:lnTo>
                  <a:lnTo>
                    <a:pt x="194" y="54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8" y="42"/>
                  </a:lnTo>
                  <a:lnTo>
                    <a:pt x="187" y="39"/>
                  </a:lnTo>
                  <a:lnTo>
                    <a:pt x="185" y="36"/>
                  </a:lnTo>
                  <a:lnTo>
                    <a:pt x="184" y="34"/>
                  </a:lnTo>
                  <a:lnTo>
                    <a:pt x="182" y="32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70" y="22"/>
                  </a:lnTo>
                  <a:lnTo>
                    <a:pt x="165" y="20"/>
                  </a:lnTo>
                  <a:lnTo>
                    <a:pt x="163" y="18"/>
                  </a:lnTo>
                  <a:lnTo>
                    <a:pt x="160" y="18"/>
                  </a:lnTo>
                  <a:lnTo>
                    <a:pt x="157" y="17"/>
                  </a:lnTo>
                  <a:lnTo>
                    <a:pt x="153" y="16"/>
                  </a:lnTo>
                  <a:lnTo>
                    <a:pt x="149" y="16"/>
                  </a:lnTo>
                  <a:lnTo>
                    <a:pt x="144" y="16"/>
                  </a:lnTo>
                  <a:lnTo>
                    <a:pt x="139" y="14"/>
                  </a:lnTo>
                  <a:lnTo>
                    <a:pt x="135" y="14"/>
                  </a:lnTo>
                  <a:lnTo>
                    <a:pt x="77" y="14"/>
                  </a:lnTo>
                </a:path>
              </a:pathLst>
            </a:custGeom>
            <a:solidFill>
              <a:srgbClr val="336600"/>
            </a:solidFill>
            <a:ln>
              <a:noFill/>
            </a:ln>
            <a:effectLst>
              <a:prstShdw prst="shdw17" dist="17961" dir="2700000">
                <a:srgbClr val="006800"/>
              </a:prstShdw>
            </a:effectLst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01" name="AutoShape 31"/>
          <p:cNvSpPr>
            <a:spLocks noChangeArrowheads="1"/>
          </p:cNvSpPr>
          <p:nvPr/>
        </p:nvSpPr>
        <p:spPr bwMode="auto">
          <a:xfrm>
            <a:off x="1587500" y="5514975"/>
            <a:ext cx="6629400" cy="701675"/>
          </a:xfrm>
          <a:prstGeom prst="roundRect">
            <a:avLst>
              <a:gd name="adj" fmla="val 50000"/>
            </a:avLst>
          </a:prstGeom>
          <a:solidFill>
            <a:srgbClr val="00BA00"/>
          </a:solidFill>
          <a:ln>
            <a:noFill/>
          </a:ln>
          <a:effectLst>
            <a:prstShdw prst="shdw17" dist="17961" dir="2700000">
              <a:srgbClr val="007000"/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762000" eaLnBrk="0" hangingPunct="0">
              <a:spcBef>
                <a:spcPct val="0"/>
              </a:spcBef>
            </a:pPr>
            <a:endParaRPr lang="en-US" sz="800">
              <a:solidFill>
                <a:srgbClr val="3366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674813" y="5495925"/>
            <a:ext cx="6457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defTabSz="762000" eaLnBrk="0" hangingPunct="0">
              <a:spcBef>
                <a:spcPct val="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762000" eaLnBrk="0" hangingPunct="0">
              <a:spcBef>
                <a:spcPct val="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762000" eaLnBrk="0" hangingPunct="0">
              <a:spcBef>
                <a:spcPct val="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762000" eaLnBrk="0" hangingPunct="0">
              <a:spcBef>
                <a:spcPct val="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762000" eaLnBrk="0" hangingPunct="0">
              <a:spcBef>
                <a:spcPct val="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pt-BR" sz="36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http://www.esaf.fazenda.gov.br</a:t>
            </a:r>
            <a:endParaRPr lang="pt-BR" sz="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92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39655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347913"/>
            <a:ext cx="8675688" cy="20891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 smtClean="0">
                <a:latin typeface="Arial Narrow" pitchFamily="32" charset="0"/>
              </a:rPr>
              <a:t>é um regime onde se pretende que existam efetivos mecanismos de controle da sociedade civil sob a administração pública, não se reduzindo o papel democrático apenas ao voto, mas também estendendo a democracia para o esfera social. </a:t>
            </a:r>
          </a:p>
          <a:p>
            <a:pPr>
              <a:lnSpc>
                <a:spcPct val="90000"/>
              </a:lnSpc>
            </a:pPr>
            <a:endParaRPr lang="pt-BR" sz="2800" smtClean="0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851920" y="1268413"/>
            <a:ext cx="5035353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Democracia participativa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39655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1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1196975"/>
            <a:ext cx="822960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Social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2133600"/>
            <a:ext cx="5113338" cy="1152525"/>
          </a:xfrm>
        </p:spPr>
        <p:txBody>
          <a:bodyPr/>
          <a:lstStyle/>
          <a:p>
            <a:pPr marL="182563" indent="0" algn="ctr" defTabSz="274638">
              <a:buFontTx/>
              <a:buNone/>
            </a:pPr>
            <a:r>
              <a:rPr lang="pt-BR" sz="2400" smtClean="0">
                <a:latin typeface="Arial Narrow" pitchFamily="32" charset="0"/>
              </a:rPr>
              <a:t>De acordo com a CGU, o Controle Social é a </a:t>
            </a:r>
            <a:r>
              <a:rPr lang="pt-BR" sz="2400" smtClean="0">
                <a:solidFill>
                  <a:schemeClr val="accent2"/>
                </a:solidFill>
                <a:latin typeface="Arial Narrow" pitchFamily="32" charset="0"/>
              </a:rPr>
              <a:t>participação da sociedade civil nos processos de planejamento, acompanhamento, monitoramento e avaliação das ações da gestão pública e na execução das políticas e programas públicos</a:t>
            </a:r>
            <a:r>
              <a:rPr lang="pt-BR" sz="2400" smtClean="0">
                <a:latin typeface="Arial Narrow" pitchFamily="32" charset="0"/>
              </a:rPr>
              <a:t>. </a:t>
            </a:r>
          </a:p>
          <a:p>
            <a:pPr marL="182563" indent="0" algn="ctr" defTabSz="274638">
              <a:buFontTx/>
              <a:buNone/>
            </a:pPr>
            <a:endParaRPr lang="pt-BR" sz="2400" smtClean="0">
              <a:latin typeface="Arial Narrow" pitchFamily="32" charset="0"/>
            </a:endParaRPr>
          </a:p>
          <a:p>
            <a:pPr marL="182563" indent="0" algn="ctr" defTabSz="274638">
              <a:buFontTx/>
              <a:buNone/>
            </a:pPr>
            <a:r>
              <a:rPr lang="pt-BR" sz="2400" smtClean="0">
                <a:latin typeface="Arial Narrow" pitchFamily="32" charset="0"/>
              </a:rPr>
              <a:t>.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442753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11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1123950"/>
            <a:ext cx="4356100" cy="792163"/>
          </a:xfrm>
          <a:effectLst>
            <a:outerShdw dist="3592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 Fisco  e Sociedade</a:t>
            </a:r>
            <a:b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Sociedade e Estado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23850" y="3284538"/>
            <a:ext cx="5184775" cy="242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</a:pPr>
            <a:r>
              <a:rPr lang="pt-BR" sz="2000" i="1" dirty="0">
                <a:solidFill>
                  <a:schemeClr val="accent2"/>
                </a:solidFill>
              </a:rPr>
              <a:t>“Educação Fiscal deve instigar o cidadão a aprender e entender o seu papel como </a:t>
            </a:r>
            <a:r>
              <a:rPr lang="pt-BR" sz="3200" b="1" i="1" dirty="0">
                <a:solidFill>
                  <a:srgbClr val="FF0000"/>
                </a:solidFill>
              </a:rPr>
              <a:t>contribuinte solidário e participativo</a:t>
            </a:r>
            <a:r>
              <a:rPr lang="pt-BR" sz="2400" i="1" dirty="0">
                <a:solidFill>
                  <a:srgbClr val="FF0000"/>
                </a:solidFill>
              </a:rPr>
              <a:t> </a:t>
            </a:r>
            <a:r>
              <a:rPr lang="pt-BR" sz="2000" i="1" dirty="0">
                <a:solidFill>
                  <a:schemeClr val="accent2"/>
                </a:solidFill>
              </a:rPr>
              <a:t>que </a:t>
            </a:r>
            <a:r>
              <a:rPr lang="pt-BR" sz="2800" b="1" i="1" dirty="0">
                <a:solidFill>
                  <a:srgbClr val="009900"/>
                </a:solidFill>
              </a:rPr>
              <a:t>beneficia a todos</a:t>
            </a:r>
            <a:r>
              <a:rPr lang="pt-BR" sz="2000" i="1" dirty="0">
                <a:solidFill>
                  <a:srgbClr val="009900"/>
                </a:solidFill>
              </a:rPr>
              <a:t>,</a:t>
            </a:r>
            <a:r>
              <a:rPr lang="pt-BR" sz="2000" i="1" dirty="0">
                <a:solidFill>
                  <a:schemeClr val="accent2"/>
                </a:solidFill>
              </a:rPr>
              <a:t> 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</a:rPr>
              <a:t>inclusive</a:t>
            </a:r>
            <a:r>
              <a:rPr lang="pt-BR" sz="2000" i="1" dirty="0">
                <a:solidFill>
                  <a:schemeClr val="accent2"/>
                </a:solidFill>
              </a:rPr>
              <a:t> a ele próprio.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3875"/>
            <a:ext cx="33337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30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738" y="1277938"/>
            <a:ext cx="5113337" cy="42227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TRIBUTO</a:t>
            </a:r>
            <a:br>
              <a:rPr lang="pt-BR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320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2349500"/>
            <a:ext cx="8686800" cy="1152525"/>
          </a:xfrm>
        </p:spPr>
        <p:txBody>
          <a:bodyPr/>
          <a:lstStyle/>
          <a:p>
            <a:pPr marL="182563" indent="0" algn="just" defTabSz="274638">
              <a:buFontTx/>
              <a:buNone/>
            </a:pPr>
            <a:r>
              <a:rPr lang="pt-BR" sz="2800" smtClean="0">
                <a:latin typeface="Arial Narrow" pitchFamily="32" charset="0"/>
              </a:rPr>
              <a:t>Encontrado no CTN, no seu art. 3º, define:</a:t>
            </a:r>
          </a:p>
          <a:p>
            <a:pPr marL="182563" indent="0" algn="just" defTabSz="274638">
              <a:buFontTx/>
              <a:buNone/>
            </a:pPr>
            <a:endParaRPr lang="pt-BR" sz="2800" smtClean="0">
              <a:latin typeface="Arial Narrow" pitchFamily="32" charset="0"/>
            </a:endParaRPr>
          </a:p>
          <a:p>
            <a:pPr marL="182563" indent="0" algn="just" defTabSz="274638">
              <a:buFontTx/>
              <a:buNone/>
            </a:pPr>
            <a:endParaRPr lang="pt-BR" sz="2800" smtClean="0">
              <a:latin typeface="Arial Narrow" pitchFamily="32" charset="0"/>
            </a:endParaRPr>
          </a:p>
          <a:p>
            <a:pPr marL="182563" indent="0" algn="just" defTabSz="274638">
              <a:buFontTx/>
              <a:buNone/>
            </a:pPr>
            <a:endParaRPr lang="pt-BR" sz="2800" smtClean="0">
              <a:latin typeface="Arial Narrow" pitchFamily="32" charset="0"/>
            </a:endParaRPr>
          </a:p>
          <a:p>
            <a:pPr marL="182563" indent="0" algn="just" defTabSz="274638">
              <a:buFontTx/>
              <a:buNone/>
            </a:pPr>
            <a:endParaRPr lang="pt-BR" sz="2800" smtClean="0">
              <a:latin typeface="Arial Narrow" pitchFamily="32" charset="0"/>
            </a:endParaRPr>
          </a:p>
          <a:p>
            <a:pPr marL="182563" indent="0" algn="ctr" defTabSz="274638">
              <a:buFontTx/>
              <a:buNone/>
            </a:pPr>
            <a:r>
              <a:rPr lang="pt-BR" sz="2800" smtClean="0">
                <a:latin typeface="Arial Narrow" pitchFamily="32" charset="0"/>
              </a:rPr>
              <a:t>“Tributo como sendo,</a:t>
            </a:r>
            <a:r>
              <a:rPr lang="pt-BR" sz="2800" smtClean="0">
                <a:solidFill>
                  <a:schemeClr val="accent2"/>
                </a:solidFill>
                <a:latin typeface="Arial Narrow" pitchFamily="32" charset="0"/>
              </a:rPr>
              <a:t> toda prestação pecuniária compulsória, em moeda ou cujo valor nela se possa exprimir, que não constitua sanção ao ato ilícito, instituída em lei e cobrada mediante atividade administrativa plenamente vinculada”.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205038"/>
            <a:ext cx="3143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94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2575" y="1277938"/>
            <a:ext cx="8229600" cy="114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TRIBUTO – Função Social</a:t>
            </a:r>
            <a:b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2132013"/>
            <a:ext cx="5086351" cy="1152525"/>
          </a:xfrm>
        </p:spPr>
        <p:txBody>
          <a:bodyPr/>
          <a:lstStyle/>
          <a:p>
            <a:pPr marL="182563" indent="0" algn="ctr" defTabSz="274638">
              <a:buFontTx/>
              <a:buNone/>
            </a:pPr>
            <a:r>
              <a:rPr lang="pt-BR" sz="2400" smtClean="0">
                <a:latin typeface="Arial Narrow" pitchFamily="32" charset="0"/>
              </a:rPr>
              <a:t>RFB define Tributo como sendo:</a:t>
            </a:r>
          </a:p>
          <a:p>
            <a:pPr marL="182563" indent="0" algn="ctr" defTabSz="274638">
              <a:buFontTx/>
              <a:buNone/>
            </a:pPr>
            <a:r>
              <a:rPr lang="pt-BR" sz="2400" smtClean="0">
                <a:latin typeface="Arial Narrow" pitchFamily="32" charset="0"/>
              </a:rPr>
              <a:t>“</a:t>
            </a:r>
            <a:r>
              <a:rPr lang="pt-BR" sz="2400" smtClean="0">
                <a:solidFill>
                  <a:schemeClr val="accent2"/>
                </a:solidFill>
                <a:latin typeface="Arial Narrow" pitchFamily="32" charset="0"/>
              </a:rPr>
              <a:t>um instrumento que pode e deve ser utilizado para promover as mudanças e reduzir as desigualdades sociais”.</a:t>
            </a:r>
            <a:r>
              <a:rPr lang="pt-BR" sz="2400" smtClean="0">
                <a:latin typeface="Arial Narrow" pitchFamily="32" charset="0"/>
              </a:rPr>
              <a:t> </a:t>
            </a:r>
          </a:p>
          <a:p>
            <a:pPr marL="182563" indent="0" algn="ctr" defTabSz="274638">
              <a:buFontTx/>
              <a:buNone/>
            </a:pPr>
            <a:endParaRPr lang="pt-BR" sz="2400" smtClean="0">
              <a:latin typeface="Arial Narrow" pitchFamily="32" charset="0"/>
            </a:endParaRPr>
          </a:p>
          <a:p>
            <a:pPr marL="182563" indent="0" algn="ctr" defTabSz="274638">
              <a:buFontTx/>
              <a:buNone/>
            </a:pPr>
            <a:r>
              <a:rPr lang="pt-BR" sz="2400" b="1" smtClean="0">
                <a:solidFill>
                  <a:srgbClr val="009900"/>
                </a:solidFill>
                <a:latin typeface="Arial Narrow" pitchFamily="32" charset="0"/>
              </a:rPr>
              <a:t>“cidadão solidário”</a:t>
            </a:r>
          </a:p>
          <a:p>
            <a:pPr marL="182563" indent="0" algn="ctr" defTabSz="274638">
              <a:buFontTx/>
              <a:buNone/>
            </a:pPr>
            <a:r>
              <a:rPr lang="pt-BR" sz="2400" b="1" smtClean="0">
                <a:latin typeface="Arial Narrow" pitchFamily="32" charset="0"/>
              </a:rPr>
              <a:t> consciente da </a:t>
            </a:r>
            <a:r>
              <a:rPr lang="pt-BR" sz="2400" b="1" smtClean="0">
                <a:solidFill>
                  <a:schemeClr val="accent2"/>
                </a:solidFill>
                <a:latin typeface="Arial Narrow" pitchFamily="32" charset="0"/>
              </a:rPr>
              <a:t>função social</a:t>
            </a:r>
            <a:r>
              <a:rPr lang="pt-BR" sz="2400" b="1" smtClean="0">
                <a:latin typeface="Arial Narrow" pitchFamily="32" charset="0"/>
              </a:rPr>
              <a:t> do tributo como forma de redistribuição da Renda Nacional e elemento de justiça social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71763"/>
            <a:ext cx="38147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35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1042988" y="3462338"/>
            <a:ext cx="7129462" cy="1550987"/>
            <a:chOff x="657" y="1613"/>
            <a:chExt cx="4491" cy="977"/>
          </a:xfrm>
        </p:grpSpPr>
        <p:sp>
          <p:nvSpPr>
            <p:cNvPr id="2457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7" y="1613"/>
              <a:ext cx="4491" cy="9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ESTRUTURA DO PNEF</a:t>
              </a:r>
            </a:p>
          </p:txBody>
        </p:sp>
        <p:sp>
          <p:nvSpPr>
            <p:cNvPr id="2458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65" y="1669"/>
              <a:ext cx="4448" cy="8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ESTRUTURA DO PNEF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2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6651625" y="0"/>
            <a:ext cx="2492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8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Gestores Federais</a:t>
            </a:r>
          </a:p>
          <a:p>
            <a:pPr algn="ctr" eaLnBrk="1" hangingPunct="1"/>
            <a:r>
              <a:rPr lang="pt-BR" sz="12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(proposta / nova Portaria)</a:t>
            </a:r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346075" y="1916113"/>
            <a:ext cx="4271963" cy="4475162"/>
            <a:chOff x="1382" y="1112"/>
            <a:chExt cx="2691" cy="2819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513" y="1307"/>
              <a:ext cx="2430" cy="243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7200000">
              <a:off x="1513" y="1307"/>
              <a:ext cx="2430" cy="243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4400000">
              <a:off x="1513" y="1307"/>
              <a:ext cx="2430" cy="2430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3234" y="1645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2359" y="3164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481" y="1646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386388" y="2498725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800">
              <a:cs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810125" y="2211388"/>
            <a:ext cx="35766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pt-BR" sz="1800">
                <a:cs typeface="Times New Roman" pitchFamily="18" charset="0"/>
              </a:rPr>
              <a:t> </a:t>
            </a:r>
            <a:r>
              <a:rPr lang="pt-BR" sz="1800">
                <a:solidFill>
                  <a:srgbClr val="3333FF"/>
                </a:solidFill>
                <a:cs typeface="Times New Roman" pitchFamily="18" charset="0"/>
              </a:rPr>
              <a:t>Ministério da Fazenda</a:t>
            </a:r>
            <a:r>
              <a:rPr lang="pt-BR" sz="1800"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 Esaf – Coordenadora Nacional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 RFB – Receita Federal Brasil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 STN – Tesouro Nacional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 PGFN – Procuradoria Fazenda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810125" y="3795713"/>
            <a:ext cx="433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pt-BR" sz="1800">
                <a:cs typeface="Times New Roman" pitchFamily="18" charset="0"/>
              </a:rPr>
              <a:t> </a:t>
            </a:r>
            <a:r>
              <a:rPr lang="pt-BR" sz="1800">
                <a:solidFill>
                  <a:schemeClr val="hlink"/>
                </a:solidFill>
                <a:cs typeface="Times New Roman" pitchFamily="18" charset="0"/>
              </a:rPr>
              <a:t>Ministério da Educação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SEB – Secretaria de Educação Básica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50900" y="2635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800">
              <a:cs typeface="Times New Roman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829175" y="4573588"/>
            <a:ext cx="3919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pt-BR" sz="1800">
                <a:cs typeface="Times New Roman" pitchFamily="18" charset="0"/>
              </a:rPr>
              <a:t> </a:t>
            </a:r>
            <a:r>
              <a:rPr lang="pt-BR" sz="1800">
                <a:solidFill>
                  <a:srgbClr val="3333FF"/>
                </a:solidFill>
                <a:cs typeface="Times New Roman" pitchFamily="18" charset="0"/>
              </a:rPr>
              <a:t>Controladoria-Geral da União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 Diretoria de Combate à Corrupção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883150" y="5451475"/>
            <a:ext cx="4225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pt-BR" sz="1800">
                <a:cs typeface="Times New Roman" pitchFamily="18" charset="0"/>
              </a:rPr>
              <a:t> </a:t>
            </a:r>
            <a:r>
              <a:rPr lang="pt-BR" sz="1800">
                <a:solidFill>
                  <a:schemeClr val="accent2"/>
                </a:solidFill>
                <a:cs typeface="Times New Roman" pitchFamily="18" charset="0"/>
              </a:rPr>
              <a:t>SOF – Secretaria Orçamento Federal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z="1800">
                <a:cs typeface="Times New Roman" pitchFamily="18" charset="0"/>
              </a:rPr>
              <a:t> Diretoria de Educação Fiscal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982788" y="3778250"/>
            <a:ext cx="922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latin typeface="Verdana" pitchFamily="34" charset="0"/>
                <a:cs typeface="Times New Roman" pitchFamily="18" charset="0"/>
              </a:rPr>
              <a:t>PNEF</a:t>
            </a:r>
          </a:p>
        </p:txBody>
      </p:sp>
    </p:spTree>
    <p:extLst>
      <p:ext uri="{BB962C8B-B14F-4D97-AF65-F5344CB8AC3E}">
        <p14:creationId xmlns="" xmlns:p14="http://schemas.microsoft.com/office/powerpoint/2010/main" val="10428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222875" y="1336675"/>
            <a:ext cx="213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Âmbito Federal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06463" y="2133600"/>
            <a:ext cx="656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000000"/>
                </a:solidFill>
              </a:rPr>
              <a:t>Ações Desenvolvidas pelas Instituições Gestoras Federais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95288" y="2565400"/>
            <a:ext cx="84264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009999"/>
                </a:solidFill>
              </a:rPr>
              <a:t>Escola de Administração Fazendária – ESAF</a:t>
            </a:r>
          </a:p>
          <a:p>
            <a:pPr eaLnBrk="1" hangingPunct="1"/>
            <a:endParaRPr lang="pt-BR">
              <a:solidFill>
                <a:srgbClr val="0099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>
                <a:solidFill>
                  <a:srgbClr val="000000"/>
                </a:solidFill>
              </a:rPr>
              <a:t>  Projeto: Observatório Fiscal, Protocolos do ENAT (3,5)</a:t>
            </a:r>
          </a:p>
          <a:p>
            <a:pPr eaLnBrk="1" hangingPunct="1"/>
            <a:r>
              <a:rPr lang="pt-BR">
                <a:solidFill>
                  <a:srgbClr val="000000"/>
                </a:solidFill>
              </a:rPr>
              <a:t>    </a:t>
            </a:r>
            <a:r>
              <a:rPr lang="pt-BR" sz="1200" b="1">
                <a:solidFill>
                  <a:srgbClr val="000000"/>
                </a:solidFill>
              </a:rPr>
              <a:t>pesquisa a respeito da percepção de indivíduos sobre a política fiscal brasileira no link do Observatório</a:t>
            </a:r>
          </a:p>
          <a:p>
            <a:pPr eaLnBrk="1" hangingPunct="1"/>
            <a:r>
              <a:rPr lang="pt-BR" sz="1200" b="1">
                <a:solidFill>
                  <a:srgbClr val="000000"/>
                </a:solidFill>
              </a:rPr>
              <a:t>     de Política Fiscal – (28% dos brasileiros entrevistados já ouviram falar do PNEF)</a:t>
            </a:r>
          </a:p>
          <a:p>
            <a:pPr eaLnBrk="1" hangingPunct="1"/>
            <a:r>
              <a:rPr lang="pt-BR" sz="800">
                <a:solidFill>
                  <a:srgbClr val="000000"/>
                </a:solidFill>
              </a:rPr>
              <a:t>        </a:t>
            </a:r>
            <a:r>
              <a:rPr lang="pt-BR" sz="800">
                <a:solidFill>
                  <a:srgbClr val="009999"/>
                </a:solidFill>
                <a:hlinkClick r:id="rId3"/>
              </a:rPr>
              <a:t>www.esaf.fazenda.gov.br/esafsite/Pos_graduacao2/documentos/Pesquisa_de_Percepcao_da_Politica_Fiscal_v_Internet_31_de_ago_2010.pdf</a:t>
            </a:r>
          </a:p>
          <a:p>
            <a:pPr eaLnBrk="1" hangingPunct="1"/>
            <a:endParaRPr lang="pt-BR" sz="800">
              <a:solidFill>
                <a:srgbClr val="000000"/>
              </a:solidFill>
            </a:endParaRPr>
          </a:p>
          <a:p>
            <a:pPr eaLnBrk="1" hangingPunct="1"/>
            <a:r>
              <a:rPr lang="pt-BR">
                <a:solidFill>
                  <a:srgbClr val="3333FF"/>
                </a:solidFill>
              </a:rPr>
              <a:t>Secretaria de Orçamento Federal – SOF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pt-BR">
                <a:solidFill>
                  <a:srgbClr val="000000"/>
                </a:solidFill>
              </a:rPr>
              <a:t> Projeto – “SOFINHA”   (versões: inglês, alemão e espanhol) </a:t>
            </a:r>
          </a:p>
          <a:p>
            <a:pPr eaLnBrk="1" hangingPunct="1"/>
            <a:endParaRPr lang="pt-BR">
              <a:solidFill>
                <a:srgbClr val="000000"/>
              </a:solidFill>
            </a:endParaRPr>
          </a:p>
          <a:p>
            <a:pPr eaLnBrk="1" hangingPunct="1"/>
            <a:r>
              <a:rPr lang="pt-BR">
                <a:solidFill>
                  <a:srgbClr val="3333FF"/>
                </a:solidFill>
              </a:rPr>
              <a:t>Controladoria-Geral da União – CGU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pt-BR">
                <a:solidFill>
                  <a:srgbClr val="000000"/>
                </a:solidFill>
              </a:rPr>
              <a:t> Projeto – “Olho Vivo no Dinheiro Público”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pt-BR">
                <a:solidFill>
                  <a:srgbClr val="000000"/>
                </a:solidFill>
              </a:rPr>
              <a:t> Projeto – Concurso de Redações – público ensino fundamental</a:t>
            </a:r>
          </a:p>
        </p:txBody>
      </p:sp>
    </p:spTree>
    <p:extLst>
      <p:ext uri="{BB962C8B-B14F-4D97-AF65-F5344CB8AC3E}">
        <p14:creationId xmlns="" xmlns:p14="http://schemas.microsoft.com/office/powerpoint/2010/main" val="138395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436096" y="404664"/>
            <a:ext cx="197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0000"/>
                </a:solidFill>
                <a:latin typeface="Verdana" pitchFamily="34" charset="0"/>
              </a:rPr>
              <a:t>Âmbito</a:t>
            </a:r>
            <a:r>
              <a:rPr lang="pt-BR" b="1" dirty="0">
                <a:solidFill>
                  <a:srgbClr val="000000"/>
                </a:solidFill>
              </a:rPr>
              <a:t> Federal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409700" y="2205038"/>
            <a:ext cx="611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rgbClr val="000000"/>
                </a:solidFill>
              </a:rPr>
              <a:t>Ações Desenvolvidas pelas Instituições Gestoras Federais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79413" y="2571750"/>
            <a:ext cx="84788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>
                <a:solidFill>
                  <a:srgbClr val="009999"/>
                </a:solidFill>
              </a:rPr>
              <a:t>Escola de Administração Fazendária – ESAF – Coordenadora Nacional do PNEF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pt-BR" sz="1800">
                <a:solidFill>
                  <a:srgbClr val="000000"/>
                </a:solidFill>
              </a:rPr>
              <a:t> Curso de Disseminadores de Educação Fiscal</a:t>
            </a: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    capacitações: até 2012: 100.000  - maioria de professores</a:t>
            </a:r>
          </a:p>
          <a:p>
            <a:pPr eaLnBrk="1" hangingPunct="1">
              <a:buClr>
                <a:srgbClr val="009999"/>
              </a:buClr>
              <a:buFont typeface="Wingdings" pitchFamily="2" charset="2"/>
              <a:buChar char=""/>
            </a:pPr>
            <a:r>
              <a:rPr lang="pt-BR" sz="1400" b="1">
                <a:solidFill>
                  <a:srgbClr val="009999"/>
                </a:solidFill>
                <a:hlinkClick r:id="rId3"/>
              </a:rPr>
              <a:t>https://www.esaf.fazenda.gov.br/esafsite/educacao-fiscal/Edu_Fiscal2008/INDEX.htm</a:t>
            </a:r>
            <a:r>
              <a:rPr lang="pt-BR" sz="14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pt-BR" sz="180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"/>
            </a:pPr>
            <a:r>
              <a:rPr lang="pt-BR" sz="1800">
                <a:solidFill>
                  <a:srgbClr val="000000"/>
                </a:solidFill>
              </a:rPr>
              <a:t> Curso de Pós-Graduação de Educação Fiscal e Cidadania</a:t>
            </a: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    02 turmas presenciais na ESAF 2009/2010 e 2010 e 2011</a:t>
            </a: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    Participantes: (Instituições Gestoras do PNEF)</a:t>
            </a:r>
          </a:p>
          <a:p>
            <a:pPr eaLnBrk="1" hangingPunct="1"/>
            <a:endParaRPr lang="pt-BR" sz="180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"/>
            </a:pPr>
            <a:r>
              <a:rPr lang="pt-BR" sz="1800">
                <a:solidFill>
                  <a:srgbClr val="000000"/>
                </a:solidFill>
              </a:rPr>
              <a:t> Prêmio de Educação Fiscal e Financeira</a:t>
            </a: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    1º e 2º colocados são representantes do PNEF.</a:t>
            </a:r>
          </a:p>
          <a:p>
            <a:pPr eaLnBrk="1" hangingPunct="1"/>
            <a:endParaRPr lang="pt-BR" sz="180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t-BR" sz="1800">
                <a:solidFill>
                  <a:srgbClr val="000000"/>
                </a:solidFill>
              </a:rPr>
              <a:t> Prêmio Nacional de Educação Fiscal - 2012 </a:t>
            </a: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    Parceria com a Febrafite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929188"/>
            <a:ext cx="20447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651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8013" cy="1143000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Fiscal no Contexto Social </a:t>
            </a:r>
            <a:endParaRPr lang="pt-BR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2857500"/>
            <a:ext cx="5286375" cy="2500313"/>
          </a:xfrm>
        </p:spPr>
        <p:txBody>
          <a:bodyPr/>
          <a:lstStyle/>
          <a:p>
            <a:pPr algn="just"/>
            <a:r>
              <a:rPr lang="pt-BR" sz="2800" b="1" u="sng" smtClean="0"/>
              <a:t>Caderno 1</a:t>
            </a:r>
            <a:r>
              <a:rPr lang="pt-BR" sz="2800" smtClean="0"/>
              <a:t>:</a:t>
            </a:r>
          </a:p>
          <a:p>
            <a:pPr algn="just"/>
            <a:r>
              <a:rPr lang="pt-BR" sz="2800" smtClean="0"/>
              <a:t>Aborda as diretrizes do Programa, seus objetivos e abrangência, no contexto da educação fiscal e da educação pública.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00" y="2857500"/>
            <a:ext cx="3863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11350"/>
            <a:ext cx="87122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789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500" y="4143375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O Brasil e o mundo – uma síntese do cenário sociopolítico e econômico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6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500" y="4143375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 EDUCAÇÃO COMO FENÔMENO SOCIAL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3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pt-B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500" y="4143375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 EDUCAÇÃO E AUTONOMIA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3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pt-B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500" y="4143375"/>
            <a:ext cx="8228013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* A Educação Fiscal e o PNEF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* O PNEF e suas possibilidades de Inserção na Escola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57554" y="1928813"/>
            <a:ext cx="246734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e 5</a:t>
            </a:r>
            <a:endParaRPr lang="pt-B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82911"/>
            <a:ext cx="7772400" cy="1470025"/>
          </a:xfrm>
        </p:spPr>
        <p:txBody>
          <a:bodyPr/>
          <a:lstStyle/>
          <a:p>
            <a:r>
              <a:rPr lang="pt-BR" dirty="0" smtClean="0"/>
              <a:t>Relação </a:t>
            </a:r>
            <a:r>
              <a:rPr lang="pt-BR" dirty="0" err="1" smtClean="0"/>
              <a:t>Estado-Sociedade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6004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43608" y="3237944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“Democracia, cidadania, direitos humanos e sociais não são inatos ou naturais à condição humana, mas sim conquistas históricas, fruto de secular disputa de interesses antagônicos em torno do poder e sujeitos às marchas e contramarchas da história”.</a:t>
            </a:r>
            <a:r>
              <a:rPr lang="pt-BR" sz="2000" dirty="0" smtClean="0"/>
              <a:t>://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2066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-1688232" y="764704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pt-BR" sz="3200" u="sng" dirty="0" smtClean="0"/>
              <a:t>Caderno 2</a:t>
            </a:r>
            <a:endParaRPr lang="pt-BR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9142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17489"/>
            <a:ext cx="70389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6103"/>
          </a:xfrm>
        </p:spPr>
        <p:txBody>
          <a:bodyPr/>
          <a:lstStyle/>
          <a:p>
            <a:r>
              <a:rPr lang="pt-BR" sz="3600" dirty="0" smtClean="0"/>
              <a:t>1. Perspectiva Histórica do Conceito de Sociedade e de Estado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4680520" cy="20882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t-BR" sz="2800" dirty="0" smtClean="0"/>
              <a:t>Sociedade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/>
              <a:t>Constituição</a:t>
            </a:r>
          </a:p>
          <a:p>
            <a:pPr algn="l">
              <a:buFont typeface="Arial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097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936103"/>
          </a:xfrm>
        </p:spPr>
        <p:txBody>
          <a:bodyPr/>
          <a:lstStyle/>
          <a:p>
            <a:r>
              <a:rPr lang="pt-BR" dirty="0" smtClean="0"/>
              <a:t>2. O Estado Brasileiro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4248472"/>
          </a:xfrm>
        </p:spPr>
        <p:txBody>
          <a:bodyPr/>
          <a:lstStyle/>
          <a:p>
            <a:r>
              <a:rPr lang="pt-BR" sz="2800" dirty="0" smtClean="0"/>
              <a:t>Cidadania no Brasil, o longo caminho</a:t>
            </a:r>
          </a:p>
          <a:p>
            <a:r>
              <a:rPr lang="pt-BR" sz="2800" dirty="0" smtClean="0"/>
              <a:t>Período colonial</a:t>
            </a:r>
          </a:p>
          <a:p>
            <a:r>
              <a:rPr lang="pt-BR" sz="2800" dirty="0" smtClean="0"/>
              <a:t>Período Imperial</a:t>
            </a:r>
          </a:p>
          <a:p>
            <a:r>
              <a:rPr lang="pt-BR" sz="2800" dirty="0" smtClean="0"/>
              <a:t>Primeira República</a:t>
            </a:r>
          </a:p>
          <a:p>
            <a:r>
              <a:rPr lang="pt-BR" sz="2800" dirty="0" smtClean="0"/>
              <a:t>Revolução de 30</a:t>
            </a:r>
          </a:p>
          <a:p>
            <a:r>
              <a:rPr lang="pt-BR" sz="2800" dirty="0" smtClean="0"/>
              <a:t>Golpe militar de 64</a:t>
            </a:r>
          </a:p>
          <a:p>
            <a:r>
              <a:rPr lang="pt-BR" sz="2800" dirty="0" smtClean="0"/>
              <a:t>Regime militar</a:t>
            </a:r>
          </a:p>
          <a:p>
            <a:r>
              <a:rPr lang="pt-BR" sz="2800" dirty="0" smtClean="0"/>
              <a:t>Redemocratização até hoje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319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224135"/>
          </a:xfrm>
        </p:spPr>
        <p:txBody>
          <a:bodyPr/>
          <a:lstStyle/>
          <a:p>
            <a:r>
              <a:rPr lang="pt-BR" dirty="0" smtClean="0"/>
              <a:t>3. Estado Democrático de Direito e Cidadania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024336"/>
            <a:ext cx="7344816" cy="3573016"/>
          </a:xfrm>
        </p:spPr>
        <p:txBody>
          <a:bodyPr/>
          <a:lstStyle/>
          <a:p>
            <a:r>
              <a:rPr lang="pt-BR" dirty="0" smtClean="0"/>
              <a:t>Eu preciso participar das decisões que interferem na minha vida. Um cidadão com um sentimento ético forte e consciência da cidadania não deixa passar nada, não abre mão desse poder de participação. </a:t>
            </a:r>
            <a:br>
              <a:rPr lang="pt-BR" dirty="0" smtClean="0"/>
            </a:br>
            <a:r>
              <a:rPr lang="pt-BR" dirty="0" smtClean="0"/>
              <a:t>(Herbert de Souza, o Betinho)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12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pt-BR" dirty="0" smtClean="0"/>
              <a:t>Organização do Estado e dos Poderes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Poder Legislativo;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Poder Executivo;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Poder Judiciário.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708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00200"/>
          </a:xfrm>
        </p:spPr>
        <p:txBody>
          <a:bodyPr/>
          <a:lstStyle/>
          <a:p>
            <a:r>
              <a:rPr lang="pt-BR" dirty="0" smtClean="0"/>
              <a:t>Estado, Economia e Desenvolvimento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33123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A crise no liberalismo;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Neoliberalismo, Globalização e desemprego estrutural;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Índice de Desenvolvimento Humano;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Índice de Desenvolvimento Infantil</a:t>
            </a:r>
            <a:br>
              <a:rPr lang="pt-BR" sz="2800" dirty="0" smtClean="0"/>
            </a:br>
            <a:r>
              <a:rPr lang="pt-BR" sz="2800" dirty="0" smtClean="0"/>
              <a:t>Educação e Cidadania – um binômio necessário.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8037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3850"/>
            <a:ext cx="67691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124075" y="1125538"/>
            <a:ext cx="68405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CLASSIFICAÇÃO DA CAPACITAÇÃO</a:t>
            </a:r>
            <a:endParaRPr lang="en-US" sz="2800" b="1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9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20079"/>
          </a:xfrm>
        </p:spPr>
        <p:txBody>
          <a:bodyPr/>
          <a:lstStyle/>
          <a:p>
            <a:r>
              <a:rPr lang="pt-BR" dirty="0" smtClean="0"/>
              <a:t>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424936" cy="4104456"/>
          </a:xfrm>
        </p:spPr>
        <p:txBody>
          <a:bodyPr/>
          <a:lstStyle/>
          <a:p>
            <a:pPr algn="l"/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Ética é uma palavra de origem grega, com duas origens possíveis. A primeira é a palavra grega </a:t>
            </a:r>
            <a:r>
              <a:rPr lang="pt-BR" sz="2000" b="1" i="1" dirty="0" err="1" smtClean="0"/>
              <a:t>éthos</a:t>
            </a:r>
            <a:r>
              <a:rPr lang="pt-BR" sz="2000" b="1" dirty="0" smtClean="0"/>
              <a:t>, com </a:t>
            </a:r>
            <a:r>
              <a:rPr lang="pt-BR" sz="2000" b="1" i="1" dirty="0" smtClean="0"/>
              <a:t>e</a:t>
            </a:r>
            <a:r>
              <a:rPr lang="pt-BR" sz="2000" b="1" dirty="0" smtClean="0"/>
              <a:t> curto, que pode ser traduzida por costume, a segunda também se escreve </a:t>
            </a:r>
            <a:r>
              <a:rPr lang="pt-BR" sz="2000" b="1" i="1" dirty="0" err="1" smtClean="0"/>
              <a:t>éthos</a:t>
            </a:r>
            <a:r>
              <a:rPr lang="pt-BR" sz="2000" b="1" dirty="0" smtClean="0"/>
              <a:t>, porém com </a:t>
            </a:r>
            <a:r>
              <a:rPr lang="pt-BR" sz="2000" b="1" i="1" dirty="0" smtClean="0"/>
              <a:t>e</a:t>
            </a:r>
            <a:r>
              <a:rPr lang="pt-BR" sz="2000" b="1" dirty="0" smtClean="0"/>
              <a:t> longo, que significa propriedade do caráter. A primeira é a que serviu de base para a tradução latina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Moral, </a:t>
            </a:r>
            <a:r>
              <a:rPr lang="pt-BR" sz="2000" b="1" dirty="0" smtClean="0"/>
              <a:t>enquanto que a segunda é a que, de alguma forma, orienta a utilização atual que damos a palavra Ética.</a:t>
            </a:r>
          </a:p>
          <a:p>
            <a:pPr algn="l"/>
            <a:r>
              <a:rPr lang="pt-BR" sz="2000" b="1" dirty="0" smtClean="0"/>
              <a:t>Ética é a investigação geral sobre aquilo que é bom.</a:t>
            </a:r>
            <a:r>
              <a:rPr lang="pt-BR" sz="2000" dirty="0" smtClean="0"/>
              <a:t> </a:t>
            </a:r>
            <a:br>
              <a:rPr lang="pt-BR" sz="2000" dirty="0" smtClean="0"/>
            </a:br>
            <a:r>
              <a:rPr lang="pt-BR" sz="2000" dirty="0" smtClean="0"/>
              <a:t>(</a:t>
            </a:r>
            <a:r>
              <a:rPr lang="pt-BR" sz="2000" b="1" dirty="0" smtClean="0"/>
              <a:t>Moore GE. Princípios Éticos. São Paulo: Abril Cultural, 1975:4)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173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8013" cy="1143000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Social dos Tributos</a:t>
            </a:r>
            <a:endParaRPr lang="pt-BR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2857500"/>
            <a:ext cx="5286375" cy="2500313"/>
          </a:xfrm>
        </p:spPr>
        <p:txBody>
          <a:bodyPr/>
          <a:lstStyle/>
          <a:p>
            <a:pPr algn="just"/>
            <a:r>
              <a:rPr lang="pt-BR" sz="2800" b="1" u="sng" dirty="0" smtClean="0"/>
              <a:t>Caderno 3</a:t>
            </a:r>
            <a:r>
              <a:rPr lang="pt-BR" sz="2800" dirty="0" smtClean="0"/>
              <a:t>:</a:t>
            </a:r>
          </a:p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Destaca a importância do tributo na atividade financeira do estado para a manutenção das políticas públicas e melhoria das condições de vida do cidadão.</a:t>
            </a:r>
            <a:endParaRPr lang="pt-BR" sz="2800" dirty="0" smtClean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71810"/>
            <a:ext cx="3049216" cy="295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17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500" y="4143375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O financiamento do estado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6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1573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-571536" y="4000504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 origem dos tributos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86116" y="2285992"/>
            <a:ext cx="7553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048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44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87391" y="4000504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História do tributo no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3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pt-B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6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87391" y="4000504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O Sistema Tributário no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3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pt-B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6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500" y="4143375"/>
            <a:ext cx="8228013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Tributo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1938" y="1928813"/>
            <a:ext cx="7553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pt-B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2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859340"/>
            <a:ext cx="6246440" cy="4401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257300" dir="9000000" algn="l" rotWithShape="0">
              <a:prstClr val="black"/>
            </a:outerShdw>
          </a:effectLst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São </a:t>
            </a:r>
            <a:r>
              <a:rPr lang="pt-BR" sz="2800" dirty="0">
                <a:solidFill>
                  <a:schemeClr val="tx1"/>
                </a:solidFill>
              </a:rPr>
              <a:t>devidos a um ente </a:t>
            </a:r>
            <a:r>
              <a:rPr lang="pt-BR" sz="2800" dirty="0" smtClean="0">
                <a:solidFill>
                  <a:schemeClr val="tx1"/>
                </a:solidFill>
              </a:rPr>
              <a:t>público.</a:t>
            </a:r>
            <a:endParaRPr lang="pt-BR" sz="2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Têm </a:t>
            </a:r>
            <a:r>
              <a:rPr lang="pt-BR" sz="2800" dirty="0">
                <a:solidFill>
                  <a:schemeClr val="tx1"/>
                </a:solidFill>
              </a:rPr>
              <a:t>fundamento </a:t>
            </a:r>
            <a:r>
              <a:rPr lang="pt-BR" sz="2800" dirty="0" smtClean="0">
                <a:solidFill>
                  <a:schemeClr val="tx1"/>
                </a:solidFill>
              </a:rPr>
              <a:t>jurídico </a:t>
            </a:r>
            <a:r>
              <a:rPr lang="pt-BR" sz="2800" dirty="0">
                <a:solidFill>
                  <a:schemeClr val="tx1"/>
                </a:solidFill>
              </a:rPr>
              <a:t>no </a:t>
            </a:r>
            <a:r>
              <a:rPr lang="pt-BR" sz="2800" dirty="0" smtClean="0">
                <a:solidFill>
                  <a:schemeClr val="tx1"/>
                </a:solidFill>
              </a:rPr>
              <a:t>poder soberano </a:t>
            </a:r>
            <a:r>
              <a:rPr lang="pt-BR" sz="2800" dirty="0">
                <a:solidFill>
                  <a:schemeClr val="tx1"/>
                </a:solidFill>
              </a:rPr>
              <a:t>do </a:t>
            </a:r>
            <a:r>
              <a:rPr lang="pt-BR" sz="2800" dirty="0" smtClean="0">
                <a:solidFill>
                  <a:schemeClr val="tx1"/>
                </a:solidFill>
              </a:rPr>
              <a:t>ente tributante.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Sua finalidade </a:t>
            </a:r>
            <a:r>
              <a:rPr lang="pt-BR" sz="2800" dirty="0">
                <a:solidFill>
                  <a:schemeClr val="tx1"/>
                </a:solidFill>
              </a:rPr>
              <a:t>e servir de </a:t>
            </a:r>
            <a:r>
              <a:rPr lang="pt-BR" sz="2800" dirty="0" smtClean="0">
                <a:solidFill>
                  <a:schemeClr val="tx1"/>
                </a:solidFill>
              </a:rPr>
              <a:t>meio para </a:t>
            </a:r>
            <a:r>
              <a:rPr lang="pt-BR" sz="2800" dirty="0">
                <a:solidFill>
                  <a:schemeClr val="tx1"/>
                </a:solidFill>
              </a:rPr>
              <a:t>o atendimento </a:t>
            </a:r>
            <a:r>
              <a:rPr lang="pt-BR" sz="2800" dirty="0" smtClean="0">
                <a:solidFill>
                  <a:schemeClr val="tx1"/>
                </a:solidFill>
              </a:rPr>
              <a:t>às necessidades financeiras </a:t>
            </a:r>
            <a:r>
              <a:rPr lang="pt-BR" sz="2800" dirty="0">
                <a:solidFill>
                  <a:schemeClr val="tx1"/>
                </a:solidFill>
              </a:rPr>
              <a:t>do Estado </a:t>
            </a:r>
            <a:r>
              <a:rPr lang="pt-BR" sz="2800" dirty="0" smtClean="0">
                <a:solidFill>
                  <a:schemeClr val="tx1"/>
                </a:solidFill>
              </a:rPr>
              <a:t>de modo </a:t>
            </a:r>
            <a:r>
              <a:rPr lang="pt-BR" sz="2800" dirty="0">
                <a:solidFill>
                  <a:schemeClr val="tx1"/>
                </a:solidFill>
              </a:rPr>
              <a:t>que este possa realizar </a:t>
            </a:r>
            <a:r>
              <a:rPr lang="pt-BR" sz="2800" dirty="0" smtClean="0">
                <a:solidFill>
                  <a:schemeClr val="tx1"/>
                </a:solidFill>
              </a:rPr>
              <a:t>sua função social.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88024" y="332656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Características dos tributos:</a:t>
            </a:r>
          </a:p>
        </p:txBody>
      </p:sp>
    </p:spTree>
    <p:extLst>
      <p:ext uri="{BB962C8B-B14F-4D97-AF65-F5344CB8AC3E}">
        <p14:creationId xmlns="" xmlns:p14="http://schemas.microsoft.com/office/powerpoint/2010/main" val="42029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6675" y="-99392"/>
            <a:ext cx="8228013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Classificação 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dos tributos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435" y="1990749"/>
            <a:ext cx="8228013" cy="4246563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Tributos Vinculados/competência comum </a:t>
            </a:r>
            <a:r>
              <a:rPr lang="pt-BR" sz="2800" dirty="0" smtClean="0"/>
              <a:t> justifica a existência de uma determinada atividade (taxas e contribuição de melhoria)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Tributos não vinculados/competência privativa</a:t>
            </a:r>
            <a:r>
              <a:rPr lang="pt-BR" dirty="0" smtClean="0"/>
              <a:t>  </a:t>
            </a:r>
          </a:p>
          <a:p>
            <a:pPr marL="0" indent="0">
              <a:buNone/>
            </a:pPr>
            <a:r>
              <a:rPr lang="pt-BR" dirty="0" smtClean="0"/>
              <a:t>   sem exigência de contraprestação.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(Impostos)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57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845" y="0"/>
            <a:ext cx="8228013" cy="1143000"/>
          </a:xfrm>
        </p:spPr>
        <p:txBody>
          <a:bodyPr/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Tributo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8228013" cy="42465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3.1 Educar par autonomia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– formar para autonomia</a:t>
            </a: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3.2 Participação popular e Controle Social</a:t>
            </a:r>
          </a:p>
          <a:p>
            <a:pPr marL="0" indent="0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Manifestação direta da vontade do cidadão.</a:t>
            </a:r>
          </a:p>
          <a:p>
            <a:pPr marL="0" indent="0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Conselho, Audiências Públicas, Orçamento Participativo, Agremiações, ONGs, Observatórios Sociais (vídeo)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1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6CACB0-A08C-41D8-B316-2429B1322859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412875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ÁREAS DE ATUAÇÃO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52413" y="1973263"/>
            <a:ext cx="86423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pt-BR" altLang="zh-CN" sz="2400" b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Capacitação em Finanças Públicas e áreas afins</a:t>
            </a:r>
          </a:p>
          <a:p>
            <a:pPr marL="742950" lvl="1" indent="-28575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Capacitação permanente dos servidores nas atividades finalísticas do MF, respaldando os processos de mudança e aperfeiçoamento organizacional.</a:t>
            </a:r>
          </a:p>
          <a:p>
            <a:pPr marL="1143000" lvl="2" indent="-22860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Programas de pós-graduação</a:t>
            </a:r>
          </a:p>
          <a:p>
            <a:pPr marL="1143000" lvl="2" indent="-22860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Cursos de Extensão</a:t>
            </a:r>
          </a:p>
          <a:p>
            <a:pPr marL="1143000" lvl="2" indent="-22860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Seminários e Workshops</a:t>
            </a:r>
          </a:p>
          <a:p>
            <a:pPr marL="1143000" lvl="2" indent="-22860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Modalidades presencial e a distância</a:t>
            </a:r>
          </a:p>
        </p:txBody>
      </p:sp>
    </p:spTree>
    <p:extLst>
      <p:ext uri="{BB962C8B-B14F-4D97-AF65-F5344CB8AC3E}">
        <p14:creationId xmlns="" xmlns:p14="http://schemas.microsoft.com/office/powerpoint/2010/main" val="426993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8013" cy="4246563"/>
          </a:xfrm>
        </p:spPr>
        <p:txBody>
          <a:bodyPr/>
          <a:lstStyle/>
          <a:p>
            <a:r>
              <a:rPr lang="pt-BR" dirty="0" smtClean="0"/>
              <a:t>As espécies tributárias: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Os impostos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As taxas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As contribuições de melhoria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44845" y="0"/>
            <a:ext cx="8228013" cy="1143000"/>
          </a:xfrm>
        </p:spPr>
        <p:txBody>
          <a:bodyPr/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Tributo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5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2699" y="404664"/>
            <a:ext cx="8228013" cy="72008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 especiais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para fiscais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988840"/>
            <a:ext cx="8136904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Sociais – previdência social, assistência a saúde e assistência social </a:t>
            </a:r>
            <a:r>
              <a:rPr lang="pt-BR" sz="3200" dirty="0" smtClean="0">
                <a:solidFill>
                  <a:schemeClr val="tx1"/>
                </a:solidFill>
              </a:rPr>
              <a:t>(Previdência, FGTS, PIS, Pasep, Confins, CLSS 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Interesse de categorias profissionais (</a:t>
            </a:r>
            <a:r>
              <a:rPr lang="pt-BR" sz="3200" dirty="0" smtClean="0">
                <a:solidFill>
                  <a:schemeClr val="tx1"/>
                </a:solidFill>
              </a:rPr>
              <a:t>Conselhos)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Interesse de categorias econômicas </a:t>
            </a:r>
            <a:r>
              <a:rPr lang="pt-BR" sz="3200" dirty="0" smtClean="0">
                <a:solidFill>
                  <a:schemeClr val="tx1"/>
                </a:solidFill>
              </a:rPr>
              <a:t>(sistema S)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5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6675" y="-99392"/>
            <a:ext cx="8228013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Empréstimos</a:t>
            </a:r>
            <a:r>
              <a:rPr lang="pt-BR" sz="3600" b="1" dirty="0" smtClean="0">
                <a:solidFill>
                  <a:schemeClr val="bg1"/>
                </a:solidFill>
              </a:rPr>
              <a:t/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compulsórios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228013" cy="3707064"/>
          </a:xfrm>
          <a:solidFill>
            <a:schemeClr val="bg1">
              <a:lumMod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914400" dist="50800" dir="5400000" sx="113000" sy="113000" algn="ctr" rotWithShape="0">
              <a:srgbClr val="FFFF00">
                <a:alpha val="88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mais relevante e diferenciador desta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espécie tributária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ser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restituível,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seja,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tributo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 deve ser devolvido ao contribuinte. No entanto,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 capacidade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contributiva e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que 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estabeleça.”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8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228013" cy="532859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6. Classificação </a:t>
            </a:r>
            <a:r>
              <a:rPr lang="pt-BR" dirty="0"/>
              <a:t>dos Impostos quanto ao ente tributante</a:t>
            </a:r>
          </a:p>
          <a:p>
            <a:pPr marL="0" indent="0">
              <a:buNone/>
            </a:pPr>
            <a:r>
              <a:rPr lang="pt-BR" dirty="0" smtClean="0"/>
              <a:t>7. Repartição </a:t>
            </a:r>
            <a:r>
              <a:rPr lang="pt-BR" dirty="0"/>
              <a:t>das receitas tributárias</a:t>
            </a:r>
          </a:p>
          <a:p>
            <a:pPr marL="0" indent="0">
              <a:buNone/>
            </a:pPr>
            <a:r>
              <a:rPr lang="pt-BR" dirty="0" smtClean="0"/>
              <a:t>8. Reforma </a:t>
            </a:r>
            <a:r>
              <a:rPr lang="pt-BR" dirty="0"/>
              <a:t>Tributária</a:t>
            </a:r>
          </a:p>
          <a:p>
            <a:pPr marL="0" indent="0">
              <a:buNone/>
            </a:pPr>
            <a:r>
              <a:rPr lang="pt-BR" dirty="0" smtClean="0"/>
              <a:t>9. Formas legais e ilegais de evitar o pagamento tributário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10. Documentos Fiscais</a:t>
            </a:r>
          </a:p>
          <a:p>
            <a:pPr marL="0" indent="0">
              <a:buNone/>
            </a:pPr>
            <a:r>
              <a:rPr lang="pt-BR" dirty="0"/>
              <a:t>11. Fundo da criança e do </a:t>
            </a:r>
            <a:r>
              <a:rPr lang="pt-BR" dirty="0" smtClean="0"/>
              <a:t>adolescente</a:t>
            </a:r>
          </a:p>
          <a:p>
            <a:pPr marL="0" indent="0">
              <a:buNone/>
            </a:pPr>
            <a:r>
              <a:rPr lang="pt-BR" dirty="0"/>
              <a:t>12. Igualdade e Justiça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0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8013" cy="1143000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Democrática dos Recursos Públicos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2857500"/>
            <a:ext cx="8389565" cy="2500313"/>
          </a:xfrm>
        </p:spPr>
        <p:txBody>
          <a:bodyPr/>
          <a:lstStyle/>
          <a:p>
            <a:pPr algn="just"/>
            <a:r>
              <a:rPr lang="pt-BR" sz="2800" b="1" u="sng" dirty="0" smtClean="0"/>
              <a:t>Caderno 4</a:t>
            </a:r>
            <a:r>
              <a:rPr lang="pt-BR" sz="2800" dirty="0" smtClean="0"/>
              <a:t>:</a:t>
            </a:r>
          </a:p>
          <a:p>
            <a:pPr marL="0" indent="0" algn="just">
              <a:buNone/>
            </a:pPr>
            <a:r>
              <a:rPr lang="pt-BR" sz="2800" dirty="0"/>
              <a:t>evidencia temas relativos ao orçamento</a:t>
            </a:r>
            <a:r>
              <a:rPr lang="pt-BR" sz="2800" dirty="0" smtClean="0"/>
              <a:t>, ao </a:t>
            </a:r>
            <a:r>
              <a:rPr lang="pt-BR" sz="2800" dirty="0"/>
              <a:t>compromisso social e </a:t>
            </a:r>
            <a:r>
              <a:rPr lang="pt-BR" sz="2800" dirty="0" smtClean="0"/>
              <a:t>fiscal </a:t>
            </a:r>
            <a:r>
              <a:rPr lang="pt-BR" sz="2800" dirty="0"/>
              <a:t>do gestor público e ao exercício do controle </a:t>
            </a:r>
            <a:r>
              <a:rPr lang="pt-BR" sz="2800" dirty="0" smtClean="0"/>
              <a:t>social.</a:t>
            </a:r>
          </a:p>
        </p:txBody>
      </p:sp>
    </p:spTree>
    <p:extLst>
      <p:ext uri="{BB962C8B-B14F-4D97-AF65-F5344CB8AC3E}">
        <p14:creationId xmlns="" xmlns:p14="http://schemas.microsoft.com/office/powerpoint/2010/main" val="12129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756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FD0C86-984E-49DB-9B30-80B561D9A4DA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125663" y="1125538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ÁREAS DE ATUAÇÃO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2413" y="1484313"/>
            <a:ext cx="8642350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pt-BR" altLang="zh-CN" sz="2400" b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Capacitação Gerencial</a:t>
            </a:r>
          </a:p>
          <a:p>
            <a:pPr marL="742950" lvl="1" indent="-28575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Desenvolver a cultura gerencial entre os gestores e líderes das organizações</a:t>
            </a:r>
          </a:p>
          <a:p>
            <a:pPr marL="742950" lvl="1" indent="-28575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Promover a reflexão coletiva sobre a gestão nas instituições</a:t>
            </a:r>
          </a:p>
          <a:p>
            <a:pPr marL="742950" lvl="1" indent="-285750" algn="l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Integrar na organização as pessoas que desempenham atividades de direção e chefia</a:t>
            </a:r>
          </a:p>
          <a:p>
            <a:pPr marL="1143000" lvl="2" indent="-228600" algn="l" defTabSz="762000" eaLnBrk="0" hangingPunct="0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Programas de pós-graduação</a:t>
            </a:r>
          </a:p>
          <a:p>
            <a:pPr marL="1143000" lvl="2" indent="-228600" algn="l" defTabSz="762000" eaLnBrk="0" hangingPunct="0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Cursos de Extensão</a:t>
            </a:r>
          </a:p>
          <a:p>
            <a:pPr marL="1143000" lvl="2" indent="-228600" algn="l" defTabSz="762000" eaLnBrk="0" hangingPunct="0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Seminários e Workshops</a:t>
            </a:r>
          </a:p>
          <a:p>
            <a:pPr marL="1143000" lvl="2" indent="-228600" algn="l" defTabSz="762000" eaLnBrk="0" hangingPunct="0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4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Modalidades presencial e a distância</a:t>
            </a:r>
          </a:p>
        </p:txBody>
      </p:sp>
    </p:spTree>
    <p:extLst>
      <p:ext uri="{BB962C8B-B14F-4D97-AF65-F5344CB8AC3E}">
        <p14:creationId xmlns="" xmlns:p14="http://schemas.microsoft.com/office/powerpoint/2010/main" val="144545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2C83BB-A9EB-43F0-B39D-7396BDF89F6A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ÁREAS DE ATUAÇÃO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2413" y="1700213"/>
            <a:ext cx="864235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pt-BR" altLang="zh-CN" sz="2800" b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Capacitação Técnico-Operacional</a:t>
            </a:r>
          </a:p>
          <a:p>
            <a:pPr marL="742950" lvl="1" indent="-285750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80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Conjunto de ações de capacitação em temáticas instrumentais que permitam o aperfeiçoamento dos servidores, principalmente daqueles responsáveis pelas atividades administrativas.</a:t>
            </a:r>
          </a:p>
          <a:p>
            <a:pPr marL="1143000" lvl="2" indent="-228600" algn="l" defTabSz="762000" eaLnBrk="0" hangingPunct="0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80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Exemplos:</a:t>
            </a:r>
            <a:r>
              <a:rPr lang="pt-BR" altLang="zh-CN" sz="28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 Gestão Orçamentária e Financeira, informática, sistemas operacionais, idiomas</a:t>
            </a:r>
          </a:p>
          <a:p>
            <a:pPr marL="1143000" lvl="2" indent="-228600" algn="l" defTabSz="762000" eaLnBrk="0" hangingPunct="0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pt-BR" altLang="zh-CN" sz="2800" i="1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Modalidades presencial e a distância</a:t>
            </a:r>
          </a:p>
        </p:txBody>
      </p:sp>
    </p:spTree>
    <p:extLst>
      <p:ext uri="{BB962C8B-B14F-4D97-AF65-F5344CB8AC3E}">
        <p14:creationId xmlns="" xmlns:p14="http://schemas.microsoft.com/office/powerpoint/2010/main" val="105265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2D1833-10A7-4566-BDD1-461BBB6EEA05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125663" y="1268413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PÓS-GRADUAÇÃO E PESQUISA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52413" y="2060575"/>
            <a:ext cx="8642350" cy="37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ea typeface="SimSun" pitchFamily="2" charset="-122"/>
              </a:rPr>
              <a:t>Cursos de Pós-Graduação lato sensu e stricto sensu (em parceria com universidades)</a:t>
            </a:r>
          </a:p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ea typeface="SimSun" pitchFamily="2" charset="-122"/>
              </a:rPr>
              <a:t>Grupos de Estudos e </a:t>
            </a:r>
            <a:r>
              <a:rPr lang="pt-BR" sz="2800" dirty="0" smtClean="0">
                <a:solidFill>
                  <a:srgbClr val="000000"/>
                </a:solidFill>
                <a:ea typeface="SimSun" pitchFamily="2" charset="-122"/>
              </a:rPr>
              <a:t>Pesquisas</a:t>
            </a:r>
          </a:p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ea typeface="SimSun" pitchFamily="2" charset="-122"/>
              </a:rPr>
              <a:t>Caderno </a:t>
            </a:r>
            <a:r>
              <a:rPr lang="pt-BR" sz="2800" dirty="0">
                <a:solidFill>
                  <a:srgbClr val="000000"/>
                </a:solidFill>
                <a:ea typeface="SimSun" pitchFamily="2" charset="-122"/>
              </a:rPr>
              <a:t>de Finanças Públicas </a:t>
            </a:r>
          </a:p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ea typeface="SimSun" pitchFamily="2" charset="-122"/>
              </a:rPr>
              <a:t>Pesquisa de Percepção da Política Fiscal</a:t>
            </a:r>
          </a:p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ea typeface="SimSun" pitchFamily="2" charset="-122"/>
              </a:rPr>
              <a:t> Prêmios de Monografia</a:t>
            </a:r>
          </a:p>
          <a:p>
            <a:pPr marL="742950" lvl="1" indent="-285750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</a:rPr>
              <a:t>STN; SEAE; RFB; SOF; CGU; ESAF</a:t>
            </a:r>
          </a:p>
        </p:txBody>
      </p:sp>
    </p:spTree>
    <p:extLst>
      <p:ext uri="{BB962C8B-B14F-4D97-AF65-F5344CB8AC3E}">
        <p14:creationId xmlns="" xmlns:p14="http://schemas.microsoft.com/office/powerpoint/2010/main" val="89759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544528-C5EB-43A2-B0AF-DB05AC5D615D}" type="slidenum">
              <a:rPr lang="pt-BR" sz="9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2125663" y="1268413"/>
            <a:ext cx="683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pt-BR" sz="2800" b="1">
                <a:solidFill>
                  <a:srgbClr val="336600"/>
                </a:solidFill>
              </a:rPr>
              <a:t>PÓS-GRADUAÇÃO E PESQUISA</a:t>
            </a:r>
            <a:endParaRPr lang="en-US" sz="2800" b="1">
              <a:solidFill>
                <a:srgbClr val="3366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2413" y="1916113"/>
            <a:ext cx="8783637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Cursos próprios e em parceria com  universidades e fundações 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Especialização em Direito Tributário 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Especialização em Educação Fiscal e Cidadania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Especialização em Administração Orçamentário- Financeira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Especialização em Finanças Públicas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Especialização em Governo Eletrônico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Mestrado em Administração </a:t>
            </a:r>
            <a:r>
              <a:rPr lang="pt-BR" sz="2000">
                <a:solidFill>
                  <a:srgbClr val="000000"/>
                </a:solidFill>
              </a:rPr>
              <a:t>(Gestão Pública e Orçamento)</a:t>
            </a:r>
          </a:p>
          <a:p>
            <a:pPr marL="3175" indent="-3175" algn="l" defTabSz="762000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800">
                <a:solidFill>
                  <a:srgbClr val="000000"/>
                </a:solidFill>
              </a:rPr>
              <a:t> Mestrado em Economia do Setor Público</a:t>
            </a:r>
          </a:p>
        </p:txBody>
      </p:sp>
    </p:spTree>
    <p:extLst>
      <p:ext uri="{BB962C8B-B14F-4D97-AF65-F5344CB8AC3E}">
        <p14:creationId xmlns="" xmlns:p14="http://schemas.microsoft.com/office/powerpoint/2010/main" val="125549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DejaVu Sans" pitchFamily="34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DejaVu Sans" pitchFamily="34" charset="0"/>
            <a:cs typeface="DejaVu Sans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1605</Words>
  <Application>Microsoft Office PowerPoint</Application>
  <PresentationFormat>Apresentação na tela (4:3)</PresentationFormat>
  <Paragraphs>249</Paragraphs>
  <Slides>55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7" baseType="lpstr">
      <vt:lpstr>Design padrão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Compreendendo o conceito de Educação Fiscal</vt:lpstr>
      <vt:lpstr>Cidadania</vt:lpstr>
      <vt:lpstr>Slide 20</vt:lpstr>
      <vt:lpstr>Controle Social</vt:lpstr>
      <vt:lpstr>Relação Fisco  e Sociedade Relação Sociedade e Estado </vt:lpstr>
      <vt:lpstr>TRIBUTO </vt:lpstr>
      <vt:lpstr>TRIBUTO – Função Social </vt:lpstr>
      <vt:lpstr>Slide 25</vt:lpstr>
      <vt:lpstr>Slide 26</vt:lpstr>
      <vt:lpstr>Slide 27</vt:lpstr>
      <vt:lpstr>Slide 28</vt:lpstr>
      <vt:lpstr>Educação Fiscal no Contexto Social </vt:lpstr>
      <vt:lpstr>O Brasil e o mundo – uma síntese do cenário sociopolítico e econômico</vt:lpstr>
      <vt:lpstr>A EDUCAÇÃO COMO FENÔMENO SOCIAL</vt:lpstr>
      <vt:lpstr>A EDUCAÇÃO E AUTONOMIA</vt:lpstr>
      <vt:lpstr>* A Educação Fiscal e o PNEF  * O PNEF e suas possibilidades de Inserção na Escola</vt:lpstr>
      <vt:lpstr>Relação Estado-Sociedade</vt:lpstr>
      <vt:lpstr>1. Perspectiva Histórica do Conceito de Sociedade e de Estado </vt:lpstr>
      <vt:lpstr>2. O Estado Brasileiro</vt:lpstr>
      <vt:lpstr>3. Estado Democrático de Direito e Cidadania</vt:lpstr>
      <vt:lpstr>Organização do Estado e dos Poderes</vt:lpstr>
      <vt:lpstr>Estado, Economia e Desenvolvimento</vt:lpstr>
      <vt:lpstr>Ética</vt:lpstr>
      <vt:lpstr>Função Social dos Tributos</vt:lpstr>
      <vt:lpstr>O financiamento do estado</vt:lpstr>
      <vt:lpstr>A origem dos tributos</vt:lpstr>
      <vt:lpstr>História do tributo no Brasil</vt:lpstr>
      <vt:lpstr>O Sistema Tributário no Brasil</vt:lpstr>
      <vt:lpstr>Tributo</vt:lpstr>
      <vt:lpstr>Slide 47</vt:lpstr>
      <vt:lpstr>Classificação  dos tributos</vt:lpstr>
      <vt:lpstr>Tributo</vt:lpstr>
      <vt:lpstr>Tributo</vt:lpstr>
      <vt:lpstr>Contribuições especiais  ou para fiscais </vt:lpstr>
      <vt:lpstr>Empréstimos  compulsórios</vt:lpstr>
      <vt:lpstr>Slide 53</vt:lpstr>
      <vt:lpstr>Gestão Democrática dos Recursos Públicos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Esaf</dc:creator>
  <cp:lastModifiedBy>IrmaBC</cp:lastModifiedBy>
  <cp:revision>336</cp:revision>
  <cp:lastPrinted>1601-01-01T00:00:00Z</cp:lastPrinted>
  <dcterms:created xsi:type="dcterms:W3CDTF">2009-05-04T13:08:30Z</dcterms:created>
  <dcterms:modified xsi:type="dcterms:W3CDTF">2018-08-31T12:57:54Z</dcterms:modified>
</cp:coreProperties>
</file>