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3" r:id="rId5"/>
    <p:sldId id="264" r:id="rId6"/>
    <p:sldId id="261" r:id="rId7"/>
    <p:sldId id="262" r:id="rId8"/>
    <p:sldId id="259" r:id="rId9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08" y="-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E:\PNAFM\Monitoramento\PNAFM_II_Consolidado_2012-I.xls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95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pt-BR"/>
              <a:t>NÍVEL DE EXECUÇÃO FÍSICA (%)</a:t>
            </a:r>
          </a:p>
        </c:rich>
      </c:tx>
      <c:layout>
        <c:manualLayout>
          <c:xMode val="edge"/>
          <c:yMode val="edge"/>
          <c:x val="0.39461891127245552"/>
          <c:y val="3.1919683508949158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34986646699032303"/>
          <c:y val="0.11272116495642137"/>
          <c:w val="0.57774884012578265"/>
          <c:h val="0.87679055424194463"/>
        </c:manualLayout>
      </c:layout>
      <c:barChart>
        <c:barDir val="bar"/>
        <c:grouping val="clustered"/>
        <c:ser>
          <c:idx val="0"/>
          <c:order val="0"/>
          <c:spPr>
            <a:solidFill>
              <a:srgbClr val="008080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pt-BR"/>
              </a:p>
            </c:txPr>
            <c:showVal val="1"/>
          </c:dLbls>
          <c:cat>
            <c:strRef>
              <c:f>EX_FÍSICA!$D$2:$D$23</c:f>
              <c:strCache>
                <c:ptCount val="22"/>
                <c:pt idx="0">
                  <c:v>Araçatuba (SP)</c:v>
                </c:pt>
                <c:pt idx="1">
                  <c:v>Balneário Piçarras (SC)</c:v>
                </c:pt>
                <c:pt idx="2">
                  <c:v>Barra Mansa (RJ)</c:v>
                </c:pt>
                <c:pt idx="3">
                  <c:v>Biguaçu (SC)</c:v>
                </c:pt>
                <c:pt idx="4">
                  <c:v>Brasília (DF)</c:v>
                </c:pt>
                <c:pt idx="5">
                  <c:v>Campo Grande (MS)</c:v>
                </c:pt>
                <c:pt idx="6">
                  <c:v>Corupá (SC)</c:v>
                </c:pt>
                <c:pt idx="7">
                  <c:v>Florianópolis (SC)</c:v>
                </c:pt>
                <c:pt idx="8">
                  <c:v>Fortaleza (CE)</c:v>
                </c:pt>
                <c:pt idx="9">
                  <c:v>Gravatá (SC)</c:v>
                </c:pt>
                <c:pt idx="10">
                  <c:v>Iguatú (CE)</c:v>
                </c:pt>
                <c:pt idx="11">
                  <c:v>Indaial (SC)</c:v>
                </c:pt>
                <c:pt idx="12">
                  <c:v>Itapetininga (SP)</c:v>
                </c:pt>
                <c:pt idx="13">
                  <c:v>Jacareí (SP)</c:v>
                </c:pt>
                <c:pt idx="14">
                  <c:v>Mesquita  (RJ)</c:v>
                </c:pt>
                <c:pt idx="15">
                  <c:v>Mossoró  (RN)</c:v>
                </c:pt>
                <c:pt idx="16">
                  <c:v>Pomerode (SC)</c:v>
                </c:pt>
                <c:pt idx="17">
                  <c:v>Rio de Janeiro (RJ)</c:v>
                </c:pt>
                <c:pt idx="18">
                  <c:v>Rio do Sul (SC)</c:v>
                </c:pt>
                <c:pt idx="19">
                  <c:v>São Bernardo do Campo (SP)</c:v>
                </c:pt>
                <c:pt idx="20">
                  <c:v>São José (SC)</c:v>
                </c:pt>
                <c:pt idx="21">
                  <c:v>São Paulo (SP)</c:v>
                </c:pt>
              </c:strCache>
            </c:strRef>
          </c:cat>
          <c:val>
            <c:numRef>
              <c:f>EX_FÍSICA!$E$2:$E$23</c:f>
              <c:numCache>
                <c:formatCode>0.0%</c:formatCode>
                <c:ptCount val="22"/>
                <c:pt idx="1">
                  <c:v>0.25600000000000001</c:v>
                </c:pt>
                <c:pt idx="3">
                  <c:v>0.24400000000000008</c:v>
                </c:pt>
                <c:pt idx="5">
                  <c:v>0.17500000000000004</c:v>
                </c:pt>
                <c:pt idx="8">
                  <c:v>0.37100000000000016</c:v>
                </c:pt>
                <c:pt idx="12">
                  <c:v>0.52900000000000003</c:v>
                </c:pt>
                <c:pt idx="13">
                  <c:v>0.55600000000000005</c:v>
                </c:pt>
                <c:pt idx="17">
                  <c:v>0.42100000000000021</c:v>
                </c:pt>
                <c:pt idx="19">
                  <c:v>0.30900000000000016</c:v>
                </c:pt>
              </c:numCache>
            </c:numRef>
          </c:val>
        </c:ser>
        <c:dLbls>
          <c:showVal val="1"/>
        </c:dLbls>
        <c:axId val="376836864"/>
        <c:axId val="376838400"/>
      </c:barChart>
      <c:catAx>
        <c:axId val="376836864"/>
        <c:scaling>
          <c:orientation val="maxMin"/>
        </c:scaling>
        <c:axPos val="l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5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t-BR"/>
          </a:p>
        </c:txPr>
        <c:crossAx val="376838400"/>
        <c:crossesAt val="0"/>
        <c:auto val="1"/>
        <c:lblAlgn val="ctr"/>
        <c:lblOffset val="100"/>
        <c:tickLblSkip val="1"/>
        <c:tickMarkSkip val="1"/>
      </c:catAx>
      <c:valAx>
        <c:axId val="376838400"/>
        <c:scaling>
          <c:orientation val="minMax"/>
          <c:max val="1"/>
        </c:scaling>
        <c:axPos val="t"/>
        <c:numFmt formatCode="0%" sourceLinked="0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5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t-BR"/>
          </a:p>
        </c:txPr>
        <c:crossAx val="376836864"/>
        <c:crosses val="autoZero"/>
        <c:crossBetween val="between"/>
      </c:valAx>
      <c:spPr>
        <a:gradFill rotWithShape="0">
          <a:gsLst>
            <a:gs pos="0">
              <a:srgbClr val="FFFFFF"/>
            </a:gs>
            <a:gs pos="100000">
              <a:srgbClr val="FFFFFF">
                <a:gamma/>
                <a:shade val="46275"/>
                <a:invGamma/>
              </a:srgbClr>
            </a:gs>
          </a:gsLst>
          <a:lin ang="2700000" scaled="1"/>
        </a:gradFill>
        <a:ln w="12700">
          <a:solidFill>
            <a:srgbClr val="000000"/>
          </a:solidFill>
          <a:prstDash val="solid"/>
        </a:ln>
      </c:spPr>
    </c:plotArea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pt-BR"/>
    </a:p>
  </c:txPr>
  <c:externalData r:id="rId2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2CC05-7B29-4322-89DF-8674F4813049}" type="datetimeFigureOut">
              <a:rPr lang="pt-BR"/>
              <a:pPr>
                <a:defRPr/>
              </a:pPr>
              <a:t>31/08/2018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F655D5-489D-4879-B56B-4EF6AAA804A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31AD56-7C45-40CD-A3A8-D0FF1F9133DE}" type="datetimeFigureOut">
              <a:rPr lang="pt-BR"/>
              <a:pPr>
                <a:defRPr/>
              </a:pPr>
              <a:t>31/08/2018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E4FC9C-140E-4B66-ADEB-AE7E32AA2A6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D81CE9-D13C-4173-95FF-D53C96B7FD88}" type="datetimeFigureOut">
              <a:rPr lang="pt-BR"/>
              <a:pPr>
                <a:defRPr/>
              </a:pPr>
              <a:t>31/08/2018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736A43-F1C1-4A5A-B5B1-9A9143130EF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C5BD0-9F6F-4ABA-AD9B-359A3B98C13C}" type="datetimeFigureOut">
              <a:rPr lang="pt-BR"/>
              <a:pPr>
                <a:defRPr/>
              </a:pPr>
              <a:t>31/08/2018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CF54DA-13EA-407C-A929-F2A06EF5CC3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16972B-FAF0-430C-8862-B3BF629DB5E1}" type="datetimeFigureOut">
              <a:rPr lang="pt-BR"/>
              <a:pPr>
                <a:defRPr/>
              </a:pPr>
              <a:t>31/08/2018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4C09A-0025-4259-A0D2-71E54076C88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48A472-96D6-4BCC-999E-8B2B44DE4510}" type="datetimeFigureOut">
              <a:rPr lang="pt-BR"/>
              <a:pPr>
                <a:defRPr/>
              </a:pPr>
              <a:t>31/08/2018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AEABDD-3ADE-44FD-ACD3-F0571CE99D8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B5EA87-64AF-4259-B984-0DE514EA5CCC}" type="datetimeFigureOut">
              <a:rPr lang="pt-BR"/>
              <a:pPr>
                <a:defRPr/>
              </a:pPr>
              <a:t>31/08/2018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42DEEB-380E-4BBE-AFCF-0D1F0F895B7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435039-60BA-411E-8335-91B3199C8A76}" type="datetimeFigureOut">
              <a:rPr lang="pt-BR"/>
              <a:pPr>
                <a:defRPr/>
              </a:pPr>
              <a:t>31/08/2018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9231B2-67AC-4D0E-97A8-D08D3AFE1DD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DF85F-3D46-41E4-9F63-1441E8413E91}" type="datetimeFigureOut">
              <a:rPr lang="pt-BR"/>
              <a:pPr>
                <a:defRPr/>
              </a:pPr>
              <a:t>31/08/2018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57D21-C8A0-420B-B60F-7027A777EC3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DF68BD-8EB4-4173-A88C-7F242B2086AB}" type="datetimeFigureOut">
              <a:rPr lang="pt-BR"/>
              <a:pPr>
                <a:defRPr/>
              </a:pPr>
              <a:t>31/08/2018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81FE83-0AC6-4F67-8521-005FECC5D56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5012CA-8424-4794-B47E-7B917B625163}" type="datetimeFigureOut">
              <a:rPr lang="pt-BR"/>
              <a:pPr>
                <a:defRPr/>
              </a:pPr>
              <a:t>31/08/2018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83A015-4F99-46E3-99CA-0A16A7A4147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0CE5021-392B-474F-9C19-A103C28E0B26}" type="datetimeFigureOut">
              <a:rPr lang="pt-BR"/>
              <a:pPr>
                <a:defRPr/>
              </a:pPr>
              <a:t>31/08/2018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22DE760-84E9-46E0-98F0-33BDC9423E1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BR"/>
          </a:p>
        </p:txBody>
      </p:sp>
      <p:pic>
        <p:nvPicPr>
          <p:cNvPr id="2052" name="Imagem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Espaço Reservado para Conteúdo 3"/>
          <p:cNvPicPr>
            <a:picLocks noGrp="1" noChangeAspect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7938"/>
            <a:ext cx="9144000" cy="6858000"/>
          </a:xfrm>
        </p:spPr>
      </p:pic>
      <p:sp>
        <p:nvSpPr>
          <p:cNvPr id="3075" name="Título 4"/>
          <p:cNvSpPr>
            <a:spLocks noGrp="1"/>
          </p:cNvSpPr>
          <p:nvPr>
            <p:ph type="ctrTitle"/>
          </p:nvPr>
        </p:nvSpPr>
        <p:spPr>
          <a:xfrm>
            <a:off x="755650" y="2420938"/>
            <a:ext cx="7772400" cy="1470025"/>
          </a:xfrm>
        </p:spPr>
        <p:txBody>
          <a:bodyPr/>
          <a:lstStyle/>
          <a:p>
            <a:r>
              <a:rPr lang="pt-BR" smtClean="0"/>
              <a:t>Monitoramento e Avaliação do PNAFM 2ª Fase</a:t>
            </a:r>
          </a:p>
        </p:txBody>
      </p:sp>
      <p:sp>
        <p:nvSpPr>
          <p:cNvPr id="3076" name="Subtítulo 5"/>
          <p:cNvSpPr>
            <a:spLocks noGrp="1"/>
          </p:cNvSpPr>
          <p:nvPr>
            <p:ph type="subTitle" idx="1"/>
          </p:nvPr>
        </p:nvSpPr>
        <p:spPr>
          <a:xfrm>
            <a:off x="1371600" y="4652963"/>
            <a:ext cx="6400800" cy="985837"/>
          </a:xfrm>
        </p:spPr>
        <p:txBody>
          <a:bodyPr/>
          <a:lstStyle/>
          <a:p>
            <a:pPr algn="r"/>
            <a:r>
              <a:rPr lang="pt-BR" sz="2000" smtClean="0">
                <a:solidFill>
                  <a:schemeClr val="tx1"/>
                </a:solidFill>
              </a:rPr>
              <a:t>Campo Grande MS, 5 de setembro de 2012.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Imagem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Título 1"/>
          <p:cNvSpPr>
            <a:spLocks noGrp="1"/>
          </p:cNvSpPr>
          <p:nvPr>
            <p:ph type="ctrTitle"/>
          </p:nvPr>
        </p:nvSpPr>
        <p:spPr>
          <a:xfrm>
            <a:off x="685800" y="1052513"/>
            <a:ext cx="7772400" cy="5184775"/>
          </a:xfrm>
        </p:spPr>
        <p:txBody>
          <a:bodyPr/>
          <a:lstStyle/>
          <a:p>
            <a:r>
              <a:rPr lang="pt-BR" sz="2700" smtClean="0"/>
              <a:t>O Regulamento Operacional (ROP) do PNAFM 2ª Fase, no item 7, trata do monitoramento, avaliação e auditoria dos projetos contratados e informa que uma das formas previstas para o monitoramento é a utilização de Relatório de Progresso. </a:t>
            </a:r>
            <a:br>
              <a:rPr lang="pt-BR" sz="2700" smtClean="0"/>
            </a:br>
            <a:r>
              <a:rPr lang="pt-BR" sz="2700" smtClean="0"/>
              <a:t/>
            </a:r>
            <a:br>
              <a:rPr lang="pt-BR" sz="2700" smtClean="0"/>
            </a:br>
            <a:r>
              <a:rPr lang="pt-BR" sz="2700" smtClean="0"/>
              <a:t>Este relatório deverá ser elaborado pela Unidade de Execução Municipal - UEM, após o encerramento de cada semestre do ano-calendário, considerando o progresso na implementação dos produtos. </a:t>
            </a:r>
            <a:r>
              <a:rPr lang="pt-BR" smtClean="0"/>
              <a:t/>
            </a:r>
            <a:br>
              <a:rPr lang="pt-BR" smtClean="0"/>
            </a:br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5589588"/>
            <a:ext cx="6400800" cy="49212"/>
          </a:xfrm>
        </p:spPr>
        <p:txBody>
          <a:bodyPr rtlCol="0">
            <a:normAutofit fontScale="2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Imagem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484313"/>
            <a:ext cx="7772400" cy="446563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sz="2800" dirty="0" smtClean="0"/>
              <a:t>O monitoramento tem por objetivo acompanhar o Projeto em função dos produtos, e como conseqüência, das atividades, custos e prazos previstos. </a:t>
            </a:r>
            <a:br>
              <a:rPr lang="pt-BR" sz="2800" dirty="0" smtClean="0"/>
            </a:b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dirty="0" smtClean="0"/>
              <a:t>Assim, foi disponibilizada uma planilha para que esta UEM preencha o andamento de cada produto do projeto, configurando assim, o Relatório de Progresso.</a:t>
            </a:r>
            <a:br>
              <a:rPr lang="pt-BR" sz="2800" dirty="0" smtClean="0"/>
            </a:b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5589588"/>
            <a:ext cx="6400800" cy="49212"/>
          </a:xfrm>
        </p:spPr>
        <p:txBody>
          <a:bodyPr rtlCol="0">
            <a:normAutofit fontScale="2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Imagem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052513"/>
            <a:ext cx="7772400" cy="518477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sz="2800" dirty="0" smtClean="0"/>
              <a:t>O Relatório de Progresso é fundamental para o sucesso do Projeto, para acompanhar os resultados alcançados, elencar fatores críticos e lições aprendidas. </a:t>
            </a:r>
            <a:br>
              <a:rPr lang="pt-BR" sz="2800" dirty="0" smtClean="0"/>
            </a:b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dirty="0" smtClean="0"/>
              <a:t>É intenção desta UCP, orientar e prestar auxílio naquilo que for possível para que os municípios partícipes do PNAFM 2ª Etapa, possam cumprir com o acordado até o término desta 2ª fase do programa, previsto para </a:t>
            </a:r>
            <a:r>
              <a:rPr lang="pt-BR" sz="2800" b="1" dirty="0" smtClean="0"/>
              <a:t>31/12/2014</a:t>
            </a:r>
            <a:r>
              <a:rPr lang="pt-BR" sz="2800" dirty="0" smtClean="0"/>
              <a:t>. </a:t>
            </a:r>
            <a:br>
              <a:rPr lang="pt-BR" sz="2800" dirty="0" smtClean="0"/>
            </a:b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5589588"/>
            <a:ext cx="6400800" cy="49212"/>
          </a:xfrm>
        </p:spPr>
        <p:txBody>
          <a:bodyPr rtlCol="0">
            <a:normAutofit fontScale="2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Imagem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Título 1"/>
          <p:cNvSpPr>
            <a:spLocks noGrp="1"/>
          </p:cNvSpPr>
          <p:nvPr>
            <p:ph type="ctrTitle"/>
          </p:nvPr>
        </p:nvSpPr>
        <p:spPr>
          <a:xfrm>
            <a:off x="3492500" y="2130425"/>
            <a:ext cx="2447925" cy="1470025"/>
          </a:xfrm>
        </p:spPr>
        <p:txBody>
          <a:bodyPr/>
          <a:lstStyle/>
          <a:p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132138" y="3886200"/>
            <a:ext cx="2879725" cy="17526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/>
          </a:p>
        </p:txBody>
      </p:sp>
      <p:graphicFrame>
        <p:nvGraphicFramePr>
          <p:cNvPr id="6" name="Chart 8"/>
          <p:cNvGraphicFramePr>
            <a:graphicFrameLocks/>
          </p:cNvGraphicFramePr>
          <p:nvPr/>
        </p:nvGraphicFramePr>
        <p:xfrm>
          <a:off x="1187624" y="323850"/>
          <a:ext cx="5867400" cy="5985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Imagem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z="3600" i="1" smtClean="0"/>
              <a:t>Muito Obrigado!</a:t>
            </a:r>
            <a:r>
              <a:rPr lang="pt-BR" sz="2000" smtClean="0"/>
              <a:t/>
            </a:r>
            <a:br>
              <a:rPr lang="pt-BR" sz="2000" smtClean="0"/>
            </a:br>
            <a:endParaRPr lang="pt-BR" sz="2000" smtClean="0"/>
          </a:p>
        </p:txBody>
      </p:sp>
      <p:sp>
        <p:nvSpPr>
          <p:cNvPr id="8196" name="Subtítulo 2"/>
          <p:cNvSpPr>
            <a:spLocks noGrp="1"/>
          </p:cNvSpPr>
          <p:nvPr>
            <p:ph type="subTitle" idx="1"/>
          </p:nvPr>
        </p:nvSpPr>
        <p:spPr>
          <a:xfrm>
            <a:off x="1476375" y="4292600"/>
            <a:ext cx="6400800" cy="1752600"/>
          </a:xfrm>
        </p:spPr>
        <p:txBody>
          <a:bodyPr/>
          <a:lstStyle/>
          <a:p>
            <a:pPr algn="r"/>
            <a:r>
              <a:rPr lang="pt-BR" sz="2000" smtClean="0">
                <a:solidFill>
                  <a:schemeClr val="tx1"/>
                </a:solidFill>
              </a:rPr>
              <a:t>Rodrigo André de Castro Souza Rego</a:t>
            </a:r>
          </a:p>
          <a:p>
            <a:pPr algn="r"/>
            <a:r>
              <a:rPr lang="pt-BR" sz="2000" smtClean="0">
                <a:solidFill>
                  <a:schemeClr val="tx1"/>
                </a:solidFill>
              </a:rPr>
              <a:t>Teres Fernando Leal Virmond</a:t>
            </a:r>
          </a:p>
          <a:p>
            <a:pPr algn="r"/>
            <a:r>
              <a:rPr lang="pt-BR" sz="2000" smtClean="0">
                <a:solidFill>
                  <a:schemeClr val="tx1"/>
                </a:solidFill>
              </a:rPr>
              <a:t>Vilmar João Martini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BR"/>
          </a:p>
        </p:txBody>
      </p:sp>
      <p:pic>
        <p:nvPicPr>
          <p:cNvPr id="9220" name="Imagem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131</Words>
  <Application>Microsoft Office PowerPoint</Application>
  <PresentationFormat>Apresentação na tela (4:3)</PresentationFormat>
  <Paragraphs>10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1" baseType="lpstr">
      <vt:lpstr>Calibri</vt:lpstr>
      <vt:lpstr>Arial</vt:lpstr>
      <vt:lpstr>Tema do Office</vt:lpstr>
      <vt:lpstr>Slide 1</vt:lpstr>
      <vt:lpstr>Monitoramento e Avaliação do PNAFM 2ª Fase</vt:lpstr>
      <vt:lpstr>O Regulamento Operacional (ROP) do PNAFM 2ª Fase, no item 7, trata do monitoramento, avaliação e auditoria dos projetos contratados e informa que uma das formas previstas para o monitoramento é a utilização de Relatório de Progresso.   Este relatório deverá ser elaborado pela Unidade de Execução Municipal - UEM, após o encerramento de cada semestre do ano-calendário, considerando o progresso na implementação dos produtos.  </vt:lpstr>
      <vt:lpstr>O monitoramento tem por objetivo acompanhar o Projeto em função dos produtos, e como conseqüência, das atividades, custos e prazos previstos.   Assim, foi disponibilizada uma planilha para que esta UEM preencha o andamento de cada produto do projeto, configurando assim, o Relatório de Progresso.  </vt:lpstr>
      <vt:lpstr>O Relatório de Progresso é fundamental para o sucesso do Projeto, para acompanhar os resultados alcançados, elencar fatores críticos e lições aprendidas.    É intenção desta UCP, orientar e prestar auxílio naquilo que for possível para que os municípios partícipes do PNAFM 2ª Etapa, possam cumprir com o acordado até o término desta 2ª fase do programa, previsto para 31/12/2014.   </vt:lpstr>
      <vt:lpstr>Slide 6</vt:lpstr>
      <vt:lpstr>Muito Obrigado! 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AJ</dc:creator>
  <cp:lastModifiedBy>IrmaBC</cp:lastModifiedBy>
  <cp:revision>9</cp:revision>
  <dcterms:created xsi:type="dcterms:W3CDTF">2012-08-28T21:03:17Z</dcterms:created>
  <dcterms:modified xsi:type="dcterms:W3CDTF">2018-08-31T13:00:12Z</dcterms:modified>
</cp:coreProperties>
</file>