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5"/>
  </p:notesMasterIdLst>
  <p:handoutMasterIdLst>
    <p:handoutMasterId r:id="rId26"/>
  </p:handoutMasterIdLst>
  <p:sldIdLst>
    <p:sldId id="493" r:id="rId2"/>
    <p:sldId id="458" r:id="rId3"/>
    <p:sldId id="500" r:id="rId4"/>
    <p:sldId id="459" r:id="rId5"/>
    <p:sldId id="460" r:id="rId6"/>
    <p:sldId id="462" r:id="rId7"/>
    <p:sldId id="463" r:id="rId8"/>
    <p:sldId id="469" r:id="rId9"/>
    <p:sldId id="502" r:id="rId10"/>
    <p:sldId id="468" r:id="rId11"/>
    <p:sldId id="537" r:id="rId12"/>
    <p:sldId id="541" r:id="rId13"/>
    <p:sldId id="487" r:id="rId14"/>
    <p:sldId id="465" r:id="rId15"/>
    <p:sldId id="472" r:id="rId16"/>
    <p:sldId id="475" r:id="rId17"/>
    <p:sldId id="553" r:id="rId18"/>
    <p:sldId id="496" r:id="rId19"/>
    <p:sldId id="550" r:id="rId20"/>
    <p:sldId id="551" r:id="rId21"/>
    <p:sldId id="552" r:id="rId22"/>
    <p:sldId id="480" r:id="rId23"/>
    <p:sldId id="481" r:id="rId24"/>
  </p:sldIdLst>
  <p:sldSz cx="9144000" cy="6858000" type="screen4x3"/>
  <p:notesSz cx="6858000" cy="9144000"/>
  <p:defaultTextStyle>
    <a:defPPr>
      <a:defRPr lang="en-GB"/>
    </a:defPPr>
    <a:lvl1pPr algn="l" defTabSz="449263" rtl="0" eaLnBrk="0" fontAlgn="b" hangingPunct="0">
      <a:lnSpc>
        <a:spcPct val="65000"/>
      </a:lnSpc>
      <a:spcBef>
        <a:spcPct val="0"/>
      </a:spcBef>
      <a:spcAft>
        <a:spcPct val="0"/>
      </a:spcAft>
      <a:buSzPct val="100000"/>
      <a:defRPr sz="1200" b="1" kern="1200">
        <a:solidFill>
          <a:schemeClr val="bg1"/>
        </a:solidFill>
        <a:latin typeface="Arial" charset="0"/>
        <a:ea typeface="Lucida Sans Unicode" pitchFamily="34" charset="0"/>
        <a:cs typeface="Lucida Sans Unicode" pitchFamily="34" charset="0"/>
      </a:defRPr>
    </a:lvl1pPr>
    <a:lvl2pPr marL="457200" algn="l" defTabSz="449263" rtl="0" eaLnBrk="0" fontAlgn="b" hangingPunct="0">
      <a:lnSpc>
        <a:spcPct val="65000"/>
      </a:lnSpc>
      <a:spcBef>
        <a:spcPct val="0"/>
      </a:spcBef>
      <a:spcAft>
        <a:spcPct val="0"/>
      </a:spcAft>
      <a:buSzPct val="100000"/>
      <a:defRPr sz="1200" b="1" kern="1200">
        <a:solidFill>
          <a:schemeClr val="bg1"/>
        </a:solidFill>
        <a:latin typeface="Arial" charset="0"/>
        <a:ea typeface="Lucida Sans Unicode" pitchFamily="34" charset="0"/>
        <a:cs typeface="Lucida Sans Unicode" pitchFamily="34" charset="0"/>
      </a:defRPr>
    </a:lvl2pPr>
    <a:lvl3pPr marL="914400" algn="l" defTabSz="449263" rtl="0" eaLnBrk="0" fontAlgn="b" hangingPunct="0">
      <a:lnSpc>
        <a:spcPct val="65000"/>
      </a:lnSpc>
      <a:spcBef>
        <a:spcPct val="0"/>
      </a:spcBef>
      <a:spcAft>
        <a:spcPct val="0"/>
      </a:spcAft>
      <a:buSzPct val="100000"/>
      <a:defRPr sz="1200" b="1" kern="1200">
        <a:solidFill>
          <a:schemeClr val="bg1"/>
        </a:solidFill>
        <a:latin typeface="Arial" charset="0"/>
        <a:ea typeface="Lucida Sans Unicode" pitchFamily="34" charset="0"/>
        <a:cs typeface="Lucida Sans Unicode" pitchFamily="34" charset="0"/>
      </a:defRPr>
    </a:lvl3pPr>
    <a:lvl4pPr marL="1371600" algn="l" defTabSz="449263" rtl="0" eaLnBrk="0" fontAlgn="b" hangingPunct="0">
      <a:lnSpc>
        <a:spcPct val="65000"/>
      </a:lnSpc>
      <a:spcBef>
        <a:spcPct val="0"/>
      </a:spcBef>
      <a:spcAft>
        <a:spcPct val="0"/>
      </a:spcAft>
      <a:buSzPct val="100000"/>
      <a:defRPr sz="1200" b="1" kern="1200">
        <a:solidFill>
          <a:schemeClr val="bg1"/>
        </a:solidFill>
        <a:latin typeface="Arial" charset="0"/>
        <a:ea typeface="Lucida Sans Unicode" pitchFamily="34" charset="0"/>
        <a:cs typeface="Lucida Sans Unicode" pitchFamily="34" charset="0"/>
      </a:defRPr>
    </a:lvl4pPr>
    <a:lvl5pPr marL="1828800" algn="l" defTabSz="449263" rtl="0" eaLnBrk="0" fontAlgn="b" hangingPunct="0">
      <a:lnSpc>
        <a:spcPct val="65000"/>
      </a:lnSpc>
      <a:spcBef>
        <a:spcPct val="0"/>
      </a:spcBef>
      <a:spcAft>
        <a:spcPct val="0"/>
      </a:spcAft>
      <a:buSzPct val="100000"/>
      <a:defRPr sz="1200" b="1" kern="1200">
        <a:solidFill>
          <a:schemeClr val="bg1"/>
        </a:solidFill>
        <a:latin typeface="Arial" charset="0"/>
        <a:ea typeface="Lucida Sans Unicode" pitchFamily="34" charset="0"/>
        <a:cs typeface="Lucida Sans Unicode" pitchFamily="34" charset="0"/>
      </a:defRPr>
    </a:lvl5pPr>
    <a:lvl6pPr marL="2286000" algn="l" defTabSz="914400" rtl="0" eaLnBrk="1" latinLnBrk="0" hangingPunct="1">
      <a:defRPr sz="1200" b="1" kern="1200">
        <a:solidFill>
          <a:schemeClr val="bg1"/>
        </a:solidFill>
        <a:latin typeface="Arial" charset="0"/>
        <a:ea typeface="Lucida Sans Unicode" pitchFamily="34" charset="0"/>
        <a:cs typeface="Lucida Sans Unicode" pitchFamily="34" charset="0"/>
      </a:defRPr>
    </a:lvl6pPr>
    <a:lvl7pPr marL="2743200" algn="l" defTabSz="914400" rtl="0" eaLnBrk="1" latinLnBrk="0" hangingPunct="1">
      <a:defRPr sz="1200" b="1" kern="1200">
        <a:solidFill>
          <a:schemeClr val="bg1"/>
        </a:solidFill>
        <a:latin typeface="Arial" charset="0"/>
        <a:ea typeface="Lucida Sans Unicode" pitchFamily="34" charset="0"/>
        <a:cs typeface="Lucida Sans Unicode" pitchFamily="34" charset="0"/>
      </a:defRPr>
    </a:lvl7pPr>
    <a:lvl8pPr marL="3200400" algn="l" defTabSz="914400" rtl="0" eaLnBrk="1" latinLnBrk="0" hangingPunct="1">
      <a:defRPr sz="1200" b="1" kern="1200">
        <a:solidFill>
          <a:schemeClr val="bg1"/>
        </a:solidFill>
        <a:latin typeface="Arial" charset="0"/>
        <a:ea typeface="Lucida Sans Unicode" pitchFamily="34" charset="0"/>
        <a:cs typeface="Lucida Sans Unicode" pitchFamily="34" charset="0"/>
      </a:defRPr>
    </a:lvl8pPr>
    <a:lvl9pPr marL="3657600" algn="l" defTabSz="914400" rtl="0" eaLnBrk="1" latinLnBrk="0" hangingPunct="1">
      <a:defRPr sz="1200" b="1" kern="1200">
        <a:solidFill>
          <a:schemeClr val="bg1"/>
        </a:solidFill>
        <a:latin typeface="Arial" charset="0"/>
        <a:ea typeface="Lucida Sans Unicode" pitchFamily="34" charset="0"/>
        <a:cs typeface="Lucida Sans Unicode"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99FF"/>
    <a:srgbClr val="3399FF"/>
    <a:srgbClr val="800000"/>
    <a:srgbClr val="000000"/>
    <a:srgbClr val="FF5050"/>
    <a:srgbClr val="CCFFCC"/>
    <a:srgbClr val="FFFFCC"/>
    <a:srgbClr val="0066CC"/>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Estilo Médio 4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Estilo Escuro 1 - Ênfase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Estilo Médio 4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08" y="-27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1794"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base">
              <a:lnSpc>
                <a:spcPct val="100000"/>
              </a:lnSpc>
              <a:buClr>
                <a:srgbClr val="000000"/>
              </a:buClr>
              <a:buFont typeface="Times New Roman" pitchFamily="18" charset="0"/>
              <a:buNone/>
              <a:defRPr sz="1200" b="0">
                <a:solidFill>
                  <a:srgbClr val="000000"/>
                </a:solidFill>
                <a:latin typeface="Times New Roman" pitchFamily="18" charset="0"/>
              </a:defRPr>
            </a:lvl1pPr>
          </a:lstStyle>
          <a:p>
            <a:pPr>
              <a:defRPr/>
            </a:pPr>
            <a:endParaRPr lang="pt-BR"/>
          </a:p>
        </p:txBody>
      </p:sp>
      <p:sp>
        <p:nvSpPr>
          <p:cNvPr id="1003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lnSpc>
                <a:spcPct val="100000"/>
              </a:lnSpc>
              <a:buClr>
                <a:srgbClr val="000000"/>
              </a:buClr>
              <a:buFont typeface="Times New Roman" pitchFamily="18" charset="0"/>
              <a:buNone/>
              <a:defRPr sz="1200" b="0">
                <a:solidFill>
                  <a:srgbClr val="000000"/>
                </a:solidFill>
                <a:latin typeface="Times New Roman" pitchFamily="18" charset="0"/>
              </a:defRPr>
            </a:lvl1pPr>
          </a:lstStyle>
          <a:p>
            <a:pPr>
              <a:defRPr/>
            </a:pPr>
            <a:endParaRPr lang="pt-BR"/>
          </a:p>
        </p:txBody>
      </p:sp>
      <p:sp>
        <p:nvSpPr>
          <p:cNvPr id="1003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base">
              <a:lnSpc>
                <a:spcPct val="100000"/>
              </a:lnSpc>
              <a:buClr>
                <a:srgbClr val="000000"/>
              </a:buClr>
              <a:buFont typeface="Times New Roman" pitchFamily="18" charset="0"/>
              <a:buNone/>
              <a:defRPr sz="1200" b="0">
                <a:solidFill>
                  <a:srgbClr val="000000"/>
                </a:solidFill>
                <a:latin typeface="Times New Roman" pitchFamily="18" charset="0"/>
              </a:defRPr>
            </a:lvl1pPr>
          </a:lstStyle>
          <a:p>
            <a:pPr>
              <a:defRPr/>
            </a:pPr>
            <a:endParaRPr lang="pt-BR"/>
          </a:p>
        </p:txBody>
      </p:sp>
      <p:sp>
        <p:nvSpPr>
          <p:cNvPr id="1003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base">
              <a:lnSpc>
                <a:spcPct val="100000"/>
              </a:lnSpc>
              <a:buClr>
                <a:srgbClr val="000000"/>
              </a:buClr>
              <a:buFont typeface="Times New Roman" pitchFamily="18" charset="0"/>
              <a:buNone/>
              <a:defRPr sz="1200" b="0">
                <a:solidFill>
                  <a:srgbClr val="000000"/>
                </a:solidFill>
                <a:latin typeface="Times New Roman" pitchFamily="18" charset="0"/>
              </a:defRPr>
            </a:lvl1pPr>
          </a:lstStyle>
          <a:p>
            <a:pPr>
              <a:defRPr/>
            </a:pPr>
            <a:fld id="{EC23DCBC-D196-4D1A-8D2B-CF1E556FE731}"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p:spPr>
        <p:txBody>
          <a:bodyPr wrap="none" anchor="ctr"/>
          <a:lstStyle/>
          <a:p>
            <a:pPr fontAlgn="base">
              <a:lnSpc>
                <a:spcPct val="100000"/>
              </a:lnSpc>
              <a:buClr>
                <a:srgbClr val="000000"/>
              </a:buClr>
              <a:buFont typeface="Times New Roman" pitchFamily="18" charset="0"/>
              <a:buNone/>
            </a:pPr>
            <a:endParaRPr lang="pt-BR" sz="2400" b="0">
              <a:latin typeface="Times New Roman" pitchFamily="18" charset="0"/>
            </a:endParaRPr>
          </a:p>
        </p:txBody>
      </p:sp>
      <p:sp>
        <p:nvSpPr>
          <p:cNvPr id="25603" name="Rectangle 2"/>
          <p:cNvSpPr>
            <a:spLocks noGrp="1" noChangeArrowheads="1"/>
          </p:cNvSpPr>
          <p:nvPr>
            <p:ph type="sldImg"/>
          </p:nvPr>
        </p:nvSpPr>
        <p:spPr bwMode="auto">
          <a:xfrm>
            <a:off x="-11798300" y="-11796713"/>
            <a:ext cx="11796712" cy="12490451"/>
          </a:xfrm>
          <a:prstGeom prst="rect">
            <a:avLst/>
          </a:prstGeom>
          <a:noFill/>
          <a:ln w="9525">
            <a:noFill/>
            <a:round/>
            <a:headEnd/>
            <a:tailEnd/>
          </a:ln>
        </p:spPr>
      </p:sp>
      <p:sp>
        <p:nvSpPr>
          <p:cNvPr id="2051" name="Rectangle 3"/>
          <p:cNvSpPr>
            <a:spLocks noGrp="1" noChangeArrowheads="1"/>
          </p:cNvSpPr>
          <p:nvPr>
            <p:ph type="body"/>
          </p:nvPr>
        </p:nvSpPr>
        <p:spPr bwMode="auto">
          <a:xfrm>
            <a:off x="685800" y="4343400"/>
            <a:ext cx="5483225" cy="41116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pt-BR" noProof="0" smtClean="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noTextEdit="1"/>
          </p:cNvSpPr>
          <p:nvPr>
            <p:ph type="sldImg"/>
          </p:nvPr>
        </p:nvSpPr>
        <p:spPr>
          <a:xfrm>
            <a:off x="1149350" y="712788"/>
            <a:ext cx="4560888" cy="3421062"/>
          </a:xfrm>
        </p:spPr>
      </p:sp>
      <p:sp>
        <p:nvSpPr>
          <p:cNvPr id="26627" name="Rectangle 3"/>
          <p:cNvSpPr>
            <a:spLocks noGrp="1" noChangeArrowheads="1"/>
          </p:cNvSpPr>
          <p:nvPr>
            <p:ph type="body" idx="1"/>
          </p:nvPr>
        </p:nvSpPr>
        <p:spPr>
          <a:xfrm>
            <a:off x="914400" y="4348163"/>
            <a:ext cx="5029200" cy="4135437"/>
          </a:xfrm>
          <a:noFill/>
          <a:ln/>
        </p:spPr>
        <p:txBody>
          <a:bodyPr/>
          <a:lstStyle/>
          <a:p>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noTextEdit="1"/>
          </p:cNvSpPr>
          <p:nvPr>
            <p:ph type="sldImg"/>
          </p:nvPr>
        </p:nvSpPr>
        <p:spPr>
          <a:xfrm>
            <a:off x="1143000" y="685800"/>
            <a:ext cx="4572000" cy="3429000"/>
          </a:xfrm>
        </p:spPr>
      </p:sp>
      <p:sp>
        <p:nvSpPr>
          <p:cNvPr id="35843" name="Rectangle 3"/>
          <p:cNvSpPr>
            <a:spLocks noGrp="1" noChangeArrowheads="1"/>
          </p:cNvSpPr>
          <p:nvPr>
            <p:ph type="body" idx="1"/>
          </p:nvPr>
        </p:nvSpPr>
        <p:spPr>
          <a:xfrm>
            <a:off x="914400" y="4343400"/>
            <a:ext cx="5029200" cy="4114800"/>
          </a:xfrm>
          <a:noFill/>
          <a:ln/>
        </p:spPr>
        <p:txBody>
          <a:bodyPr/>
          <a:lstStyle/>
          <a:p>
            <a:endParaRPr 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noTextEdit="1"/>
          </p:cNvSpPr>
          <p:nvPr>
            <p:ph type="sldImg"/>
          </p:nvPr>
        </p:nvSpPr>
        <p:spPr>
          <a:xfrm>
            <a:off x="-14225588" y="-11796713"/>
            <a:ext cx="16651288" cy="12490451"/>
          </a:xfrm>
        </p:spPr>
      </p:sp>
      <p:sp>
        <p:nvSpPr>
          <p:cNvPr id="36867"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noTextEdit="1"/>
          </p:cNvSpPr>
          <p:nvPr>
            <p:ph type="sldImg"/>
          </p:nvPr>
        </p:nvSpPr>
        <p:spPr>
          <a:xfrm>
            <a:off x="-14225588" y="-11796713"/>
            <a:ext cx="16651288" cy="12490451"/>
          </a:xfrm>
        </p:spPr>
      </p:sp>
      <p:sp>
        <p:nvSpPr>
          <p:cNvPr id="37891"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noTextEdit="1"/>
          </p:cNvSpPr>
          <p:nvPr>
            <p:ph type="sldImg"/>
          </p:nvPr>
        </p:nvSpPr>
        <p:spPr>
          <a:xfrm>
            <a:off x="1144588" y="687388"/>
            <a:ext cx="4568825" cy="3427412"/>
          </a:xfrm>
        </p:spPr>
      </p:sp>
      <p:sp>
        <p:nvSpPr>
          <p:cNvPr id="38915" name="Rectangle 3"/>
          <p:cNvSpPr>
            <a:spLocks noGrp="1" noChangeArrowheads="1"/>
          </p:cNvSpPr>
          <p:nvPr>
            <p:ph type="body" idx="1"/>
          </p:nvPr>
        </p:nvSpPr>
        <p:spPr>
          <a:xfrm>
            <a:off x="685800" y="4341813"/>
            <a:ext cx="5486400" cy="4114800"/>
          </a:xfrm>
          <a:noFill/>
          <a:ln/>
        </p:spPr>
        <p:txBody>
          <a:bodyPr/>
          <a:lstStyle/>
          <a:p>
            <a:endParaRPr lang="es-ES_trad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noTextEdit="1"/>
          </p:cNvSpPr>
          <p:nvPr>
            <p:ph type="sldImg"/>
          </p:nvPr>
        </p:nvSpPr>
        <p:spPr>
          <a:xfrm>
            <a:off x="1143000" y="685800"/>
            <a:ext cx="4572000" cy="3429000"/>
          </a:xfrm>
        </p:spPr>
      </p:sp>
      <p:sp>
        <p:nvSpPr>
          <p:cNvPr id="39939" name="Rectangle 3"/>
          <p:cNvSpPr>
            <a:spLocks noGrp="1" noChangeArrowheads="1"/>
          </p:cNvSpPr>
          <p:nvPr>
            <p:ph type="body" idx="1"/>
          </p:nvPr>
        </p:nvSpPr>
        <p:spPr>
          <a:xfrm>
            <a:off x="914400" y="4343400"/>
            <a:ext cx="5029200" cy="4114800"/>
          </a:xfrm>
          <a:noFill/>
          <a:ln/>
        </p:spPr>
        <p:txBody>
          <a:bodyPr/>
          <a:lstStyle/>
          <a:p>
            <a:endParaRPr lang="pt-B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noTextEdit="1"/>
          </p:cNvSpPr>
          <p:nvPr>
            <p:ph type="sldImg"/>
          </p:nvPr>
        </p:nvSpPr>
        <p:spPr>
          <a:xfrm>
            <a:off x="1143000" y="685800"/>
            <a:ext cx="4572000" cy="3429000"/>
          </a:xfrm>
        </p:spPr>
      </p:sp>
      <p:sp>
        <p:nvSpPr>
          <p:cNvPr id="40963" name="Rectangle 3"/>
          <p:cNvSpPr>
            <a:spLocks noGrp="1" noChangeArrowheads="1"/>
          </p:cNvSpPr>
          <p:nvPr>
            <p:ph type="body" idx="1"/>
          </p:nvPr>
        </p:nvSpPr>
        <p:spPr>
          <a:xfrm>
            <a:off x="914400" y="4343400"/>
            <a:ext cx="5029200" cy="4114800"/>
          </a:xfrm>
          <a:noFill/>
          <a:ln/>
        </p:spPr>
        <p:txBody>
          <a:bodyPr/>
          <a:lstStyle/>
          <a:p>
            <a:endParaRPr lang="pt-B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noTextEdit="1"/>
          </p:cNvSpPr>
          <p:nvPr>
            <p:ph type="sldImg"/>
          </p:nvPr>
        </p:nvSpPr>
        <p:spPr>
          <a:xfrm>
            <a:off x="1143000" y="685800"/>
            <a:ext cx="4572000" cy="3429000"/>
          </a:xfrm>
        </p:spPr>
      </p:sp>
      <p:sp>
        <p:nvSpPr>
          <p:cNvPr id="41987" name="Rectangle 3"/>
          <p:cNvSpPr>
            <a:spLocks noGrp="1" noChangeArrowheads="1"/>
          </p:cNvSpPr>
          <p:nvPr>
            <p:ph type="body" idx="1"/>
          </p:nvPr>
        </p:nvSpPr>
        <p:spPr>
          <a:xfrm>
            <a:off x="914400" y="4343400"/>
            <a:ext cx="5029200" cy="4114800"/>
          </a:xfrm>
          <a:noFill/>
          <a:ln/>
        </p:spPr>
        <p:txBody>
          <a:bodyPr/>
          <a:lstStyle/>
          <a:p>
            <a:endParaRPr lang="pt-B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noTextEdit="1"/>
          </p:cNvSpPr>
          <p:nvPr>
            <p:ph type="sldImg"/>
          </p:nvPr>
        </p:nvSpPr>
        <p:spPr>
          <a:xfrm>
            <a:off x="1143000" y="685800"/>
            <a:ext cx="4572000" cy="3429000"/>
          </a:xfrm>
        </p:spPr>
      </p:sp>
      <p:sp>
        <p:nvSpPr>
          <p:cNvPr id="43011" name="Rectangle 3"/>
          <p:cNvSpPr>
            <a:spLocks noGrp="1" noChangeArrowheads="1"/>
          </p:cNvSpPr>
          <p:nvPr>
            <p:ph type="body" idx="1"/>
          </p:nvPr>
        </p:nvSpPr>
        <p:spPr>
          <a:xfrm>
            <a:off x="914400" y="4343400"/>
            <a:ext cx="5029200" cy="4114800"/>
          </a:xfrm>
          <a:noFill/>
          <a:ln/>
        </p:spPr>
        <p:txBody>
          <a:bodyPr/>
          <a:lstStyle/>
          <a:p>
            <a:endParaRPr lang="pt-B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noTextEdit="1"/>
          </p:cNvSpPr>
          <p:nvPr>
            <p:ph type="sldImg"/>
          </p:nvPr>
        </p:nvSpPr>
        <p:spPr>
          <a:xfrm>
            <a:off x="1149350" y="712788"/>
            <a:ext cx="4560888" cy="3421062"/>
          </a:xfrm>
        </p:spPr>
      </p:sp>
      <p:sp>
        <p:nvSpPr>
          <p:cNvPr id="44035" name="Rectangle 3"/>
          <p:cNvSpPr>
            <a:spLocks noGrp="1" noChangeArrowheads="1"/>
          </p:cNvSpPr>
          <p:nvPr>
            <p:ph type="body" idx="1"/>
          </p:nvPr>
        </p:nvSpPr>
        <p:spPr>
          <a:xfrm>
            <a:off x="914400" y="4348163"/>
            <a:ext cx="5029200" cy="4135437"/>
          </a:xfrm>
          <a:noFill/>
          <a:ln/>
        </p:spPr>
        <p:txBody>
          <a:bodyPr/>
          <a:lstStyle/>
          <a:p>
            <a:endParaRPr lang="pt-B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noTextEdit="1"/>
          </p:cNvSpPr>
          <p:nvPr>
            <p:ph type="sldImg"/>
          </p:nvPr>
        </p:nvSpPr>
        <p:spPr>
          <a:xfrm>
            <a:off x="-14225588" y="-11796713"/>
            <a:ext cx="16651288" cy="12490451"/>
          </a:xfrm>
        </p:spPr>
      </p:sp>
      <p:sp>
        <p:nvSpPr>
          <p:cNvPr id="45059"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noTextEdit="1"/>
          </p:cNvSpPr>
          <p:nvPr>
            <p:ph type="sldImg"/>
          </p:nvPr>
        </p:nvSpPr>
        <p:spPr>
          <a:xfrm>
            <a:off x="1143000" y="685800"/>
            <a:ext cx="4572000" cy="3429000"/>
          </a:xfrm>
        </p:spPr>
      </p:sp>
      <p:sp>
        <p:nvSpPr>
          <p:cNvPr id="27651" name="Rectangle 3"/>
          <p:cNvSpPr>
            <a:spLocks noGrp="1" noChangeArrowheads="1"/>
          </p:cNvSpPr>
          <p:nvPr>
            <p:ph type="body" idx="1"/>
          </p:nvPr>
        </p:nvSpPr>
        <p:spPr>
          <a:xfrm>
            <a:off x="914400" y="4343400"/>
            <a:ext cx="5029200" cy="4114800"/>
          </a:xfrm>
          <a:noFill/>
          <a:ln/>
        </p:spPr>
        <p:txBody>
          <a:bodyPr/>
          <a:lstStyle/>
          <a:p>
            <a:endParaRPr lang="pt-B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43000" y="685800"/>
            <a:ext cx="4572000" cy="3429000"/>
          </a:xfrm>
        </p:spPr>
      </p:sp>
      <p:sp>
        <p:nvSpPr>
          <p:cNvPr id="46083" name="Rectangle 3"/>
          <p:cNvSpPr>
            <a:spLocks noGrp="1" noChangeArrowheads="1"/>
          </p:cNvSpPr>
          <p:nvPr>
            <p:ph type="body" idx="1"/>
          </p:nvPr>
        </p:nvSpPr>
        <p:spPr>
          <a:xfrm>
            <a:off x="685800" y="4343400"/>
            <a:ext cx="5486400" cy="4114800"/>
          </a:xfrm>
          <a:noFill/>
          <a:ln/>
        </p:spPr>
        <p:txBody>
          <a:bodyPr/>
          <a:lstStyle/>
          <a:p>
            <a:endParaRPr lang="pt-B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noTextEdit="1"/>
          </p:cNvSpPr>
          <p:nvPr>
            <p:ph type="sldImg"/>
          </p:nvPr>
        </p:nvSpPr>
        <p:spPr>
          <a:xfrm>
            <a:off x="1143000" y="685800"/>
            <a:ext cx="4572000" cy="3429000"/>
          </a:xfrm>
        </p:spPr>
      </p:sp>
      <p:sp>
        <p:nvSpPr>
          <p:cNvPr id="47107" name="Rectangle 3"/>
          <p:cNvSpPr>
            <a:spLocks noGrp="1" noChangeArrowheads="1"/>
          </p:cNvSpPr>
          <p:nvPr>
            <p:ph type="body" idx="1"/>
          </p:nvPr>
        </p:nvSpPr>
        <p:spPr>
          <a:xfrm>
            <a:off x="914400" y="4343400"/>
            <a:ext cx="5029200" cy="4114800"/>
          </a:xfrm>
          <a:noFill/>
          <a:ln/>
        </p:spPr>
        <p:txBody>
          <a:bodyPr/>
          <a:lstStyle/>
          <a:p>
            <a:endParaRPr lang="pt-B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noTextEdit="1"/>
          </p:cNvSpPr>
          <p:nvPr>
            <p:ph type="sldImg"/>
          </p:nvPr>
        </p:nvSpPr>
        <p:spPr>
          <a:xfrm>
            <a:off x="1143000" y="685800"/>
            <a:ext cx="4572000" cy="3429000"/>
          </a:xfrm>
        </p:spPr>
      </p:sp>
      <p:sp>
        <p:nvSpPr>
          <p:cNvPr id="48131" name="Rectangle 3"/>
          <p:cNvSpPr>
            <a:spLocks noGrp="1" noChangeArrowheads="1"/>
          </p:cNvSpPr>
          <p:nvPr>
            <p:ph type="body" idx="1"/>
          </p:nvPr>
        </p:nvSpPr>
        <p:spPr>
          <a:xfrm>
            <a:off x="685800" y="4343400"/>
            <a:ext cx="5486400" cy="4114800"/>
          </a:xfrm>
          <a:noFill/>
          <a:ln/>
        </p:spPr>
        <p:txBody>
          <a:bodyPr/>
          <a:lstStyle/>
          <a:p>
            <a:endParaRPr lang="pt-B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noTextEdit="1"/>
          </p:cNvSpPr>
          <p:nvPr>
            <p:ph type="sldImg"/>
          </p:nvPr>
        </p:nvSpPr>
        <p:spPr>
          <a:xfrm>
            <a:off x="1143000" y="685800"/>
            <a:ext cx="4572000" cy="3429000"/>
          </a:xfrm>
        </p:spPr>
      </p:sp>
      <p:sp>
        <p:nvSpPr>
          <p:cNvPr id="49155" name="Rectangle 3"/>
          <p:cNvSpPr>
            <a:spLocks noGrp="1" noChangeArrowheads="1"/>
          </p:cNvSpPr>
          <p:nvPr>
            <p:ph type="body" idx="1"/>
          </p:nvPr>
        </p:nvSpPr>
        <p:spPr>
          <a:xfrm>
            <a:off x="914400" y="4343400"/>
            <a:ext cx="5029200" cy="4114800"/>
          </a:xfrm>
          <a:noFill/>
          <a:ln/>
        </p:spPr>
        <p:txBody>
          <a:bodyPr/>
          <a:lstStyle/>
          <a:p>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noTextEdit="1"/>
          </p:cNvSpPr>
          <p:nvPr>
            <p:ph type="sldImg"/>
          </p:nvPr>
        </p:nvSpPr>
        <p:spPr>
          <a:xfrm>
            <a:off x="-14225588" y="-11796713"/>
            <a:ext cx="16651288" cy="12490451"/>
          </a:xfrm>
        </p:spPr>
      </p:sp>
      <p:sp>
        <p:nvSpPr>
          <p:cNvPr id="28675"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noTextEdit="1"/>
          </p:cNvSpPr>
          <p:nvPr>
            <p:ph type="sldImg"/>
          </p:nvPr>
        </p:nvSpPr>
        <p:spPr>
          <a:xfrm>
            <a:off x="1143000" y="685800"/>
            <a:ext cx="4572000" cy="3429000"/>
          </a:xfrm>
        </p:spPr>
      </p:sp>
      <p:sp>
        <p:nvSpPr>
          <p:cNvPr id="29699" name="Rectangle 3"/>
          <p:cNvSpPr>
            <a:spLocks noGrp="1" noChangeArrowheads="1"/>
          </p:cNvSpPr>
          <p:nvPr>
            <p:ph type="body" idx="1"/>
          </p:nvPr>
        </p:nvSpPr>
        <p:spPr>
          <a:xfrm>
            <a:off x="914400" y="4343400"/>
            <a:ext cx="5029200" cy="4114800"/>
          </a:xfrm>
          <a:noFill/>
          <a:ln/>
        </p:spPr>
        <p:txBody>
          <a:bodyPr/>
          <a:lstStyle/>
          <a:p>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noTextEdit="1"/>
          </p:cNvSpPr>
          <p:nvPr>
            <p:ph type="sldImg"/>
          </p:nvPr>
        </p:nvSpPr>
        <p:spPr>
          <a:xfrm>
            <a:off x="1143000" y="685800"/>
            <a:ext cx="4572000" cy="3429000"/>
          </a:xfrm>
        </p:spPr>
      </p:sp>
      <p:sp>
        <p:nvSpPr>
          <p:cNvPr id="30723" name="Rectangle 3"/>
          <p:cNvSpPr>
            <a:spLocks noGrp="1" noChangeArrowheads="1"/>
          </p:cNvSpPr>
          <p:nvPr>
            <p:ph type="body" idx="1"/>
          </p:nvPr>
        </p:nvSpPr>
        <p:spPr>
          <a:xfrm>
            <a:off x="914400" y="4343400"/>
            <a:ext cx="5029200" cy="4114800"/>
          </a:xfrm>
          <a:noFill/>
          <a:ln/>
        </p:spPr>
        <p:txBody>
          <a:bodyPr/>
          <a:lstStyle/>
          <a:p>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noTextEdit="1"/>
          </p:cNvSpPr>
          <p:nvPr>
            <p:ph type="sldImg"/>
          </p:nvPr>
        </p:nvSpPr>
        <p:spPr>
          <a:xfrm>
            <a:off x="1143000" y="685800"/>
            <a:ext cx="4572000" cy="3429000"/>
          </a:xfrm>
        </p:spPr>
      </p:sp>
      <p:sp>
        <p:nvSpPr>
          <p:cNvPr id="31747" name="Rectangle 3"/>
          <p:cNvSpPr>
            <a:spLocks noGrp="1" noChangeArrowheads="1"/>
          </p:cNvSpPr>
          <p:nvPr>
            <p:ph type="body" idx="1"/>
          </p:nvPr>
        </p:nvSpPr>
        <p:spPr>
          <a:xfrm>
            <a:off x="914400" y="4343400"/>
            <a:ext cx="5029200" cy="4114800"/>
          </a:xfrm>
          <a:noFill/>
          <a:ln/>
        </p:spPr>
        <p:txBody>
          <a:bodyPr/>
          <a:lstStyle/>
          <a:p>
            <a:endParaRPr lang="pt-B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noTextEdit="1"/>
          </p:cNvSpPr>
          <p:nvPr>
            <p:ph type="sldImg"/>
          </p:nvPr>
        </p:nvSpPr>
        <p:spPr>
          <a:xfrm>
            <a:off x="1143000" y="685800"/>
            <a:ext cx="4572000" cy="3429000"/>
          </a:xfrm>
        </p:spPr>
      </p:sp>
      <p:sp>
        <p:nvSpPr>
          <p:cNvPr id="32771" name="Rectangle 3"/>
          <p:cNvSpPr>
            <a:spLocks noGrp="1" noChangeArrowheads="1"/>
          </p:cNvSpPr>
          <p:nvPr>
            <p:ph type="body" idx="1"/>
          </p:nvPr>
        </p:nvSpPr>
        <p:spPr>
          <a:xfrm>
            <a:off x="914400" y="4343400"/>
            <a:ext cx="5029200" cy="4114800"/>
          </a:xfrm>
          <a:noFill/>
          <a:ln/>
        </p:spPr>
        <p:txBody>
          <a:bodyPr/>
          <a:lstStyle/>
          <a:p>
            <a:endParaRPr 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noTextEdit="1"/>
          </p:cNvSpPr>
          <p:nvPr>
            <p:ph type="sldImg"/>
          </p:nvPr>
        </p:nvSpPr>
        <p:spPr>
          <a:xfrm>
            <a:off x="1143000" y="685800"/>
            <a:ext cx="4572000" cy="3429000"/>
          </a:xfrm>
        </p:spPr>
      </p:sp>
      <p:sp>
        <p:nvSpPr>
          <p:cNvPr id="33795" name="Rectangle 3"/>
          <p:cNvSpPr>
            <a:spLocks noGrp="1" noChangeArrowheads="1"/>
          </p:cNvSpPr>
          <p:nvPr>
            <p:ph type="body" idx="1"/>
          </p:nvPr>
        </p:nvSpPr>
        <p:spPr>
          <a:xfrm>
            <a:off x="914400" y="4343400"/>
            <a:ext cx="5029200" cy="4114800"/>
          </a:xfrm>
          <a:noFill/>
          <a:ln/>
        </p:spPr>
        <p:txBody>
          <a:bodyPr/>
          <a:lstStyle/>
          <a:p>
            <a:endParaRPr 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noTextEdit="1"/>
          </p:cNvSpPr>
          <p:nvPr>
            <p:ph type="sldImg"/>
          </p:nvPr>
        </p:nvSpPr>
        <p:spPr>
          <a:xfrm>
            <a:off x="-14225588" y="-11796713"/>
            <a:ext cx="16651288" cy="12490451"/>
          </a:xfrm>
        </p:spPr>
      </p:sp>
      <p:sp>
        <p:nvSpPr>
          <p:cNvPr id="34819" name="Rectangle 3"/>
          <p:cNvSpPr>
            <a:spLocks noGrp="1" noChangeArrowheads="1"/>
          </p:cNvSpPr>
          <p:nvPr>
            <p:ph type="body" idx="1"/>
          </p:nvPr>
        </p:nvSpPr>
        <p:spPr>
          <a:noFill/>
          <a:ln/>
        </p:spPr>
        <p:txBody>
          <a:bodyPr/>
          <a:lstStyle/>
          <a:p>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54863" y="765175"/>
            <a:ext cx="1989137" cy="5472113"/>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1187450" y="765175"/>
            <a:ext cx="5815013" cy="5472113"/>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 texto mestre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1187450" y="1989138"/>
            <a:ext cx="3740150"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5080000" y="1989138"/>
            <a:ext cx="3740150" cy="424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FC padrão"/>
          <p:cNvPicPr>
            <a:picLocks noChangeAspect="1" noChangeArrowheads="1"/>
          </p:cNvPicPr>
          <p:nvPr/>
        </p:nvPicPr>
        <p:blipFill>
          <a:blip r:embed="rId13" cstate="print"/>
          <a:srcRect/>
          <a:stretch>
            <a:fillRect/>
          </a:stretch>
        </p:blipFill>
        <p:spPr bwMode="auto">
          <a:xfrm>
            <a:off x="0" y="-4763"/>
            <a:ext cx="9144000" cy="6867526"/>
          </a:xfrm>
          <a:prstGeom prst="rect">
            <a:avLst/>
          </a:prstGeom>
          <a:noFill/>
          <a:ln w="9525">
            <a:noFill/>
            <a:miter lim="800000"/>
            <a:headEnd/>
            <a:tailEnd/>
          </a:ln>
        </p:spPr>
      </p:pic>
      <p:sp>
        <p:nvSpPr>
          <p:cNvPr id="1027" name="Rectangle 3"/>
          <p:cNvSpPr>
            <a:spLocks noGrp="1" noChangeArrowheads="1"/>
          </p:cNvSpPr>
          <p:nvPr>
            <p:ph type="title"/>
          </p:nvPr>
        </p:nvSpPr>
        <p:spPr bwMode="auto">
          <a:xfrm>
            <a:off x="1187450" y="765175"/>
            <a:ext cx="79565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8" name="Rectangle 4"/>
          <p:cNvSpPr>
            <a:spLocks noGrp="1" noChangeArrowheads="1"/>
          </p:cNvSpPr>
          <p:nvPr>
            <p:ph type="body" idx="1"/>
          </p:nvPr>
        </p:nvSpPr>
        <p:spPr bwMode="auto">
          <a:xfrm>
            <a:off x="1187450" y="1989138"/>
            <a:ext cx="7632700" cy="4248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Texto</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2400" b="1" i="1">
          <a:solidFill>
            <a:srgbClr val="006699"/>
          </a:solidFill>
          <a:latin typeface="+mj-lt"/>
          <a:ea typeface="+mj-ea"/>
          <a:cs typeface="+mj-cs"/>
        </a:defRPr>
      </a:lvl1pPr>
      <a:lvl2pPr algn="l" rtl="0" eaLnBrk="0" fontAlgn="base" hangingPunct="0">
        <a:spcBef>
          <a:spcPct val="0"/>
        </a:spcBef>
        <a:spcAft>
          <a:spcPct val="0"/>
        </a:spcAft>
        <a:defRPr sz="2400" b="1" i="1">
          <a:solidFill>
            <a:srgbClr val="006699"/>
          </a:solidFill>
          <a:latin typeface="Humnst777 Blk BT" pitchFamily="34" charset="0"/>
        </a:defRPr>
      </a:lvl2pPr>
      <a:lvl3pPr algn="l" rtl="0" eaLnBrk="0" fontAlgn="base" hangingPunct="0">
        <a:spcBef>
          <a:spcPct val="0"/>
        </a:spcBef>
        <a:spcAft>
          <a:spcPct val="0"/>
        </a:spcAft>
        <a:defRPr sz="2400" b="1" i="1">
          <a:solidFill>
            <a:srgbClr val="006699"/>
          </a:solidFill>
          <a:latin typeface="Humnst777 Blk BT" pitchFamily="34" charset="0"/>
        </a:defRPr>
      </a:lvl3pPr>
      <a:lvl4pPr algn="l" rtl="0" eaLnBrk="0" fontAlgn="base" hangingPunct="0">
        <a:spcBef>
          <a:spcPct val="0"/>
        </a:spcBef>
        <a:spcAft>
          <a:spcPct val="0"/>
        </a:spcAft>
        <a:defRPr sz="2400" b="1" i="1">
          <a:solidFill>
            <a:srgbClr val="006699"/>
          </a:solidFill>
          <a:latin typeface="Humnst777 Blk BT" pitchFamily="34" charset="0"/>
        </a:defRPr>
      </a:lvl4pPr>
      <a:lvl5pPr algn="l" rtl="0" eaLnBrk="0" fontAlgn="base" hangingPunct="0">
        <a:spcBef>
          <a:spcPct val="0"/>
        </a:spcBef>
        <a:spcAft>
          <a:spcPct val="0"/>
        </a:spcAft>
        <a:defRPr sz="2400" b="1" i="1">
          <a:solidFill>
            <a:srgbClr val="006699"/>
          </a:solidFill>
          <a:latin typeface="Humnst777 Blk BT" pitchFamily="34" charset="0"/>
        </a:defRPr>
      </a:lvl5pPr>
      <a:lvl6pPr marL="457200" algn="l" rtl="0" eaLnBrk="0" fontAlgn="base" hangingPunct="0">
        <a:spcBef>
          <a:spcPct val="0"/>
        </a:spcBef>
        <a:spcAft>
          <a:spcPct val="0"/>
        </a:spcAft>
        <a:defRPr sz="2400" b="1" i="1">
          <a:solidFill>
            <a:srgbClr val="006699"/>
          </a:solidFill>
          <a:latin typeface="Humnst777 Blk BT" pitchFamily="34" charset="0"/>
        </a:defRPr>
      </a:lvl6pPr>
      <a:lvl7pPr marL="914400" algn="l" rtl="0" eaLnBrk="0" fontAlgn="base" hangingPunct="0">
        <a:spcBef>
          <a:spcPct val="0"/>
        </a:spcBef>
        <a:spcAft>
          <a:spcPct val="0"/>
        </a:spcAft>
        <a:defRPr sz="2400" b="1" i="1">
          <a:solidFill>
            <a:srgbClr val="006699"/>
          </a:solidFill>
          <a:latin typeface="Humnst777 Blk BT" pitchFamily="34" charset="0"/>
        </a:defRPr>
      </a:lvl7pPr>
      <a:lvl8pPr marL="1371600" algn="l" rtl="0" eaLnBrk="0" fontAlgn="base" hangingPunct="0">
        <a:spcBef>
          <a:spcPct val="0"/>
        </a:spcBef>
        <a:spcAft>
          <a:spcPct val="0"/>
        </a:spcAft>
        <a:defRPr sz="2400" b="1" i="1">
          <a:solidFill>
            <a:srgbClr val="006699"/>
          </a:solidFill>
          <a:latin typeface="Humnst777 Blk BT" pitchFamily="34" charset="0"/>
        </a:defRPr>
      </a:lvl8pPr>
      <a:lvl9pPr marL="1828800" algn="l" rtl="0" eaLnBrk="0" fontAlgn="base" hangingPunct="0">
        <a:spcBef>
          <a:spcPct val="0"/>
        </a:spcBef>
        <a:spcAft>
          <a:spcPct val="0"/>
        </a:spcAft>
        <a:defRPr sz="2400" b="1" i="1">
          <a:solidFill>
            <a:srgbClr val="006699"/>
          </a:solidFill>
          <a:latin typeface="Humnst777 Blk BT" pitchFamily="34" charset="0"/>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Documento_do_Microsoft_Office_Word_97_-_20031.doc"/></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9826" name="Picture 2"/>
          <p:cNvPicPr>
            <a:picLocks noChangeAspect="1" noChangeArrowheads="1"/>
          </p:cNvPicPr>
          <p:nvPr/>
        </p:nvPicPr>
        <p:blipFill>
          <a:blip r:embed="rId3" cstate="print"/>
          <a:srcRect/>
          <a:stretch>
            <a:fillRect/>
          </a:stretch>
        </p:blipFill>
        <p:spPr bwMode="auto">
          <a:xfrm>
            <a:off x="3505200" y="2362200"/>
            <a:ext cx="3352800" cy="457200"/>
          </a:xfrm>
          <a:prstGeom prst="rect">
            <a:avLst/>
          </a:prstGeom>
          <a:noFill/>
          <a:ln w="9525">
            <a:noFill/>
            <a:miter lim="800000"/>
            <a:headEnd/>
            <a:tailEnd/>
          </a:ln>
          <a:effectLst>
            <a:outerShdw dist="35921" dir="2700000" algn="ctr" rotWithShape="0">
              <a:srgbClr val="808080"/>
            </a:outerShdw>
          </a:effectLst>
        </p:spPr>
      </p:pic>
      <p:pic>
        <p:nvPicPr>
          <p:cNvPr id="589827" name="Picture 3"/>
          <p:cNvPicPr>
            <a:picLocks noChangeAspect="1" noChangeArrowheads="1"/>
          </p:cNvPicPr>
          <p:nvPr/>
        </p:nvPicPr>
        <p:blipFill>
          <a:blip r:embed="rId4" cstate="print"/>
          <a:srcRect l="9384" r="13033"/>
          <a:stretch>
            <a:fillRect/>
          </a:stretch>
        </p:blipFill>
        <p:spPr bwMode="auto">
          <a:xfrm>
            <a:off x="1066800" y="1409700"/>
            <a:ext cx="4351338" cy="542925"/>
          </a:xfrm>
          <a:prstGeom prst="rect">
            <a:avLst/>
          </a:prstGeom>
          <a:noFill/>
          <a:ln w="9525">
            <a:noFill/>
            <a:miter lim="800000"/>
            <a:headEnd/>
            <a:tailEnd/>
          </a:ln>
        </p:spPr>
      </p:pic>
      <p:pic>
        <p:nvPicPr>
          <p:cNvPr id="589828" name="Picture 4"/>
          <p:cNvPicPr>
            <a:picLocks noChangeAspect="1" noChangeArrowheads="1"/>
          </p:cNvPicPr>
          <p:nvPr/>
        </p:nvPicPr>
        <p:blipFill>
          <a:blip r:embed="rId5" cstate="print"/>
          <a:srcRect/>
          <a:stretch>
            <a:fillRect/>
          </a:stretch>
        </p:blipFill>
        <p:spPr bwMode="auto">
          <a:xfrm>
            <a:off x="2438400" y="5638800"/>
            <a:ext cx="4552950" cy="457200"/>
          </a:xfrm>
          <a:prstGeom prst="rect">
            <a:avLst/>
          </a:prstGeom>
          <a:solidFill>
            <a:schemeClr val="bg1"/>
          </a:solidFill>
          <a:ln w="9525">
            <a:noFill/>
            <a:miter lim="800000"/>
            <a:headEnd/>
            <a:tailEnd/>
          </a:ln>
          <a:effectLst>
            <a:outerShdw dist="35921" dir="2700000" algn="ctr" rotWithShape="0">
              <a:srgbClr val="808080"/>
            </a:outerShdw>
          </a:effectLst>
        </p:spPr>
      </p:pic>
      <p:pic>
        <p:nvPicPr>
          <p:cNvPr id="589830" name="Picture 6"/>
          <p:cNvPicPr>
            <a:picLocks noChangeAspect="1" noChangeArrowheads="1"/>
          </p:cNvPicPr>
          <p:nvPr/>
        </p:nvPicPr>
        <p:blipFill>
          <a:blip r:embed="rId6" cstate="print"/>
          <a:srcRect/>
          <a:stretch>
            <a:fillRect/>
          </a:stretch>
        </p:blipFill>
        <p:spPr bwMode="auto">
          <a:xfrm>
            <a:off x="4572000" y="3173413"/>
            <a:ext cx="4038600" cy="1131887"/>
          </a:xfrm>
          <a:prstGeom prst="rect">
            <a:avLst/>
          </a:prstGeom>
          <a:noFill/>
          <a:ln w="28575">
            <a:noFill/>
            <a:miter lim="800000"/>
            <a:headEnd/>
            <a:tailEnd/>
          </a:ln>
          <a:effectLst/>
        </p:spPr>
      </p:pic>
      <p:pic>
        <p:nvPicPr>
          <p:cNvPr id="589831" name="Picture 7"/>
          <p:cNvPicPr>
            <a:picLocks noChangeAspect="1" noChangeArrowheads="1"/>
          </p:cNvPicPr>
          <p:nvPr/>
        </p:nvPicPr>
        <p:blipFill>
          <a:blip r:embed="rId7" cstate="print"/>
          <a:srcRect/>
          <a:stretch>
            <a:fillRect/>
          </a:stretch>
        </p:blipFill>
        <p:spPr bwMode="auto">
          <a:xfrm>
            <a:off x="838200" y="2514600"/>
            <a:ext cx="1752600" cy="1033463"/>
          </a:xfrm>
          <a:prstGeom prst="rect">
            <a:avLst/>
          </a:prstGeom>
          <a:noFill/>
          <a:ln w="28575">
            <a:noFill/>
            <a:miter lim="800000"/>
            <a:headEnd/>
            <a:tailEnd/>
          </a:ln>
          <a:effectLst/>
        </p:spPr>
      </p:pic>
      <p:pic>
        <p:nvPicPr>
          <p:cNvPr id="589832" name="Picture 8"/>
          <p:cNvPicPr>
            <a:picLocks noChangeAspect="1" noChangeArrowheads="1"/>
          </p:cNvPicPr>
          <p:nvPr/>
        </p:nvPicPr>
        <p:blipFill>
          <a:blip r:embed="rId8" cstate="print"/>
          <a:srcRect/>
          <a:stretch>
            <a:fillRect/>
          </a:stretch>
        </p:blipFill>
        <p:spPr bwMode="auto">
          <a:xfrm>
            <a:off x="2667000" y="4076700"/>
            <a:ext cx="1295400" cy="533400"/>
          </a:xfrm>
          <a:prstGeom prst="rect">
            <a:avLst/>
          </a:prstGeom>
          <a:noFill/>
          <a:ln w="28575">
            <a:noFill/>
            <a:miter lim="800000"/>
            <a:headEnd/>
            <a:tailEnd/>
          </a:ln>
          <a:effectLst/>
        </p:spPr>
      </p:pic>
      <p:pic>
        <p:nvPicPr>
          <p:cNvPr id="589834" name="Picture 10"/>
          <p:cNvPicPr>
            <a:picLocks noChangeAspect="1" noChangeArrowheads="1"/>
          </p:cNvPicPr>
          <p:nvPr/>
        </p:nvPicPr>
        <p:blipFill>
          <a:blip r:embed="rId9" cstate="print"/>
          <a:srcRect/>
          <a:stretch>
            <a:fillRect/>
          </a:stretch>
        </p:blipFill>
        <p:spPr bwMode="auto">
          <a:xfrm>
            <a:off x="6324600" y="4495800"/>
            <a:ext cx="1524000" cy="793750"/>
          </a:xfrm>
          <a:prstGeom prst="rect">
            <a:avLst/>
          </a:prstGeom>
          <a:noFill/>
          <a:ln w="9525">
            <a:noFill/>
            <a:miter lim="800000"/>
            <a:headEnd/>
            <a:tailEnd/>
          </a:ln>
          <a:effectLst/>
        </p:spPr>
      </p:pic>
      <p:pic>
        <p:nvPicPr>
          <p:cNvPr id="589835" name="Picture 11"/>
          <p:cNvPicPr>
            <a:picLocks noChangeAspect="1" noChangeArrowheads="1"/>
          </p:cNvPicPr>
          <p:nvPr/>
        </p:nvPicPr>
        <p:blipFill>
          <a:blip r:embed="rId10" cstate="print"/>
          <a:srcRect/>
          <a:stretch>
            <a:fillRect/>
          </a:stretch>
        </p:blipFill>
        <p:spPr bwMode="auto">
          <a:xfrm>
            <a:off x="7543800" y="1371600"/>
            <a:ext cx="981075" cy="1019175"/>
          </a:xfrm>
          <a:prstGeom prst="rect">
            <a:avLst/>
          </a:prstGeom>
          <a:noFill/>
          <a:ln w="9525">
            <a:noFill/>
            <a:miter lim="800000"/>
            <a:headEnd/>
            <a:tailEnd/>
          </a:ln>
          <a:effectLst/>
        </p:spPr>
      </p:pic>
      <p:pic>
        <p:nvPicPr>
          <p:cNvPr id="589836" name="Picture 12"/>
          <p:cNvPicPr>
            <a:picLocks noChangeAspect="1" noChangeArrowheads="1"/>
          </p:cNvPicPr>
          <p:nvPr/>
        </p:nvPicPr>
        <p:blipFill>
          <a:blip r:embed="rId11" cstate="print"/>
          <a:srcRect/>
          <a:stretch>
            <a:fillRect/>
          </a:stretch>
        </p:blipFill>
        <p:spPr bwMode="auto">
          <a:xfrm>
            <a:off x="1066800" y="4495800"/>
            <a:ext cx="704850" cy="933450"/>
          </a:xfrm>
          <a:prstGeom prst="rect">
            <a:avLst/>
          </a:prstGeom>
          <a:noFill/>
          <a:ln w="9525">
            <a:noFill/>
            <a:miter lim="800000"/>
            <a:headEnd/>
            <a:tailEnd/>
          </a:ln>
          <a:effectLst/>
        </p:spPr>
      </p:pic>
      <p:sp>
        <p:nvSpPr>
          <p:cNvPr id="2059" name="WordArt 14"/>
          <p:cNvSpPr>
            <a:spLocks noChangeArrowheads="1" noChangeShapeType="1" noTextEdit="1"/>
          </p:cNvSpPr>
          <p:nvPr/>
        </p:nvSpPr>
        <p:spPr bwMode="auto">
          <a:xfrm>
            <a:off x="452438" y="152400"/>
            <a:ext cx="5262562" cy="533400"/>
          </a:xfrm>
          <a:prstGeom prst="rect">
            <a:avLst/>
          </a:prstGeom>
        </p:spPr>
        <p:txBody>
          <a:bodyPr wrap="none" fromWordArt="1">
            <a:prstTxWarp prst="textPlain">
              <a:avLst>
                <a:gd name="adj" fmla="val 50000"/>
              </a:avLst>
            </a:prstTxWarp>
          </a:bodyPr>
          <a:lstStyle/>
          <a:p>
            <a:pPr algn="ctr"/>
            <a:r>
              <a:rPr lang="pt-BR" sz="3600" kern="10">
                <a:ln w="9525">
                  <a:solidFill>
                    <a:schemeClr val="tx1"/>
                  </a:solidFill>
                  <a:round/>
                  <a:headEnd/>
                  <a:tailEnd/>
                </a:ln>
                <a:solidFill>
                  <a:schemeClr val="accent2"/>
                </a:solidFill>
                <a:effectLst>
                  <a:outerShdw dist="45791" dir="2021404" algn="ctr" rotWithShape="0">
                    <a:srgbClr val="C0C0C0"/>
                  </a:outerShdw>
                </a:effectLst>
                <a:latin typeface="Verdana"/>
                <a:ea typeface="Verdana"/>
                <a:cs typeface="Verdana"/>
              </a:rPr>
              <a:t>AUDITORIA DE RECURSOS EXTERNOS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499"/>
                                          </p:stCondLst>
                                        </p:cTn>
                                        <p:tgtEl>
                                          <p:spTgt spid="589827"/>
                                        </p:tgtEl>
                                        <p:attrNameLst>
                                          <p:attrName>style.visibility</p:attrName>
                                        </p:attrNameLst>
                                      </p:cBhvr>
                                      <p:to>
                                        <p:strVal val="visible"/>
                                      </p:to>
                                    </p:set>
                                    <p:anim to="" calcmode="lin" valueType="num">
                                      <p:cBhvr>
                                        <p:cTn id="7" dur="1" fill="hold"/>
                                        <p:tgtEl>
                                          <p:spTgt spid="589827"/>
                                        </p:tgtEl>
                                        <p:attrNameLst>
                                          <p:attrName/>
                                        </p:attrNameLst>
                                      </p:cBhvr>
                                    </p:anim>
                                  </p:childTnLst>
                                </p:cTn>
                              </p:par>
                            </p:childTnLst>
                          </p:cTn>
                        </p:par>
                        <p:par>
                          <p:cTn id="8" fill="hold" nodeType="afterGroup">
                            <p:stCondLst>
                              <p:cond delay="500"/>
                            </p:stCondLst>
                            <p:childTnLst>
                              <p:par>
                                <p:cTn id="9" presetID="24" presetClass="entr" presetSubtype="0" fill="hold" nodeType="afterEffect">
                                  <p:stCondLst>
                                    <p:cond delay="0"/>
                                  </p:stCondLst>
                                  <p:childTnLst>
                                    <p:set>
                                      <p:cBhvr>
                                        <p:cTn id="10" dur="1" fill="hold">
                                          <p:stCondLst>
                                            <p:cond delay="499"/>
                                          </p:stCondLst>
                                        </p:cTn>
                                        <p:tgtEl>
                                          <p:spTgt spid="589828"/>
                                        </p:tgtEl>
                                        <p:attrNameLst>
                                          <p:attrName>style.visibility</p:attrName>
                                        </p:attrNameLst>
                                      </p:cBhvr>
                                      <p:to>
                                        <p:strVal val="visible"/>
                                      </p:to>
                                    </p:set>
                                    <p:anim to="" calcmode="lin" valueType="num">
                                      <p:cBhvr>
                                        <p:cTn id="11" dur="1" fill="hold"/>
                                        <p:tgtEl>
                                          <p:spTgt spid="589828"/>
                                        </p:tgtEl>
                                        <p:attrNameLst>
                                          <p:attrName/>
                                        </p:attrNameLst>
                                      </p:cBhvr>
                                    </p:anim>
                                  </p:childTnLst>
                                </p:cTn>
                              </p:par>
                            </p:childTnLst>
                          </p:cTn>
                        </p:par>
                        <p:par>
                          <p:cTn id="12" fill="hold" nodeType="afterGroup">
                            <p:stCondLst>
                              <p:cond delay="1000"/>
                            </p:stCondLst>
                            <p:childTnLst>
                              <p:par>
                                <p:cTn id="13" presetID="24" presetClass="entr" presetSubtype="0" fill="hold" nodeType="afterEffect">
                                  <p:stCondLst>
                                    <p:cond delay="0"/>
                                  </p:stCondLst>
                                  <p:childTnLst>
                                    <p:set>
                                      <p:cBhvr>
                                        <p:cTn id="14" dur="1" fill="hold">
                                          <p:stCondLst>
                                            <p:cond delay="499"/>
                                          </p:stCondLst>
                                        </p:cTn>
                                        <p:tgtEl>
                                          <p:spTgt spid="589830"/>
                                        </p:tgtEl>
                                        <p:attrNameLst>
                                          <p:attrName>style.visibility</p:attrName>
                                        </p:attrNameLst>
                                      </p:cBhvr>
                                      <p:to>
                                        <p:strVal val="visible"/>
                                      </p:to>
                                    </p:set>
                                    <p:anim to="" calcmode="lin" valueType="num">
                                      <p:cBhvr>
                                        <p:cTn id="15" dur="1" fill="hold"/>
                                        <p:tgtEl>
                                          <p:spTgt spid="589830"/>
                                        </p:tgtEl>
                                        <p:attrNameLst>
                                          <p:attrName/>
                                        </p:attrNameLst>
                                      </p:cBhvr>
                                    </p:anim>
                                  </p:childTnLst>
                                </p:cTn>
                              </p:par>
                            </p:childTnLst>
                          </p:cTn>
                        </p:par>
                        <p:par>
                          <p:cTn id="16" fill="hold" nodeType="afterGroup">
                            <p:stCondLst>
                              <p:cond delay="1500"/>
                            </p:stCondLst>
                            <p:childTnLst>
                              <p:par>
                                <p:cTn id="17" presetID="24" presetClass="entr" presetSubtype="0" fill="hold" nodeType="afterEffect">
                                  <p:stCondLst>
                                    <p:cond delay="0"/>
                                  </p:stCondLst>
                                  <p:childTnLst>
                                    <p:set>
                                      <p:cBhvr>
                                        <p:cTn id="18" dur="1" fill="hold">
                                          <p:stCondLst>
                                            <p:cond delay="499"/>
                                          </p:stCondLst>
                                        </p:cTn>
                                        <p:tgtEl>
                                          <p:spTgt spid="589831"/>
                                        </p:tgtEl>
                                        <p:attrNameLst>
                                          <p:attrName>style.visibility</p:attrName>
                                        </p:attrNameLst>
                                      </p:cBhvr>
                                      <p:to>
                                        <p:strVal val="visible"/>
                                      </p:to>
                                    </p:set>
                                    <p:anim to="" calcmode="lin" valueType="num">
                                      <p:cBhvr>
                                        <p:cTn id="19" dur="1" fill="hold"/>
                                        <p:tgtEl>
                                          <p:spTgt spid="589831"/>
                                        </p:tgtEl>
                                        <p:attrNameLst>
                                          <p:attrName/>
                                        </p:attrNameLst>
                                      </p:cBhvr>
                                    </p:anim>
                                  </p:childTnLst>
                                </p:cTn>
                              </p:par>
                            </p:childTnLst>
                          </p:cTn>
                        </p:par>
                        <p:par>
                          <p:cTn id="20" fill="hold" nodeType="afterGroup">
                            <p:stCondLst>
                              <p:cond delay="2000"/>
                            </p:stCondLst>
                            <p:childTnLst>
                              <p:par>
                                <p:cTn id="21" presetID="24" presetClass="entr" presetSubtype="0" fill="hold" nodeType="afterEffect">
                                  <p:stCondLst>
                                    <p:cond delay="0"/>
                                  </p:stCondLst>
                                  <p:childTnLst>
                                    <p:set>
                                      <p:cBhvr>
                                        <p:cTn id="22" dur="1" fill="hold">
                                          <p:stCondLst>
                                            <p:cond delay="499"/>
                                          </p:stCondLst>
                                        </p:cTn>
                                        <p:tgtEl>
                                          <p:spTgt spid="589832"/>
                                        </p:tgtEl>
                                        <p:attrNameLst>
                                          <p:attrName>style.visibility</p:attrName>
                                        </p:attrNameLst>
                                      </p:cBhvr>
                                      <p:to>
                                        <p:strVal val="visible"/>
                                      </p:to>
                                    </p:set>
                                    <p:anim to="" calcmode="lin" valueType="num">
                                      <p:cBhvr>
                                        <p:cTn id="23" dur="1" fill="hold"/>
                                        <p:tgtEl>
                                          <p:spTgt spid="589832"/>
                                        </p:tgtEl>
                                        <p:attrNameLst>
                                          <p:attrName/>
                                        </p:attrNameLst>
                                      </p:cBhvr>
                                    </p:anim>
                                  </p:childTnLst>
                                </p:cTn>
                              </p:par>
                            </p:childTnLst>
                          </p:cTn>
                        </p:par>
                        <p:par>
                          <p:cTn id="24" fill="hold" nodeType="afterGroup">
                            <p:stCondLst>
                              <p:cond delay="2500"/>
                            </p:stCondLst>
                            <p:childTnLst>
                              <p:par>
                                <p:cTn id="25" presetID="24" presetClass="entr" presetSubtype="0" fill="hold" nodeType="afterEffect">
                                  <p:stCondLst>
                                    <p:cond delay="0"/>
                                  </p:stCondLst>
                                  <p:childTnLst>
                                    <p:set>
                                      <p:cBhvr>
                                        <p:cTn id="26" dur="1" fill="hold">
                                          <p:stCondLst>
                                            <p:cond delay="499"/>
                                          </p:stCondLst>
                                        </p:cTn>
                                        <p:tgtEl>
                                          <p:spTgt spid="589826"/>
                                        </p:tgtEl>
                                        <p:attrNameLst>
                                          <p:attrName>style.visibility</p:attrName>
                                        </p:attrNameLst>
                                      </p:cBhvr>
                                      <p:to>
                                        <p:strVal val="visible"/>
                                      </p:to>
                                    </p:set>
                                    <p:anim to="" calcmode="lin" valueType="num">
                                      <p:cBhvr>
                                        <p:cTn id="27" dur="1" fill="hold"/>
                                        <p:tgtEl>
                                          <p:spTgt spid="589826"/>
                                        </p:tgtEl>
                                        <p:attrNameLst>
                                          <p:attrName/>
                                        </p:attrNameLst>
                                      </p:cBhvr>
                                    </p:anim>
                                  </p:childTnLst>
                                </p:cTn>
                              </p:par>
                            </p:childTnLst>
                          </p:cTn>
                        </p:par>
                        <p:par>
                          <p:cTn id="28" fill="hold" nodeType="afterGroup">
                            <p:stCondLst>
                              <p:cond delay="3000"/>
                            </p:stCondLst>
                            <p:childTnLst>
                              <p:par>
                                <p:cTn id="29" presetID="24" presetClass="entr" presetSubtype="0" fill="hold" nodeType="afterEffect">
                                  <p:stCondLst>
                                    <p:cond delay="0"/>
                                  </p:stCondLst>
                                  <p:childTnLst>
                                    <p:set>
                                      <p:cBhvr>
                                        <p:cTn id="30" dur="1" fill="hold">
                                          <p:stCondLst>
                                            <p:cond delay="499"/>
                                          </p:stCondLst>
                                        </p:cTn>
                                        <p:tgtEl>
                                          <p:spTgt spid="589834"/>
                                        </p:tgtEl>
                                        <p:attrNameLst>
                                          <p:attrName>style.visibility</p:attrName>
                                        </p:attrNameLst>
                                      </p:cBhvr>
                                      <p:to>
                                        <p:strVal val="visible"/>
                                      </p:to>
                                    </p:set>
                                    <p:anim to="" calcmode="lin" valueType="num">
                                      <p:cBhvr>
                                        <p:cTn id="31" dur="1" fill="hold"/>
                                        <p:tgtEl>
                                          <p:spTgt spid="589834"/>
                                        </p:tgtEl>
                                        <p:attrNameLst>
                                          <p:attrName/>
                                        </p:attrNameLst>
                                      </p:cBhvr>
                                    </p:anim>
                                  </p:childTnLst>
                                </p:cTn>
                              </p:par>
                            </p:childTnLst>
                          </p:cTn>
                        </p:par>
                        <p:par>
                          <p:cTn id="32" fill="hold" nodeType="afterGroup">
                            <p:stCondLst>
                              <p:cond delay="3500"/>
                            </p:stCondLst>
                            <p:childTnLst>
                              <p:par>
                                <p:cTn id="33" presetID="24" presetClass="entr" presetSubtype="0" fill="hold" nodeType="afterEffect">
                                  <p:stCondLst>
                                    <p:cond delay="0"/>
                                  </p:stCondLst>
                                  <p:childTnLst>
                                    <p:set>
                                      <p:cBhvr>
                                        <p:cTn id="34" dur="1" fill="hold">
                                          <p:stCondLst>
                                            <p:cond delay="499"/>
                                          </p:stCondLst>
                                        </p:cTn>
                                        <p:tgtEl>
                                          <p:spTgt spid="589835"/>
                                        </p:tgtEl>
                                        <p:attrNameLst>
                                          <p:attrName>style.visibility</p:attrName>
                                        </p:attrNameLst>
                                      </p:cBhvr>
                                      <p:to>
                                        <p:strVal val="visible"/>
                                      </p:to>
                                    </p:set>
                                    <p:anim to="" calcmode="lin" valueType="num">
                                      <p:cBhvr>
                                        <p:cTn id="35" dur="1" fill="hold"/>
                                        <p:tgtEl>
                                          <p:spTgt spid="589835"/>
                                        </p:tgtEl>
                                        <p:attrNameLst>
                                          <p:attrName/>
                                        </p:attrNameLst>
                                      </p:cBhvr>
                                    </p:anim>
                                  </p:childTnLst>
                                </p:cTn>
                              </p:par>
                            </p:childTnLst>
                          </p:cTn>
                        </p:par>
                        <p:par>
                          <p:cTn id="36" fill="hold" nodeType="afterGroup">
                            <p:stCondLst>
                              <p:cond delay="4000"/>
                            </p:stCondLst>
                            <p:childTnLst>
                              <p:par>
                                <p:cTn id="37" presetID="24" presetClass="entr" presetSubtype="0" fill="hold" nodeType="afterEffect">
                                  <p:stCondLst>
                                    <p:cond delay="0"/>
                                  </p:stCondLst>
                                  <p:childTnLst>
                                    <p:set>
                                      <p:cBhvr>
                                        <p:cTn id="38" dur="1" fill="hold">
                                          <p:stCondLst>
                                            <p:cond delay="499"/>
                                          </p:stCondLst>
                                        </p:cTn>
                                        <p:tgtEl>
                                          <p:spTgt spid="589836"/>
                                        </p:tgtEl>
                                        <p:attrNameLst>
                                          <p:attrName>style.visibility</p:attrName>
                                        </p:attrNameLst>
                                      </p:cBhvr>
                                      <p:to>
                                        <p:strVal val="visible"/>
                                      </p:to>
                                    </p:set>
                                    <p:anim to="" calcmode="lin" valueType="num">
                                      <p:cBhvr>
                                        <p:cTn id="39" dur="1" fill="hold"/>
                                        <p:tgtEl>
                                          <p:spTgt spid="58983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Text Box 2"/>
          <p:cNvSpPr txBox="1">
            <a:spLocks noChangeArrowheads="1"/>
          </p:cNvSpPr>
          <p:nvPr/>
        </p:nvSpPr>
        <p:spPr bwMode="auto">
          <a:xfrm>
            <a:off x="755650" y="1616075"/>
            <a:ext cx="7993063" cy="4054475"/>
          </a:xfrm>
          <a:prstGeom prst="rect">
            <a:avLst/>
          </a:prstGeom>
          <a:noFill/>
          <a:ln w="9525">
            <a:noFill/>
            <a:miter lim="800000"/>
            <a:headEnd/>
            <a:tailEnd/>
          </a:ln>
          <a:effectLst/>
        </p:spPr>
        <p:txBody>
          <a:bodyPr>
            <a:spAutoFit/>
          </a:bodyPr>
          <a:lstStyle/>
          <a:p>
            <a:pPr fontAlgn="base">
              <a:lnSpc>
                <a:spcPct val="100000"/>
              </a:lnSpc>
              <a:buSzTx/>
            </a:pPr>
            <a:r>
              <a:rPr lang="pt-BR" sz="2000" b="0">
                <a:solidFill>
                  <a:schemeClr val="tx1"/>
                </a:solidFill>
                <a:latin typeface="Calibri" pitchFamily="34" charset="0"/>
              </a:rPr>
              <a:t>Os executores dos projetos, por força do disposto nos contratos de empréstimo, </a:t>
            </a:r>
            <a:r>
              <a:rPr lang="pt-BR" sz="2000">
                <a:solidFill>
                  <a:srgbClr val="800000"/>
                </a:solidFill>
                <a:latin typeface="Calibri" pitchFamily="34" charset="0"/>
              </a:rPr>
              <a:t>devem manter sistema de controles internos contábeis e administrativos</a:t>
            </a:r>
            <a:r>
              <a:rPr lang="pt-BR" sz="2000" b="0">
                <a:solidFill>
                  <a:schemeClr val="tx1"/>
                </a:solidFill>
                <a:latin typeface="Calibri" pitchFamily="34" charset="0"/>
              </a:rPr>
              <a:t>. </a:t>
            </a:r>
          </a:p>
          <a:p>
            <a:pPr fontAlgn="base">
              <a:lnSpc>
                <a:spcPct val="100000"/>
              </a:lnSpc>
              <a:buSzTx/>
            </a:pPr>
            <a:endParaRPr lang="pt-BR" sz="2000" b="0">
              <a:solidFill>
                <a:schemeClr val="tx1"/>
              </a:solidFill>
              <a:latin typeface="Calibri" pitchFamily="34" charset="0"/>
            </a:endParaRPr>
          </a:p>
          <a:p>
            <a:pPr fontAlgn="base">
              <a:lnSpc>
                <a:spcPct val="100000"/>
              </a:lnSpc>
              <a:buSzTx/>
            </a:pPr>
            <a:r>
              <a:rPr lang="pt-BR" sz="2000" b="0">
                <a:solidFill>
                  <a:schemeClr val="tx1"/>
                </a:solidFill>
                <a:latin typeface="Calibri" pitchFamily="34" charset="0"/>
              </a:rPr>
              <a:t>O sistema contábil deve a prover a informação necessária para verificar as transações e facilitar a oportuna preparação das demonstrações financeiras e dos relatórios, devendo: </a:t>
            </a:r>
          </a:p>
          <a:p>
            <a:pPr fontAlgn="base">
              <a:lnSpc>
                <a:spcPct val="100000"/>
              </a:lnSpc>
              <a:buSzTx/>
            </a:pPr>
            <a:endParaRPr lang="pt-BR" sz="2000" b="0">
              <a:solidFill>
                <a:schemeClr val="tx1"/>
              </a:solidFill>
              <a:latin typeface="Calibri" pitchFamily="34" charset="0"/>
            </a:endParaRPr>
          </a:p>
          <a:p>
            <a:pPr fontAlgn="base">
              <a:lnSpc>
                <a:spcPct val="100000"/>
              </a:lnSpc>
              <a:buSzTx/>
            </a:pPr>
            <a:r>
              <a:rPr lang="pt-BR" sz="2000" b="0">
                <a:solidFill>
                  <a:schemeClr val="tx1"/>
                </a:solidFill>
                <a:latin typeface="Calibri" pitchFamily="34" charset="0"/>
              </a:rPr>
              <a:t>(a) identificar as quantias recebidas das diferentes fontes; </a:t>
            </a:r>
          </a:p>
          <a:p>
            <a:pPr fontAlgn="base">
              <a:lnSpc>
                <a:spcPct val="100000"/>
              </a:lnSpc>
              <a:buSzTx/>
            </a:pPr>
            <a:r>
              <a:rPr lang="pt-BR" sz="2000" b="0">
                <a:solidFill>
                  <a:schemeClr val="tx1"/>
                </a:solidFill>
                <a:latin typeface="Calibri" pitchFamily="34" charset="0"/>
              </a:rPr>
              <a:t>(b) consignar, em conformidade com o registro de contas que o Banco tenha aprovado, os investimentos no Projeto; </a:t>
            </a:r>
          </a:p>
          <a:p>
            <a:pPr fontAlgn="base">
              <a:lnSpc>
                <a:spcPct val="100000"/>
              </a:lnSpc>
              <a:buSzTx/>
            </a:pPr>
            <a:r>
              <a:rPr lang="pt-BR" sz="2000" b="0">
                <a:solidFill>
                  <a:schemeClr val="tx1"/>
                </a:solidFill>
                <a:latin typeface="Calibri" pitchFamily="34" charset="0"/>
              </a:rPr>
              <a:t>(c) propiciar a identificação dos bens/serviços adquiridos; e </a:t>
            </a:r>
          </a:p>
          <a:p>
            <a:pPr fontAlgn="base">
              <a:lnSpc>
                <a:spcPct val="100000"/>
              </a:lnSpc>
              <a:buSzTx/>
            </a:pPr>
            <a:r>
              <a:rPr lang="pt-BR" sz="2000" b="0">
                <a:solidFill>
                  <a:schemeClr val="tx1"/>
                </a:solidFill>
                <a:latin typeface="Calibri" pitchFamily="34" charset="0"/>
              </a:rPr>
              <a:t>(d) demonstrar o custo dos investimentos em cada categoria.</a:t>
            </a:r>
            <a:r>
              <a:rPr lang="pt-BR" sz="2200" b="0">
                <a:solidFill>
                  <a:schemeClr val="tx1"/>
                </a:solidFill>
                <a:latin typeface="Calibri" pitchFamily="34" charset="0"/>
              </a:rPr>
              <a:t> </a:t>
            </a:r>
          </a:p>
        </p:txBody>
      </p:sp>
      <p:sp>
        <p:nvSpPr>
          <p:cNvPr id="11267" name="Title 8"/>
          <p:cNvSpPr>
            <a:spLocks/>
          </p:cNvSpPr>
          <p:nvPr/>
        </p:nvSpPr>
        <p:spPr bwMode="auto">
          <a:xfrm>
            <a:off x="654050" y="0"/>
            <a:ext cx="6280150" cy="1143000"/>
          </a:xfrm>
          <a:prstGeom prst="rect">
            <a:avLst/>
          </a:prstGeom>
          <a:noFill/>
          <a:ln w="9525">
            <a:noFill/>
            <a:miter lim="800000"/>
            <a:headEnd/>
            <a:tailEnd/>
          </a:ln>
        </p:spPr>
        <p:txBody>
          <a:bodyPr anchor="ctr"/>
          <a:lstStyle/>
          <a:p>
            <a:pPr defTabSz="914400" fontAlgn="base">
              <a:lnSpc>
                <a:spcPct val="100000"/>
              </a:lnSpc>
              <a:buSzTx/>
            </a:pPr>
            <a:r>
              <a:rPr lang="pt-BR" sz="2400" i="1">
                <a:solidFill>
                  <a:srgbClr val="006699"/>
                </a:solidFill>
                <a:latin typeface="Calibri" pitchFamily="34" charset="0"/>
              </a:rPr>
              <a:t>Fontes de Informação - Sistemas Internos</a:t>
            </a:r>
            <a:endParaRPr lang="en-US" sz="2400" i="1">
              <a:solidFill>
                <a:srgbClr val="006699"/>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38626">
                                            <p:txEl>
                                              <p:pRg st="0" end="0"/>
                                            </p:txEl>
                                          </p:spTgt>
                                        </p:tgtEl>
                                        <p:attrNameLst>
                                          <p:attrName>style.visibility</p:attrName>
                                        </p:attrNameLst>
                                      </p:cBhvr>
                                      <p:to>
                                        <p:strVal val="visible"/>
                                      </p:to>
                                    </p:set>
                                    <p:anim calcmode="lin" valueType="num">
                                      <p:cBhvr additive="base">
                                        <p:cTn id="7" dur="500" fill="hold"/>
                                        <p:tgtEl>
                                          <p:spTgt spid="53862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8626">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38626">
                                            <p:txEl>
                                              <p:pRg st="2" end="2"/>
                                            </p:txEl>
                                          </p:spTgt>
                                        </p:tgtEl>
                                        <p:attrNameLst>
                                          <p:attrName>style.visibility</p:attrName>
                                        </p:attrNameLst>
                                      </p:cBhvr>
                                      <p:to>
                                        <p:strVal val="visible"/>
                                      </p:to>
                                    </p:set>
                                    <p:anim calcmode="lin" valueType="num">
                                      <p:cBhvr additive="base">
                                        <p:cTn id="12" dur="500" fill="hold"/>
                                        <p:tgtEl>
                                          <p:spTgt spid="538626">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38626">
                                            <p:txEl>
                                              <p:pRg st="2" end="2"/>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38626">
                                            <p:txEl>
                                              <p:pRg st="4" end="4"/>
                                            </p:txEl>
                                          </p:spTgt>
                                        </p:tgtEl>
                                        <p:attrNameLst>
                                          <p:attrName>style.visibility</p:attrName>
                                        </p:attrNameLst>
                                      </p:cBhvr>
                                      <p:to>
                                        <p:strVal val="visible"/>
                                      </p:to>
                                    </p:set>
                                    <p:anim calcmode="lin" valueType="num">
                                      <p:cBhvr additive="base">
                                        <p:cTn id="17" dur="500" fill="hold"/>
                                        <p:tgtEl>
                                          <p:spTgt spid="538626">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38626">
                                            <p:txEl>
                                              <p:pRg st="4" end="4"/>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38626">
                                            <p:txEl>
                                              <p:pRg st="5" end="5"/>
                                            </p:txEl>
                                          </p:spTgt>
                                        </p:tgtEl>
                                        <p:attrNameLst>
                                          <p:attrName>style.visibility</p:attrName>
                                        </p:attrNameLst>
                                      </p:cBhvr>
                                      <p:to>
                                        <p:strVal val="visible"/>
                                      </p:to>
                                    </p:set>
                                    <p:anim calcmode="lin" valueType="num">
                                      <p:cBhvr additive="base">
                                        <p:cTn id="22" dur="500" fill="hold"/>
                                        <p:tgtEl>
                                          <p:spTgt spid="538626">
                                            <p:txEl>
                                              <p:pRg st="5" end="5"/>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38626">
                                            <p:txEl>
                                              <p:pRg st="5" end="5"/>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538626">
                                            <p:txEl>
                                              <p:pRg st="6" end="6"/>
                                            </p:txEl>
                                          </p:spTgt>
                                        </p:tgtEl>
                                        <p:attrNameLst>
                                          <p:attrName>style.visibility</p:attrName>
                                        </p:attrNameLst>
                                      </p:cBhvr>
                                      <p:to>
                                        <p:strVal val="visible"/>
                                      </p:to>
                                    </p:set>
                                    <p:anim calcmode="lin" valueType="num">
                                      <p:cBhvr additive="base">
                                        <p:cTn id="27" dur="500" fill="hold"/>
                                        <p:tgtEl>
                                          <p:spTgt spid="538626">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38626">
                                            <p:txEl>
                                              <p:pRg st="6" end="6"/>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538626">
                                            <p:txEl>
                                              <p:pRg st="7" end="7"/>
                                            </p:txEl>
                                          </p:spTgt>
                                        </p:tgtEl>
                                        <p:attrNameLst>
                                          <p:attrName>style.visibility</p:attrName>
                                        </p:attrNameLst>
                                      </p:cBhvr>
                                      <p:to>
                                        <p:strVal val="visible"/>
                                      </p:to>
                                    </p:set>
                                    <p:anim calcmode="lin" valueType="num">
                                      <p:cBhvr additive="base">
                                        <p:cTn id="32" dur="500" fill="hold"/>
                                        <p:tgtEl>
                                          <p:spTgt spid="538626">
                                            <p:txEl>
                                              <p:pRg st="7" end="7"/>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3862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6" grpId="0"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4294967295"/>
          </p:nvPr>
        </p:nvSpPr>
        <p:spPr>
          <a:xfrm>
            <a:off x="706438" y="1298575"/>
            <a:ext cx="8229600" cy="4191000"/>
          </a:xfrm>
        </p:spPr>
        <p:txBody>
          <a:bodyPr/>
          <a:lstStyle/>
          <a:p>
            <a:pPr>
              <a:buFontTx/>
              <a:buNone/>
            </a:pPr>
            <a:endParaRPr lang="pt-BR" sz="2000" smtClean="0">
              <a:solidFill>
                <a:srgbClr val="FF3399"/>
              </a:solidFill>
              <a:latin typeface="Calibri" pitchFamily="34" charset="0"/>
            </a:endParaRPr>
          </a:p>
          <a:p>
            <a:pPr>
              <a:buFontTx/>
              <a:buNone/>
            </a:pPr>
            <a:endParaRPr lang="pt-BR" sz="2000" smtClean="0">
              <a:solidFill>
                <a:srgbClr val="FF3399"/>
              </a:solidFill>
              <a:latin typeface="Calibri" pitchFamily="34" charset="0"/>
            </a:endParaRPr>
          </a:p>
        </p:txBody>
      </p:sp>
      <p:sp>
        <p:nvSpPr>
          <p:cNvPr id="41" name="AutoShape 2"/>
          <p:cNvSpPr>
            <a:spLocks noChangeArrowheads="1"/>
          </p:cNvSpPr>
          <p:nvPr/>
        </p:nvSpPr>
        <p:spPr bwMode="auto">
          <a:xfrm>
            <a:off x="716781" y="1326705"/>
            <a:ext cx="8153400" cy="1302696"/>
          </a:xfrm>
          <a:prstGeom prst="roundRect">
            <a:avLst>
              <a:gd name="adj" fmla="val 10972"/>
            </a:avLst>
          </a:prstGeom>
          <a:solidFill>
            <a:schemeClr val="bg1"/>
          </a:solidFill>
          <a:ln w="9525" algn="ctr">
            <a:noFill/>
            <a:prstDash val="dash"/>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defTabSz="914400" eaLnBrk="1" fontAlgn="base" hangingPunct="1">
              <a:lnSpc>
                <a:spcPct val="100000"/>
              </a:lnSpc>
              <a:buSzTx/>
              <a:defRPr/>
            </a:pPr>
            <a:endParaRPr lang="pt-BR" sz="1600" b="0">
              <a:solidFill>
                <a:schemeClr val="tx1"/>
              </a:solidFill>
              <a:latin typeface="Calibri" pitchFamily="34" charset="0"/>
              <a:ea typeface="+mn-ea"/>
              <a:cs typeface="Arial" charset="0"/>
            </a:endParaRPr>
          </a:p>
        </p:txBody>
      </p:sp>
      <p:sp>
        <p:nvSpPr>
          <p:cNvPr id="2" name="AutoShape 2"/>
          <p:cNvSpPr>
            <a:spLocks noChangeArrowheads="1"/>
          </p:cNvSpPr>
          <p:nvPr/>
        </p:nvSpPr>
        <p:spPr bwMode="auto">
          <a:xfrm>
            <a:off x="698500" y="2818921"/>
            <a:ext cx="8153399" cy="1302696"/>
          </a:xfrm>
          <a:prstGeom prst="roundRect">
            <a:avLst>
              <a:gd name="adj" fmla="val 10972"/>
            </a:avLst>
          </a:prstGeom>
          <a:solidFill>
            <a:schemeClr val="bg1"/>
          </a:solidFill>
          <a:ln w="9525" algn="ctr">
            <a:noFill/>
            <a:prstDash val="dash"/>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defTabSz="914400" eaLnBrk="1" fontAlgn="base" hangingPunct="1">
              <a:lnSpc>
                <a:spcPct val="100000"/>
              </a:lnSpc>
              <a:buSzTx/>
              <a:defRPr/>
            </a:pPr>
            <a:endParaRPr lang="pt-BR" sz="1600" b="0">
              <a:solidFill>
                <a:schemeClr val="tx1"/>
              </a:solidFill>
              <a:latin typeface="Calibri" pitchFamily="34" charset="0"/>
              <a:ea typeface="+mn-ea"/>
              <a:cs typeface="Arial" charset="0"/>
            </a:endParaRPr>
          </a:p>
        </p:txBody>
      </p:sp>
      <p:sp>
        <p:nvSpPr>
          <p:cNvPr id="3" name="AutoShape 2"/>
          <p:cNvSpPr>
            <a:spLocks noChangeArrowheads="1"/>
          </p:cNvSpPr>
          <p:nvPr/>
        </p:nvSpPr>
        <p:spPr bwMode="auto">
          <a:xfrm>
            <a:off x="698500" y="4322913"/>
            <a:ext cx="8153399" cy="1345357"/>
          </a:xfrm>
          <a:prstGeom prst="roundRect">
            <a:avLst>
              <a:gd name="adj" fmla="val 10972"/>
            </a:avLst>
          </a:prstGeom>
          <a:solidFill>
            <a:schemeClr val="bg1"/>
          </a:solidFill>
          <a:ln w="9525" algn="ctr">
            <a:noFill/>
            <a:prstDash val="dash"/>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defTabSz="914400" eaLnBrk="1" fontAlgn="base" hangingPunct="1">
              <a:lnSpc>
                <a:spcPct val="100000"/>
              </a:lnSpc>
              <a:buSzTx/>
              <a:defRPr/>
            </a:pPr>
            <a:endParaRPr lang="pt-BR" sz="1600" b="0">
              <a:solidFill>
                <a:schemeClr val="tx1"/>
              </a:solidFill>
              <a:latin typeface="Calibri" pitchFamily="34" charset="0"/>
              <a:ea typeface="+mn-ea"/>
              <a:cs typeface="Arial" charset="0"/>
            </a:endParaRPr>
          </a:p>
        </p:txBody>
      </p:sp>
      <p:sp>
        <p:nvSpPr>
          <p:cNvPr id="12300" name="Rectangle 18"/>
          <p:cNvSpPr>
            <a:spLocks noChangeArrowheads="1"/>
          </p:cNvSpPr>
          <p:nvPr/>
        </p:nvSpPr>
        <p:spPr bwMode="auto">
          <a:xfrm>
            <a:off x="838200" y="1471613"/>
            <a:ext cx="7920038" cy="1328737"/>
          </a:xfrm>
          <a:prstGeom prst="rect">
            <a:avLst/>
          </a:prstGeom>
          <a:noFill/>
          <a:ln w="9525">
            <a:noFill/>
            <a:miter lim="800000"/>
            <a:headEnd/>
            <a:tailEnd/>
          </a:ln>
        </p:spPr>
        <p:txBody>
          <a:bodyPr>
            <a:spAutoFit/>
          </a:bodyPr>
          <a:lstStyle/>
          <a:p>
            <a:pPr indent="101600" defTabSz="914400" eaLnBrk="1" fontAlgn="base" hangingPunct="1">
              <a:lnSpc>
                <a:spcPct val="100000"/>
              </a:lnSpc>
              <a:buClr>
                <a:srgbClr val="3366FF"/>
              </a:buClr>
              <a:buSzTx/>
              <a:buFont typeface="Wingdings" pitchFamily="2" charset="2"/>
              <a:buChar char="§"/>
            </a:pPr>
            <a:r>
              <a:rPr lang="pt-BR" sz="1800" b="0">
                <a:solidFill>
                  <a:schemeClr val="tx1"/>
                </a:solidFill>
                <a:latin typeface="Calibri" pitchFamily="34" charset="0"/>
              </a:rPr>
              <a:t> O formato, conteúdo, periodicidade e prazos para a apresentação dos relatórios financeiros serão determinados durante a etapa de desenho dos projetos e estarão formalmente estabelecidos no </a:t>
            </a:r>
            <a:r>
              <a:rPr lang="pt-BR" sz="1800" b="0">
                <a:solidFill>
                  <a:srgbClr val="3366FF"/>
                </a:solidFill>
                <a:latin typeface="Calibri" pitchFamily="34" charset="0"/>
              </a:rPr>
              <a:t>Contrato de Empréstimo. </a:t>
            </a:r>
          </a:p>
          <a:p>
            <a:pPr indent="101600" defTabSz="914400" eaLnBrk="1" fontAlgn="base" hangingPunct="1">
              <a:lnSpc>
                <a:spcPct val="100000"/>
              </a:lnSpc>
              <a:spcBef>
                <a:spcPct val="50000"/>
              </a:spcBef>
              <a:buSzTx/>
            </a:pPr>
            <a:endParaRPr lang="pt-BR" sz="1800" b="0">
              <a:solidFill>
                <a:schemeClr val="tx1"/>
              </a:solidFill>
              <a:latin typeface="Calibri" pitchFamily="34" charset="0"/>
            </a:endParaRPr>
          </a:p>
        </p:txBody>
      </p:sp>
      <p:sp>
        <p:nvSpPr>
          <p:cNvPr id="12301" name="Rectangle 19"/>
          <p:cNvSpPr>
            <a:spLocks noChangeArrowheads="1"/>
          </p:cNvSpPr>
          <p:nvPr/>
        </p:nvSpPr>
        <p:spPr bwMode="auto">
          <a:xfrm>
            <a:off x="788988" y="2767013"/>
            <a:ext cx="8064500" cy="1190625"/>
          </a:xfrm>
          <a:prstGeom prst="rect">
            <a:avLst/>
          </a:prstGeom>
          <a:noFill/>
          <a:ln w="9525">
            <a:noFill/>
            <a:miter lim="800000"/>
            <a:headEnd/>
            <a:tailEnd/>
          </a:ln>
        </p:spPr>
        <p:txBody>
          <a:bodyPr>
            <a:spAutoFit/>
          </a:bodyPr>
          <a:lstStyle/>
          <a:p>
            <a:pPr defTabSz="914400" eaLnBrk="1" fontAlgn="base" hangingPunct="1">
              <a:lnSpc>
                <a:spcPct val="100000"/>
              </a:lnSpc>
              <a:buClr>
                <a:srgbClr val="3366FF"/>
              </a:buClr>
              <a:buSzTx/>
              <a:buFont typeface="Wingdings" pitchFamily="2" charset="2"/>
              <a:buChar char="§"/>
            </a:pPr>
            <a:r>
              <a:rPr lang="pt-BR" sz="1800" b="0">
                <a:solidFill>
                  <a:schemeClr val="tx1"/>
                </a:solidFill>
                <a:latin typeface="Calibri" pitchFamily="34" charset="0"/>
              </a:rPr>
              <a:t> Poderão ser </a:t>
            </a:r>
            <a:r>
              <a:rPr lang="pt-BR" sz="1800" b="0">
                <a:solidFill>
                  <a:srgbClr val="3366FF"/>
                </a:solidFill>
                <a:latin typeface="Calibri" pitchFamily="34" charset="0"/>
              </a:rPr>
              <a:t>ajustados durante a execução da operação</a:t>
            </a:r>
            <a:r>
              <a:rPr lang="pt-BR" sz="1800" b="0">
                <a:solidFill>
                  <a:schemeClr val="tx1"/>
                </a:solidFill>
                <a:latin typeface="Calibri" pitchFamily="34" charset="0"/>
              </a:rPr>
              <a:t>, de acordo com as necessidades de informações, atualizações da análise de risco, ou outras circunstâncias no sentido de permitir uma adequada administração do projeto e uma oportuna rendição de contas ao Banco. </a:t>
            </a:r>
          </a:p>
        </p:txBody>
      </p:sp>
      <p:sp>
        <p:nvSpPr>
          <p:cNvPr id="12302" name="Rectangle 20"/>
          <p:cNvSpPr>
            <a:spLocks noChangeArrowheads="1"/>
          </p:cNvSpPr>
          <p:nvPr/>
        </p:nvSpPr>
        <p:spPr bwMode="auto">
          <a:xfrm>
            <a:off x="717550" y="4279900"/>
            <a:ext cx="7991475" cy="1190625"/>
          </a:xfrm>
          <a:prstGeom prst="rect">
            <a:avLst/>
          </a:prstGeom>
          <a:noFill/>
          <a:ln w="9525">
            <a:noFill/>
            <a:miter lim="800000"/>
            <a:headEnd/>
            <a:tailEnd/>
          </a:ln>
        </p:spPr>
        <p:txBody>
          <a:bodyPr>
            <a:spAutoFit/>
          </a:bodyPr>
          <a:lstStyle/>
          <a:p>
            <a:pPr defTabSz="914400" eaLnBrk="1" fontAlgn="base" hangingPunct="1">
              <a:lnSpc>
                <a:spcPct val="100000"/>
              </a:lnSpc>
              <a:buClr>
                <a:srgbClr val="3366FF"/>
              </a:buClr>
              <a:buSzTx/>
              <a:buFont typeface="Wingdings" pitchFamily="2" charset="2"/>
              <a:buChar char="§"/>
            </a:pPr>
            <a:r>
              <a:rPr lang="pt-BR" sz="1800" b="0">
                <a:solidFill>
                  <a:srgbClr val="000000"/>
                </a:solidFill>
                <a:latin typeface="Calibri" pitchFamily="34" charset="0"/>
              </a:rPr>
              <a:t> Os relatórios financeiros devem apresentar uma </a:t>
            </a:r>
            <a:r>
              <a:rPr lang="pt-BR" sz="1800" b="0">
                <a:solidFill>
                  <a:srgbClr val="3366FF"/>
                </a:solidFill>
                <a:latin typeface="Calibri" pitchFamily="34" charset="0"/>
              </a:rPr>
              <a:t>posição financeira estruturada</a:t>
            </a:r>
            <a:r>
              <a:rPr lang="pt-BR" sz="1800" b="0">
                <a:solidFill>
                  <a:srgbClr val="000000"/>
                </a:solidFill>
                <a:latin typeface="Calibri" pitchFamily="34" charset="0"/>
              </a:rPr>
              <a:t> das transações, saldos e uso de fundos de acordo com as disposições e normas estabelecidas pelos órgãos internacionais reguladores de contabilidade e levando em consideração as Políticas de Gestão Financeira do Banco.</a:t>
            </a:r>
          </a:p>
        </p:txBody>
      </p:sp>
      <p:sp>
        <p:nvSpPr>
          <p:cNvPr id="12303" name="Title 12"/>
          <p:cNvSpPr>
            <a:spLocks noGrp="1"/>
          </p:cNvSpPr>
          <p:nvPr>
            <p:ph type="title" idx="4294967295"/>
          </p:nvPr>
        </p:nvSpPr>
        <p:spPr>
          <a:xfrm>
            <a:off x="685800" y="0"/>
            <a:ext cx="7956550" cy="1143000"/>
          </a:xfrm>
        </p:spPr>
        <p:txBody>
          <a:bodyPr/>
          <a:lstStyle/>
          <a:p>
            <a:r>
              <a:rPr lang="en-US" smtClean="0">
                <a:latin typeface="Calibri" pitchFamily="34" charset="0"/>
              </a:rPr>
              <a:t>Relatórios Financeiros de Projetos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idx="4294967295"/>
          </p:nvPr>
        </p:nvSpPr>
        <p:spPr>
          <a:xfrm>
            <a:off x="468313" y="1874838"/>
            <a:ext cx="8229600" cy="4525962"/>
          </a:xfrm>
        </p:spPr>
        <p:txBody>
          <a:bodyPr/>
          <a:lstStyle/>
          <a:p>
            <a:pPr>
              <a:buFontTx/>
              <a:buNone/>
            </a:pPr>
            <a:endParaRPr lang="es-ES_tradnl" sz="2000" smtClean="0">
              <a:solidFill>
                <a:srgbClr val="FF3399"/>
              </a:solidFill>
              <a:latin typeface="Calibri" pitchFamily="34" charset="0"/>
            </a:endParaRPr>
          </a:p>
          <a:p>
            <a:pPr>
              <a:buFontTx/>
              <a:buNone/>
            </a:pPr>
            <a:endParaRPr lang="en-US" sz="2000" smtClean="0">
              <a:solidFill>
                <a:srgbClr val="FF3399"/>
              </a:solidFill>
              <a:latin typeface="Calibri" pitchFamily="34" charset="0"/>
            </a:endParaRPr>
          </a:p>
        </p:txBody>
      </p:sp>
      <p:sp>
        <p:nvSpPr>
          <p:cNvPr id="41" name="AutoShape 2"/>
          <p:cNvSpPr>
            <a:spLocks noChangeArrowheads="1"/>
          </p:cNvSpPr>
          <p:nvPr/>
        </p:nvSpPr>
        <p:spPr bwMode="auto">
          <a:xfrm>
            <a:off x="794953" y="5046663"/>
            <a:ext cx="7199524" cy="762000"/>
          </a:xfrm>
          <a:prstGeom prst="roundRect">
            <a:avLst>
              <a:gd name="adj" fmla="val 10972"/>
            </a:avLst>
          </a:prstGeom>
          <a:solidFill>
            <a:schemeClr val="bg1"/>
          </a:solidFill>
          <a:ln w="9525" algn="ctr">
            <a:noFill/>
            <a:prstDash val="dash"/>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defTabSz="914400" eaLnBrk="1" fontAlgn="base" hangingPunct="1">
              <a:lnSpc>
                <a:spcPct val="100000"/>
              </a:lnSpc>
              <a:buSzTx/>
              <a:defRPr/>
            </a:pPr>
            <a:endParaRPr lang="pt-BR" sz="1600" b="0">
              <a:solidFill>
                <a:schemeClr val="tx1"/>
              </a:solidFill>
              <a:latin typeface="Calibri" pitchFamily="34" charset="0"/>
              <a:ea typeface="+mn-ea"/>
              <a:cs typeface="Arial" charset="0"/>
            </a:endParaRPr>
          </a:p>
        </p:txBody>
      </p:sp>
      <p:sp>
        <p:nvSpPr>
          <p:cNvPr id="2" name="AutoShape 2"/>
          <p:cNvSpPr>
            <a:spLocks noChangeArrowheads="1"/>
          </p:cNvSpPr>
          <p:nvPr/>
        </p:nvSpPr>
        <p:spPr bwMode="auto">
          <a:xfrm>
            <a:off x="794953" y="3821113"/>
            <a:ext cx="7199524" cy="761999"/>
          </a:xfrm>
          <a:prstGeom prst="roundRect">
            <a:avLst>
              <a:gd name="adj" fmla="val 10972"/>
            </a:avLst>
          </a:prstGeom>
          <a:solidFill>
            <a:schemeClr val="bg1"/>
          </a:solidFill>
          <a:ln w="9525" algn="ctr">
            <a:noFill/>
            <a:prstDash val="dash"/>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defTabSz="914400" eaLnBrk="1" fontAlgn="base" hangingPunct="1">
              <a:lnSpc>
                <a:spcPct val="100000"/>
              </a:lnSpc>
              <a:buSzTx/>
              <a:defRPr/>
            </a:pPr>
            <a:endParaRPr lang="pt-BR" sz="1600" b="0">
              <a:solidFill>
                <a:schemeClr val="tx1"/>
              </a:solidFill>
              <a:latin typeface="Calibri" pitchFamily="34" charset="0"/>
              <a:ea typeface="+mn-ea"/>
              <a:cs typeface="Arial" charset="0"/>
            </a:endParaRPr>
          </a:p>
        </p:txBody>
      </p:sp>
      <p:sp>
        <p:nvSpPr>
          <p:cNvPr id="3" name="AutoShape 2"/>
          <p:cNvSpPr>
            <a:spLocks noChangeArrowheads="1"/>
          </p:cNvSpPr>
          <p:nvPr/>
        </p:nvSpPr>
        <p:spPr bwMode="auto">
          <a:xfrm>
            <a:off x="793863" y="2670175"/>
            <a:ext cx="7128638" cy="762000"/>
          </a:xfrm>
          <a:prstGeom prst="roundRect">
            <a:avLst>
              <a:gd name="adj" fmla="val 10972"/>
            </a:avLst>
          </a:prstGeom>
          <a:solidFill>
            <a:schemeClr val="bg1"/>
          </a:solidFill>
          <a:ln w="9525" algn="ctr">
            <a:noFill/>
            <a:prstDash val="dash"/>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defTabSz="914400" eaLnBrk="1" fontAlgn="base" hangingPunct="1">
              <a:lnSpc>
                <a:spcPct val="100000"/>
              </a:lnSpc>
              <a:buSzTx/>
              <a:defRPr/>
            </a:pPr>
            <a:endParaRPr lang="pt-BR" sz="1600" b="0">
              <a:solidFill>
                <a:schemeClr val="tx1"/>
              </a:solidFill>
              <a:latin typeface="Calibri" pitchFamily="34" charset="0"/>
              <a:ea typeface="+mn-ea"/>
              <a:cs typeface="Arial" charset="0"/>
            </a:endParaRPr>
          </a:p>
        </p:txBody>
      </p:sp>
      <p:sp>
        <p:nvSpPr>
          <p:cNvPr id="4" name="AutoShape 2"/>
          <p:cNvSpPr>
            <a:spLocks noChangeArrowheads="1"/>
          </p:cNvSpPr>
          <p:nvPr/>
        </p:nvSpPr>
        <p:spPr bwMode="auto">
          <a:xfrm>
            <a:off x="792796" y="1589089"/>
            <a:ext cx="7059293" cy="761998"/>
          </a:xfrm>
          <a:prstGeom prst="roundRect">
            <a:avLst>
              <a:gd name="adj" fmla="val 10972"/>
            </a:avLst>
          </a:prstGeom>
          <a:solidFill>
            <a:schemeClr val="bg1"/>
          </a:solidFill>
          <a:ln w="9525" algn="ctr">
            <a:noFill/>
            <a:prstDash val="dash"/>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defTabSz="914400" eaLnBrk="1" fontAlgn="base" hangingPunct="1">
              <a:lnSpc>
                <a:spcPct val="100000"/>
              </a:lnSpc>
              <a:buSzTx/>
              <a:defRPr/>
            </a:pPr>
            <a:endParaRPr lang="pt-BR" sz="1600" b="0">
              <a:solidFill>
                <a:schemeClr val="tx1"/>
              </a:solidFill>
              <a:latin typeface="Calibri" pitchFamily="34" charset="0"/>
              <a:ea typeface="+mn-ea"/>
              <a:cs typeface="Arial" charset="0"/>
            </a:endParaRPr>
          </a:p>
        </p:txBody>
      </p:sp>
      <p:sp>
        <p:nvSpPr>
          <p:cNvPr id="13327" name="Rectangle 30"/>
          <p:cNvSpPr>
            <a:spLocks noChangeArrowheads="1"/>
          </p:cNvSpPr>
          <p:nvPr/>
        </p:nvSpPr>
        <p:spPr bwMode="auto">
          <a:xfrm>
            <a:off x="900113" y="1762125"/>
            <a:ext cx="6624637" cy="396875"/>
          </a:xfrm>
          <a:prstGeom prst="rect">
            <a:avLst/>
          </a:prstGeom>
          <a:noFill/>
          <a:ln w="9525">
            <a:noFill/>
            <a:miter lim="800000"/>
            <a:headEnd/>
            <a:tailEnd/>
          </a:ln>
        </p:spPr>
        <p:txBody>
          <a:bodyPr>
            <a:spAutoFit/>
          </a:bodyPr>
          <a:lstStyle/>
          <a:p>
            <a:pPr defTabSz="914400" eaLnBrk="1" fontAlgn="base" hangingPunct="1">
              <a:lnSpc>
                <a:spcPct val="100000"/>
              </a:lnSpc>
              <a:buClr>
                <a:srgbClr val="3366FF"/>
              </a:buClr>
              <a:buSzTx/>
              <a:buFontTx/>
              <a:buChar char="•"/>
            </a:pPr>
            <a:r>
              <a:rPr lang="pt-BR" sz="1600" b="0">
                <a:solidFill>
                  <a:schemeClr val="tx1"/>
                </a:solidFill>
                <a:latin typeface="Calibri" pitchFamily="34" charset="0"/>
              </a:rPr>
              <a:t> </a:t>
            </a:r>
            <a:r>
              <a:rPr lang="pt-BR" sz="2000" b="0">
                <a:solidFill>
                  <a:schemeClr val="tx1"/>
                </a:solidFill>
                <a:latin typeface="Calibri" pitchFamily="34" charset="0"/>
              </a:rPr>
              <a:t>Demonstrativo de Origens e Aplicação de Recursos</a:t>
            </a:r>
          </a:p>
        </p:txBody>
      </p:sp>
      <p:sp>
        <p:nvSpPr>
          <p:cNvPr id="13328" name="Rectangle 31"/>
          <p:cNvSpPr>
            <a:spLocks noChangeArrowheads="1"/>
          </p:cNvSpPr>
          <p:nvPr/>
        </p:nvSpPr>
        <p:spPr bwMode="auto">
          <a:xfrm>
            <a:off x="827088" y="2836863"/>
            <a:ext cx="6985000" cy="396875"/>
          </a:xfrm>
          <a:prstGeom prst="rect">
            <a:avLst/>
          </a:prstGeom>
          <a:noFill/>
          <a:ln w="9525">
            <a:noFill/>
            <a:miter lim="800000"/>
            <a:headEnd/>
            <a:tailEnd/>
          </a:ln>
        </p:spPr>
        <p:txBody>
          <a:bodyPr>
            <a:spAutoFit/>
          </a:bodyPr>
          <a:lstStyle/>
          <a:p>
            <a:pPr defTabSz="914400" eaLnBrk="1" fontAlgn="base" hangingPunct="1">
              <a:lnSpc>
                <a:spcPct val="100000"/>
              </a:lnSpc>
              <a:buClr>
                <a:srgbClr val="3366FF"/>
              </a:buClr>
              <a:buSzTx/>
              <a:buFontTx/>
              <a:buChar char="•"/>
            </a:pPr>
            <a:r>
              <a:rPr lang="pt-BR" sz="2000" b="0">
                <a:solidFill>
                  <a:schemeClr val="tx1"/>
                </a:solidFill>
                <a:latin typeface="Calibri" pitchFamily="34" charset="0"/>
              </a:rPr>
              <a:t>Demonstrativo de investimentos </a:t>
            </a:r>
          </a:p>
        </p:txBody>
      </p:sp>
      <p:sp>
        <p:nvSpPr>
          <p:cNvPr id="13329" name="Rectangle 33"/>
          <p:cNvSpPr>
            <a:spLocks noChangeArrowheads="1"/>
          </p:cNvSpPr>
          <p:nvPr/>
        </p:nvSpPr>
        <p:spPr bwMode="auto">
          <a:xfrm>
            <a:off x="971550" y="3922713"/>
            <a:ext cx="4572000" cy="396875"/>
          </a:xfrm>
          <a:prstGeom prst="rect">
            <a:avLst/>
          </a:prstGeom>
          <a:noFill/>
          <a:ln w="9525">
            <a:noFill/>
            <a:miter lim="800000"/>
            <a:headEnd/>
            <a:tailEnd/>
          </a:ln>
        </p:spPr>
        <p:txBody>
          <a:bodyPr>
            <a:spAutoFit/>
          </a:bodyPr>
          <a:lstStyle/>
          <a:p>
            <a:pPr defTabSz="914400" eaLnBrk="1" fontAlgn="base" hangingPunct="1">
              <a:lnSpc>
                <a:spcPct val="100000"/>
              </a:lnSpc>
              <a:spcBef>
                <a:spcPct val="50000"/>
              </a:spcBef>
              <a:buClr>
                <a:srgbClr val="3366FF"/>
              </a:buClr>
              <a:buSzTx/>
              <a:buFontTx/>
              <a:buChar char="•"/>
            </a:pPr>
            <a:r>
              <a:rPr lang="pt-BR" sz="1600" b="0">
                <a:solidFill>
                  <a:srgbClr val="000000"/>
                </a:solidFill>
                <a:latin typeface="Calibri" pitchFamily="34" charset="0"/>
              </a:rPr>
              <a:t> </a:t>
            </a:r>
            <a:r>
              <a:rPr lang="pt-BR" sz="2000" b="0">
                <a:solidFill>
                  <a:srgbClr val="000000"/>
                </a:solidFill>
                <a:latin typeface="Calibri" pitchFamily="34" charset="0"/>
              </a:rPr>
              <a:t>Notas explicativas</a:t>
            </a:r>
            <a:r>
              <a:rPr lang="pt-BR" sz="2000" b="0">
                <a:solidFill>
                  <a:schemeClr val="tx1"/>
                </a:solidFill>
                <a:latin typeface="Calibri" pitchFamily="34" charset="0"/>
              </a:rPr>
              <a:t> </a:t>
            </a:r>
          </a:p>
        </p:txBody>
      </p:sp>
      <p:sp>
        <p:nvSpPr>
          <p:cNvPr id="13330" name="Rectangle 34"/>
          <p:cNvSpPr>
            <a:spLocks noChangeArrowheads="1"/>
          </p:cNvSpPr>
          <p:nvPr/>
        </p:nvSpPr>
        <p:spPr bwMode="auto">
          <a:xfrm>
            <a:off x="900113" y="5199063"/>
            <a:ext cx="4572000" cy="396875"/>
          </a:xfrm>
          <a:prstGeom prst="rect">
            <a:avLst/>
          </a:prstGeom>
          <a:noFill/>
          <a:ln w="9525">
            <a:noFill/>
            <a:miter lim="800000"/>
            <a:headEnd/>
            <a:tailEnd/>
          </a:ln>
        </p:spPr>
        <p:txBody>
          <a:bodyPr>
            <a:spAutoFit/>
          </a:bodyPr>
          <a:lstStyle/>
          <a:p>
            <a:pPr defTabSz="914400" eaLnBrk="1" fontAlgn="base" hangingPunct="1">
              <a:lnSpc>
                <a:spcPct val="100000"/>
              </a:lnSpc>
              <a:buClr>
                <a:srgbClr val="3366FF"/>
              </a:buClr>
              <a:buSzTx/>
              <a:buFontTx/>
              <a:buChar char="•"/>
            </a:pPr>
            <a:r>
              <a:rPr lang="pt-BR" sz="1600" b="0">
                <a:solidFill>
                  <a:schemeClr val="tx1"/>
                </a:solidFill>
                <a:latin typeface="Calibri" pitchFamily="34" charset="0"/>
              </a:rPr>
              <a:t> </a:t>
            </a:r>
            <a:r>
              <a:rPr lang="pt-BR" sz="2000" b="0">
                <a:solidFill>
                  <a:schemeClr val="tx1"/>
                </a:solidFill>
                <a:latin typeface="Calibri" pitchFamily="34" charset="0"/>
              </a:rPr>
              <a:t>Declaração da Gerência do Projeto </a:t>
            </a:r>
          </a:p>
        </p:txBody>
      </p:sp>
      <p:sp>
        <p:nvSpPr>
          <p:cNvPr id="13331" name="Title 14"/>
          <p:cNvSpPr>
            <a:spLocks noGrp="1"/>
          </p:cNvSpPr>
          <p:nvPr>
            <p:ph type="title" idx="4294967295"/>
          </p:nvPr>
        </p:nvSpPr>
        <p:spPr>
          <a:xfrm>
            <a:off x="654050" y="304800"/>
            <a:ext cx="7956550" cy="1143000"/>
          </a:xfrm>
        </p:spPr>
        <p:txBody>
          <a:bodyPr/>
          <a:lstStyle/>
          <a:p>
            <a:r>
              <a:rPr lang="pt-BR" smtClean="0">
                <a:latin typeface="Calibri" pitchFamily="34" charset="0"/>
              </a:rPr>
              <a:t>Peças integrantes dos Relatórios Financeiros </a:t>
            </a:r>
            <a:br>
              <a:rPr lang="pt-BR" smtClean="0">
                <a:latin typeface="Calibri" pitchFamily="34" charset="0"/>
              </a:rPr>
            </a:br>
            <a:r>
              <a:rPr lang="pt-BR" smtClean="0">
                <a:latin typeface="Calibri" pitchFamily="34" charset="0"/>
              </a:rPr>
              <a:t>(providas pela gerência do projeto)</a:t>
            </a:r>
            <a:br>
              <a:rPr lang="pt-BR" smtClean="0">
                <a:latin typeface="Calibri" pitchFamily="34" charset="0"/>
              </a:rPr>
            </a:br>
            <a:endParaRPr lang="en-US" smtClean="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9" name="Rectangle 3"/>
          <p:cNvSpPr>
            <a:spLocks noChangeArrowheads="1"/>
          </p:cNvSpPr>
          <p:nvPr/>
        </p:nvSpPr>
        <p:spPr bwMode="auto">
          <a:xfrm>
            <a:off x="4479925" y="0"/>
            <a:ext cx="184150"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marL="342900" indent="-342900" defTabSz="914400" fontAlgn="base">
              <a:lnSpc>
                <a:spcPct val="100000"/>
              </a:lnSpc>
              <a:buSzTx/>
              <a:defRPr/>
            </a:pPr>
            <a:endParaRPr lang="es-ES_tradnl" sz="2700" b="0" baseline="34000">
              <a:solidFill>
                <a:srgbClr val="336600"/>
              </a:solidFill>
              <a:effectLst>
                <a:outerShdw blurRad="38100" dist="38100" dir="2700000" algn="tl">
                  <a:srgbClr val="C0C0C0"/>
                </a:outerShdw>
              </a:effectLst>
              <a:latin typeface="Calibri" pitchFamily="34" charset="0"/>
              <a:cs typeface="Times New Roman" pitchFamily="18" charset="0"/>
            </a:endParaRPr>
          </a:p>
          <a:p>
            <a:pPr marL="342900" indent="-342900" defTabSz="914400" fontAlgn="base">
              <a:lnSpc>
                <a:spcPct val="100000"/>
              </a:lnSpc>
              <a:buSzTx/>
              <a:defRPr/>
            </a:pPr>
            <a:endParaRPr lang="es-ES_tradnl" sz="2400" b="0">
              <a:solidFill>
                <a:schemeClr val="tx1"/>
              </a:solidFill>
              <a:latin typeface="Calibri" pitchFamily="34" charset="0"/>
            </a:endParaRPr>
          </a:p>
        </p:txBody>
      </p:sp>
      <p:sp>
        <p:nvSpPr>
          <p:cNvPr id="14339" name="Text Box 4"/>
          <p:cNvSpPr txBox="1">
            <a:spLocks noChangeArrowheads="1"/>
          </p:cNvSpPr>
          <p:nvPr/>
        </p:nvSpPr>
        <p:spPr bwMode="auto">
          <a:xfrm>
            <a:off x="900113" y="1484313"/>
            <a:ext cx="7335837" cy="4359275"/>
          </a:xfrm>
          <a:prstGeom prst="rect">
            <a:avLst/>
          </a:prstGeom>
          <a:noFill/>
          <a:ln w="12700">
            <a:noFill/>
            <a:miter lim="800000"/>
            <a:headEnd/>
            <a:tailEnd/>
          </a:ln>
          <a:effectLst/>
        </p:spPr>
        <p:txBody>
          <a:bodyPr>
            <a:spAutoFit/>
          </a:bodyPr>
          <a:lstStyle/>
          <a:p>
            <a:pPr marL="461963" indent="-461963" defTabSz="914400" fontAlgn="base">
              <a:lnSpc>
                <a:spcPct val="100000"/>
              </a:lnSpc>
              <a:spcBef>
                <a:spcPct val="50000"/>
              </a:spcBef>
              <a:buClr>
                <a:srgbClr val="A50021"/>
              </a:buClr>
              <a:buSzTx/>
              <a:buFont typeface="Wingdings" pitchFamily="2" charset="2"/>
              <a:buChar char="ü"/>
            </a:pPr>
            <a:r>
              <a:rPr lang="pt-BR" sz="2000" b="0">
                <a:solidFill>
                  <a:schemeClr val="tx1"/>
                </a:solidFill>
                <a:latin typeface="Calibri" pitchFamily="34" charset="0"/>
              </a:rPr>
              <a:t>O desconhecimento do passado produz inação </a:t>
            </a:r>
          </a:p>
          <a:p>
            <a:pPr marL="461963" indent="-461963" defTabSz="914400" fontAlgn="base">
              <a:lnSpc>
                <a:spcPct val="100000"/>
              </a:lnSpc>
              <a:spcBef>
                <a:spcPct val="50000"/>
              </a:spcBef>
              <a:buClr>
                <a:srgbClr val="A50021"/>
              </a:buClr>
              <a:buSzTx/>
              <a:buFont typeface="Wingdings" pitchFamily="2" charset="2"/>
              <a:buChar char="ü"/>
            </a:pPr>
            <a:r>
              <a:rPr lang="pt-BR" sz="2000" b="0">
                <a:solidFill>
                  <a:schemeClr val="tx1"/>
                </a:solidFill>
                <a:latin typeface="Calibri" pitchFamily="34" charset="0"/>
              </a:rPr>
              <a:t>Informação incompleta ou imprecisa produz tomada de decisões equivocadas</a:t>
            </a:r>
          </a:p>
          <a:p>
            <a:pPr marL="461963" indent="-461963" defTabSz="914400" fontAlgn="base">
              <a:lnSpc>
                <a:spcPct val="100000"/>
              </a:lnSpc>
              <a:spcBef>
                <a:spcPct val="50000"/>
              </a:spcBef>
              <a:buClr>
                <a:srgbClr val="A50021"/>
              </a:buClr>
              <a:buSzTx/>
              <a:buFont typeface="Wingdings" pitchFamily="2" charset="2"/>
              <a:buChar char="ü"/>
            </a:pPr>
            <a:r>
              <a:rPr lang="pt-BR" sz="2000" b="0">
                <a:solidFill>
                  <a:schemeClr val="tx1"/>
                </a:solidFill>
                <a:latin typeface="Calibri" pitchFamily="34" charset="0"/>
              </a:rPr>
              <a:t>As DF são instrumento do processo de controle, administração, de planejamento e de decisão</a:t>
            </a:r>
          </a:p>
          <a:p>
            <a:pPr marL="461963" indent="-461963" defTabSz="914400" fontAlgn="base">
              <a:lnSpc>
                <a:spcPct val="100000"/>
              </a:lnSpc>
              <a:spcBef>
                <a:spcPct val="50000"/>
              </a:spcBef>
              <a:buClr>
                <a:srgbClr val="A50021"/>
              </a:buClr>
              <a:buSzTx/>
              <a:buFont typeface="Wingdings" pitchFamily="2" charset="2"/>
              <a:buChar char="ü"/>
            </a:pPr>
            <a:r>
              <a:rPr lang="pt-BR" sz="2000" b="0">
                <a:solidFill>
                  <a:schemeClr val="tx1"/>
                </a:solidFill>
                <a:latin typeface="Calibri" pitchFamily="34" charset="0"/>
              </a:rPr>
              <a:t>Necessidade de ênfase no processo integral de conformidade – qualidade – suporte à decisão</a:t>
            </a:r>
          </a:p>
          <a:p>
            <a:pPr marL="461963" indent="-461963" defTabSz="914400" fontAlgn="base">
              <a:lnSpc>
                <a:spcPct val="100000"/>
              </a:lnSpc>
              <a:spcBef>
                <a:spcPct val="50000"/>
              </a:spcBef>
              <a:buClr>
                <a:srgbClr val="A50021"/>
              </a:buClr>
              <a:buSzTx/>
              <a:buFont typeface="Wingdings" pitchFamily="2" charset="2"/>
              <a:buChar char="ü"/>
            </a:pPr>
            <a:r>
              <a:rPr lang="pt-BR" sz="2000" b="0">
                <a:solidFill>
                  <a:schemeClr val="tx1"/>
                </a:solidFill>
                <a:latin typeface="Calibri" pitchFamily="34" charset="0"/>
              </a:rPr>
              <a:t>Uso das informações para um processo integral e efetivo de supervisão. </a:t>
            </a:r>
          </a:p>
          <a:p>
            <a:pPr marL="461963" indent="-461963" defTabSz="914400" fontAlgn="base">
              <a:lnSpc>
                <a:spcPct val="100000"/>
              </a:lnSpc>
              <a:spcBef>
                <a:spcPct val="50000"/>
              </a:spcBef>
              <a:buClr>
                <a:srgbClr val="A50021"/>
              </a:buClr>
              <a:buSzTx/>
              <a:buFont typeface="Wingdings" pitchFamily="2" charset="2"/>
              <a:buChar char="ü"/>
            </a:pPr>
            <a:endParaRPr lang="pt-BR" sz="2000" b="0">
              <a:solidFill>
                <a:schemeClr val="tx1"/>
              </a:solidFill>
              <a:latin typeface="Calibri" pitchFamily="34" charset="0"/>
            </a:endParaRPr>
          </a:p>
          <a:p>
            <a:pPr marL="461963" indent="-461963" defTabSz="914400" fontAlgn="base">
              <a:lnSpc>
                <a:spcPct val="100000"/>
              </a:lnSpc>
              <a:spcBef>
                <a:spcPct val="50000"/>
              </a:spcBef>
              <a:buClr>
                <a:srgbClr val="A50021"/>
              </a:buClr>
              <a:buSzTx/>
              <a:buFont typeface="Wingdings" pitchFamily="2" charset="2"/>
              <a:buChar char="ü"/>
            </a:pPr>
            <a:endParaRPr lang="pt-BR" sz="2000" b="0">
              <a:solidFill>
                <a:schemeClr val="tx1"/>
              </a:solidFill>
              <a:latin typeface="Calibri" pitchFamily="34" charset="0"/>
            </a:endParaRPr>
          </a:p>
        </p:txBody>
      </p:sp>
      <p:sp>
        <p:nvSpPr>
          <p:cNvPr id="14340" name="Title 8"/>
          <p:cNvSpPr>
            <a:spLocks/>
          </p:cNvSpPr>
          <p:nvPr/>
        </p:nvSpPr>
        <p:spPr bwMode="auto">
          <a:xfrm>
            <a:off x="654050" y="0"/>
            <a:ext cx="6737350" cy="1143000"/>
          </a:xfrm>
          <a:prstGeom prst="rect">
            <a:avLst/>
          </a:prstGeom>
          <a:noFill/>
          <a:ln w="9525">
            <a:noFill/>
            <a:miter lim="800000"/>
            <a:headEnd/>
            <a:tailEnd/>
          </a:ln>
        </p:spPr>
        <p:txBody>
          <a:bodyPr anchor="ctr"/>
          <a:lstStyle/>
          <a:p>
            <a:pPr defTabSz="914400" fontAlgn="base">
              <a:lnSpc>
                <a:spcPct val="100000"/>
              </a:lnSpc>
              <a:buSzTx/>
            </a:pPr>
            <a:r>
              <a:rPr lang="pt-BR" sz="2400" i="1">
                <a:solidFill>
                  <a:srgbClr val="006699"/>
                </a:solidFill>
                <a:latin typeface="Calibri" pitchFamily="34" charset="0"/>
              </a:rPr>
              <a:t>Importância das Demonstrações Financeiras</a:t>
            </a:r>
            <a:endParaRPr lang="en-US" sz="2400" i="1">
              <a:solidFill>
                <a:srgbClr val="006699"/>
              </a:solidFill>
              <a:latin typeface="Calibri"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3" name="Text Box 3"/>
          <p:cNvSpPr txBox="1">
            <a:spLocks noChangeArrowheads="1"/>
          </p:cNvSpPr>
          <p:nvPr/>
        </p:nvSpPr>
        <p:spPr bwMode="auto">
          <a:xfrm>
            <a:off x="3276600" y="3063875"/>
            <a:ext cx="5867400" cy="822325"/>
          </a:xfrm>
          <a:prstGeom prst="rect">
            <a:avLst/>
          </a:prstGeom>
          <a:noFill/>
          <a:ln w="9525">
            <a:noFill/>
            <a:miter lim="800000"/>
            <a:headEnd/>
            <a:tailEnd/>
          </a:ln>
          <a:effectLst/>
        </p:spPr>
        <p:txBody>
          <a:bodyPr>
            <a:spAutoFit/>
          </a:bodyPr>
          <a:lstStyle/>
          <a:p>
            <a:pPr fontAlgn="base">
              <a:lnSpc>
                <a:spcPct val="100000"/>
              </a:lnSpc>
              <a:buSzTx/>
            </a:pPr>
            <a:r>
              <a:rPr lang="pt-BR" sz="2400" b="0">
                <a:solidFill>
                  <a:schemeClr val="tx1"/>
                </a:solidFill>
                <a:latin typeface="Calibri" pitchFamily="34" charset="0"/>
              </a:rPr>
              <a:t>- Avaliação dos Resultados do</a:t>
            </a:r>
          </a:p>
          <a:p>
            <a:pPr fontAlgn="base">
              <a:lnSpc>
                <a:spcPct val="100000"/>
              </a:lnSpc>
              <a:buSzTx/>
            </a:pPr>
            <a:r>
              <a:rPr lang="pt-BR" sz="2400" b="0">
                <a:solidFill>
                  <a:schemeClr val="tx1"/>
                </a:solidFill>
                <a:latin typeface="Calibri" pitchFamily="34" charset="0"/>
              </a:rPr>
              <a:t> projetos</a:t>
            </a:r>
          </a:p>
        </p:txBody>
      </p:sp>
      <p:pic>
        <p:nvPicPr>
          <p:cNvPr id="532484" name="Picture 4"/>
          <p:cNvPicPr>
            <a:picLocks noChangeAspect="1" noChangeArrowheads="1"/>
          </p:cNvPicPr>
          <p:nvPr/>
        </p:nvPicPr>
        <p:blipFill>
          <a:blip r:embed="rId3" cstate="print"/>
          <a:srcRect/>
          <a:stretch>
            <a:fillRect/>
          </a:stretch>
        </p:blipFill>
        <p:spPr bwMode="auto">
          <a:xfrm>
            <a:off x="838200" y="2209800"/>
            <a:ext cx="2538413" cy="2520950"/>
          </a:xfrm>
          <a:prstGeom prst="rect">
            <a:avLst/>
          </a:prstGeom>
          <a:noFill/>
          <a:ln w="9525">
            <a:noFill/>
            <a:miter lim="800000"/>
            <a:headEnd/>
            <a:tailEnd/>
          </a:ln>
          <a:effectLst/>
        </p:spPr>
      </p:pic>
      <p:sp>
        <p:nvSpPr>
          <p:cNvPr id="15364" name="Title 8"/>
          <p:cNvSpPr>
            <a:spLocks/>
          </p:cNvSpPr>
          <p:nvPr/>
        </p:nvSpPr>
        <p:spPr bwMode="auto">
          <a:xfrm>
            <a:off x="654050" y="0"/>
            <a:ext cx="7194550" cy="1143000"/>
          </a:xfrm>
          <a:prstGeom prst="rect">
            <a:avLst/>
          </a:prstGeom>
          <a:noFill/>
          <a:ln w="9525">
            <a:noFill/>
            <a:miter lim="800000"/>
            <a:headEnd/>
            <a:tailEnd/>
          </a:ln>
        </p:spPr>
        <p:txBody>
          <a:bodyPr anchor="ctr"/>
          <a:lstStyle/>
          <a:p>
            <a:pPr defTabSz="914400" fontAlgn="base">
              <a:lnSpc>
                <a:spcPct val="100000"/>
              </a:lnSpc>
              <a:buSzTx/>
            </a:pPr>
            <a:r>
              <a:rPr lang="pt-BR" sz="2400" i="1">
                <a:solidFill>
                  <a:srgbClr val="006699"/>
                </a:solidFill>
                <a:latin typeface="Calibri" pitchFamily="34" charset="0"/>
              </a:rPr>
              <a:t>Objetivos das Auditorias de Recursos Externos</a:t>
            </a:r>
            <a:endParaRPr lang="en-US" sz="2400" i="1">
              <a:solidFill>
                <a:srgbClr val="006699"/>
              </a:solidFill>
              <a:latin typeface="Calibri" pitchFamily="34" charset="0"/>
            </a:endParaRPr>
          </a:p>
        </p:txBody>
      </p:sp>
      <p:sp>
        <p:nvSpPr>
          <p:cNvPr id="532488" name="Text Box 8"/>
          <p:cNvSpPr txBox="1">
            <a:spLocks noChangeArrowheads="1"/>
          </p:cNvSpPr>
          <p:nvPr/>
        </p:nvSpPr>
        <p:spPr bwMode="auto">
          <a:xfrm>
            <a:off x="2362200" y="1905000"/>
            <a:ext cx="6477000" cy="822325"/>
          </a:xfrm>
          <a:prstGeom prst="rect">
            <a:avLst/>
          </a:prstGeom>
          <a:noFill/>
          <a:ln w="9525">
            <a:noFill/>
            <a:miter lim="800000"/>
            <a:headEnd/>
            <a:tailEnd/>
          </a:ln>
          <a:effectLst/>
        </p:spPr>
        <p:txBody>
          <a:bodyPr>
            <a:spAutoFit/>
          </a:bodyPr>
          <a:lstStyle/>
          <a:p>
            <a:pPr marL="571500" indent="-571500" fontAlgn="base">
              <a:lnSpc>
                <a:spcPct val="100000"/>
              </a:lnSpc>
              <a:buSzTx/>
            </a:pPr>
            <a:r>
              <a:rPr lang="pt-BR" sz="2400" b="0">
                <a:solidFill>
                  <a:schemeClr val="tx1"/>
                </a:solidFill>
                <a:latin typeface="Calibri" pitchFamily="34" charset="0"/>
              </a:rPr>
              <a:t>- Avaliação da gestão dos recursos aplicados ao projeto e os controles internos existentes</a:t>
            </a:r>
          </a:p>
        </p:txBody>
      </p:sp>
      <p:sp>
        <p:nvSpPr>
          <p:cNvPr id="532489" name="Text Box 9"/>
          <p:cNvSpPr txBox="1">
            <a:spLocks noChangeArrowheads="1"/>
          </p:cNvSpPr>
          <p:nvPr/>
        </p:nvSpPr>
        <p:spPr bwMode="auto">
          <a:xfrm>
            <a:off x="2286000" y="4191000"/>
            <a:ext cx="6248400" cy="822325"/>
          </a:xfrm>
          <a:prstGeom prst="rect">
            <a:avLst/>
          </a:prstGeom>
          <a:noFill/>
          <a:ln w="9525">
            <a:noFill/>
            <a:miter lim="800000"/>
            <a:headEnd/>
            <a:tailEnd/>
          </a:ln>
          <a:effectLst/>
        </p:spPr>
        <p:txBody>
          <a:bodyPr>
            <a:spAutoFit/>
          </a:bodyPr>
          <a:lstStyle/>
          <a:p>
            <a:pPr indent="571500" fontAlgn="base">
              <a:lnSpc>
                <a:spcPct val="100000"/>
              </a:lnSpc>
              <a:buSzTx/>
            </a:pPr>
            <a:r>
              <a:rPr lang="pt-BR" sz="2400" b="0">
                <a:solidFill>
                  <a:schemeClr val="tx1"/>
                </a:solidFill>
                <a:latin typeface="Calibri" pitchFamily="34" charset="0"/>
              </a:rPr>
              <a:t>- Emissão de Parecer sobre as Demonstrações Financeiras do Projeto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32484"/>
                                        </p:tgtEl>
                                        <p:attrNameLst>
                                          <p:attrName>style.visibility</p:attrName>
                                        </p:attrNameLst>
                                      </p:cBhvr>
                                      <p:to>
                                        <p:strVal val="visible"/>
                                      </p:to>
                                    </p:set>
                                    <p:anim calcmode="lin" valueType="num">
                                      <p:cBhvr>
                                        <p:cTn id="7" dur="500" fill="hold"/>
                                        <p:tgtEl>
                                          <p:spTgt spid="532484"/>
                                        </p:tgtEl>
                                        <p:attrNameLst>
                                          <p:attrName>ppt_w</p:attrName>
                                        </p:attrNameLst>
                                      </p:cBhvr>
                                      <p:tavLst>
                                        <p:tav tm="0">
                                          <p:val>
                                            <p:fltVal val="0"/>
                                          </p:val>
                                        </p:tav>
                                        <p:tav tm="100000">
                                          <p:val>
                                            <p:strVal val="#ppt_w"/>
                                          </p:val>
                                        </p:tav>
                                      </p:tavLst>
                                    </p:anim>
                                    <p:anim calcmode="lin" valueType="num">
                                      <p:cBhvr>
                                        <p:cTn id="8" dur="500" fill="hold"/>
                                        <p:tgtEl>
                                          <p:spTgt spid="53248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4" presetClass="entr" presetSubtype="0" fill="hold" grpId="0" nodeType="afterEffect">
                                  <p:stCondLst>
                                    <p:cond delay="0"/>
                                  </p:stCondLst>
                                  <p:childTnLst>
                                    <p:set>
                                      <p:cBhvr>
                                        <p:cTn id="11" dur="1" fill="hold">
                                          <p:stCondLst>
                                            <p:cond delay="499"/>
                                          </p:stCondLst>
                                        </p:cTn>
                                        <p:tgtEl>
                                          <p:spTgt spid="532483">
                                            <p:txEl>
                                              <p:pRg st="0" end="0"/>
                                            </p:txEl>
                                          </p:spTgt>
                                        </p:tgtEl>
                                        <p:attrNameLst>
                                          <p:attrName>style.visibility</p:attrName>
                                        </p:attrNameLst>
                                      </p:cBhvr>
                                      <p:to>
                                        <p:strVal val="visible"/>
                                      </p:to>
                                    </p:set>
                                    <p:anim to="" calcmode="lin" valueType="num">
                                      <p:cBhvr>
                                        <p:cTn id="12" dur="1" fill="hold"/>
                                        <p:tgtEl>
                                          <p:spTgt spid="532483">
                                            <p:txEl>
                                              <p:pRg st="0" end="0"/>
                                            </p:txEl>
                                          </p:spTgt>
                                        </p:tgtEl>
                                        <p:attrNameLst>
                                          <p:attrName/>
                                        </p:attrNameLst>
                                      </p:cBhvr>
                                    </p:anim>
                                  </p:childTnLst>
                                </p:cTn>
                              </p:par>
                            </p:childTnLst>
                          </p:cTn>
                        </p:par>
                        <p:par>
                          <p:cTn id="13" fill="hold" nodeType="afterGroup">
                            <p:stCondLst>
                              <p:cond delay="1000"/>
                            </p:stCondLst>
                            <p:childTnLst>
                              <p:par>
                                <p:cTn id="14" presetID="24" presetClass="entr" presetSubtype="0" fill="hold" grpId="0" nodeType="afterEffect">
                                  <p:stCondLst>
                                    <p:cond delay="0"/>
                                  </p:stCondLst>
                                  <p:childTnLst>
                                    <p:set>
                                      <p:cBhvr>
                                        <p:cTn id="15" dur="1" fill="hold">
                                          <p:stCondLst>
                                            <p:cond delay="499"/>
                                          </p:stCondLst>
                                        </p:cTn>
                                        <p:tgtEl>
                                          <p:spTgt spid="532483">
                                            <p:txEl>
                                              <p:pRg st="1" end="1"/>
                                            </p:txEl>
                                          </p:spTgt>
                                        </p:tgtEl>
                                        <p:attrNameLst>
                                          <p:attrName>style.visibility</p:attrName>
                                        </p:attrNameLst>
                                      </p:cBhvr>
                                      <p:to>
                                        <p:strVal val="visible"/>
                                      </p:to>
                                    </p:set>
                                    <p:anim to="" calcmode="lin" valueType="num">
                                      <p:cBhvr>
                                        <p:cTn id="16" dur="1" fill="hold"/>
                                        <p:tgtEl>
                                          <p:spTgt spid="532483">
                                            <p:txEl>
                                              <p:pRg st="1" end="1"/>
                                            </p:txEl>
                                          </p:spTgt>
                                        </p:tgtEl>
                                        <p:attrNameLst>
                                          <p:attrName/>
                                        </p:attrNameLst>
                                      </p:cBhvr>
                                    </p:anim>
                                  </p:childTnLst>
                                </p:cTn>
                              </p:par>
                            </p:childTnLst>
                          </p:cTn>
                        </p:par>
                        <p:par>
                          <p:cTn id="17" fill="hold" nodeType="afterGroup">
                            <p:stCondLst>
                              <p:cond delay="1500"/>
                            </p:stCondLst>
                            <p:childTnLst>
                              <p:par>
                                <p:cTn id="18" presetID="24" presetClass="entr" presetSubtype="0" fill="hold" grpId="0" nodeType="afterEffect">
                                  <p:stCondLst>
                                    <p:cond delay="0"/>
                                  </p:stCondLst>
                                  <p:childTnLst>
                                    <p:set>
                                      <p:cBhvr>
                                        <p:cTn id="19" dur="1" fill="hold">
                                          <p:stCondLst>
                                            <p:cond delay="499"/>
                                          </p:stCondLst>
                                        </p:cTn>
                                        <p:tgtEl>
                                          <p:spTgt spid="532488">
                                            <p:txEl>
                                              <p:pRg st="0" end="0"/>
                                            </p:txEl>
                                          </p:spTgt>
                                        </p:tgtEl>
                                        <p:attrNameLst>
                                          <p:attrName>style.visibility</p:attrName>
                                        </p:attrNameLst>
                                      </p:cBhvr>
                                      <p:to>
                                        <p:strVal val="visible"/>
                                      </p:to>
                                    </p:set>
                                    <p:anim to="" calcmode="lin" valueType="num">
                                      <p:cBhvr>
                                        <p:cTn id="20" dur="1" fill="hold"/>
                                        <p:tgtEl>
                                          <p:spTgt spid="532488">
                                            <p:txEl>
                                              <p:pRg st="0" end="0"/>
                                            </p:txEl>
                                          </p:spTgt>
                                        </p:tgtEl>
                                        <p:attrNameLst>
                                          <p:attrName/>
                                        </p:attrNameLst>
                                      </p:cBhvr>
                                    </p:anim>
                                  </p:childTnLst>
                                </p:cTn>
                              </p:par>
                            </p:childTnLst>
                          </p:cTn>
                        </p:par>
                        <p:par>
                          <p:cTn id="21" fill="hold" nodeType="afterGroup">
                            <p:stCondLst>
                              <p:cond delay="2000"/>
                            </p:stCondLst>
                            <p:childTnLst>
                              <p:par>
                                <p:cTn id="22" presetID="24" presetClass="entr" presetSubtype="0" fill="hold" grpId="0" nodeType="afterEffect">
                                  <p:stCondLst>
                                    <p:cond delay="0"/>
                                  </p:stCondLst>
                                  <p:childTnLst>
                                    <p:set>
                                      <p:cBhvr>
                                        <p:cTn id="23" dur="1" fill="hold">
                                          <p:stCondLst>
                                            <p:cond delay="499"/>
                                          </p:stCondLst>
                                        </p:cTn>
                                        <p:tgtEl>
                                          <p:spTgt spid="532489">
                                            <p:txEl>
                                              <p:pRg st="0" end="0"/>
                                            </p:txEl>
                                          </p:spTgt>
                                        </p:tgtEl>
                                        <p:attrNameLst>
                                          <p:attrName>style.visibility</p:attrName>
                                        </p:attrNameLst>
                                      </p:cBhvr>
                                      <p:to>
                                        <p:strVal val="visible"/>
                                      </p:to>
                                    </p:set>
                                    <p:anim to="" calcmode="lin" valueType="num">
                                      <p:cBhvr>
                                        <p:cTn id="24" dur="1" fill="hold"/>
                                        <p:tgtEl>
                                          <p:spTgt spid="532489">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3" grpId="0" build="p" autoUpdateAnimBg="0" advAuto="0"/>
      <p:bldP spid="532488" grpId="0" build="p" autoUpdateAnimBg="0" advAuto="0"/>
      <p:bldP spid="532489"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Text Box 2"/>
          <p:cNvSpPr txBox="1">
            <a:spLocks noChangeArrowheads="1"/>
          </p:cNvSpPr>
          <p:nvPr/>
        </p:nvSpPr>
        <p:spPr bwMode="auto">
          <a:xfrm>
            <a:off x="685800" y="914400"/>
            <a:ext cx="8329613" cy="5578475"/>
          </a:xfrm>
          <a:prstGeom prst="rect">
            <a:avLst/>
          </a:prstGeom>
          <a:noFill/>
          <a:ln w="9525">
            <a:noFill/>
            <a:miter lim="800000"/>
            <a:headEnd/>
            <a:tailEnd/>
          </a:ln>
          <a:effectLst/>
        </p:spPr>
        <p:txBody>
          <a:bodyPr>
            <a:spAutoFit/>
          </a:bodyPr>
          <a:lstStyle/>
          <a:p>
            <a:pPr fontAlgn="base">
              <a:lnSpc>
                <a:spcPct val="100000"/>
              </a:lnSpc>
              <a:buSzTx/>
            </a:pPr>
            <a:r>
              <a:rPr lang="pt-BR" sz="2000">
                <a:solidFill>
                  <a:srgbClr val="FF0000"/>
                </a:solidFill>
                <a:latin typeface="Calibri" pitchFamily="34" charset="0"/>
              </a:rPr>
              <a:t>A auditoria deverá incluir, dentre outros, os seguintes procedimentos:</a:t>
            </a:r>
            <a:endParaRPr lang="pt-BR" sz="2000">
              <a:solidFill>
                <a:srgbClr val="000000"/>
              </a:solidFill>
              <a:latin typeface="Calibri" pitchFamily="34" charset="0"/>
            </a:endParaRPr>
          </a:p>
          <a:p>
            <a:pPr fontAlgn="base">
              <a:lnSpc>
                <a:spcPct val="100000"/>
              </a:lnSpc>
              <a:buSzTx/>
            </a:pPr>
            <a:endParaRPr lang="es-ES_tradnl" sz="2000" b="0">
              <a:solidFill>
                <a:srgbClr val="000000"/>
              </a:solidFill>
              <a:latin typeface="Calibri" pitchFamily="34" charset="0"/>
            </a:endParaRPr>
          </a:p>
          <a:p>
            <a:pPr fontAlgn="base">
              <a:lnSpc>
                <a:spcPct val="100000"/>
              </a:lnSpc>
              <a:buSzTx/>
              <a:buFont typeface="Wingdings" pitchFamily="2" charset="2"/>
              <a:buChar char="ü"/>
            </a:pPr>
            <a:r>
              <a:rPr lang="es-ES_tradnl" sz="2000" b="0">
                <a:solidFill>
                  <a:srgbClr val="000000"/>
                </a:solidFill>
                <a:latin typeface="Calibri" pitchFamily="34" charset="0"/>
              </a:rPr>
              <a:t> Avaliação da estrutura de controle interno do projeto. </a:t>
            </a:r>
          </a:p>
          <a:p>
            <a:pPr fontAlgn="base">
              <a:lnSpc>
                <a:spcPct val="100000"/>
              </a:lnSpc>
              <a:buSzTx/>
              <a:buFont typeface="Wingdings" pitchFamily="2" charset="2"/>
              <a:buChar char="ü"/>
            </a:pPr>
            <a:endParaRPr lang="es-ES_tradnl" sz="2000" b="0">
              <a:solidFill>
                <a:srgbClr val="000000"/>
              </a:solidFill>
              <a:latin typeface="Calibri" pitchFamily="34" charset="0"/>
            </a:endParaRPr>
          </a:p>
          <a:p>
            <a:pPr fontAlgn="base">
              <a:lnSpc>
                <a:spcPct val="100000"/>
              </a:lnSpc>
              <a:buSzTx/>
              <a:buFont typeface="Wingdings" pitchFamily="2" charset="2"/>
              <a:buChar char="ü"/>
            </a:pPr>
            <a:r>
              <a:rPr lang="es-ES_tradnl" sz="2000" b="0">
                <a:solidFill>
                  <a:srgbClr val="000000"/>
                </a:solidFill>
                <a:latin typeface="Calibri" pitchFamily="34" charset="0"/>
              </a:rPr>
              <a:t>Avaliação do progresso do projeto face aos resultados programados.</a:t>
            </a:r>
          </a:p>
          <a:p>
            <a:pPr fontAlgn="base">
              <a:lnSpc>
                <a:spcPct val="100000"/>
              </a:lnSpc>
              <a:buSzTx/>
              <a:buFont typeface="Wingdings" pitchFamily="2" charset="2"/>
              <a:buNone/>
            </a:pPr>
            <a:endParaRPr lang="es-ES_tradnl" sz="2000" b="0">
              <a:solidFill>
                <a:srgbClr val="000000"/>
              </a:solidFill>
              <a:latin typeface="Calibri" pitchFamily="34" charset="0"/>
            </a:endParaRPr>
          </a:p>
          <a:p>
            <a:pPr fontAlgn="base">
              <a:lnSpc>
                <a:spcPct val="100000"/>
              </a:lnSpc>
              <a:buSzTx/>
              <a:buFont typeface="Wingdings" pitchFamily="2" charset="2"/>
              <a:buChar char="ü"/>
            </a:pPr>
            <a:r>
              <a:rPr lang="es-ES_tradnl" sz="2000" b="0">
                <a:solidFill>
                  <a:srgbClr val="000000"/>
                </a:solidFill>
                <a:latin typeface="Calibri" pitchFamily="34" charset="0"/>
              </a:rPr>
              <a:t> Exame das transações e registros financeiros com vistas a certificar se as demonstrações financeiras representam adequadamente a situação financeira do projeto/entidade.</a:t>
            </a:r>
          </a:p>
          <a:p>
            <a:pPr fontAlgn="base">
              <a:lnSpc>
                <a:spcPct val="100000"/>
              </a:lnSpc>
              <a:buSzTx/>
              <a:buFont typeface="Wingdings" pitchFamily="2" charset="2"/>
              <a:buChar char="ü"/>
            </a:pPr>
            <a:endParaRPr lang="es-ES_tradnl" sz="2000" b="0">
              <a:solidFill>
                <a:srgbClr val="000000"/>
              </a:solidFill>
              <a:latin typeface="Calibri" pitchFamily="34" charset="0"/>
            </a:endParaRPr>
          </a:p>
          <a:p>
            <a:pPr fontAlgn="base">
              <a:lnSpc>
                <a:spcPct val="100000"/>
              </a:lnSpc>
              <a:buSzTx/>
              <a:buFont typeface="Wingdings" pitchFamily="2" charset="2"/>
              <a:buChar char="ü"/>
            </a:pPr>
            <a:r>
              <a:rPr lang="es-ES_tradnl" sz="2000" b="0">
                <a:solidFill>
                  <a:srgbClr val="000000"/>
                </a:solidFill>
                <a:latin typeface="Calibri" pitchFamily="34" charset="0"/>
              </a:rPr>
              <a:t>Exame da documentação de suporte das aquisições de bens, obras e serviços de consultoria, verificando a correta aplicação dos procedimentos estabelecidos no contrato de empréstimo e na legislação nacional aplicável.</a:t>
            </a:r>
            <a:r>
              <a:rPr lang="es-ES_tradnl" sz="2000" b="0">
                <a:solidFill>
                  <a:schemeClr val="tx1"/>
                </a:solidFill>
                <a:latin typeface="Calibri" pitchFamily="34" charset="0"/>
              </a:rPr>
              <a:t> </a:t>
            </a:r>
          </a:p>
          <a:p>
            <a:pPr fontAlgn="base">
              <a:lnSpc>
                <a:spcPct val="100000"/>
              </a:lnSpc>
              <a:buSzTx/>
              <a:buFont typeface="Wingdings" pitchFamily="2" charset="2"/>
              <a:buChar char="ü"/>
            </a:pPr>
            <a:endParaRPr lang="es-ES_tradnl" sz="2000" b="0">
              <a:solidFill>
                <a:schemeClr val="tx1"/>
              </a:solidFill>
              <a:latin typeface="Calibri" pitchFamily="34" charset="0"/>
            </a:endParaRPr>
          </a:p>
          <a:p>
            <a:pPr fontAlgn="base">
              <a:lnSpc>
                <a:spcPct val="100000"/>
              </a:lnSpc>
              <a:buSzTx/>
              <a:buFont typeface="Wingdings" pitchFamily="2" charset="2"/>
              <a:buChar char="ü"/>
            </a:pPr>
            <a:r>
              <a:rPr lang="es-ES_tradnl" sz="2000" b="0">
                <a:solidFill>
                  <a:srgbClr val="000000"/>
                </a:solidFill>
                <a:latin typeface="Calibri" pitchFamily="34" charset="0"/>
              </a:rPr>
              <a:t> Exame da documentação de suporte das solicitações de desembolso apresentadas ao Banco, certificando se: (i) estão devidamente sustentadas; (ii) foram devidamente autorizadas; (iii) correspondem a gastos elegíveis; e (iv) foram contabilizadas corretamente.</a:t>
            </a:r>
            <a:r>
              <a:rPr lang="es-ES_tradnl" sz="2300" b="0">
                <a:solidFill>
                  <a:srgbClr val="000000"/>
                </a:solidFill>
                <a:latin typeface="Calibri" pitchFamily="34" charset="0"/>
              </a:rPr>
              <a:t> </a:t>
            </a:r>
            <a:endParaRPr lang="pt-BR" sz="2000" b="0">
              <a:solidFill>
                <a:schemeClr val="tx1"/>
              </a:solidFill>
              <a:latin typeface="Calibri" pitchFamily="34" charset="0"/>
            </a:endParaRPr>
          </a:p>
        </p:txBody>
      </p:sp>
      <p:sp>
        <p:nvSpPr>
          <p:cNvPr id="16387" name="Title 8"/>
          <p:cNvSpPr>
            <a:spLocks/>
          </p:cNvSpPr>
          <p:nvPr/>
        </p:nvSpPr>
        <p:spPr bwMode="auto">
          <a:xfrm>
            <a:off x="654050" y="0"/>
            <a:ext cx="6280150" cy="1143000"/>
          </a:xfrm>
          <a:prstGeom prst="rect">
            <a:avLst/>
          </a:prstGeom>
          <a:noFill/>
          <a:ln w="9525">
            <a:noFill/>
            <a:miter lim="800000"/>
            <a:headEnd/>
            <a:tailEnd/>
          </a:ln>
        </p:spPr>
        <p:txBody>
          <a:bodyPr anchor="ctr"/>
          <a:lstStyle/>
          <a:p>
            <a:pPr defTabSz="914400" fontAlgn="base">
              <a:lnSpc>
                <a:spcPct val="100000"/>
              </a:lnSpc>
              <a:buSzTx/>
            </a:pPr>
            <a:r>
              <a:rPr lang="pt-BR" sz="2400" i="1">
                <a:solidFill>
                  <a:srgbClr val="006699"/>
                </a:solidFill>
                <a:latin typeface="Calibri" pitchFamily="34" charset="0"/>
              </a:rPr>
              <a:t>Alcance da Auditoria</a:t>
            </a:r>
            <a:endParaRPr lang="en-US" sz="2400" i="1">
              <a:solidFill>
                <a:srgbClr val="006699"/>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546818">
                                            <p:txEl>
                                              <p:pRg st="0" end="0"/>
                                            </p:txEl>
                                          </p:spTgt>
                                        </p:tgtEl>
                                        <p:attrNameLst>
                                          <p:attrName>style.visibility</p:attrName>
                                        </p:attrNameLst>
                                      </p:cBhvr>
                                      <p:to>
                                        <p:strVal val="visible"/>
                                      </p:to>
                                    </p:set>
                                    <p:anim to="" calcmode="lin" valueType="num">
                                      <p:cBhvr>
                                        <p:cTn id="7" dur="1" fill="hold"/>
                                        <p:tgtEl>
                                          <p:spTgt spid="546818">
                                            <p:txEl>
                                              <p:pRg st="0" end="0"/>
                                            </p:txEl>
                                          </p:spTgt>
                                        </p:tgtEl>
                                        <p:attrNameLst>
                                          <p:attrName/>
                                        </p:attrNameLst>
                                      </p:cBhvr>
                                    </p:anim>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546818">
                                            <p:txEl>
                                              <p:pRg st="2" end="2"/>
                                            </p:txEl>
                                          </p:spTgt>
                                        </p:tgtEl>
                                        <p:attrNameLst>
                                          <p:attrName>style.visibility</p:attrName>
                                        </p:attrNameLst>
                                      </p:cBhvr>
                                      <p:to>
                                        <p:strVal val="visible"/>
                                      </p:to>
                                    </p:set>
                                    <p:anim to="" calcmode="lin" valueType="num">
                                      <p:cBhvr>
                                        <p:cTn id="11" dur="1" fill="hold"/>
                                        <p:tgtEl>
                                          <p:spTgt spid="546818">
                                            <p:txEl>
                                              <p:pRg st="2" end="2"/>
                                            </p:txEl>
                                          </p:spTgt>
                                        </p:tgtEl>
                                        <p:attrNameLst>
                                          <p:attrName/>
                                        </p:attrNameLst>
                                      </p:cBhvr>
                                    </p:anim>
                                  </p:childTnLst>
                                </p:cTn>
                              </p:par>
                            </p:childTnLst>
                          </p:cTn>
                        </p:par>
                        <p:par>
                          <p:cTn id="12" fill="hold" nodeType="afterGroup">
                            <p:stCondLst>
                              <p:cond delay="1000"/>
                            </p:stCondLst>
                            <p:childTnLst>
                              <p:par>
                                <p:cTn id="13" presetID="24" presetClass="entr" presetSubtype="0" fill="hold" grpId="0" nodeType="afterEffect">
                                  <p:stCondLst>
                                    <p:cond delay="0"/>
                                  </p:stCondLst>
                                  <p:childTnLst>
                                    <p:set>
                                      <p:cBhvr>
                                        <p:cTn id="14" dur="1" fill="hold">
                                          <p:stCondLst>
                                            <p:cond delay="499"/>
                                          </p:stCondLst>
                                        </p:cTn>
                                        <p:tgtEl>
                                          <p:spTgt spid="546818">
                                            <p:txEl>
                                              <p:pRg st="4" end="4"/>
                                            </p:txEl>
                                          </p:spTgt>
                                        </p:tgtEl>
                                        <p:attrNameLst>
                                          <p:attrName>style.visibility</p:attrName>
                                        </p:attrNameLst>
                                      </p:cBhvr>
                                      <p:to>
                                        <p:strVal val="visible"/>
                                      </p:to>
                                    </p:set>
                                    <p:anim to="" calcmode="lin" valueType="num">
                                      <p:cBhvr>
                                        <p:cTn id="15" dur="1" fill="hold"/>
                                        <p:tgtEl>
                                          <p:spTgt spid="546818">
                                            <p:txEl>
                                              <p:pRg st="4" end="4"/>
                                            </p:txEl>
                                          </p:spTgt>
                                        </p:tgtEl>
                                        <p:attrNameLst>
                                          <p:attrName/>
                                        </p:attrNameLst>
                                      </p:cBhvr>
                                    </p:anim>
                                  </p:childTnLst>
                                </p:cTn>
                              </p:par>
                            </p:childTnLst>
                          </p:cTn>
                        </p:par>
                        <p:par>
                          <p:cTn id="16" fill="hold" nodeType="afterGroup">
                            <p:stCondLst>
                              <p:cond delay="1500"/>
                            </p:stCondLst>
                            <p:childTnLst>
                              <p:par>
                                <p:cTn id="17" presetID="24" presetClass="entr" presetSubtype="0" fill="hold" grpId="0" nodeType="afterEffect">
                                  <p:stCondLst>
                                    <p:cond delay="0"/>
                                  </p:stCondLst>
                                  <p:childTnLst>
                                    <p:set>
                                      <p:cBhvr>
                                        <p:cTn id="18" dur="1" fill="hold">
                                          <p:stCondLst>
                                            <p:cond delay="499"/>
                                          </p:stCondLst>
                                        </p:cTn>
                                        <p:tgtEl>
                                          <p:spTgt spid="546818">
                                            <p:txEl>
                                              <p:pRg st="6" end="6"/>
                                            </p:txEl>
                                          </p:spTgt>
                                        </p:tgtEl>
                                        <p:attrNameLst>
                                          <p:attrName>style.visibility</p:attrName>
                                        </p:attrNameLst>
                                      </p:cBhvr>
                                      <p:to>
                                        <p:strVal val="visible"/>
                                      </p:to>
                                    </p:set>
                                    <p:anim to="" calcmode="lin" valueType="num">
                                      <p:cBhvr>
                                        <p:cTn id="19" dur="1" fill="hold"/>
                                        <p:tgtEl>
                                          <p:spTgt spid="546818">
                                            <p:txEl>
                                              <p:pRg st="6" end="6"/>
                                            </p:txEl>
                                          </p:spTgt>
                                        </p:tgtEl>
                                        <p:attrNameLst>
                                          <p:attrName/>
                                        </p:attrNameLst>
                                      </p:cBhvr>
                                    </p:anim>
                                  </p:childTnLst>
                                </p:cTn>
                              </p:par>
                            </p:childTnLst>
                          </p:cTn>
                        </p:par>
                        <p:par>
                          <p:cTn id="20" fill="hold" nodeType="afterGroup">
                            <p:stCondLst>
                              <p:cond delay="2000"/>
                            </p:stCondLst>
                            <p:childTnLst>
                              <p:par>
                                <p:cTn id="21" presetID="24" presetClass="entr" presetSubtype="0" fill="hold" grpId="0" nodeType="afterEffect">
                                  <p:stCondLst>
                                    <p:cond delay="0"/>
                                  </p:stCondLst>
                                  <p:childTnLst>
                                    <p:set>
                                      <p:cBhvr>
                                        <p:cTn id="22" dur="1" fill="hold">
                                          <p:stCondLst>
                                            <p:cond delay="499"/>
                                          </p:stCondLst>
                                        </p:cTn>
                                        <p:tgtEl>
                                          <p:spTgt spid="546818">
                                            <p:txEl>
                                              <p:pRg st="8" end="8"/>
                                            </p:txEl>
                                          </p:spTgt>
                                        </p:tgtEl>
                                        <p:attrNameLst>
                                          <p:attrName>style.visibility</p:attrName>
                                        </p:attrNameLst>
                                      </p:cBhvr>
                                      <p:to>
                                        <p:strVal val="visible"/>
                                      </p:to>
                                    </p:set>
                                    <p:anim to="" calcmode="lin" valueType="num">
                                      <p:cBhvr>
                                        <p:cTn id="23" dur="1" fill="hold"/>
                                        <p:tgtEl>
                                          <p:spTgt spid="546818">
                                            <p:txEl>
                                              <p:pRg st="8" end="8"/>
                                            </p:txEl>
                                          </p:spTgt>
                                        </p:tgtEl>
                                        <p:attrNameLst>
                                          <p:attrName/>
                                        </p:attrNameLst>
                                      </p:cBhvr>
                                    </p:anim>
                                  </p:childTnLst>
                                </p:cTn>
                              </p:par>
                            </p:childTnLst>
                          </p:cTn>
                        </p:par>
                        <p:par>
                          <p:cTn id="24" fill="hold" nodeType="afterGroup">
                            <p:stCondLst>
                              <p:cond delay="2500"/>
                            </p:stCondLst>
                            <p:childTnLst>
                              <p:par>
                                <p:cTn id="25" presetID="24" presetClass="entr" presetSubtype="0" fill="hold" grpId="0" nodeType="afterEffect">
                                  <p:stCondLst>
                                    <p:cond delay="0"/>
                                  </p:stCondLst>
                                  <p:childTnLst>
                                    <p:set>
                                      <p:cBhvr>
                                        <p:cTn id="26" dur="1" fill="hold">
                                          <p:stCondLst>
                                            <p:cond delay="499"/>
                                          </p:stCondLst>
                                        </p:cTn>
                                        <p:tgtEl>
                                          <p:spTgt spid="546818">
                                            <p:txEl>
                                              <p:pRg st="10" end="10"/>
                                            </p:txEl>
                                          </p:spTgt>
                                        </p:tgtEl>
                                        <p:attrNameLst>
                                          <p:attrName>style.visibility</p:attrName>
                                        </p:attrNameLst>
                                      </p:cBhvr>
                                      <p:to>
                                        <p:strVal val="visible"/>
                                      </p:to>
                                    </p:set>
                                    <p:anim to="" calcmode="lin" valueType="num">
                                      <p:cBhvr>
                                        <p:cTn id="27" dur="1" fill="hold"/>
                                        <p:tgtEl>
                                          <p:spTgt spid="546818">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18"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62" name="Rectangle 2"/>
          <p:cNvSpPr>
            <a:spLocks noGrp="1" noChangeArrowheads="1"/>
          </p:cNvSpPr>
          <p:nvPr>
            <p:ph type="body" idx="4294967295"/>
          </p:nvPr>
        </p:nvSpPr>
        <p:spPr>
          <a:xfrm>
            <a:off x="654050" y="908050"/>
            <a:ext cx="8027988" cy="4724400"/>
          </a:xfrm>
        </p:spPr>
        <p:txBody>
          <a:bodyPr/>
          <a:lstStyle/>
          <a:p>
            <a:pPr algn="just">
              <a:lnSpc>
                <a:spcPct val="130000"/>
              </a:lnSpc>
            </a:pPr>
            <a:r>
              <a:rPr lang="pt-BR" sz="1800" smtClean="0">
                <a:latin typeface="Verdana" pitchFamily="34" charset="0"/>
              </a:rPr>
              <a:t>Parecer sobre as Demonstra</a:t>
            </a:r>
            <a:r>
              <a:rPr lang="pt-BR" sz="1800" smtClean="0"/>
              <a:t>ç</a:t>
            </a:r>
            <a:r>
              <a:rPr lang="pt-BR" sz="1800" smtClean="0">
                <a:latin typeface="Verdana" pitchFamily="34" charset="0"/>
              </a:rPr>
              <a:t>ões Financeiras B</a:t>
            </a:r>
            <a:r>
              <a:rPr lang="pt-BR" sz="1800" smtClean="0"/>
              <a:t>á</a:t>
            </a:r>
            <a:r>
              <a:rPr lang="pt-BR" sz="1800" smtClean="0">
                <a:latin typeface="Verdana" pitchFamily="34" charset="0"/>
              </a:rPr>
              <a:t>sicas;</a:t>
            </a:r>
          </a:p>
          <a:p>
            <a:pPr algn="just">
              <a:lnSpc>
                <a:spcPct val="130000"/>
              </a:lnSpc>
            </a:pPr>
            <a:r>
              <a:rPr lang="pt-BR" sz="1800" smtClean="0">
                <a:latin typeface="Verdana" pitchFamily="34" charset="0"/>
              </a:rPr>
              <a:t>Opinião sobre o Cumprimento de Cl</a:t>
            </a:r>
            <a:r>
              <a:rPr lang="pt-BR" sz="1800" smtClean="0"/>
              <a:t>á</a:t>
            </a:r>
            <a:r>
              <a:rPr lang="pt-BR" sz="1800" smtClean="0">
                <a:latin typeface="Verdana" pitchFamily="34" charset="0"/>
              </a:rPr>
              <a:t>usulas Contratuais;</a:t>
            </a:r>
          </a:p>
          <a:p>
            <a:pPr algn="just">
              <a:lnSpc>
                <a:spcPct val="130000"/>
              </a:lnSpc>
            </a:pPr>
            <a:r>
              <a:rPr lang="pt-BR" sz="1800" smtClean="0">
                <a:latin typeface="Verdana" pitchFamily="34" charset="0"/>
              </a:rPr>
              <a:t>Relat</a:t>
            </a:r>
            <a:r>
              <a:rPr lang="pt-BR" sz="1800" smtClean="0"/>
              <a:t>ó</a:t>
            </a:r>
            <a:r>
              <a:rPr lang="pt-BR" sz="1800" smtClean="0">
                <a:latin typeface="Verdana" pitchFamily="34" charset="0"/>
              </a:rPr>
              <a:t>rio de Auditoria:</a:t>
            </a:r>
          </a:p>
          <a:p>
            <a:pPr lvl="1"/>
            <a:r>
              <a:rPr lang="pt-BR" sz="1500" b="1" smtClean="0">
                <a:solidFill>
                  <a:schemeClr val="accent2"/>
                </a:solidFill>
              </a:rPr>
              <a:t>Avaliação dos Resultados:</a:t>
            </a:r>
          </a:p>
          <a:p>
            <a:pPr lvl="1"/>
            <a:r>
              <a:rPr lang="pt-BR" sz="1500" b="1" smtClean="0">
                <a:solidFill>
                  <a:schemeClr val="accent2"/>
                </a:solidFill>
              </a:rPr>
              <a:t>Acompanhamento de Recomendações da CGU:</a:t>
            </a:r>
          </a:p>
          <a:p>
            <a:pPr lvl="1"/>
            <a:r>
              <a:rPr lang="pt-BR" sz="1500" b="1" smtClean="0">
                <a:solidFill>
                  <a:schemeClr val="accent2"/>
                </a:solidFill>
              </a:rPr>
              <a:t>Acompanhamento de Determinações/Recomendações de Outros Órgãos de Controle:</a:t>
            </a:r>
          </a:p>
          <a:p>
            <a:pPr lvl="1"/>
            <a:r>
              <a:rPr lang="pt-BR" sz="1500" b="1" smtClean="0">
                <a:solidFill>
                  <a:schemeClr val="accent2"/>
                </a:solidFill>
              </a:rPr>
              <a:t>Estrutura, Organização e Sistemas:</a:t>
            </a:r>
          </a:p>
          <a:p>
            <a:pPr lvl="1"/>
            <a:r>
              <a:rPr lang="pt-BR" sz="1500" b="1" smtClean="0">
                <a:solidFill>
                  <a:schemeClr val="accent2"/>
                </a:solidFill>
              </a:rPr>
              <a:t>Execução Orçamentária:</a:t>
            </a:r>
          </a:p>
          <a:p>
            <a:pPr lvl="1"/>
            <a:r>
              <a:rPr lang="pt-BR" sz="1500" b="1" smtClean="0">
                <a:solidFill>
                  <a:schemeClr val="accent2"/>
                </a:solidFill>
              </a:rPr>
              <a:t>Pagamento de Obrigações Contratuais:</a:t>
            </a:r>
          </a:p>
          <a:p>
            <a:pPr lvl="1"/>
            <a:r>
              <a:rPr lang="pt-BR" sz="1500" b="1" smtClean="0">
                <a:solidFill>
                  <a:schemeClr val="accent2"/>
                </a:solidFill>
              </a:rPr>
              <a:t>Movimentação dos Recursos do Projeto:</a:t>
            </a:r>
          </a:p>
          <a:p>
            <a:pPr lvl="1"/>
            <a:r>
              <a:rPr lang="pt-BR" sz="1500" b="1" smtClean="0">
                <a:solidFill>
                  <a:schemeClr val="accent2"/>
                </a:solidFill>
              </a:rPr>
              <a:t>Comprovação de Gastos junto ao Agente Financeiro:</a:t>
            </a:r>
          </a:p>
          <a:p>
            <a:pPr lvl="1"/>
            <a:r>
              <a:rPr lang="pt-BR" sz="1500" b="1" smtClean="0">
                <a:solidFill>
                  <a:schemeClr val="accent2"/>
                </a:solidFill>
              </a:rPr>
              <a:t>Demonstrações Financeiras e Cumprimento de Cláusulas:</a:t>
            </a:r>
          </a:p>
          <a:p>
            <a:pPr lvl="1"/>
            <a:r>
              <a:rPr lang="pt-BR" sz="1500" b="1" smtClean="0">
                <a:solidFill>
                  <a:schemeClr val="accent2"/>
                </a:solidFill>
              </a:rPr>
              <a:t>Controles Patrimoniais:</a:t>
            </a:r>
          </a:p>
          <a:p>
            <a:pPr lvl="1"/>
            <a:r>
              <a:rPr lang="pt-BR" sz="1500" b="1" smtClean="0">
                <a:solidFill>
                  <a:schemeClr val="accent2"/>
                </a:solidFill>
              </a:rPr>
              <a:t>Gerenciamento dos Deslocamentos:</a:t>
            </a:r>
          </a:p>
          <a:p>
            <a:pPr lvl="1"/>
            <a:r>
              <a:rPr lang="pt-BR" sz="1500" b="1" smtClean="0">
                <a:solidFill>
                  <a:schemeClr val="accent2"/>
                </a:solidFill>
              </a:rPr>
              <a:t>Desenvolvimento de Competências:</a:t>
            </a:r>
          </a:p>
          <a:p>
            <a:pPr lvl="1"/>
            <a:r>
              <a:rPr lang="pt-BR" sz="1500" b="1" smtClean="0">
                <a:solidFill>
                  <a:schemeClr val="accent2"/>
                </a:solidFill>
              </a:rPr>
              <a:t>Contratação de Serviços de Pessoas Físicas:</a:t>
            </a:r>
          </a:p>
          <a:p>
            <a:pPr lvl="1"/>
            <a:r>
              <a:rPr lang="pt-BR" sz="1500" b="1" smtClean="0">
                <a:solidFill>
                  <a:schemeClr val="accent2"/>
                </a:solidFill>
              </a:rPr>
              <a:t>Contratação de Pessoas Jurídicas:</a:t>
            </a:r>
          </a:p>
          <a:p>
            <a:pPr lvl="1"/>
            <a:r>
              <a:rPr lang="pt-BR" sz="1500" b="1" smtClean="0">
                <a:solidFill>
                  <a:schemeClr val="accent2"/>
                </a:solidFill>
              </a:rPr>
              <a:t>Gerenciamento de Recursos Descentralizados</a:t>
            </a:r>
            <a:endParaRPr lang="pt-BR" sz="1500" b="1" smtClean="0">
              <a:solidFill>
                <a:schemeClr val="accent2"/>
              </a:solidFill>
              <a:latin typeface="Verdana" pitchFamily="34" charset="0"/>
            </a:endParaRPr>
          </a:p>
        </p:txBody>
      </p:sp>
      <p:sp>
        <p:nvSpPr>
          <p:cNvPr id="17411" name="Title 8"/>
          <p:cNvSpPr>
            <a:spLocks/>
          </p:cNvSpPr>
          <p:nvPr/>
        </p:nvSpPr>
        <p:spPr bwMode="auto">
          <a:xfrm>
            <a:off x="654050" y="0"/>
            <a:ext cx="6280150" cy="1143000"/>
          </a:xfrm>
          <a:prstGeom prst="rect">
            <a:avLst/>
          </a:prstGeom>
          <a:noFill/>
          <a:ln w="9525">
            <a:noFill/>
            <a:miter lim="800000"/>
            <a:headEnd/>
            <a:tailEnd/>
          </a:ln>
        </p:spPr>
        <p:txBody>
          <a:bodyPr anchor="ctr"/>
          <a:lstStyle/>
          <a:p>
            <a:pPr defTabSz="914400" fontAlgn="base">
              <a:lnSpc>
                <a:spcPct val="100000"/>
              </a:lnSpc>
              <a:buSzTx/>
            </a:pPr>
            <a:r>
              <a:rPr lang="pt-BR" sz="2400" i="1">
                <a:solidFill>
                  <a:srgbClr val="006699"/>
                </a:solidFill>
                <a:latin typeface="Calibri" pitchFamily="34" charset="0"/>
              </a:rPr>
              <a:t>Produtos da Auditoria</a:t>
            </a:r>
            <a:endParaRPr lang="en-US" sz="2400" i="1">
              <a:solidFill>
                <a:srgbClr val="006699"/>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552962">
                                            <p:txEl>
                                              <p:pRg st="0" end="0"/>
                                            </p:txEl>
                                          </p:spTgt>
                                        </p:tgtEl>
                                        <p:attrNameLst>
                                          <p:attrName>style.visibility</p:attrName>
                                        </p:attrNameLst>
                                      </p:cBhvr>
                                      <p:to>
                                        <p:strVal val="visible"/>
                                      </p:to>
                                    </p:set>
                                    <p:anim to="" calcmode="lin" valueType="num">
                                      <p:cBhvr>
                                        <p:cTn id="7" dur="1" fill="hold"/>
                                        <p:tgtEl>
                                          <p:spTgt spid="552962">
                                            <p:txEl>
                                              <p:pRg st="0" end="0"/>
                                            </p:txEl>
                                          </p:spTgt>
                                        </p:tgtEl>
                                        <p:attrNameLst>
                                          <p:attrName/>
                                        </p:attrNameLst>
                                      </p:cBhvr>
                                    </p:anim>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552962">
                                            <p:txEl>
                                              <p:pRg st="1" end="1"/>
                                            </p:txEl>
                                          </p:spTgt>
                                        </p:tgtEl>
                                        <p:attrNameLst>
                                          <p:attrName>style.visibility</p:attrName>
                                        </p:attrNameLst>
                                      </p:cBhvr>
                                      <p:to>
                                        <p:strVal val="visible"/>
                                      </p:to>
                                    </p:set>
                                    <p:anim to="" calcmode="lin" valueType="num">
                                      <p:cBhvr>
                                        <p:cTn id="11" dur="1" fill="hold"/>
                                        <p:tgtEl>
                                          <p:spTgt spid="552962">
                                            <p:txEl>
                                              <p:pRg st="1" end="1"/>
                                            </p:txEl>
                                          </p:spTgt>
                                        </p:tgtEl>
                                        <p:attrNameLst>
                                          <p:attrName/>
                                        </p:attrNameLst>
                                      </p:cBhvr>
                                    </p:anim>
                                  </p:childTnLst>
                                </p:cTn>
                              </p:par>
                            </p:childTnLst>
                          </p:cTn>
                        </p:par>
                        <p:par>
                          <p:cTn id="12" fill="hold" nodeType="afterGroup">
                            <p:stCondLst>
                              <p:cond delay="1000"/>
                            </p:stCondLst>
                            <p:childTnLst>
                              <p:par>
                                <p:cTn id="13" presetID="24" presetClass="entr" presetSubtype="0" fill="hold" grpId="0" nodeType="afterEffect">
                                  <p:stCondLst>
                                    <p:cond delay="0"/>
                                  </p:stCondLst>
                                  <p:childTnLst>
                                    <p:set>
                                      <p:cBhvr>
                                        <p:cTn id="14" dur="1" fill="hold">
                                          <p:stCondLst>
                                            <p:cond delay="499"/>
                                          </p:stCondLst>
                                        </p:cTn>
                                        <p:tgtEl>
                                          <p:spTgt spid="552962">
                                            <p:txEl>
                                              <p:pRg st="2" end="2"/>
                                            </p:txEl>
                                          </p:spTgt>
                                        </p:tgtEl>
                                        <p:attrNameLst>
                                          <p:attrName>style.visibility</p:attrName>
                                        </p:attrNameLst>
                                      </p:cBhvr>
                                      <p:to>
                                        <p:strVal val="visible"/>
                                      </p:to>
                                    </p:set>
                                    <p:anim to="" calcmode="lin" valueType="num">
                                      <p:cBhvr>
                                        <p:cTn id="15" dur="1" fill="hold"/>
                                        <p:tgtEl>
                                          <p:spTgt spid="552962">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2" grpId="0" build="p" bldLvl="5" autoUpdateAnimBg="0" advAuto="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62" name="Rectangle 2"/>
          <p:cNvSpPr>
            <a:spLocks noGrp="1" noChangeArrowheads="1"/>
          </p:cNvSpPr>
          <p:nvPr>
            <p:ph type="body" idx="4294967295"/>
          </p:nvPr>
        </p:nvSpPr>
        <p:spPr>
          <a:xfrm>
            <a:off x="504825" y="1295400"/>
            <a:ext cx="8027988" cy="3646488"/>
          </a:xfrm>
        </p:spPr>
        <p:txBody>
          <a:bodyPr/>
          <a:lstStyle/>
          <a:p>
            <a:pPr algn="just">
              <a:lnSpc>
                <a:spcPct val="130000"/>
              </a:lnSpc>
            </a:pPr>
            <a:r>
              <a:rPr lang="pt-BR" sz="2000" smtClean="0">
                <a:latin typeface="Verdana" pitchFamily="34" charset="0"/>
              </a:rPr>
              <a:t>Relatório Consolidado (incluindo relatórios específicos dos trabalhos realizados nos municípios) encaminhado à UCP, que adota as providências de remessa ao BID</a:t>
            </a:r>
          </a:p>
          <a:p>
            <a:pPr algn="just">
              <a:lnSpc>
                <a:spcPct val="130000"/>
              </a:lnSpc>
            </a:pPr>
            <a:r>
              <a:rPr lang="pt-BR" sz="2000" smtClean="0">
                <a:latin typeface="Verdana" pitchFamily="34" charset="0"/>
              </a:rPr>
              <a:t>Recomendações formuladas à UCP, ainda que pertinentes a questões relativas à UEM</a:t>
            </a:r>
          </a:p>
          <a:p>
            <a:pPr algn="just">
              <a:lnSpc>
                <a:spcPct val="130000"/>
              </a:lnSpc>
            </a:pPr>
            <a:r>
              <a:rPr lang="pt-BR" sz="2000" smtClean="0">
                <a:latin typeface="Verdana" pitchFamily="34" charset="0"/>
              </a:rPr>
              <a:t>UCP encaminha relatórios específicos às UEM e acompanha o andamento das medidas preventivas/corretivas pelas UEM</a:t>
            </a:r>
            <a:endParaRPr lang="pt-BR" sz="2000" smtClean="0">
              <a:solidFill>
                <a:schemeClr val="accent2"/>
              </a:solidFill>
              <a:latin typeface="Verdana" pitchFamily="34" charset="0"/>
            </a:endParaRPr>
          </a:p>
        </p:txBody>
      </p:sp>
      <p:sp>
        <p:nvSpPr>
          <p:cNvPr id="18435" name="Title 8"/>
          <p:cNvSpPr>
            <a:spLocks/>
          </p:cNvSpPr>
          <p:nvPr/>
        </p:nvSpPr>
        <p:spPr bwMode="auto">
          <a:xfrm>
            <a:off x="654050" y="0"/>
            <a:ext cx="6280150" cy="1143000"/>
          </a:xfrm>
          <a:prstGeom prst="rect">
            <a:avLst/>
          </a:prstGeom>
          <a:noFill/>
          <a:ln w="9525">
            <a:noFill/>
            <a:miter lim="800000"/>
            <a:headEnd/>
            <a:tailEnd/>
          </a:ln>
        </p:spPr>
        <p:txBody>
          <a:bodyPr anchor="ctr"/>
          <a:lstStyle/>
          <a:p>
            <a:pPr defTabSz="914400" fontAlgn="base">
              <a:lnSpc>
                <a:spcPct val="100000"/>
              </a:lnSpc>
              <a:buSzTx/>
            </a:pPr>
            <a:r>
              <a:rPr lang="pt-BR" sz="2400" i="1">
                <a:solidFill>
                  <a:srgbClr val="006699"/>
                </a:solidFill>
                <a:latin typeface="Calibri" pitchFamily="34" charset="0"/>
              </a:rPr>
              <a:t>Destinação dos relatórios e monitoramento das recomendações de auditoria</a:t>
            </a:r>
            <a:endParaRPr lang="en-US" sz="2400" i="1">
              <a:solidFill>
                <a:srgbClr val="006699"/>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552962">
                                            <p:txEl>
                                              <p:pRg st="0" end="0"/>
                                            </p:txEl>
                                          </p:spTgt>
                                        </p:tgtEl>
                                        <p:attrNameLst>
                                          <p:attrName>style.visibility</p:attrName>
                                        </p:attrNameLst>
                                      </p:cBhvr>
                                      <p:to>
                                        <p:strVal val="visible"/>
                                      </p:to>
                                    </p:set>
                                    <p:anim to="" calcmode="lin" valueType="num">
                                      <p:cBhvr>
                                        <p:cTn id="7" dur="1" fill="hold"/>
                                        <p:tgtEl>
                                          <p:spTgt spid="552962">
                                            <p:txEl>
                                              <p:pRg st="0" end="0"/>
                                            </p:txEl>
                                          </p:spTgt>
                                        </p:tgtEl>
                                        <p:attrNameLst>
                                          <p:attrName/>
                                        </p:attrNameLst>
                                      </p:cBhvr>
                                    </p:anim>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552962">
                                            <p:txEl>
                                              <p:pRg st="1" end="1"/>
                                            </p:txEl>
                                          </p:spTgt>
                                        </p:tgtEl>
                                        <p:attrNameLst>
                                          <p:attrName>style.visibility</p:attrName>
                                        </p:attrNameLst>
                                      </p:cBhvr>
                                      <p:to>
                                        <p:strVal val="visible"/>
                                      </p:to>
                                    </p:set>
                                    <p:anim to="" calcmode="lin" valueType="num">
                                      <p:cBhvr>
                                        <p:cTn id="11" dur="1" fill="hold"/>
                                        <p:tgtEl>
                                          <p:spTgt spid="552962">
                                            <p:txEl>
                                              <p:pRg st="1" end="1"/>
                                            </p:txEl>
                                          </p:spTgt>
                                        </p:tgtEl>
                                        <p:attrNameLst>
                                          <p:attrName/>
                                        </p:attrNameLst>
                                      </p:cBhvr>
                                    </p:anim>
                                  </p:childTnLst>
                                </p:cTn>
                              </p:par>
                            </p:childTnLst>
                          </p:cTn>
                        </p:par>
                        <p:par>
                          <p:cTn id="12" fill="hold" nodeType="afterGroup">
                            <p:stCondLst>
                              <p:cond delay="1000"/>
                            </p:stCondLst>
                            <p:childTnLst>
                              <p:par>
                                <p:cTn id="13" presetID="24" presetClass="entr" presetSubtype="0" fill="hold" grpId="0" nodeType="afterEffect">
                                  <p:stCondLst>
                                    <p:cond delay="0"/>
                                  </p:stCondLst>
                                  <p:childTnLst>
                                    <p:set>
                                      <p:cBhvr>
                                        <p:cTn id="14" dur="1" fill="hold">
                                          <p:stCondLst>
                                            <p:cond delay="499"/>
                                          </p:stCondLst>
                                        </p:cTn>
                                        <p:tgtEl>
                                          <p:spTgt spid="552962">
                                            <p:txEl>
                                              <p:pRg st="2" end="2"/>
                                            </p:txEl>
                                          </p:spTgt>
                                        </p:tgtEl>
                                        <p:attrNameLst>
                                          <p:attrName>style.visibility</p:attrName>
                                        </p:attrNameLst>
                                      </p:cBhvr>
                                      <p:to>
                                        <p:strVal val="visible"/>
                                      </p:to>
                                    </p:set>
                                    <p:anim to="" calcmode="lin" valueType="num">
                                      <p:cBhvr>
                                        <p:cTn id="15" dur="1" fill="hold"/>
                                        <p:tgtEl>
                                          <p:spTgt spid="552962">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2" grpId="0" build="p" bldLvl="5" autoUpdateAnimBg="0"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5970" name="Object 2"/>
          <p:cNvGraphicFramePr>
            <a:graphicFrameLocks noChangeAspect="1"/>
          </p:cNvGraphicFramePr>
          <p:nvPr/>
        </p:nvGraphicFramePr>
        <p:xfrm>
          <a:off x="1192213" y="1295400"/>
          <a:ext cx="6732587" cy="5410200"/>
        </p:xfrm>
        <a:graphic>
          <a:graphicData uri="http://schemas.openxmlformats.org/presentationml/2006/ole">
            <p:oleObj spid="_x0000_s19458" name="Clip" r:id="rId4" imgW="3709988" imgH="2963863" progId="MS_ClipArt_Gallery.2">
              <p:embed/>
            </p:oleObj>
          </a:graphicData>
        </a:graphic>
      </p:graphicFrame>
      <p:sp>
        <p:nvSpPr>
          <p:cNvPr id="595971" name="Text Box 3"/>
          <p:cNvSpPr txBox="1">
            <a:spLocks noChangeArrowheads="1"/>
          </p:cNvSpPr>
          <p:nvPr/>
        </p:nvSpPr>
        <p:spPr bwMode="auto">
          <a:xfrm>
            <a:off x="3276600" y="3533775"/>
            <a:ext cx="2486025" cy="885825"/>
          </a:xfrm>
          <a:prstGeom prst="rect">
            <a:avLst/>
          </a:prstGeom>
          <a:noFill/>
          <a:ln w="9525">
            <a:noFill/>
            <a:miter lim="800000"/>
            <a:headEnd/>
            <a:tailEnd/>
          </a:ln>
          <a:effectLst/>
        </p:spPr>
        <p:txBody>
          <a:bodyPr anchor="ctr">
            <a:spAutoFit/>
          </a:bodyPr>
          <a:lstStyle/>
          <a:p>
            <a:pPr algn="ctr" fontAlgn="base">
              <a:lnSpc>
                <a:spcPct val="100000"/>
              </a:lnSpc>
              <a:spcBef>
                <a:spcPct val="50000"/>
              </a:spcBef>
              <a:buSzTx/>
            </a:pPr>
            <a:r>
              <a:rPr lang="pt-BR" sz="2600">
                <a:solidFill>
                  <a:srgbClr val="FF0000"/>
                </a:solidFill>
                <a:latin typeface="Calibri" pitchFamily="34" charset="0"/>
              </a:rPr>
              <a:t>TIPOS DE PARECERES</a:t>
            </a:r>
            <a:endParaRPr lang="pt-BR" sz="1800">
              <a:solidFill>
                <a:srgbClr val="FF0000"/>
              </a:solidFill>
              <a:latin typeface="Calibri" pitchFamily="34" charset="0"/>
            </a:endParaRPr>
          </a:p>
        </p:txBody>
      </p:sp>
      <p:sp>
        <p:nvSpPr>
          <p:cNvPr id="595972" name="Text Box 4"/>
          <p:cNvSpPr txBox="1">
            <a:spLocks noChangeArrowheads="1"/>
          </p:cNvSpPr>
          <p:nvPr/>
        </p:nvSpPr>
        <p:spPr bwMode="auto">
          <a:xfrm>
            <a:off x="1219200" y="1371600"/>
            <a:ext cx="3019425" cy="701675"/>
          </a:xfrm>
          <a:prstGeom prst="rect">
            <a:avLst/>
          </a:prstGeom>
          <a:noFill/>
          <a:ln w="9525">
            <a:noFill/>
            <a:miter lim="800000"/>
            <a:headEnd/>
            <a:tailEnd/>
          </a:ln>
          <a:effectLst/>
        </p:spPr>
        <p:txBody>
          <a:bodyPr anchor="ctr">
            <a:spAutoFit/>
          </a:bodyPr>
          <a:lstStyle/>
          <a:p>
            <a:pPr fontAlgn="base">
              <a:lnSpc>
                <a:spcPct val="100000"/>
              </a:lnSpc>
              <a:spcBef>
                <a:spcPct val="50000"/>
              </a:spcBef>
              <a:buSzTx/>
            </a:pPr>
            <a:r>
              <a:rPr lang="pt-BR" sz="2000">
                <a:solidFill>
                  <a:srgbClr val="FFFF00"/>
                </a:solidFill>
                <a:latin typeface="Calibri" pitchFamily="34" charset="0"/>
              </a:rPr>
              <a:t>Parecer PLENO ou SEM RESSALVAS</a:t>
            </a:r>
            <a:endParaRPr lang="pt-BR" sz="1800">
              <a:solidFill>
                <a:srgbClr val="FF0000"/>
              </a:solidFill>
              <a:latin typeface="Calibri" pitchFamily="34" charset="0"/>
            </a:endParaRPr>
          </a:p>
        </p:txBody>
      </p:sp>
      <p:sp>
        <p:nvSpPr>
          <p:cNvPr id="595973" name="Text Box 5"/>
          <p:cNvSpPr txBox="1">
            <a:spLocks noChangeArrowheads="1"/>
          </p:cNvSpPr>
          <p:nvPr/>
        </p:nvSpPr>
        <p:spPr bwMode="auto">
          <a:xfrm>
            <a:off x="5334000" y="1435100"/>
            <a:ext cx="2486025" cy="701675"/>
          </a:xfrm>
          <a:prstGeom prst="rect">
            <a:avLst/>
          </a:prstGeom>
          <a:noFill/>
          <a:ln w="9525">
            <a:noFill/>
            <a:miter lim="800000"/>
            <a:headEnd/>
            <a:tailEnd/>
          </a:ln>
          <a:effectLst/>
        </p:spPr>
        <p:txBody>
          <a:bodyPr anchor="ctr">
            <a:spAutoFit/>
          </a:bodyPr>
          <a:lstStyle/>
          <a:p>
            <a:pPr algn="r" fontAlgn="base">
              <a:lnSpc>
                <a:spcPct val="100000"/>
              </a:lnSpc>
              <a:spcBef>
                <a:spcPct val="50000"/>
              </a:spcBef>
              <a:buSzTx/>
            </a:pPr>
            <a:r>
              <a:rPr lang="pt-BR" sz="2000">
                <a:solidFill>
                  <a:schemeClr val="accent2"/>
                </a:solidFill>
                <a:latin typeface="Calibri" pitchFamily="34" charset="0"/>
              </a:rPr>
              <a:t>Parecer COM RESSALVAS</a:t>
            </a:r>
            <a:endParaRPr lang="pt-BR" sz="1800">
              <a:solidFill>
                <a:srgbClr val="FF0000"/>
              </a:solidFill>
              <a:latin typeface="Calibri" pitchFamily="34" charset="0"/>
            </a:endParaRPr>
          </a:p>
        </p:txBody>
      </p:sp>
      <p:sp>
        <p:nvSpPr>
          <p:cNvPr id="595974" name="Text Box 6"/>
          <p:cNvSpPr txBox="1">
            <a:spLocks noChangeArrowheads="1"/>
          </p:cNvSpPr>
          <p:nvPr/>
        </p:nvSpPr>
        <p:spPr bwMode="auto">
          <a:xfrm>
            <a:off x="5280025" y="5241925"/>
            <a:ext cx="2486025" cy="1311275"/>
          </a:xfrm>
          <a:prstGeom prst="rect">
            <a:avLst/>
          </a:prstGeom>
          <a:noFill/>
          <a:ln w="9525">
            <a:noFill/>
            <a:miter lim="800000"/>
            <a:headEnd/>
            <a:tailEnd/>
          </a:ln>
          <a:effectLst/>
        </p:spPr>
        <p:txBody>
          <a:bodyPr anchor="ctr">
            <a:spAutoFit/>
          </a:bodyPr>
          <a:lstStyle/>
          <a:p>
            <a:pPr algn="r" fontAlgn="base">
              <a:lnSpc>
                <a:spcPct val="100000"/>
              </a:lnSpc>
              <a:spcBef>
                <a:spcPct val="50000"/>
              </a:spcBef>
              <a:buSzTx/>
            </a:pPr>
            <a:r>
              <a:rPr lang="pt-BR" sz="2000">
                <a:solidFill>
                  <a:srgbClr val="FF0000"/>
                </a:solidFill>
                <a:latin typeface="Calibri" pitchFamily="34" charset="0"/>
              </a:rPr>
              <a:t>Parecer COM NEGATIVA (ABSTENÇÃO) DE OPINIÃO</a:t>
            </a:r>
          </a:p>
        </p:txBody>
      </p:sp>
      <p:sp>
        <p:nvSpPr>
          <p:cNvPr id="595975" name="Text Box 7"/>
          <p:cNvSpPr txBox="1">
            <a:spLocks noChangeArrowheads="1"/>
          </p:cNvSpPr>
          <p:nvPr/>
        </p:nvSpPr>
        <p:spPr bwMode="auto">
          <a:xfrm>
            <a:off x="1317625" y="6118225"/>
            <a:ext cx="2486025" cy="396875"/>
          </a:xfrm>
          <a:prstGeom prst="rect">
            <a:avLst/>
          </a:prstGeom>
          <a:noFill/>
          <a:ln w="9525">
            <a:noFill/>
            <a:miter lim="800000"/>
            <a:headEnd/>
            <a:tailEnd/>
          </a:ln>
          <a:effectLst/>
        </p:spPr>
        <p:txBody>
          <a:bodyPr anchor="ctr">
            <a:spAutoFit/>
          </a:bodyPr>
          <a:lstStyle/>
          <a:p>
            <a:pPr fontAlgn="base">
              <a:lnSpc>
                <a:spcPct val="100000"/>
              </a:lnSpc>
              <a:spcBef>
                <a:spcPct val="50000"/>
              </a:spcBef>
              <a:buSzTx/>
            </a:pPr>
            <a:r>
              <a:rPr lang="pt-BR" sz="2000">
                <a:solidFill>
                  <a:schemeClr val="tx1"/>
                </a:solidFill>
                <a:latin typeface="Calibri" pitchFamily="34" charset="0"/>
              </a:rPr>
              <a:t>Parecer ADVERSO</a:t>
            </a:r>
            <a:endParaRPr lang="pt-BR" sz="2000">
              <a:solidFill>
                <a:srgbClr val="FF0000"/>
              </a:solidFill>
              <a:latin typeface="Calibri" pitchFamily="34" charset="0"/>
            </a:endParaRPr>
          </a:p>
        </p:txBody>
      </p:sp>
      <p:grpSp>
        <p:nvGrpSpPr>
          <p:cNvPr id="595976" name="Group 8"/>
          <p:cNvGrpSpPr>
            <a:grpSpLocks/>
          </p:cNvGrpSpPr>
          <p:nvPr/>
        </p:nvGrpSpPr>
        <p:grpSpPr bwMode="auto">
          <a:xfrm>
            <a:off x="304800" y="1295400"/>
            <a:ext cx="5638800" cy="3048000"/>
            <a:chOff x="192" y="816"/>
            <a:chExt cx="3552" cy="1920"/>
          </a:xfrm>
        </p:grpSpPr>
        <p:sp>
          <p:nvSpPr>
            <p:cNvPr id="19475" name="AutoShape 9"/>
            <p:cNvSpPr>
              <a:spLocks noChangeArrowheads="1"/>
            </p:cNvSpPr>
            <p:nvPr/>
          </p:nvSpPr>
          <p:spPr bwMode="auto">
            <a:xfrm>
              <a:off x="192" y="816"/>
              <a:ext cx="3552" cy="1920"/>
            </a:xfrm>
            <a:prstGeom prst="wedgeRoundRectCallout">
              <a:avLst>
                <a:gd name="adj1" fmla="val 53380"/>
                <a:gd name="adj2" fmla="val 100366"/>
                <a:gd name="adj3" fmla="val 16667"/>
              </a:avLst>
            </a:prstGeom>
            <a:solidFill>
              <a:schemeClr val="bg1"/>
            </a:solidFill>
            <a:ln w="9525">
              <a:solidFill>
                <a:schemeClr val="tx1"/>
              </a:solidFill>
              <a:miter lim="800000"/>
              <a:headEnd/>
              <a:tailEnd/>
            </a:ln>
            <a:effectLst/>
          </p:spPr>
          <p:txBody>
            <a:bodyPr wrap="none" anchor="ctr"/>
            <a:lstStyle/>
            <a:p>
              <a:pPr algn="ctr" fontAlgn="base">
                <a:lnSpc>
                  <a:spcPct val="100000"/>
                </a:lnSpc>
                <a:spcBef>
                  <a:spcPct val="50000"/>
                </a:spcBef>
                <a:buSzTx/>
              </a:pPr>
              <a:endParaRPr lang="pt-BR" sz="1800" b="0">
                <a:solidFill>
                  <a:srgbClr val="FF0000"/>
                </a:solidFill>
                <a:latin typeface="Calibri" pitchFamily="34" charset="0"/>
              </a:endParaRPr>
            </a:p>
          </p:txBody>
        </p:sp>
        <p:sp>
          <p:nvSpPr>
            <p:cNvPr id="19476" name="Text Box 10"/>
            <p:cNvSpPr txBox="1">
              <a:spLocks noChangeArrowheads="1"/>
            </p:cNvSpPr>
            <p:nvPr/>
          </p:nvSpPr>
          <p:spPr bwMode="auto">
            <a:xfrm>
              <a:off x="240" y="1021"/>
              <a:ext cx="3504" cy="1525"/>
            </a:xfrm>
            <a:prstGeom prst="rect">
              <a:avLst/>
            </a:prstGeom>
            <a:noFill/>
            <a:ln w="9525">
              <a:noFill/>
              <a:miter lim="800000"/>
              <a:headEnd/>
              <a:tailEnd/>
            </a:ln>
            <a:effectLst/>
          </p:spPr>
          <p:txBody>
            <a:bodyPr anchor="ctr">
              <a:spAutoFit/>
            </a:bodyPr>
            <a:lstStyle/>
            <a:p>
              <a:pPr fontAlgn="base">
                <a:lnSpc>
                  <a:spcPct val="100000"/>
                </a:lnSpc>
                <a:spcBef>
                  <a:spcPct val="50000"/>
                </a:spcBef>
                <a:buSzTx/>
              </a:pPr>
              <a:r>
                <a:rPr lang="pt-BR" sz="1700" b="0" i="1">
                  <a:solidFill>
                    <a:schemeClr val="tx1"/>
                  </a:solidFill>
                  <a:latin typeface="Calibri" pitchFamily="34" charset="0"/>
                </a:rPr>
                <a:t>“Quando o Órgão ou Unidade de Controle Interno não puder opinar, conclusivamente, sobre o estado das contas, em virtude de o órgão ou a entidade examinada não ter apresentado ou não possuir registros contábeis ou demonstrações financeiras compatíveis ou em razão da ocorrência de outros fatores determinantes, será emitido circunstanciado relatório abordando objetivamente as razões impeditivas e manifestando a negativa de opinião” (IN SFC n.º 01/2001).</a:t>
              </a:r>
            </a:p>
          </p:txBody>
        </p:sp>
      </p:grpSp>
      <p:grpSp>
        <p:nvGrpSpPr>
          <p:cNvPr id="595979" name="Group 11"/>
          <p:cNvGrpSpPr>
            <a:grpSpLocks/>
          </p:cNvGrpSpPr>
          <p:nvPr/>
        </p:nvGrpSpPr>
        <p:grpSpPr bwMode="auto">
          <a:xfrm>
            <a:off x="2895600" y="1295400"/>
            <a:ext cx="5943600" cy="3048000"/>
            <a:chOff x="1824" y="816"/>
            <a:chExt cx="3744" cy="1920"/>
          </a:xfrm>
        </p:grpSpPr>
        <p:sp>
          <p:nvSpPr>
            <p:cNvPr id="19473" name="AutoShape 12"/>
            <p:cNvSpPr>
              <a:spLocks noChangeArrowheads="1"/>
            </p:cNvSpPr>
            <p:nvPr/>
          </p:nvSpPr>
          <p:spPr bwMode="auto">
            <a:xfrm>
              <a:off x="1920" y="816"/>
              <a:ext cx="3552" cy="1920"/>
            </a:xfrm>
            <a:prstGeom prst="wedgeRoundRectCallout">
              <a:avLst>
                <a:gd name="adj1" fmla="val -61231"/>
                <a:gd name="adj2" fmla="val 107343"/>
                <a:gd name="adj3" fmla="val 16667"/>
              </a:avLst>
            </a:prstGeom>
            <a:solidFill>
              <a:schemeClr val="bg1"/>
            </a:solidFill>
            <a:ln w="9525">
              <a:solidFill>
                <a:schemeClr val="tx1"/>
              </a:solidFill>
              <a:miter lim="800000"/>
              <a:headEnd/>
              <a:tailEnd/>
            </a:ln>
            <a:effectLst/>
          </p:spPr>
          <p:txBody>
            <a:bodyPr wrap="none" anchor="ctr"/>
            <a:lstStyle/>
            <a:p>
              <a:pPr algn="ctr" fontAlgn="base">
                <a:lnSpc>
                  <a:spcPct val="100000"/>
                </a:lnSpc>
                <a:spcBef>
                  <a:spcPct val="50000"/>
                </a:spcBef>
                <a:buSzTx/>
              </a:pPr>
              <a:endParaRPr lang="pt-BR" sz="1800">
                <a:solidFill>
                  <a:srgbClr val="FF0000"/>
                </a:solidFill>
                <a:latin typeface="Calibri" pitchFamily="34" charset="0"/>
              </a:endParaRPr>
            </a:p>
          </p:txBody>
        </p:sp>
        <p:sp>
          <p:nvSpPr>
            <p:cNvPr id="19474" name="Rectangle 13"/>
            <p:cNvSpPr>
              <a:spLocks noChangeArrowheads="1"/>
            </p:cNvSpPr>
            <p:nvPr/>
          </p:nvSpPr>
          <p:spPr bwMode="auto">
            <a:xfrm>
              <a:off x="1824" y="1008"/>
              <a:ext cx="3744" cy="1680"/>
            </a:xfrm>
            <a:prstGeom prst="rect">
              <a:avLst/>
            </a:prstGeom>
            <a:noFill/>
            <a:ln w="9525">
              <a:noFill/>
              <a:miter lim="800000"/>
              <a:headEnd/>
              <a:tailEnd/>
            </a:ln>
            <a:effectLst/>
          </p:spPr>
          <p:txBody>
            <a:bodyPr/>
            <a:lstStyle/>
            <a:p>
              <a:pPr marL="342900" indent="-342900" defTabSz="914400" fontAlgn="base">
                <a:lnSpc>
                  <a:spcPct val="100000"/>
                </a:lnSpc>
                <a:spcBef>
                  <a:spcPct val="20000"/>
                </a:spcBef>
                <a:buSzTx/>
              </a:pPr>
              <a:r>
                <a:rPr lang="pt-BR" sz="1000" b="0" i="1">
                  <a:solidFill>
                    <a:schemeClr val="accent2"/>
                  </a:solidFill>
                  <a:latin typeface="Calibri" pitchFamily="34" charset="0"/>
                </a:rPr>
                <a:t>	</a:t>
              </a:r>
              <a:r>
                <a:rPr lang="pt-BR" sz="1800" b="0" i="1">
                  <a:solidFill>
                    <a:schemeClr val="tx1"/>
                  </a:solidFill>
                  <a:latin typeface="Calibri" pitchFamily="34" charset="0"/>
                </a:rPr>
                <a:t>No parecer adverso, o auditor emite opinião de que as demonstrações contábeis não estão adequadamente representadas, nas datas e períodos indicados.</a:t>
              </a:r>
            </a:p>
            <a:p>
              <a:pPr marL="342900" indent="-342900" defTabSz="914400" fontAlgn="base">
                <a:lnSpc>
                  <a:spcPct val="100000"/>
                </a:lnSpc>
                <a:spcBef>
                  <a:spcPct val="20000"/>
                </a:spcBef>
                <a:buSzTx/>
              </a:pPr>
              <a:endParaRPr lang="pt-BR" sz="1800" b="0" i="1">
                <a:solidFill>
                  <a:schemeClr val="tx1"/>
                </a:solidFill>
                <a:latin typeface="Calibri" pitchFamily="34" charset="0"/>
              </a:endParaRPr>
            </a:p>
            <a:p>
              <a:pPr marL="342900" indent="-342900" defTabSz="914400" fontAlgn="base">
                <a:lnSpc>
                  <a:spcPct val="100000"/>
                </a:lnSpc>
                <a:spcBef>
                  <a:spcPct val="20000"/>
                </a:spcBef>
                <a:buSzTx/>
              </a:pPr>
              <a:r>
                <a:rPr lang="pt-BR" sz="1800" b="0" i="1">
                  <a:solidFill>
                    <a:schemeClr val="tx1"/>
                  </a:solidFill>
                  <a:latin typeface="Calibri" pitchFamily="34" charset="0"/>
                </a:rPr>
                <a:t> Resolução CFC nº 820/97</a:t>
              </a:r>
            </a:p>
            <a:p>
              <a:pPr marL="342900" indent="-342900" defTabSz="914400" fontAlgn="base">
                <a:lnSpc>
                  <a:spcPct val="100000"/>
                </a:lnSpc>
                <a:spcBef>
                  <a:spcPct val="20000"/>
                </a:spcBef>
                <a:buSzTx/>
              </a:pPr>
              <a:endParaRPr lang="pt-BR" sz="1800">
                <a:solidFill>
                  <a:schemeClr val="tx1"/>
                </a:solidFill>
                <a:latin typeface="Calibri" pitchFamily="34" charset="0"/>
              </a:endParaRPr>
            </a:p>
          </p:txBody>
        </p:sp>
      </p:grpSp>
      <p:grpSp>
        <p:nvGrpSpPr>
          <p:cNvPr id="595982" name="Group 14"/>
          <p:cNvGrpSpPr>
            <a:grpSpLocks/>
          </p:cNvGrpSpPr>
          <p:nvPr/>
        </p:nvGrpSpPr>
        <p:grpSpPr bwMode="auto">
          <a:xfrm>
            <a:off x="2895600" y="3594100"/>
            <a:ext cx="5943600" cy="3048000"/>
            <a:chOff x="1824" y="2264"/>
            <a:chExt cx="3744" cy="1920"/>
          </a:xfrm>
        </p:grpSpPr>
        <p:sp>
          <p:nvSpPr>
            <p:cNvPr id="19471" name="AutoShape 15"/>
            <p:cNvSpPr>
              <a:spLocks noChangeArrowheads="1"/>
            </p:cNvSpPr>
            <p:nvPr/>
          </p:nvSpPr>
          <p:spPr bwMode="auto">
            <a:xfrm>
              <a:off x="1936" y="2264"/>
              <a:ext cx="3552" cy="1920"/>
            </a:xfrm>
            <a:prstGeom prst="wedgeRoundRectCallout">
              <a:avLst>
                <a:gd name="adj1" fmla="val -54278"/>
                <a:gd name="adj2" fmla="val -101148"/>
                <a:gd name="adj3" fmla="val 16667"/>
              </a:avLst>
            </a:prstGeom>
            <a:solidFill>
              <a:schemeClr val="bg1"/>
            </a:solidFill>
            <a:ln w="9525">
              <a:solidFill>
                <a:schemeClr val="tx1"/>
              </a:solidFill>
              <a:miter lim="800000"/>
              <a:headEnd/>
              <a:tailEnd/>
            </a:ln>
            <a:effectLst/>
          </p:spPr>
          <p:txBody>
            <a:bodyPr wrap="none" anchor="ctr"/>
            <a:lstStyle/>
            <a:p>
              <a:pPr algn="ctr" fontAlgn="base">
                <a:lnSpc>
                  <a:spcPct val="100000"/>
                </a:lnSpc>
                <a:spcBef>
                  <a:spcPct val="50000"/>
                </a:spcBef>
                <a:buSzTx/>
              </a:pPr>
              <a:endParaRPr lang="pt-BR" sz="1800">
                <a:solidFill>
                  <a:srgbClr val="FF0000"/>
                </a:solidFill>
                <a:latin typeface="Calibri" pitchFamily="34" charset="0"/>
              </a:endParaRPr>
            </a:p>
          </p:txBody>
        </p:sp>
        <p:sp>
          <p:nvSpPr>
            <p:cNvPr id="19472" name="Rectangle 16"/>
            <p:cNvSpPr>
              <a:spLocks noChangeArrowheads="1"/>
            </p:cNvSpPr>
            <p:nvPr/>
          </p:nvSpPr>
          <p:spPr bwMode="auto">
            <a:xfrm>
              <a:off x="1824" y="2448"/>
              <a:ext cx="3744" cy="1536"/>
            </a:xfrm>
            <a:prstGeom prst="rect">
              <a:avLst/>
            </a:prstGeom>
            <a:noFill/>
            <a:ln w="9525">
              <a:noFill/>
              <a:miter lim="800000"/>
              <a:headEnd/>
              <a:tailEnd/>
            </a:ln>
            <a:effectLst/>
          </p:spPr>
          <p:txBody>
            <a:bodyPr/>
            <a:lstStyle/>
            <a:p>
              <a:pPr marL="342900" indent="-342900" defTabSz="914400" fontAlgn="base">
                <a:lnSpc>
                  <a:spcPct val="100000"/>
                </a:lnSpc>
                <a:spcBef>
                  <a:spcPct val="20000"/>
                </a:spcBef>
                <a:buSzTx/>
              </a:pPr>
              <a:r>
                <a:rPr lang="pt-BR" sz="1800" b="0" i="1">
                  <a:solidFill>
                    <a:schemeClr val="accent2"/>
                  </a:solidFill>
                  <a:latin typeface="Calibri" pitchFamily="34" charset="0"/>
                </a:rPr>
                <a:t>	</a:t>
              </a:r>
              <a:r>
                <a:rPr lang="pt-BR" sz="1800" b="0" i="1">
                  <a:solidFill>
                    <a:schemeClr val="tx1"/>
                  </a:solidFill>
                  <a:latin typeface="Calibri" pitchFamily="34" charset="0"/>
                </a:rPr>
                <a:t>O parecer sem ressalva indica que o auditor está convencido de que as demonstrações contábeis foram elaboradas consoante os princípios fundamentais de contabilidade, e representam, em todos os aspectos relevantes, a situação financeira da entidade examinada.</a:t>
              </a:r>
            </a:p>
            <a:p>
              <a:pPr marL="342900" indent="-342900" defTabSz="914400" fontAlgn="base">
                <a:lnSpc>
                  <a:spcPct val="100000"/>
                </a:lnSpc>
                <a:spcBef>
                  <a:spcPct val="20000"/>
                </a:spcBef>
                <a:buSzTx/>
              </a:pPr>
              <a:endParaRPr lang="pt-BR" sz="1800" b="0" i="1">
                <a:solidFill>
                  <a:schemeClr val="tx1"/>
                </a:solidFill>
                <a:latin typeface="Calibri" pitchFamily="34" charset="0"/>
              </a:endParaRPr>
            </a:p>
            <a:p>
              <a:pPr marL="342900" indent="-342900" defTabSz="914400" fontAlgn="base">
                <a:lnSpc>
                  <a:spcPct val="100000"/>
                </a:lnSpc>
                <a:spcBef>
                  <a:spcPct val="20000"/>
                </a:spcBef>
                <a:buSzTx/>
              </a:pPr>
              <a:r>
                <a:rPr lang="pt-BR" sz="1800" b="0" i="1">
                  <a:solidFill>
                    <a:schemeClr val="tx1"/>
                  </a:solidFill>
                  <a:latin typeface="Calibri" pitchFamily="34" charset="0"/>
                </a:rPr>
                <a:t> Resolução CFC nº 820/97</a:t>
              </a:r>
              <a:endParaRPr lang="pt-BR" sz="1800">
                <a:solidFill>
                  <a:schemeClr val="tx1"/>
                </a:solidFill>
                <a:latin typeface="Calibri" pitchFamily="34" charset="0"/>
              </a:endParaRPr>
            </a:p>
          </p:txBody>
        </p:sp>
      </p:grpSp>
      <p:grpSp>
        <p:nvGrpSpPr>
          <p:cNvPr id="595985" name="Group 17"/>
          <p:cNvGrpSpPr>
            <a:grpSpLocks/>
          </p:cNvGrpSpPr>
          <p:nvPr/>
        </p:nvGrpSpPr>
        <p:grpSpPr bwMode="auto">
          <a:xfrm>
            <a:off x="76200" y="3594100"/>
            <a:ext cx="5943600" cy="3048000"/>
            <a:chOff x="48" y="2264"/>
            <a:chExt cx="3744" cy="1920"/>
          </a:xfrm>
        </p:grpSpPr>
        <p:sp>
          <p:nvSpPr>
            <p:cNvPr id="19469" name="AutoShape 18"/>
            <p:cNvSpPr>
              <a:spLocks noChangeArrowheads="1"/>
            </p:cNvSpPr>
            <p:nvPr/>
          </p:nvSpPr>
          <p:spPr bwMode="auto">
            <a:xfrm>
              <a:off x="192" y="2264"/>
              <a:ext cx="3456" cy="1920"/>
            </a:xfrm>
            <a:prstGeom prst="wedgeRoundRectCallout">
              <a:avLst>
                <a:gd name="adj1" fmla="val 61833"/>
                <a:gd name="adj2" fmla="val -98648"/>
                <a:gd name="adj3" fmla="val 16667"/>
              </a:avLst>
            </a:prstGeom>
            <a:solidFill>
              <a:schemeClr val="bg1"/>
            </a:solidFill>
            <a:ln w="9525">
              <a:solidFill>
                <a:schemeClr val="tx1"/>
              </a:solidFill>
              <a:miter lim="800000"/>
              <a:headEnd/>
              <a:tailEnd/>
            </a:ln>
            <a:effectLst/>
          </p:spPr>
          <p:txBody>
            <a:bodyPr wrap="none" anchor="ctr"/>
            <a:lstStyle/>
            <a:p>
              <a:pPr algn="ctr" fontAlgn="base">
                <a:lnSpc>
                  <a:spcPct val="100000"/>
                </a:lnSpc>
                <a:spcBef>
                  <a:spcPct val="50000"/>
                </a:spcBef>
                <a:buSzTx/>
              </a:pPr>
              <a:endParaRPr lang="pt-BR" sz="1800">
                <a:solidFill>
                  <a:srgbClr val="FF0000"/>
                </a:solidFill>
                <a:latin typeface="Calibri" pitchFamily="34" charset="0"/>
              </a:endParaRPr>
            </a:p>
          </p:txBody>
        </p:sp>
        <p:sp>
          <p:nvSpPr>
            <p:cNvPr id="19470" name="Rectangle 19"/>
            <p:cNvSpPr>
              <a:spLocks noChangeArrowheads="1"/>
            </p:cNvSpPr>
            <p:nvPr/>
          </p:nvSpPr>
          <p:spPr bwMode="auto">
            <a:xfrm>
              <a:off x="48" y="2448"/>
              <a:ext cx="3744" cy="1680"/>
            </a:xfrm>
            <a:prstGeom prst="rect">
              <a:avLst/>
            </a:prstGeom>
            <a:noFill/>
            <a:ln w="9525">
              <a:noFill/>
              <a:miter lim="800000"/>
              <a:headEnd/>
              <a:tailEnd/>
            </a:ln>
            <a:effectLst/>
          </p:spPr>
          <p:txBody>
            <a:bodyPr/>
            <a:lstStyle/>
            <a:p>
              <a:pPr marL="342900" indent="-342900" defTabSz="914400" fontAlgn="base">
                <a:lnSpc>
                  <a:spcPct val="100000"/>
                </a:lnSpc>
                <a:spcBef>
                  <a:spcPct val="20000"/>
                </a:spcBef>
                <a:buSzTx/>
              </a:pPr>
              <a:r>
                <a:rPr lang="pt-BR" sz="1800" b="0" i="1">
                  <a:solidFill>
                    <a:schemeClr val="tx1"/>
                  </a:solidFill>
                  <a:latin typeface="Calibri" pitchFamily="34" charset="0"/>
                </a:rPr>
                <a:t>	O parecer com ressalva é emitido quando o auditor conclui que o efeito de qualquer discordância ou restrição na extensão de um trabalho não é de tal magnitude que requeira parecer adverso ou abstenção de opinião.</a:t>
              </a:r>
            </a:p>
            <a:p>
              <a:pPr marL="342900" indent="-342900" defTabSz="914400" fontAlgn="base">
                <a:lnSpc>
                  <a:spcPct val="100000"/>
                </a:lnSpc>
                <a:spcBef>
                  <a:spcPct val="20000"/>
                </a:spcBef>
                <a:buSzTx/>
              </a:pPr>
              <a:endParaRPr lang="pt-BR" sz="1800" b="0" i="1">
                <a:solidFill>
                  <a:schemeClr val="tx1"/>
                </a:solidFill>
                <a:latin typeface="Calibri" pitchFamily="34" charset="0"/>
              </a:endParaRPr>
            </a:p>
            <a:p>
              <a:pPr marL="342900" indent="-342900" defTabSz="914400" fontAlgn="base">
                <a:lnSpc>
                  <a:spcPct val="100000"/>
                </a:lnSpc>
                <a:spcBef>
                  <a:spcPct val="20000"/>
                </a:spcBef>
                <a:buSzTx/>
              </a:pPr>
              <a:r>
                <a:rPr lang="pt-BR" sz="1800" b="0" i="1">
                  <a:solidFill>
                    <a:schemeClr val="tx1"/>
                  </a:solidFill>
                  <a:latin typeface="Calibri" pitchFamily="34" charset="0"/>
                </a:rPr>
                <a:t> Resolução CFC nº 820/97</a:t>
              </a:r>
            </a:p>
            <a:p>
              <a:pPr marL="342900" indent="-342900" defTabSz="914400" fontAlgn="base">
                <a:lnSpc>
                  <a:spcPct val="100000"/>
                </a:lnSpc>
                <a:spcBef>
                  <a:spcPct val="20000"/>
                </a:spcBef>
                <a:buSzTx/>
              </a:pPr>
              <a:endParaRPr lang="pt-BR" sz="1800">
                <a:solidFill>
                  <a:schemeClr val="tx1"/>
                </a:solidFill>
                <a:latin typeface="Calibri" pitchFamily="34" charset="0"/>
              </a:endParaRPr>
            </a:p>
          </p:txBody>
        </p:sp>
      </p:grpSp>
      <p:sp>
        <p:nvSpPr>
          <p:cNvPr id="19468" name="Title 8"/>
          <p:cNvSpPr>
            <a:spLocks/>
          </p:cNvSpPr>
          <p:nvPr/>
        </p:nvSpPr>
        <p:spPr bwMode="auto">
          <a:xfrm>
            <a:off x="654050" y="0"/>
            <a:ext cx="6280150" cy="1143000"/>
          </a:xfrm>
          <a:prstGeom prst="rect">
            <a:avLst/>
          </a:prstGeom>
          <a:noFill/>
          <a:ln w="9525">
            <a:noFill/>
            <a:miter lim="800000"/>
            <a:headEnd/>
            <a:tailEnd/>
          </a:ln>
        </p:spPr>
        <p:txBody>
          <a:bodyPr anchor="ctr"/>
          <a:lstStyle/>
          <a:p>
            <a:pPr defTabSz="914400" fontAlgn="base">
              <a:lnSpc>
                <a:spcPct val="100000"/>
              </a:lnSpc>
              <a:buSzTx/>
            </a:pPr>
            <a:r>
              <a:rPr lang="pt-BR" sz="2400" i="1">
                <a:solidFill>
                  <a:srgbClr val="006699"/>
                </a:solidFill>
                <a:latin typeface="Calibri" pitchFamily="34" charset="0"/>
              </a:rPr>
              <a:t>Pareceres da Auditoria</a:t>
            </a:r>
            <a:endParaRPr lang="en-US" sz="2400" i="1">
              <a:solidFill>
                <a:srgbClr val="006699"/>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nodeType="afterEffect">
                                  <p:stCondLst>
                                    <p:cond delay="0"/>
                                  </p:stCondLst>
                                  <p:childTnLst>
                                    <p:set>
                                      <p:cBhvr>
                                        <p:cTn id="6" dur="1" fill="hold">
                                          <p:stCondLst>
                                            <p:cond delay="0"/>
                                          </p:stCondLst>
                                        </p:cTn>
                                        <p:tgtEl>
                                          <p:spTgt spid="595970"/>
                                        </p:tgtEl>
                                        <p:attrNameLst>
                                          <p:attrName>style.visibility</p:attrName>
                                        </p:attrNameLst>
                                      </p:cBhvr>
                                      <p:to>
                                        <p:strVal val="visible"/>
                                      </p:to>
                                    </p:set>
                                    <p:animEffect transition="in" filter="randombar(vertical)">
                                      <p:cBhvr>
                                        <p:cTn id="7" dur="500"/>
                                        <p:tgtEl>
                                          <p:spTgt spid="595970"/>
                                        </p:tgtEl>
                                      </p:cBhvr>
                                    </p:animEffect>
                                  </p:childTnLst>
                                </p:cTn>
                              </p:par>
                            </p:childTnLst>
                          </p:cTn>
                        </p:par>
                        <p:par>
                          <p:cTn id="8" fill="hold" nodeType="afterGroup">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595971"/>
                                        </p:tgtEl>
                                        <p:attrNameLst>
                                          <p:attrName>style.visibility</p:attrName>
                                        </p:attrNameLst>
                                      </p:cBhvr>
                                      <p:to>
                                        <p:strVal val="visible"/>
                                      </p:to>
                                    </p:set>
                                    <p:animEffect transition="in" filter="randombar(vertical)">
                                      <p:cBhvr>
                                        <p:cTn id="11" dur="500"/>
                                        <p:tgtEl>
                                          <p:spTgt spid="595971"/>
                                        </p:tgtEl>
                                      </p:cBhvr>
                                    </p:animEffect>
                                  </p:childTnLst>
                                </p:cTn>
                              </p:par>
                            </p:childTnLst>
                          </p:cTn>
                        </p:par>
                        <p:par>
                          <p:cTn id="12" fill="hold" nodeType="afterGroup">
                            <p:stCondLst>
                              <p:cond delay="1000"/>
                            </p:stCondLst>
                            <p:childTnLst>
                              <p:par>
                                <p:cTn id="13" presetID="14" presetClass="entr" presetSubtype="5" fill="hold" grpId="0" nodeType="afterEffect">
                                  <p:stCondLst>
                                    <p:cond delay="0"/>
                                  </p:stCondLst>
                                  <p:childTnLst>
                                    <p:set>
                                      <p:cBhvr>
                                        <p:cTn id="14" dur="1" fill="hold">
                                          <p:stCondLst>
                                            <p:cond delay="0"/>
                                          </p:stCondLst>
                                        </p:cTn>
                                        <p:tgtEl>
                                          <p:spTgt spid="595972"/>
                                        </p:tgtEl>
                                        <p:attrNameLst>
                                          <p:attrName>style.visibility</p:attrName>
                                        </p:attrNameLst>
                                      </p:cBhvr>
                                      <p:to>
                                        <p:strVal val="visible"/>
                                      </p:to>
                                    </p:set>
                                    <p:animEffect transition="in" filter="randombar(vertical)">
                                      <p:cBhvr>
                                        <p:cTn id="15" dur="500"/>
                                        <p:tgtEl>
                                          <p:spTgt spid="595972"/>
                                        </p:tgtEl>
                                      </p:cBhvr>
                                    </p:animEffect>
                                  </p:childTnLst>
                                </p:cTn>
                              </p:par>
                            </p:childTnLst>
                          </p:cTn>
                        </p:par>
                        <p:par>
                          <p:cTn id="16" fill="hold" nodeType="afterGroup">
                            <p:stCondLst>
                              <p:cond delay="1500"/>
                            </p:stCondLst>
                            <p:childTnLst>
                              <p:par>
                                <p:cTn id="17" presetID="14" presetClass="entr" presetSubtype="5" fill="hold" grpId="0" nodeType="afterEffect">
                                  <p:stCondLst>
                                    <p:cond delay="0"/>
                                  </p:stCondLst>
                                  <p:childTnLst>
                                    <p:set>
                                      <p:cBhvr>
                                        <p:cTn id="18" dur="1" fill="hold">
                                          <p:stCondLst>
                                            <p:cond delay="0"/>
                                          </p:stCondLst>
                                        </p:cTn>
                                        <p:tgtEl>
                                          <p:spTgt spid="595973"/>
                                        </p:tgtEl>
                                        <p:attrNameLst>
                                          <p:attrName>style.visibility</p:attrName>
                                        </p:attrNameLst>
                                      </p:cBhvr>
                                      <p:to>
                                        <p:strVal val="visible"/>
                                      </p:to>
                                    </p:set>
                                    <p:animEffect transition="in" filter="randombar(vertical)">
                                      <p:cBhvr>
                                        <p:cTn id="19" dur="500"/>
                                        <p:tgtEl>
                                          <p:spTgt spid="595973"/>
                                        </p:tgtEl>
                                      </p:cBhvr>
                                    </p:animEffect>
                                  </p:childTnLst>
                                </p:cTn>
                              </p:par>
                            </p:childTnLst>
                          </p:cTn>
                        </p:par>
                        <p:par>
                          <p:cTn id="20" fill="hold" nodeType="afterGroup">
                            <p:stCondLst>
                              <p:cond delay="2000"/>
                            </p:stCondLst>
                            <p:childTnLst>
                              <p:par>
                                <p:cTn id="21" presetID="14" presetClass="entr" presetSubtype="5" fill="hold" grpId="0" nodeType="afterEffect">
                                  <p:stCondLst>
                                    <p:cond delay="0"/>
                                  </p:stCondLst>
                                  <p:childTnLst>
                                    <p:set>
                                      <p:cBhvr>
                                        <p:cTn id="22" dur="1" fill="hold">
                                          <p:stCondLst>
                                            <p:cond delay="0"/>
                                          </p:stCondLst>
                                        </p:cTn>
                                        <p:tgtEl>
                                          <p:spTgt spid="595974"/>
                                        </p:tgtEl>
                                        <p:attrNameLst>
                                          <p:attrName>style.visibility</p:attrName>
                                        </p:attrNameLst>
                                      </p:cBhvr>
                                      <p:to>
                                        <p:strVal val="visible"/>
                                      </p:to>
                                    </p:set>
                                    <p:animEffect transition="in" filter="randombar(vertical)">
                                      <p:cBhvr>
                                        <p:cTn id="23" dur="500"/>
                                        <p:tgtEl>
                                          <p:spTgt spid="595974"/>
                                        </p:tgtEl>
                                      </p:cBhvr>
                                    </p:animEffect>
                                  </p:childTnLst>
                                </p:cTn>
                              </p:par>
                            </p:childTnLst>
                          </p:cTn>
                        </p:par>
                        <p:par>
                          <p:cTn id="24" fill="hold" nodeType="afterGroup">
                            <p:stCondLst>
                              <p:cond delay="2500"/>
                            </p:stCondLst>
                            <p:childTnLst>
                              <p:par>
                                <p:cTn id="25" presetID="14" presetClass="entr" presetSubtype="5" fill="hold" grpId="0" nodeType="afterEffect">
                                  <p:stCondLst>
                                    <p:cond delay="0"/>
                                  </p:stCondLst>
                                  <p:childTnLst>
                                    <p:set>
                                      <p:cBhvr>
                                        <p:cTn id="26" dur="1" fill="hold">
                                          <p:stCondLst>
                                            <p:cond delay="0"/>
                                          </p:stCondLst>
                                        </p:cTn>
                                        <p:tgtEl>
                                          <p:spTgt spid="595975"/>
                                        </p:tgtEl>
                                        <p:attrNameLst>
                                          <p:attrName>style.visibility</p:attrName>
                                        </p:attrNameLst>
                                      </p:cBhvr>
                                      <p:to>
                                        <p:strVal val="visible"/>
                                      </p:to>
                                    </p:set>
                                    <p:animEffect transition="in" filter="randombar(vertical)">
                                      <p:cBhvr>
                                        <p:cTn id="27" dur="500"/>
                                        <p:tgtEl>
                                          <p:spTgt spid="59597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9" fill="hold" nodeType="clickEffect">
                                  <p:stCondLst>
                                    <p:cond delay="0"/>
                                  </p:stCondLst>
                                  <p:childTnLst>
                                    <p:set>
                                      <p:cBhvr>
                                        <p:cTn id="31" dur="1" fill="hold">
                                          <p:stCondLst>
                                            <p:cond delay="0"/>
                                          </p:stCondLst>
                                        </p:cTn>
                                        <p:tgtEl>
                                          <p:spTgt spid="595982"/>
                                        </p:tgtEl>
                                        <p:attrNameLst>
                                          <p:attrName>style.visibility</p:attrName>
                                        </p:attrNameLst>
                                      </p:cBhvr>
                                      <p:to>
                                        <p:strVal val="visible"/>
                                      </p:to>
                                    </p:set>
                                    <p:anim calcmode="lin" valueType="num">
                                      <p:cBhvr additive="base">
                                        <p:cTn id="32" dur="500" fill="hold"/>
                                        <p:tgtEl>
                                          <p:spTgt spid="595982"/>
                                        </p:tgtEl>
                                        <p:attrNameLst>
                                          <p:attrName>ppt_x</p:attrName>
                                        </p:attrNameLst>
                                      </p:cBhvr>
                                      <p:tavLst>
                                        <p:tav tm="0">
                                          <p:val>
                                            <p:strVal val="0-#ppt_w/2"/>
                                          </p:val>
                                        </p:tav>
                                        <p:tav tm="100000">
                                          <p:val>
                                            <p:strVal val="#ppt_x"/>
                                          </p:val>
                                        </p:tav>
                                      </p:tavLst>
                                    </p:anim>
                                    <p:anim calcmode="lin" valueType="num">
                                      <p:cBhvr additive="base">
                                        <p:cTn id="33" dur="500" fill="hold"/>
                                        <p:tgtEl>
                                          <p:spTgt spid="595982"/>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595982"/>
                                        </p:tgtEl>
                                        <p:attrNameLst>
                                          <p:attrName>style.visibility</p:attrName>
                                        </p:attrNameLst>
                                      </p:cBhvr>
                                      <p:to>
                                        <p:strVal val="hidden"/>
                                      </p:to>
                                    </p:set>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3" fill="hold" nodeType="clickEffect">
                                  <p:stCondLst>
                                    <p:cond delay="0"/>
                                  </p:stCondLst>
                                  <p:childTnLst>
                                    <p:set>
                                      <p:cBhvr>
                                        <p:cTn id="37" dur="1" fill="hold">
                                          <p:stCondLst>
                                            <p:cond delay="0"/>
                                          </p:stCondLst>
                                        </p:cTn>
                                        <p:tgtEl>
                                          <p:spTgt spid="595985"/>
                                        </p:tgtEl>
                                        <p:attrNameLst>
                                          <p:attrName>style.visibility</p:attrName>
                                        </p:attrNameLst>
                                      </p:cBhvr>
                                      <p:to>
                                        <p:strVal val="visible"/>
                                      </p:to>
                                    </p:set>
                                    <p:anim calcmode="lin" valueType="num">
                                      <p:cBhvr additive="base">
                                        <p:cTn id="38" dur="500" fill="hold"/>
                                        <p:tgtEl>
                                          <p:spTgt spid="595985"/>
                                        </p:tgtEl>
                                        <p:attrNameLst>
                                          <p:attrName>ppt_x</p:attrName>
                                        </p:attrNameLst>
                                      </p:cBhvr>
                                      <p:tavLst>
                                        <p:tav tm="0">
                                          <p:val>
                                            <p:strVal val="1+#ppt_w/2"/>
                                          </p:val>
                                        </p:tav>
                                        <p:tav tm="100000">
                                          <p:val>
                                            <p:strVal val="#ppt_x"/>
                                          </p:val>
                                        </p:tav>
                                      </p:tavLst>
                                    </p:anim>
                                    <p:anim calcmode="lin" valueType="num">
                                      <p:cBhvr additive="base">
                                        <p:cTn id="39" dur="500" fill="hold"/>
                                        <p:tgtEl>
                                          <p:spTgt spid="595985"/>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595985"/>
                                        </p:tgtEl>
                                        <p:attrNameLst>
                                          <p:attrName>style.visibility</p:attrName>
                                        </p:attrNameLst>
                                      </p:cBhvr>
                                      <p:to>
                                        <p:strVal val="hidden"/>
                                      </p:to>
                                    </p:set>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12" fill="hold" nodeType="clickEffect">
                                  <p:stCondLst>
                                    <p:cond delay="0"/>
                                  </p:stCondLst>
                                  <p:childTnLst>
                                    <p:set>
                                      <p:cBhvr>
                                        <p:cTn id="43" dur="1" fill="hold">
                                          <p:stCondLst>
                                            <p:cond delay="0"/>
                                          </p:stCondLst>
                                        </p:cTn>
                                        <p:tgtEl>
                                          <p:spTgt spid="595979"/>
                                        </p:tgtEl>
                                        <p:attrNameLst>
                                          <p:attrName>style.visibility</p:attrName>
                                        </p:attrNameLst>
                                      </p:cBhvr>
                                      <p:to>
                                        <p:strVal val="visible"/>
                                      </p:to>
                                    </p:set>
                                    <p:anim calcmode="lin" valueType="num">
                                      <p:cBhvr additive="base">
                                        <p:cTn id="44" dur="500" fill="hold"/>
                                        <p:tgtEl>
                                          <p:spTgt spid="595979"/>
                                        </p:tgtEl>
                                        <p:attrNameLst>
                                          <p:attrName>ppt_x</p:attrName>
                                        </p:attrNameLst>
                                      </p:cBhvr>
                                      <p:tavLst>
                                        <p:tav tm="0">
                                          <p:val>
                                            <p:strVal val="0-#ppt_w/2"/>
                                          </p:val>
                                        </p:tav>
                                        <p:tav tm="100000">
                                          <p:val>
                                            <p:strVal val="#ppt_x"/>
                                          </p:val>
                                        </p:tav>
                                      </p:tavLst>
                                    </p:anim>
                                    <p:anim calcmode="lin" valueType="num">
                                      <p:cBhvr additive="base">
                                        <p:cTn id="45" dur="500" fill="hold"/>
                                        <p:tgtEl>
                                          <p:spTgt spid="59597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95979"/>
                                        </p:tgtEl>
                                        <p:attrNameLst>
                                          <p:attrName>style.visibility</p:attrName>
                                        </p:attrNameLst>
                                      </p:cBhvr>
                                      <p:to>
                                        <p:strVal val="hidden"/>
                                      </p:to>
                                    </p:set>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6" fill="hold" nodeType="clickEffect">
                                  <p:stCondLst>
                                    <p:cond delay="0"/>
                                  </p:stCondLst>
                                  <p:childTnLst>
                                    <p:set>
                                      <p:cBhvr>
                                        <p:cTn id="49" dur="1" fill="hold">
                                          <p:stCondLst>
                                            <p:cond delay="0"/>
                                          </p:stCondLst>
                                        </p:cTn>
                                        <p:tgtEl>
                                          <p:spTgt spid="595976"/>
                                        </p:tgtEl>
                                        <p:attrNameLst>
                                          <p:attrName>style.visibility</p:attrName>
                                        </p:attrNameLst>
                                      </p:cBhvr>
                                      <p:to>
                                        <p:strVal val="visible"/>
                                      </p:to>
                                    </p:set>
                                    <p:anim calcmode="lin" valueType="num">
                                      <p:cBhvr additive="base">
                                        <p:cTn id="50" dur="500" fill="hold"/>
                                        <p:tgtEl>
                                          <p:spTgt spid="595976"/>
                                        </p:tgtEl>
                                        <p:attrNameLst>
                                          <p:attrName>ppt_x</p:attrName>
                                        </p:attrNameLst>
                                      </p:cBhvr>
                                      <p:tavLst>
                                        <p:tav tm="0">
                                          <p:val>
                                            <p:strVal val="1+#ppt_w/2"/>
                                          </p:val>
                                        </p:tav>
                                        <p:tav tm="100000">
                                          <p:val>
                                            <p:strVal val="#ppt_x"/>
                                          </p:val>
                                        </p:tav>
                                      </p:tavLst>
                                    </p:anim>
                                    <p:anim calcmode="lin" valueType="num">
                                      <p:cBhvr additive="base">
                                        <p:cTn id="51" dur="500" fill="hold"/>
                                        <p:tgtEl>
                                          <p:spTgt spid="5959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1" grpId="0" autoUpdateAnimBg="0"/>
      <p:bldP spid="595972" grpId="0" autoUpdateAnimBg="0"/>
      <p:bldP spid="595973" grpId="0" autoUpdateAnimBg="0"/>
      <p:bldP spid="595974" grpId="0" autoUpdateAnimBg="0"/>
      <p:bldP spid="59597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4294967295"/>
          </p:nvPr>
        </p:nvSpPr>
        <p:spPr>
          <a:xfrm>
            <a:off x="468313" y="1916113"/>
            <a:ext cx="8229600" cy="4525962"/>
          </a:xfrm>
        </p:spPr>
        <p:txBody>
          <a:bodyPr/>
          <a:lstStyle/>
          <a:p>
            <a:pPr>
              <a:buFontTx/>
              <a:buNone/>
            </a:pPr>
            <a:endParaRPr lang="es-ES_tradnl" sz="2000" smtClean="0">
              <a:solidFill>
                <a:srgbClr val="FF3399"/>
              </a:solidFill>
              <a:latin typeface="Calibri" pitchFamily="34" charset="0"/>
            </a:endParaRPr>
          </a:p>
          <a:p>
            <a:pPr>
              <a:buFontTx/>
              <a:buNone/>
            </a:pPr>
            <a:endParaRPr lang="en-US" sz="2000" smtClean="0">
              <a:solidFill>
                <a:srgbClr val="FF3399"/>
              </a:solidFill>
              <a:latin typeface="Calibri" pitchFamily="34" charset="0"/>
            </a:endParaRPr>
          </a:p>
        </p:txBody>
      </p:sp>
      <p:grpSp>
        <p:nvGrpSpPr>
          <p:cNvPr id="20483" name="AutoShape 6"/>
          <p:cNvGrpSpPr>
            <a:grpSpLocks/>
          </p:cNvGrpSpPr>
          <p:nvPr/>
        </p:nvGrpSpPr>
        <p:grpSpPr bwMode="auto">
          <a:xfrm>
            <a:off x="179388" y="4581525"/>
            <a:ext cx="1854200" cy="863600"/>
            <a:chOff x="280" y="2208"/>
            <a:chExt cx="1168" cy="487"/>
          </a:xfrm>
        </p:grpSpPr>
        <p:pic>
          <p:nvPicPr>
            <p:cNvPr id="20496" name="AutoShape 6"/>
            <p:cNvPicPr>
              <a:picLocks noChangeArrowheads="1"/>
            </p:cNvPicPr>
            <p:nvPr/>
          </p:nvPicPr>
          <p:blipFill>
            <a:blip r:embed="rId3" cstate="print"/>
            <a:srcRect/>
            <a:stretch>
              <a:fillRect/>
            </a:stretch>
          </p:blipFill>
          <p:spPr bwMode="auto">
            <a:xfrm>
              <a:off x="280" y="2208"/>
              <a:ext cx="1168" cy="487"/>
            </a:xfrm>
            <a:prstGeom prst="rect">
              <a:avLst/>
            </a:prstGeom>
            <a:noFill/>
            <a:ln w="9525">
              <a:noFill/>
              <a:miter lim="800000"/>
              <a:headEnd/>
              <a:tailEnd/>
            </a:ln>
          </p:spPr>
        </p:pic>
        <p:sp>
          <p:nvSpPr>
            <p:cNvPr id="20497" name="Text Box 8"/>
            <p:cNvSpPr txBox="1">
              <a:spLocks noChangeArrowheads="1"/>
            </p:cNvSpPr>
            <p:nvPr/>
          </p:nvSpPr>
          <p:spPr bwMode="auto">
            <a:xfrm>
              <a:off x="385" y="2289"/>
              <a:ext cx="960" cy="325"/>
            </a:xfrm>
            <a:prstGeom prst="rect">
              <a:avLst/>
            </a:prstGeom>
            <a:solidFill>
              <a:srgbClr val="6699FF"/>
            </a:solidFill>
            <a:ln w="9525">
              <a:noFill/>
              <a:miter lim="800000"/>
              <a:headEnd/>
              <a:tailEnd/>
            </a:ln>
          </p:spPr>
          <p:txBody>
            <a:bodyPr wrap="none" anchor="ctr"/>
            <a:lstStyle/>
            <a:p>
              <a:pPr algn="ctr" defTabSz="914400" eaLnBrk="1" fontAlgn="base" hangingPunct="1">
                <a:lnSpc>
                  <a:spcPct val="100000"/>
                </a:lnSpc>
                <a:buSzTx/>
              </a:pPr>
              <a:r>
                <a:rPr lang="es-AR" sz="1800" b="0">
                  <a:latin typeface="Calibri" pitchFamily="34" charset="0"/>
                </a:rPr>
                <a:t>Auditor Externo</a:t>
              </a:r>
            </a:p>
          </p:txBody>
        </p:sp>
      </p:grpSp>
      <p:grpSp>
        <p:nvGrpSpPr>
          <p:cNvPr id="20484" name="AutoShape 6"/>
          <p:cNvGrpSpPr>
            <a:grpSpLocks/>
          </p:cNvGrpSpPr>
          <p:nvPr/>
        </p:nvGrpSpPr>
        <p:grpSpPr bwMode="auto">
          <a:xfrm>
            <a:off x="179388" y="1773238"/>
            <a:ext cx="1854200" cy="1295400"/>
            <a:chOff x="280" y="1924"/>
            <a:chExt cx="1168" cy="649"/>
          </a:xfrm>
        </p:grpSpPr>
        <p:pic>
          <p:nvPicPr>
            <p:cNvPr id="20494" name="AutoShape 6"/>
            <p:cNvPicPr>
              <a:picLocks noChangeArrowheads="1"/>
            </p:cNvPicPr>
            <p:nvPr/>
          </p:nvPicPr>
          <p:blipFill>
            <a:blip r:embed="rId3" cstate="print"/>
            <a:srcRect/>
            <a:stretch>
              <a:fillRect/>
            </a:stretch>
          </p:blipFill>
          <p:spPr bwMode="auto">
            <a:xfrm>
              <a:off x="280" y="1924"/>
              <a:ext cx="1168" cy="649"/>
            </a:xfrm>
            <a:prstGeom prst="rect">
              <a:avLst/>
            </a:prstGeom>
            <a:noFill/>
            <a:ln w="9525">
              <a:noFill/>
              <a:miter lim="800000"/>
              <a:headEnd/>
              <a:tailEnd/>
            </a:ln>
          </p:spPr>
        </p:pic>
        <p:sp>
          <p:nvSpPr>
            <p:cNvPr id="20495" name="Text Box 11"/>
            <p:cNvSpPr txBox="1">
              <a:spLocks noChangeArrowheads="1"/>
            </p:cNvSpPr>
            <p:nvPr/>
          </p:nvSpPr>
          <p:spPr bwMode="auto">
            <a:xfrm>
              <a:off x="371" y="1996"/>
              <a:ext cx="974" cy="469"/>
            </a:xfrm>
            <a:prstGeom prst="rect">
              <a:avLst/>
            </a:prstGeom>
            <a:solidFill>
              <a:srgbClr val="6699FF"/>
            </a:solidFill>
            <a:ln w="9525">
              <a:noFill/>
              <a:miter lim="800000"/>
              <a:headEnd/>
              <a:tailEnd/>
            </a:ln>
          </p:spPr>
          <p:txBody>
            <a:bodyPr wrap="none" anchor="ctr"/>
            <a:lstStyle/>
            <a:p>
              <a:pPr algn="ctr" defTabSz="914400" eaLnBrk="1" fontAlgn="base" hangingPunct="1">
                <a:lnSpc>
                  <a:spcPct val="100000"/>
                </a:lnSpc>
                <a:buSzTx/>
              </a:pPr>
              <a:r>
                <a:rPr lang="es-AR" sz="1800" b="0">
                  <a:latin typeface="Calibri" pitchFamily="34" charset="0"/>
                </a:rPr>
                <a:t>Mutuário ou</a:t>
              </a:r>
            </a:p>
            <a:p>
              <a:pPr algn="ctr" defTabSz="914400" eaLnBrk="1" fontAlgn="base" hangingPunct="1">
                <a:lnSpc>
                  <a:spcPct val="100000"/>
                </a:lnSpc>
                <a:buSzTx/>
              </a:pPr>
              <a:r>
                <a:rPr lang="es-AR" sz="1800" b="0">
                  <a:latin typeface="Calibri" pitchFamily="34" charset="0"/>
                </a:rPr>
                <a:t>Organismo </a:t>
              </a:r>
            </a:p>
            <a:p>
              <a:pPr algn="ctr" defTabSz="914400" eaLnBrk="1" fontAlgn="base" hangingPunct="1">
                <a:lnSpc>
                  <a:spcPct val="100000"/>
                </a:lnSpc>
                <a:buSzTx/>
              </a:pPr>
              <a:r>
                <a:rPr lang="es-AR" sz="1800" b="0">
                  <a:latin typeface="Calibri" pitchFamily="34" charset="0"/>
                </a:rPr>
                <a:t>Executor</a:t>
              </a:r>
            </a:p>
          </p:txBody>
        </p:sp>
      </p:grpSp>
      <p:sp>
        <p:nvSpPr>
          <p:cNvPr id="41" name="AutoShape 2"/>
          <p:cNvSpPr>
            <a:spLocks noChangeArrowheads="1"/>
          </p:cNvSpPr>
          <p:nvPr/>
        </p:nvSpPr>
        <p:spPr bwMode="auto">
          <a:xfrm>
            <a:off x="2125498" y="1412776"/>
            <a:ext cx="6588534" cy="2592288"/>
          </a:xfrm>
          <a:prstGeom prst="roundRect">
            <a:avLst>
              <a:gd name="adj" fmla="val 10972"/>
            </a:avLst>
          </a:prstGeom>
          <a:solidFill>
            <a:schemeClr val="bg1"/>
          </a:solidFill>
          <a:ln w="9525" algn="ctr">
            <a:noFill/>
            <a:prstDash val="dash"/>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defTabSz="914400" eaLnBrk="1" fontAlgn="base" hangingPunct="1">
              <a:lnSpc>
                <a:spcPct val="100000"/>
              </a:lnSpc>
              <a:buSzTx/>
              <a:defRPr/>
            </a:pPr>
            <a:endParaRPr lang="pt-BR" sz="1600" b="0">
              <a:solidFill>
                <a:schemeClr val="tx1"/>
              </a:solidFill>
              <a:latin typeface="Calibri" pitchFamily="34" charset="0"/>
              <a:ea typeface="+mn-ea"/>
              <a:cs typeface="Arial" charset="0"/>
            </a:endParaRPr>
          </a:p>
        </p:txBody>
      </p:sp>
      <p:sp>
        <p:nvSpPr>
          <p:cNvPr id="3" name="AutoShape 2"/>
          <p:cNvSpPr>
            <a:spLocks noChangeArrowheads="1"/>
          </p:cNvSpPr>
          <p:nvPr/>
        </p:nvSpPr>
        <p:spPr bwMode="auto">
          <a:xfrm>
            <a:off x="2124181" y="4365104"/>
            <a:ext cx="6592190" cy="1248866"/>
          </a:xfrm>
          <a:prstGeom prst="roundRect">
            <a:avLst>
              <a:gd name="adj" fmla="val 10972"/>
            </a:avLst>
          </a:prstGeom>
          <a:solidFill>
            <a:schemeClr val="bg1"/>
          </a:solidFill>
          <a:ln w="9525" algn="ctr">
            <a:noFill/>
            <a:prstDash val="dash"/>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defTabSz="914400" eaLnBrk="1" fontAlgn="base" hangingPunct="1">
              <a:lnSpc>
                <a:spcPct val="100000"/>
              </a:lnSpc>
              <a:buSzTx/>
              <a:defRPr/>
            </a:pPr>
            <a:endParaRPr lang="pt-BR" sz="1600" b="0">
              <a:solidFill>
                <a:schemeClr val="tx1"/>
              </a:solidFill>
              <a:latin typeface="Calibri" pitchFamily="34" charset="0"/>
              <a:ea typeface="+mn-ea"/>
              <a:cs typeface="Arial" charset="0"/>
            </a:endParaRPr>
          </a:p>
        </p:txBody>
      </p:sp>
      <p:sp>
        <p:nvSpPr>
          <p:cNvPr id="20491" name="Rectangle 27"/>
          <p:cNvSpPr>
            <a:spLocks noChangeArrowheads="1"/>
          </p:cNvSpPr>
          <p:nvPr/>
        </p:nvSpPr>
        <p:spPr bwMode="auto">
          <a:xfrm>
            <a:off x="2124075" y="1520825"/>
            <a:ext cx="6624638" cy="2289175"/>
          </a:xfrm>
          <a:prstGeom prst="rect">
            <a:avLst/>
          </a:prstGeom>
          <a:noFill/>
          <a:ln w="9525">
            <a:noFill/>
            <a:miter lim="800000"/>
            <a:headEnd/>
            <a:tailEnd/>
          </a:ln>
        </p:spPr>
        <p:txBody>
          <a:bodyPr>
            <a:spAutoFit/>
          </a:bodyPr>
          <a:lstStyle/>
          <a:p>
            <a:pPr defTabSz="914400" eaLnBrk="1" fontAlgn="base" hangingPunct="1">
              <a:lnSpc>
                <a:spcPct val="100000"/>
              </a:lnSpc>
              <a:buClr>
                <a:srgbClr val="3366FF"/>
              </a:buClr>
              <a:buSzPct val="110000"/>
              <a:buFontTx/>
              <a:buChar char="•"/>
            </a:pPr>
            <a:r>
              <a:rPr lang="pt-BR" sz="1800" b="0">
                <a:solidFill>
                  <a:schemeClr val="tx1"/>
                </a:solidFill>
                <a:latin typeface="Calibri" pitchFamily="34" charset="0"/>
              </a:rPr>
              <a:t> Tem a responsabilidade de </a:t>
            </a:r>
            <a:r>
              <a:rPr lang="pt-BR" sz="1800" b="0">
                <a:solidFill>
                  <a:srgbClr val="3366FF"/>
                </a:solidFill>
                <a:latin typeface="Calibri" pitchFamily="34" charset="0"/>
              </a:rPr>
              <a:t>apresentar </a:t>
            </a:r>
            <a:r>
              <a:rPr lang="pt-BR" sz="1800" b="0">
                <a:solidFill>
                  <a:schemeClr val="tx1"/>
                </a:solidFill>
                <a:latin typeface="Calibri" pitchFamily="34" charset="0"/>
              </a:rPr>
              <a:t>ao Banco os relatórios </a:t>
            </a:r>
          </a:p>
          <a:p>
            <a:pPr defTabSz="914400" eaLnBrk="1" fontAlgn="base" hangingPunct="1">
              <a:lnSpc>
                <a:spcPct val="100000"/>
              </a:lnSpc>
              <a:buClr>
                <a:srgbClr val="3366FF"/>
              </a:buClr>
              <a:buSzPct val="110000"/>
            </a:pPr>
            <a:r>
              <a:rPr lang="pt-BR" sz="1800" b="0">
                <a:solidFill>
                  <a:schemeClr val="tx1"/>
                </a:solidFill>
                <a:latin typeface="Calibri" pitchFamily="34" charset="0"/>
              </a:rPr>
              <a:t> financeiros, auditados ou não (quando requeridos), conforme as datas de compromisso constantes do Contrato de Empréstimo. </a:t>
            </a:r>
          </a:p>
          <a:p>
            <a:pPr defTabSz="914400" eaLnBrk="1" fontAlgn="base" hangingPunct="1">
              <a:lnSpc>
                <a:spcPct val="100000"/>
              </a:lnSpc>
              <a:buClr>
                <a:srgbClr val="3366FF"/>
              </a:buClr>
              <a:buSzPct val="110000"/>
              <a:buFontTx/>
              <a:buChar char="•"/>
            </a:pPr>
            <a:r>
              <a:rPr lang="pt-BR" sz="1800" b="0">
                <a:solidFill>
                  <a:schemeClr val="tx1"/>
                </a:solidFill>
                <a:latin typeface="Calibri" pitchFamily="34" charset="0"/>
              </a:rPr>
              <a:t> Assegurar que o relatório de auditoria recebido </a:t>
            </a:r>
            <a:r>
              <a:rPr lang="pt-BR" sz="1800" b="0">
                <a:solidFill>
                  <a:srgbClr val="3366FF"/>
                </a:solidFill>
                <a:latin typeface="Calibri" pitchFamily="34" charset="0"/>
              </a:rPr>
              <a:t>cumpre</a:t>
            </a:r>
            <a:r>
              <a:rPr lang="pt-BR" sz="1800" b="0">
                <a:solidFill>
                  <a:schemeClr val="tx1"/>
                </a:solidFill>
                <a:latin typeface="Calibri" pitchFamily="34" charset="0"/>
              </a:rPr>
              <a:t> com </a:t>
            </a:r>
          </a:p>
          <a:p>
            <a:pPr defTabSz="914400" eaLnBrk="1" fontAlgn="base" hangingPunct="1">
              <a:lnSpc>
                <a:spcPct val="100000"/>
              </a:lnSpc>
              <a:buClr>
                <a:srgbClr val="3366FF"/>
              </a:buClr>
              <a:buSzPct val="110000"/>
            </a:pPr>
            <a:r>
              <a:rPr lang="pt-BR" sz="1800" b="0">
                <a:solidFill>
                  <a:schemeClr val="tx1"/>
                </a:solidFill>
                <a:latin typeface="Calibri" pitchFamily="34" charset="0"/>
              </a:rPr>
              <a:t> os requerimentos do Banco.</a:t>
            </a:r>
          </a:p>
          <a:p>
            <a:pPr defTabSz="914400" eaLnBrk="1" fontAlgn="base" hangingPunct="1">
              <a:lnSpc>
                <a:spcPct val="100000"/>
              </a:lnSpc>
              <a:buClr>
                <a:srgbClr val="3366FF"/>
              </a:buClr>
              <a:buSzPct val="110000"/>
              <a:buFontTx/>
              <a:buChar char="•"/>
            </a:pPr>
            <a:r>
              <a:rPr lang="pt-BR" sz="1800" b="0">
                <a:solidFill>
                  <a:schemeClr val="tx1"/>
                </a:solidFill>
                <a:latin typeface="Calibri" pitchFamily="34" charset="0"/>
              </a:rPr>
              <a:t> Autorizar os auditores para que apresentem ao Banco qualquer informação financeira que este solicite sobre o Projeto, Mutuário ou Executor.</a:t>
            </a:r>
            <a:endParaRPr lang="pt-BR" sz="1600" b="0">
              <a:solidFill>
                <a:schemeClr val="tx1"/>
              </a:solidFill>
              <a:latin typeface="Calibri" pitchFamily="34" charset="0"/>
            </a:endParaRPr>
          </a:p>
        </p:txBody>
      </p:sp>
      <p:sp>
        <p:nvSpPr>
          <p:cNvPr id="20492" name="Rectangle 28"/>
          <p:cNvSpPr>
            <a:spLocks noChangeArrowheads="1"/>
          </p:cNvSpPr>
          <p:nvPr/>
        </p:nvSpPr>
        <p:spPr bwMode="auto">
          <a:xfrm>
            <a:off x="2097088" y="4437063"/>
            <a:ext cx="6719887" cy="915987"/>
          </a:xfrm>
          <a:prstGeom prst="rect">
            <a:avLst/>
          </a:prstGeom>
          <a:noFill/>
          <a:ln w="9525">
            <a:noFill/>
            <a:miter lim="800000"/>
            <a:headEnd/>
            <a:tailEnd/>
          </a:ln>
        </p:spPr>
        <p:txBody>
          <a:bodyPr>
            <a:spAutoFit/>
          </a:bodyPr>
          <a:lstStyle/>
          <a:p>
            <a:pPr defTabSz="914400" eaLnBrk="1" fontAlgn="base" hangingPunct="1">
              <a:lnSpc>
                <a:spcPct val="100000"/>
              </a:lnSpc>
              <a:buClr>
                <a:srgbClr val="3366FF"/>
              </a:buClr>
              <a:buSzPct val="110000"/>
              <a:buFontTx/>
              <a:buChar char="•"/>
            </a:pPr>
            <a:r>
              <a:rPr lang="pt-BR" sz="1600" b="0">
                <a:solidFill>
                  <a:schemeClr val="tx1"/>
                </a:solidFill>
                <a:latin typeface="Calibri" pitchFamily="34" charset="0"/>
              </a:rPr>
              <a:t> </a:t>
            </a:r>
            <a:r>
              <a:rPr lang="pt-BR" sz="1800" b="0">
                <a:solidFill>
                  <a:schemeClr val="tx1"/>
                </a:solidFill>
                <a:latin typeface="Calibri" pitchFamily="34" charset="0"/>
              </a:rPr>
              <a:t>Assegurar a</a:t>
            </a:r>
            <a:r>
              <a:rPr lang="pt-BR" sz="1800" b="0">
                <a:solidFill>
                  <a:srgbClr val="3366FF"/>
                </a:solidFill>
                <a:latin typeface="Calibri" pitchFamily="34" charset="0"/>
              </a:rPr>
              <a:t> qualidade </a:t>
            </a:r>
            <a:r>
              <a:rPr lang="pt-BR" sz="1800" b="0">
                <a:solidFill>
                  <a:schemeClr val="tx1"/>
                </a:solidFill>
                <a:latin typeface="Calibri" pitchFamily="34" charset="0"/>
              </a:rPr>
              <a:t>dos relatórios de auditoria é responsabilidade fundamental do auditor Independente no processo de cumprimento das NIA ou equivalentes. </a:t>
            </a:r>
          </a:p>
        </p:txBody>
      </p:sp>
      <p:sp>
        <p:nvSpPr>
          <p:cNvPr id="20493" name="Title 16"/>
          <p:cNvSpPr>
            <a:spLocks noGrp="1"/>
          </p:cNvSpPr>
          <p:nvPr>
            <p:ph type="title" idx="4294967295"/>
          </p:nvPr>
        </p:nvSpPr>
        <p:spPr>
          <a:xfrm>
            <a:off x="654050" y="0"/>
            <a:ext cx="7956550" cy="1143000"/>
          </a:xfrm>
        </p:spPr>
        <p:txBody>
          <a:bodyPr/>
          <a:lstStyle/>
          <a:p>
            <a:r>
              <a:rPr lang="pt-BR" smtClean="0">
                <a:latin typeface="Calibri" pitchFamily="34" charset="0"/>
              </a:rPr>
              <a:t>Responsabilidade em assuntos de Auditoria</a:t>
            </a:r>
            <a:endParaRPr lang="en-US" smtClean="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61"/>
          <p:cNvGraphicFramePr>
            <a:graphicFrameLocks noChangeAspect="1"/>
          </p:cNvGraphicFramePr>
          <p:nvPr/>
        </p:nvGraphicFramePr>
        <p:xfrm>
          <a:off x="555625" y="1423988"/>
          <a:ext cx="8534400" cy="4519612"/>
        </p:xfrm>
        <a:graphic>
          <a:graphicData uri="http://schemas.openxmlformats.org/presentationml/2006/ole">
            <p:oleObj spid="_x0000_s3074" name="Imagem de bitmap" r:id="rId4" imgW="19342857" imgH="10174120" progId="Paint.Picture">
              <p:embed/>
            </p:oleObj>
          </a:graphicData>
        </a:graphic>
      </p:graphicFrame>
      <p:sp>
        <p:nvSpPr>
          <p:cNvPr id="3075" name="Text Box 50"/>
          <p:cNvSpPr txBox="1">
            <a:spLocks noChangeArrowheads="1"/>
          </p:cNvSpPr>
          <p:nvPr/>
        </p:nvSpPr>
        <p:spPr bwMode="auto">
          <a:xfrm>
            <a:off x="3429000" y="1589088"/>
            <a:ext cx="2819400" cy="457200"/>
          </a:xfrm>
          <a:prstGeom prst="rect">
            <a:avLst/>
          </a:prstGeom>
          <a:noFill/>
          <a:ln w="9525">
            <a:noFill/>
            <a:miter lim="800000"/>
            <a:headEnd/>
            <a:tailEnd/>
          </a:ln>
          <a:effectLst/>
        </p:spPr>
        <p:txBody>
          <a:bodyPr>
            <a:spAutoFit/>
          </a:bodyPr>
          <a:lstStyle/>
          <a:p>
            <a:pPr algn="ctr" fontAlgn="base">
              <a:lnSpc>
                <a:spcPct val="100000"/>
              </a:lnSpc>
              <a:spcBef>
                <a:spcPct val="50000"/>
              </a:spcBef>
              <a:buSzTx/>
            </a:pPr>
            <a:r>
              <a:rPr lang="pt-BR"/>
              <a:t>MINISTRO DE ESTADO DO CONTROLE E DA TRANSPARÊNCIA</a:t>
            </a:r>
          </a:p>
        </p:txBody>
      </p:sp>
      <p:sp>
        <p:nvSpPr>
          <p:cNvPr id="3076" name="Text Box 51"/>
          <p:cNvSpPr txBox="1">
            <a:spLocks noChangeArrowheads="1"/>
          </p:cNvSpPr>
          <p:nvPr/>
        </p:nvSpPr>
        <p:spPr bwMode="auto">
          <a:xfrm>
            <a:off x="3971925" y="2705100"/>
            <a:ext cx="1698625" cy="442913"/>
          </a:xfrm>
          <a:prstGeom prst="rect">
            <a:avLst/>
          </a:prstGeom>
          <a:noFill/>
          <a:ln w="9525">
            <a:noFill/>
            <a:miter lim="800000"/>
            <a:headEnd/>
            <a:tailEnd/>
          </a:ln>
          <a:effectLst/>
        </p:spPr>
        <p:txBody>
          <a:bodyPr lIns="0" tIns="72000" rIns="0" bIns="72000">
            <a:spAutoFit/>
          </a:bodyPr>
          <a:lstStyle/>
          <a:p>
            <a:pPr algn="ctr" fontAlgn="base">
              <a:lnSpc>
                <a:spcPct val="50000"/>
              </a:lnSpc>
              <a:spcBef>
                <a:spcPct val="50000"/>
              </a:spcBef>
              <a:buSzTx/>
            </a:pPr>
            <a:r>
              <a:rPr lang="pt-BR" sz="1300"/>
              <a:t>Secretaria-Executiva</a:t>
            </a:r>
          </a:p>
          <a:p>
            <a:pPr algn="ctr" fontAlgn="base">
              <a:lnSpc>
                <a:spcPct val="50000"/>
              </a:lnSpc>
              <a:spcBef>
                <a:spcPct val="50000"/>
              </a:spcBef>
              <a:buSzTx/>
            </a:pPr>
            <a:r>
              <a:rPr lang="pt-BR" sz="1300" b="0"/>
              <a:t>(SE)</a:t>
            </a:r>
            <a:endParaRPr lang="pt-BR" sz="1300"/>
          </a:p>
        </p:txBody>
      </p:sp>
      <p:sp>
        <p:nvSpPr>
          <p:cNvPr id="3077" name="Text Box 55"/>
          <p:cNvSpPr txBox="1">
            <a:spLocks noChangeArrowheads="1"/>
          </p:cNvSpPr>
          <p:nvPr/>
        </p:nvSpPr>
        <p:spPr bwMode="auto">
          <a:xfrm>
            <a:off x="771525" y="4105275"/>
            <a:ext cx="1438275" cy="542925"/>
          </a:xfrm>
          <a:prstGeom prst="rect">
            <a:avLst/>
          </a:prstGeom>
          <a:noFill/>
          <a:ln w="9525">
            <a:noFill/>
            <a:miter lim="800000"/>
            <a:headEnd/>
            <a:tailEnd/>
          </a:ln>
          <a:effectLst/>
        </p:spPr>
        <p:txBody>
          <a:bodyPr lIns="0" tIns="10800" rIns="0" bIns="10800">
            <a:spAutoFit/>
          </a:bodyPr>
          <a:lstStyle/>
          <a:p>
            <a:pPr algn="ctr" fontAlgn="base">
              <a:lnSpc>
                <a:spcPct val="90000"/>
              </a:lnSpc>
              <a:spcBef>
                <a:spcPct val="50000"/>
              </a:spcBef>
              <a:buSzTx/>
            </a:pPr>
            <a:r>
              <a:rPr lang="pt-BR" sz="1100"/>
              <a:t>Secretaria Federal de Controle Interno</a:t>
            </a:r>
            <a:endParaRPr lang="pt-BR" sz="1100" b="0"/>
          </a:p>
          <a:p>
            <a:pPr algn="ctr" fontAlgn="base">
              <a:lnSpc>
                <a:spcPct val="80000"/>
              </a:lnSpc>
              <a:spcBef>
                <a:spcPct val="50000"/>
              </a:spcBef>
              <a:buSzTx/>
            </a:pPr>
            <a:r>
              <a:rPr lang="pt-BR" sz="1100" b="0"/>
              <a:t>(SFC)</a:t>
            </a:r>
          </a:p>
        </p:txBody>
      </p:sp>
      <p:sp>
        <p:nvSpPr>
          <p:cNvPr id="3078" name="Text Box 56"/>
          <p:cNvSpPr txBox="1">
            <a:spLocks noChangeArrowheads="1"/>
          </p:cNvSpPr>
          <p:nvPr/>
        </p:nvSpPr>
        <p:spPr bwMode="auto">
          <a:xfrm>
            <a:off x="3048000" y="4148138"/>
            <a:ext cx="1284288" cy="511175"/>
          </a:xfrm>
          <a:prstGeom prst="rect">
            <a:avLst/>
          </a:prstGeom>
          <a:noFill/>
          <a:ln w="9525">
            <a:noFill/>
            <a:miter lim="800000"/>
            <a:headEnd/>
            <a:tailEnd/>
          </a:ln>
          <a:effectLst/>
        </p:spPr>
        <p:txBody>
          <a:bodyPr lIns="0" tIns="10800" rIns="0" bIns="10800">
            <a:spAutoFit/>
          </a:bodyPr>
          <a:lstStyle/>
          <a:p>
            <a:pPr algn="ctr" fontAlgn="base">
              <a:lnSpc>
                <a:spcPct val="80000"/>
              </a:lnSpc>
              <a:spcBef>
                <a:spcPct val="50000"/>
              </a:spcBef>
              <a:buSzTx/>
            </a:pPr>
            <a:r>
              <a:rPr lang="pt-BR" sz="1100"/>
              <a:t>Ouvidoria-Geral da União</a:t>
            </a:r>
            <a:endParaRPr lang="pt-BR" sz="1100" b="0"/>
          </a:p>
          <a:p>
            <a:pPr algn="ctr" fontAlgn="base">
              <a:lnSpc>
                <a:spcPct val="80000"/>
              </a:lnSpc>
              <a:spcBef>
                <a:spcPct val="50000"/>
              </a:spcBef>
              <a:buSzTx/>
            </a:pPr>
            <a:r>
              <a:rPr lang="pt-BR" sz="1100" b="0"/>
              <a:t>(OGU)</a:t>
            </a:r>
          </a:p>
        </p:txBody>
      </p:sp>
      <p:sp>
        <p:nvSpPr>
          <p:cNvPr id="3079" name="Text Box 57"/>
          <p:cNvSpPr txBox="1">
            <a:spLocks noChangeArrowheads="1"/>
          </p:cNvSpPr>
          <p:nvPr/>
        </p:nvSpPr>
        <p:spPr bwMode="auto">
          <a:xfrm>
            <a:off x="5181600" y="4148138"/>
            <a:ext cx="1524000" cy="511175"/>
          </a:xfrm>
          <a:prstGeom prst="rect">
            <a:avLst/>
          </a:prstGeom>
          <a:noFill/>
          <a:ln w="9525">
            <a:noFill/>
            <a:miter lim="800000"/>
            <a:headEnd/>
            <a:tailEnd/>
          </a:ln>
          <a:effectLst/>
        </p:spPr>
        <p:txBody>
          <a:bodyPr lIns="0" tIns="10800" rIns="0" bIns="10800">
            <a:spAutoFit/>
          </a:bodyPr>
          <a:lstStyle/>
          <a:p>
            <a:pPr algn="ctr" fontAlgn="base">
              <a:lnSpc>
                <a:spcPct val="80000"/>
              </a:lnSpc>
              <a:spcBef>
                <a:spcPct val="50000"/>
              </a:spcBef>
              <a:buSzTx/>
            </a:pPr>
            <a:r>
              <a:rPr lang="pt-BR" sz="1100"/>
              <a:t>Corregedoria-Geral da União</a:t>
            </a:r>
            <a:endParaRPr lang="pt-BR" sz="1100" b="0"/>
          </a:p>
          <a:p>
            <a:pPr algn="ctr" fontAlgn="base">
              <a:lnSpc>
                <a:spcPct val="80000"/>
              </a:lnSpc>
              <a:spcBef>
                <a:spcPct val="50000"/>
              </a:spcBef>
              <a:buSzTx/>
            </a:pPr>
            <a:r>
              <a:rPr lang="pt-BR" sz="1100" b="0"/>
              <a:t>(CRG)</a:t>
            </a:r>
          </a:p>
        </p:txBody>
      </p:sp>
      <p:sp>
        <p:nvSpPr>
          <p:cNvPr id="3080" name="Text Box 58"/>
          <p:cNvSpPr txBox="1">
            <a:spLocks noChangeArrowheads="1"/>
          </p:cNvSpPr>
          <p:nvPr/>
        </p:nvSpPr>
        <p:spPr bwMode="auto">
          <a:xfrm>
            <a:off x="7010400" y="4092575"/>
            <a:ext cx="2209800" cy="646113"/>
          </a:xfrm>
          <a:prstGeom prst="rect">
            <a:avLst/>
          </a:prstGeom>
          <a:noFill/>
          <a:ln w="9525">
            <a:noFill/>
            <a:miter lim="800000"/>
            <a:headEnd/>
            <a:tailEnd/>
          </a:ln>
          <a:effectLst/>
        </p:spPr>
        <p:txBody>
          <a:bodyPr lIns="0" tIns="10800" rIns="0" bIns="10800">
            <a:spAutoFit/>
          </a:bodyPr>
          <a:lstStyle/>
          <a:p>
            <a:pPr algn="ctr" fontAlgn="base">
              <a:lnSpc>
                <a:spcPct val="80000"/>
              </a:lnSpc>
              <a:spcBef>
                <a:spcPct val="50000"/>
              </a:spcBef>
              <a:buSzTx/>
            </a:pPr>
            <a:r>
              <a:rPr lang="pt-BR" sz="1100"/>
              <a:t>Secret. de Prevenção da Corrupção e Informações Estratégicas </a:t>
            </a:r>
          </a:p>
          <a:p>
            <a:pPr algn="ctr" fontAlgn="base">
              <a:lnSpc>
                <a:spcPct val="80000"/>
              </a:lnSpc>
              <a:spcBef>
                <a:spcPct val="50000"/>
              </a:spcBef>
              <a:buSzTx/>
            </a:pPr>
            <a:r>
              <a:rPr lang="pt-BR" sz="1100" b="0"/>
              <a:t>(SPCI)</a:t>
            </a:r>
          </a:p>
        </p:txBody>
      </p:sp>
      <p:sp>
        <p:nvSpPr>
          <p:cNvPr id="3081" name="Text Box 59"/>
          <p:cNvSpPr txBox="1">
            <a:spLocks noChangeArrowheads="1"/>
          </p:cNvSpPr>
          <p:nvPr/>
        </p:nvSpPr>
        <p:spPr bwMode="auto">
          <a:xfrm>
            <a:off x="4005263" y="5227638"/>
            <a:ext cx="1676400" cy="646112"/>
          </a:xfrm>
          <a:prstGeom prst="rect">
            <a:avLst/>
          </a:prstGeom>
          <a:noFill/>
          <a:ln w="9525">
            <a:noFill/>
            <a:miter lim="800000"/>
            <a:headEnd/>
            <a:tailEnd/>
          </a:ln>
          <a:effectLst/>
        </p:spPr>
        <p:txBody>
          <a:bodyPr lIns="0" tIns="10800" rIns="0" bIns="10800">
            <a:spAutoFit/>
          </a:bodyPr>
          <a:lstStyle/>
          <a:p>
            <a:pPr algn="ctr" fontAlgn="base">
              <a:lnSpc>
                <a:spcPct val="80000"/>
              </a:lnSpc>
              <a:spcBef>
                <a:spcPct val="50000"/>
              </a:spcBef>
              <a:buSzTx/>
            </a:pPr>
            <a:r>
              <a:rPr lang="pt-BR" sz="1100"/>
              <a:t>Controladorias-Regionais da União nos Estados</a:t>
            </a:r>
          </a:p>
          <a:p>
            <a:pPr algn="ctr" fontAlgn="base">
              <a:lnSpc>
                <a:spcPct val="80000"/>
              </a:lnSpc>
              <a:spcBef>
                <a:spcPct val="50000"/>
              </a:spcBef>
              <a:buSzTx/>
            </a:pPr>
            <a:r>
              <a:rPr lang="pt-BR" sz="1100" b="0"/>
              <a:t>(26)</a:t>
            </a:r>
            <a:r>
              <a:rPr lang="pt-BR" sz="1100"/>
              <a:t> </a:t>
            </a:r>
            <a:endParaRPr lang="pt-BR" sz="1100" b="0"/>
          </a:p>
        </p:txBody>
      </p:sp>
      <p:sp>
        <p:nvSpPr>
          <p:cNvPr id="3082" name="Title 8"/>
          <p:cNvSpPr>
            <a:spLocks/>
          </p:cNvSpPr>
          <p:nvPr/>
        </p:nvSpPr>
        <p:spPr bwMode="auto">
          <a:xfrm>
            <a:off x="654050" y="0"/>
            <a:ext cx="6889750" cy="1143000"/>
          </a:xfrm>
          <a:prstGeom prst="rect">
            <a:avLst/>
          </a:prstGeom>
          <a:noFill/>
          <a:ln w="9525">
            <a:noFill/>
            <a:miter lim="800000"/>
            <a:headEnd/>
            <a:tailEnd/>
          </a:ln>
        </p:spPr>
        <p:txBody>
          <a:bodyPr anchor="ctr"/>
          <a:lstStyle/>
          <a:p>
            <a:pPr defTabSz="914400" fontAlgn="base">
              <a:lnSpc>
                <a:spcPct val="100000"/>
              </a:lnSpc>
              <a:buSzTx/>
            </a:pPr>
            <a:r>
              <a:rPr lang="pt-BR" sz="2400" i="1">
                <a:solidFill>
                  <a:srgbClr val="006699"/>
                </a:solidFill>
                <a:latin typeface="Calibri" pitchFamily="34" charset="0"/>
              </a:rPr>
              <a:t>Estrutura Gerencial da CGU</a:t>
            </a:r>
            <a:endParaRPr lang="en-US" sz="2400" i="1">
              <a:solidFill>
                <a:srgbClr val="006699"/>
              </a:solidFill>
              <a:latin typeface="Calibri"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t="2112" r="2750" b="4666"/>
          <a:stretch>
            <a:fillRect/>
          </a:stretch>
        </p:blipFill>
        <p:spPr bwMode="auto">
          <a:xfrm>
            <a:off x="900113" y="1049338"/>
            <a:ext cx="7416800" cy="5332412"/>
          </a:xfrm>
          <a:prstGeom prst="rect">
            <a:avLst/>
          </a:prstGeom>
          <a:noFill/>
          <a:ln w="9525">
            <a:noFill/>
            <a:miter lim="800000"/>
            <a:headEnd/>
            <a:tailEnd/>
          </a:ln>
          <a:effectLst/>
        </p:spPr>
      </p:pic>
      <p:sp>
        <p:nvSpPr>
          <p:cNvPr id="21507" name="Text Box 3"/>
          <p:cNvSpPr txBox="1">
            <a:spLocks noChangeArrowheads="1"/>
          </p:cNvSpPr>
          <p:nvPr/>
        </p:nvSpPr>
        <p:spPr bwMode="auto">
          <a:xfrm>
            <a:off x="4041775" y="2549525"/>
            <a:ext cx="1152525" cy="523875"/>
          </a:xfrm>
          <a:prstGeom prst="rect">
            <a:avLst/>
          </a:prstGeom>
          <a:noFill/>
          <a:ln w="9525">
            <a:noFill/>
            <a:miter lim="800000"/>
            <a:headEnd/>
            <a:tailEnd/>
          </a:ln>
          <a:effectLst/>
        </p:spPr>
        <p:txBody>
          <a:bodyPr>
            <a:spAutoFit/>
          </a:bodyPr>
          <a:lstStyle/>
          <a:p>
            <a:pPr algn="ctr" eaLnBrk="1" hangingPunct="1">
              <a:spcBef>
                <a:spcPct val="50000"/>
              </a:spcBef>
              <a:buSzTx/>
            </a:pPr>
            <a:r>
              <a:rPr lang="pt-BR" sz="2800">
                <a:latin typeface="Verdana" pitchFamily="34" charset="0"/>
              </a:rPr>
              <a:t>UEM</a:t>
            </a:r>
          </a:p>
        </p:txBody>
      </p:sp>
      <p:sp>
        <p:nvSpPr>
          <p:cNvPr id="21508" name="Text Box 4"/>
          <p:cNvSpPr txBox="1">
            <a:spLocks noChangeArrowheads="1"/>
          </p:cNvSpPr>
          <p:nvPr/>
        </p:nvSpPr>
        <p:spPr bwMode="auto">
          <a:xfrm>
            <a:off x="2771775" y="5419725"/>
            <a:ext cx="1008063" cy="457200"/>
          </a:xfrm>
          <a:prstGeom prst="rect">
            <a:avLst/>
          </a:prstGeom>
          <a:noFill/>
          <a:ln w="9525">
            <a:noFill/>
            <a:miter lim="800000"/>
            <a:headEnd/>
            <a:tailEnd/>
          </a:ln>
          <a:effectLst/>
        </p:spPr>
        <p:txBody>
          <a:bodyPr>
            <a:spAutoFit/>
          </a:bodyPr>
          <a:lstStyle/>
          <a:p>
            <a:pPr eaLnBrk="1" hangingPunct="1">
              <a:spcBef>
                <a:spcPct val="50000"/>
              </a:spcBef>
              <a:buSzTx/>
            </a:pPr>
            <a:r>
              <a:rPr lang="pt-BR">
                <a:solidFill>
                  <a:schemeClr val="tx1"/>
                </a:solidFill>
                <a:latin typeface="Verdana" pitchFamily="34" charset="0"/>
              </a:rPr>
              <a:t>BID</a:t>
            </a:r>
          </a:p>
        </p:txBody>
      </p:sp>
      <p:sp>
        <p:nvSpPr>
          <p:cNvPr id="21509" name="Text Box 5"/>
          <p:cNvSpPr txBox="1">
            <a:spLocks noChangeArrowheads="1"/>
          </p:cNvSpPr>
          <p:nvPr/>
        </p:nvSpPr>
        <p:spPr bwMode="auto">
          <a:xfrm>
            <a:off x="6804025" y="4724400"/>
            <a:ext cx="1008063" cy="457200"/>
          </a:xfrm>
          <a:prstGeom prst="rect">
            <a:avLst/>
          </a:prstGeom>
          <a:noFill/>
          <a:ln w="9525">
            <a:noFill/>
            <a:miter lim="800000"/>
            <a:headEnd/>
            <a:tailEnd/>
          </a:ln>
          <a:effectLst/>
        </p:spPr>
        <p:txBody>
          <a:bodyPr>
            <a:spAutoFit/>
          </a:bodyPr>
          <a:lstStyle/>
          <a:p>
            <a:pPr eaLnBrk="1" hangingPunct="1">
              <a:spcBef>
                <a:spcPct val="50000"/>
              </a:spcBef>
              <a:buSzTx/>
            </a:pPr>
            <a:r>
              <a:rPr lang="pt-BR">
                <a:solidFill>
                  <a:schemeClr val="tx1"/>
                </a:solidFill>
                <a:latin typeface="Verdana" pitchFamily="34" charset="0"/>
              </a:rPr>
              <a:t>UCP</a:t>
            </a:r>
          </a:p>
        </p:txBody>
      </p:sp>
      <p:sp>
        <p:nvSpPr>
          <p:cNvPr id="21510" name="Text Box 6"/>
          <p:cNvSpPr txBox="1">
            <a:spLocks noChangeArrowheads="1"/>
          </p:cNvSpPr>
          <p:nvPr/>
        </p:nvSpPr>
        <p:spPr bwMode="auto">
          <a:xfrm>
            <a:off x="1116013" y="4005263"/>
            <a:ext cx="1008062" cy="457200"/>
          </a:xfrm>
          <a:prstGeom prst="rect">
            <a:avLst/>
          </a:prstGeom>
          <a:noFill/>
          <a:ln w="9525">
            <a:noFill/>
            <a:miter lim="800000"/>
            <a:headEnd/>
            <a:tailEnd/>
          </a:ln>
          <a:effectLst/>
        </p:spPr>
        <p:txBody>
          <a:bodyPr>
            <a:spAutoFit/>
          </a:bodyPr>
          <a:lstStyle/>
          <a:p>
            <a:pPr eaLnBrk="1" hangingPunct="1">
              <a:spcBef>
                <a:spcPct val="50000"/>
              </a:spcBef>
              <a:buSzTx/>
            </a:pPr>
            <a:r>
              <a:rPr lang="pt-BR">
                <a:solidFill>
                  <a:schemeClr val="tx1"/>
                </a:solidFill>
                <a:latin typeface="Verdana" pitchFamily="34" charset="0"/>
              </a:rPr>
              <a:t>CGU</a:t>
            </a:r>
          </a:p>
        </p:txBody>
      </p:sp>
      <p:sp>
        <p:nvSpPr>
          <p:cNvPr id="21511" name="Text Box 7"/>
          <p:cNvSpPr txBox="1">
            <a:spLocks noChangeArrowheads="1"/>
          </p:cNvSpPr>
          <p:nvPr/>
        </p:nvSpPr>
        <p:spPr bwMode="auto">
          <a:xfrm>
            <a:off x="1090613" y="1784350"/>
            <a:ext cx="3313112" cy="800100"/>
          </a:xfrm>
          <a:prstGeom prst="rect">
            <a:avLst/>
          </a:prstGeom>
          <a:noFill/>
          <a:ln w="9525">
            <a:noFill/>
            <a:miter lim="800000"/>
            <a:headEnd/>
            <a:tailEnd/>
          </a:ln>
          <a:effectLst/>
        </p:spPr>
        <p:txBody>
          <a:bodyPr>
            <a:spAutoFit/>
          </a:bodyPr>
          <a:lstStyle/>
          <a:p>
            <a:pPr eaLnBrk="1" hangingPunct="1">
              <a:spcBef>
                <a:spcPct val="50000"/>
              </a:spcBef>
              <a:buSzTx/>
            </a:pPr>
            <a:r>
              <a:rPr lang="pt-BR" sz="2300">
                <a:solidFill>
                  <a:schemeClr val="tx1"/>
                </a:solidFill>
                <a:latin typeface="Verdana" pitchFamily="34" charset="0"/>
              </a:rPr>
              <a:t>Controle Interno/ Externo - Local</a:t>
            </a:r>
          </a:p>
        </p:txBody>
      </p:sp>
      <p:sp>
        <p:nvSpPr>
          <p:cNvPr id="21512" name="Text Box 8"/>
          <p:cNvSpPr txBox="1">
            <a:spLocks noChangeArrowheads="1"/>
          </p:cNvSpPr>
          <p:nvPr/>
        </p:nvSpPr>
        <p:spPr bwMode="auto">
          <a:xfrm>
            <a:off x="6227763" y="2251075"/>
            <a:ext cx="1008062" cy="212725"/>
          </a:xfrm>
          <a:prstGeom prst="rect">
            <a:avLst/>
          </a:prstGeom>
          <a:noFill/>
          <a:ln w="9525">
            <a:noFill/>
            <a:miter lim="800000"/>
            <a:headEnd/>
            <a:tailEnd/>
          </a:ln>
          <a:effectLst/>
        </p:spPr>
        <p:txBody>
          <a:bodyPr>
            <a:spAutoFit/>
          </a:bodyPr>
          <a:lstStyle/>
          <a:p>
            <a:pPr eaLnBrk="1" hangingPunct="1">
              <a:spcBef>
                <a:spcPct val="50000"/>
              </a:spcBef>
              <a:buSzTx/>
            </a:pPr>
            <a:r>
              <a:rPr lang="pt-BR">
                <a:solidFill>
                  <a:schemeClr val="tx1"/>
                </a:solidFill>
                <a:latin typeface="Verdana" pitchFamily="34" charset="0"/>
              </a:rPr>
              <a:t>TCU/TCE</a:t>
            </a:r>
          </a:p>
        </p:txBody>
      </p:sp>
      <p:sp>
        <p:nvSpPr>
          <p:cNvPr id="21513" name="Title 16"/>
          <p:cNvSpPr txBox="1">
            <a:spLocks/>
          </p:cNvSpPr>
          <p:nvPr/>
        </p:nvSpPr>
        <p:spPr bwMode="auto">
          <a:xfrm>
            <a:off x="639763" y="200025"/>
            <a:ext cx="7956550" cy="1143000"/>
          </a:xfrm>
          <a:prstGeom prst="rect">
            <a:avLst/>
          </a:prstGeom>
          <a:noFill/>
          <a:ln w="9525">
            <a:noFill/>
            <a:miter lim="800000"/>
            <a:headEnd/>
            <a:tailEnd/>
          </a:ln>
        </p:spPr>
        <p:txBody>
          <a:bodyPr anchor="ctr"/>
          <a:lstStyle/>
          <a:p>
            <a:pPr fontAlgn="base"/>
            <a:r>
              <a:rPr lang="pt-BR" sz="3200" i="1">
                <a:solidFill>
                  <a:srgbClr val="006699"/>
                </a:solidFill>
                <a:latin typeface="Calibri" pitchFamily="34" charset="0"/>
              </a:rPr>
              <a:t>Governança do PNAFM II</a:t>
            </a:r>
            <a:endParaRPr lang="en-US" sz="3200" i="1">
              <a:solidFill>
                <a:srgbClr val="006699"/>
              </a:solidFill>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itle 8"/>
          <p:cNvSpPr>
            <a:spLocks/>
          </p:cNvSpPr>
          <p:nvPr/>
        </p:nvSpPr>
        <p:spPr bwMode="auto">
          <a:xfrm>
            <a:off x="654050" y="-242888"/>
            <a:ext cx="6280150" cy="1143001"/>
          </a:xfrm>
          <a:prstGeom prst="rect">
            <a:avLst/>
          </a:prstGeom>
          <a:noFill/>
          <a:ln w="9525">
            <a:noFill/>
            <a:miter lim="800000"/>
            <a:headEnd/>
            <a:tailEnd/>
          </a:ln>
        </p:spPr>
        <p:txBody>
          <a:bodyPr anchor="ctr"/>
          <a:lstStyle/>
          <a:p>
            <a:pPr defTabSz="914400" fontAlgn="base">
              <a:lnSpc>
                <a:spcPct val="100000"/>
              </a:lnSpc>
              <a:buSzTx/>
            </a:pPr>
            <a:r>
              <a:rPr lang="pt-BR" sz="2400" i="1">
                <a:solidFill>
                  <a:srgbClr val="006699"/>
                </a:solidFill>
                <a:latin typeface="Calibri" pitchFamily="34" charset="0"/>
              </a:rPr>
              <a:t>Riscos e Boas Práticas – Gestão Operacional </a:t>
            </a:r>
            <a:endParaRPr lang="en-US" sz="2400" i="1">
              <a:solidFill>
                <a:srgbClr val="006699"/>
              </a:solidFill>
              <a:latin typeface="Calibri" pitchFamily="34" charset="0"/>
            </a:endParaRPr>
          </a:p>
        </p:txBody>
      </p:sp>
      <p:graphicFrame>
        <p:nvGraphicFramePr>
          <p:cNvPr id="2" name="Tabela 1"/>
          <p:cNvGraphicFramePr>
            <a:graphicFrameLocks noGrp="1"/>
          </p:cNvGraphicFramePr>
          <p:nvPr/>
        </p:nvGraphicFramePr>
        <p:xfrm>
          <a:off x="33338" y="692150"/>
          <a:ext cx="9070975" cy="5689600"/>
        </p:xfrm>
        <a:graphic>
          <a:graphicData uri="http://schemas.openxmlformats.org/drawingml/2006/table">
            <a:tbl>
              <a:tblPr>
                <a:tableStyleId>{16D9F66E-5EB9-4882-86FB-DCBF35E3C3E4}</a:tableStyleId>
              </a:tblPr>
              <a:tblGrid>
                <a:gridCol w="1946835"/>
                <a:gridCol w="2369038"/>
                <a:gridCol w="2466390"/>
                <a:gridCol w="2288711"/>
              </a:tblGrid>
              <a:tr h="594455">
                <a:tc>
                  <a:txBody>
                    <a:bodyPr/>
                    <a:lstStyle/>
                    <a:p>
                      <a:pPr algn="ctr">
                        <a:spcAft>
                          <a:spcPts val="0"/>
                        </a:spcAft>
                      </a:pPr>
                      <a:r>
                        <a:rPr lang="pt-BR" sz="1300" b="1" dirty="0">
                          <a:effectLst/>
                        </a:rPr>
                        <a:t>Procedimento/Objetivo</a:t>
                      </a:r>
                      <a:endParaRPr lang="pt-BR" sz="1300" b="1" dirty="0">
                        <a:effectLst/>
                        <a:latin typeface="Times New Roman"/>
                        <a:ea typeface="Times New Roman"/>
                        <a:cs typeface="Arial"/>
                      </a:endParaRPr>
                    </a:p>
                  </a:txBody>
                  <a:tcPr marL="36604" marR="36604" marT="0" marB="0" anchor="ctr"/>
                </a:tc>
                <a:tc>
                  <a:txBody>
                    <a:bodyPr/>
                    <a:lstStyle/>
                    <a:p>
                      <a:pPr algn="ctr">
                        <a:spcAft>
                          <a:spcPts val="0"/>
                        </a:spcAft>
                      </a:pPr>
                      <a:r>
                        <a:rPr lang="pt-BR" sz="1300" b="1" dirty="0">
                          <a:effectLst/>
                        </a:rPr>
                        <a:t>Riscos inerentes à gestão</a:t>
                      </a:r>
                      <a:endParaRPr lang="pt-BR" sz="1300" b="1" dirty="0">
                        <a:effectLst/>
                        <a:latin typeface="Times New Roman"/>
                        <a:ea typeface="Times New Roman"/>
                        <a:cs typeface="Arial"/>
                      </a:endParaRPr>
                    </a:p>
                  </a:txBody>
                  <a:tcPr marL="36604" marR="36604" marT="0" marB="0" anchor="ctr"/>
                </a:tc>
                <a:tc>
                  <a:txBody>
                    <a:bodyPr/>
                    <a:lstStyle/>
                    <a:p>
                      <a:pPr algn="ctr">
                        <a:spcAft>
                          <a:spcPts val="0"/>
                        </a:spcAft>
                      </a:pPr>
                      <a:r>
                        <a:rPr lang="pt-BR" sz="1300" b="1" dirty="0">
                          <a:effectLst/>
                        </a:rPr>
                        <a:t>Síntese dos Exames</a:t>
                      </a:r>
                      <a:endParaRPr lang="pt-BR" sz="1300" b="1" dirty="0">
                        <a:effectLst/>
                        <a:latin typeface="Times New Roman"/>
                        <a:ea typeface="Times New Roman"/>
                        <a:cs typeface="Arial"/>
                      </a:endParaRPr>
                    </a:p>
                  </a:txBody>
                  <a:tcPr marL="36604" marR="36604" marT="0" marB="0" anchor="ctr"/>
                </a:tc>
                <a:tc>
                  <a:txBody>
                    <a:bodyPr/>
                    <a:lstStyle/>
                    <a:p>
                      <a:pPr algn="ctr">
                        <a:spcAft>
                          <a:spcPts val="0"/>
                        </a:spcAft>
                      </a:pPr>
                      <a:r>
                        <a:rPr lang="pt-BR" sz="1300" b="1" dirty="0">
                          <a:effectLst/>
                        </a:rPr>
                        <a:t>Práticas preventivas a serem adotadas pelos gestores</a:t>
                      </a:r>
                      <a:endParaRPr lang="pt-BR" sz="1300" b="1" dirty="0">
                        <a:effectLst/>
                        <a:latin typeface="Times New Roman"/>
                        <a:ea typeface="Times New Roman"/>
                        <a:cs typeface="Arial"/>
                      </a:endParaRPr>
                    </a:p>
                  </a:txBody>
                  <a:tcPr marL="36604" marR="36604" marT="0" marB="0" anchor="ctr"/>
                </a:tc>
              </a:tr>
              <a:tr h="5095145">
                <a:tc>
                  <a:txBody>
                    <a:bodyPr/>
                    <a:lstStyle/>
                    <a:p>
                      <a:pPr>
                        <a:spcAft>
                          <a:spcPts val="0"/>
                        </a:spcAft>
                      </a:pPr>
                      <a:r>
                        <a:rPr lang="pt-BR" sz="1300" dirty="0">
                          <a:effectLst/>
                        </a:rPr>
                        <a:t>Confronto Previsão x Execução</a:t>
                      </a:r>
                    </a:p>
                    <a:p>
                      <a:pPr>
                        <a:spcAft>
                          <a:spcPts val="0"/>
                        </a:spcAft>
                      </a:pPr>
                      <a:r>
                        <a:rPr lang="pt-BR" sz="1300" dirty="0">
                          <a:effectLst/>
                        </a:rPr>
                        <a:t> </a:t>
                      </a:r>
                    </a:p>
                    <a:p>
                      <a:pPr>
                        <a:spcAft>
                          <a:spcPts val="0"/>
                        </a:spcAft>
                      </a:pPr>
                      <a:r>
                        <a:rPr lang="pt-BR" sz="1300" dirty="0">
                          <a:effectLst/>
                        </a:rPr>
                        <a:t>Confrontar as metas estabelecidas para o projeto com as realizações informadas para o período objeto dos exames, verificando o nível de implementação e os principais ganhos alcançados.</a:t>
                      </a:r>
                      <a:endParaRPr lang="pt-BR" sz="1300" dirty="0">
                        <a:effectLst/>
                        <a:latin typeface="Times New Roman"/>
                        <a:ea typeface="Times New Roman"/>
                        <a:cs typeface="Arial"/>
                      </a:endParaRPr>
                    </a:p>
                  </a:txBody>
                  <a:tcPr marL="36604" marR="36604" marT="0" marB="0"/>
                </a:tc>
                <a:tc>
                  <a:txBody>
                    <a:bodyPr/>
                    <a:lstStyle/>
                    <a:p>
                      <a:pPr>
                        <a:spcAft>
                          <a:spcPts val="300"/>
                        </a:spcAft>
                      </a:pPr>
                      <a:r>
                        <a:rPr lang="pt-BR" sz="1300" dirty="0">
                          <a:effectLst/>
                        </a:rPr>
                        <a:t>Riscos Médios</a:t>
                      </a:r>
                    </a:p>
                    <a:p>
                      <a:pPr marL="342900" lvl="0" indent="-342900">
                        <a:spcAft>
                          <a:spcPts val="300"/>
                        </a:spcAft>
                        <a:buFont typeface="Symbol"/>
                        <a:buChar char="-"/>
                        <a:tabLst>
                          <a:tab pos="228600" algn="l"/>
                        </a:tabLst>
                      </a:pPr>
                      <a:r>
                        <a:rPr lang="pt-BR" sz="1300" dirty="0">
                          <a:effectLst/>
                        </a:rPr>
                        <a:t>Apresentação de informações inverídicas/imprecisas sobre o progresso do projeto, o que dificulta sua avaliação e correção de rumos, quando necessário.</a:t>
                      </a:r>
                    </a:p>
                    <a:p>
                      <a:pPr>
                        <a:spcAft>
                          <a:spcPts val="300"/>
                        </a:spcAft>
                      </a:pPr>
                      <a:r>
                        <a:rPr lang="pt-BR" sz="1300" dirty="0">
                          <a:effectLst/>
                        </a:rPr>
                        <a:t> </a:t>
                      </a:r>
                    </a:p>
                    <a:p>
                      <a:pPr>
                        <a:spcAft>
                          <a:spcPts val="300"/>
                        </a:spcAft>
                      </a:pPr>
                      <a:r>
                        <a:rPr lang="pt-BR" sz="1300" dirty="0">
                          <a:effectLst/>
                        </a:rPr>
                        <a:t>Riscos Altos</a:t>
                      </a:r>
                    </a:p>
                    <a:p>
                      <a:pPr marL="342900" lvl="0" indent="-342900">
                        <a:spcAft>
                          <a:spcPts val="300"/>
                        </a:spcAft>
                        <a:buFont typeface="Symbol"/>
                        <a:buChar char="-"/>
                        <a:tabLst>
                          <a:tab pos="228600" algn="l"/>
                        </a:tabLst>
                      </a:pPr>
                      <a:r>
                        <a:rPr lang="pt-BR" sz="1300" dirty="0">
                          <a:effectLst/>
                        </a:rPr>
                        <a:t>Não atingimento dos objetivos do projeto;</a:t>
                      </a:r>
                    </a:p>
                    <a:p>
                      <a:pPr marL="342900" lvl="0" indent="-342900">
                        <a:spcAft>
                          <a:spcPts val="300"/>
                        </a:spcAft>
                        <a:buFont typeface="Symbol"/>
                        <a:buChar char="-"/>
                        <a:tabLst>
                          <a:tab pos="228600" algn="l"/>
                        </a:tabLst>
                      </a:pPr>
                      <a:r>
                        <a:rPr lang="pt-BR" sz="1300" dirty="0">
                          <a:effectLst/>
                        </a:rPr>
                        <a:t>Execução do Projeto aquém do cronograma físico-financeiro estabelecido, comprometendo o alcance de parte dos objetivos do Projeto;</a:t>
                      </a:r>
                    </a:p>
                    <a:p>
                      <a:pPr marL="342900" lvl="0" indent="-342900">
                        <a:spcAft>
                          <a:spcPts val="300"/>
                        </a:spcAft>
                        <a:buFont typeface="Symbol"/>
                        <a:buChar char="-"/>
                      </a:pPr>
                      <a:r>
                        <a:rPr lang="pt-BR" sz="1300" dirty="0">
                          <a:effectLst/>
                        </a:rPr>
                        <a:t>Execução do projeto desassociada da ação de governo ao qual ele está vinculado.</a:t>
                      </a:r>
                      <a:endParaRPr lang="pt-BR" sz="1300" dirty="0">
                        <a:effectLst/>
                        <a:latin typeface="Times New Roman"/>
                        <a:ea typeface="Times New Roman"/>
                        <a:cs typeface="Arial"/>
                      </a:endParaRPr>
                    </a:p>
                  </a:txBody>
                  <a:tcPr marL="36604" marR="36604" marT="0" marB="0"/>
                </a:tc>
                <a:tc>
                  <a:txBody>
                    <a:bodyPr/>
                    <a:lstStyle/>
                    <a:p>
                      <a:pPr marL="342900" lvl="0" indent="-342900">
                        <a:spcAft>
                          <a:spcPts val="300"/>
                        </a:spcAft>
                        <a:buFont typeface="Symbol"/>
                        <a:buChar char="-"/>
                        <a:tabLst>
                          <a:tab pos="228600" algn="l"/>
                        </a:tabLst>
                      </a:pPr>
                      <a:r>
                        <a:rPr lang="pt-BR" sz="1300" dirty="0">
                          <a:effectLst/>
                        </a:rPr>
                        <a:t>Realizar o confronto das realizações informadas pelo projeto e verificadas pela equipe de auditoria com a previsão de metas previstas no Plano de Trabalho Anual e no Acordo de Empréstimo/Doação;</a:t>
                      </a:r>
                    </a:p>
                    <a:p>
                      <a:pPr marL="342900" lvl="0" indent="-342900">
                        <a:spcAft>
                          <a:spcPts val="300"/>
                        </a:spcAft>
                        <a:buFont typeface="Symbol"/>
                        <a:buChar char="-"/>
                        <a:tabLst>
                          <a:tab pos="228600" algn="l"/>
                        </a:tabLst>
                      </a:pPr>
                      <a:r>
                        <a:rPr lang="pt-BR" sz="1300" dirty="0">
                          <a:effectLst/>
                        </a:rPr>
                        <a:t>Avaliar a efetiva contribuição das ações do Projeto para o alcance dos resultados esperados;</a:t>
                      </a:r>
                    </a:p>
                    <a:p>
                      <a:pPr marL="342900" lvl="0" indent="-342900">
                        <a:spcAft>
                          <a:spcPts val="300"/>
                        </a:spcAft>
                        <a:buFont typeface="Symbol"/>
                        <a:buChar char="-"/>
                        <a:tabLst>
                          <a:tab pos="228600" algn="l"/>
                        </a:tabLst>
                      </a:pPr>
                      <a:r>
                        <a:rPr lang="pt-BR" sz="1300" dirty="0">
                          <a:effectLst/>
                        </a:rPr>
                        <a:t>Avaliar o desempenho do projeto quanto ao nível de implementação financeira (recursos investidos x resultados alcançados);</a:t>
                      </a:r>
                    </a:p>
                    <a:p>
                      <a:pPr marL="342900" lvl="0" indent="-342900">
                        <a:spcAft>
                          <a:spcPts val="300"/>
                        </a:spcAft>
                        <a:buFont typeface="Symbol"/>
                        <a:buChar char="-"/>
                        <a:tabLst>
                          <a:tab pos="228600" algn="l"/>
                        </a:tabLst>
                      </a:pPr>
                      <a:r>
                        <a:rPr lang="pt-BR" sz="1300" dirty="0">
                          <a:effectLst/>
                        </a:rPr>
                        <a:t>Avaliar os mecanismos e aferição e controle de resultados do Projeto;</a:t>
                      </a:r>
                    </a:p>
                    <a:p>
                      <a:pPr marL="342900" lvl="0" indent="-342900">
                        <a:spcAft>
                          <a:spcPts val="300"/>
                        </a:spcAft>
                        <a:buFont typeface="Symbol"/>
                        <a:buChar char="-"/>
                        <a:tabLst>
                          <a:tab pos="228600" algn="l"/>
                        </a:tabLst>
                      </a:pPr>
                      <a:r>
                        <a:rPr lang="pt-BR" sz="1300" dirty="0">
                          <a:effectLst/>
                        </a:rPr>
                        <a:t>Avaliar a contribuição do Projeto para o Programa de Governo.</a:t>
                      </a:r>
                      <a:endParaRPr lang="pt-BR" sz="1300" dirty="0">
                        <a:effectLst/>
                        <a:latin typeface="Times New Roman"/>
                        <a:ea typeface="Times New Roman"/>
                        <a:cs typeface="Arial"/>
                      </a:endParaRPr>
                    </a:p>
                  </a:txBody>
                  <a:tcPr marL="36604" marR="36604" marT="0" marB="0"/>
                </a:tc>
                <a:tc>
                  <a:txBody>
                    <a:bodyPr/>
                    <a:lstStyle/>
                    <a:p>
                      <a:pPr marL="342900" lvl="0" indent="-342900">
                        <a:spcAft>
                          <a:spcPts val="300"/>
                        </a:spcAft>
                        <a:buFont typeface="Symbol"/>
                        <a:buChar char="-"/>
                        <a:tabLst>
                          <a:tab pos="224790" algn="l"/>
                        </a:tabLst>
                      </a:pPr>
                      <a:r>
                        <a:rPr lang="pt-BR" sz="1300" dirty="0">
                          <a:effectLst/>
                        </a:rPr>
                        <a:t>Implantar/utilizar uma sistemática eficiente e atualizada de acompanhamento dos resultados, provendo à direção do projeto um feedback confiável e oportuno, que permita a identificação de fragilidades e a correção tempestiva de rumos;</a:t>
                      </a:r>
                    </a:p>
                    <a:p>
                      <a:pPr marL="342900" lvl="0" indent="-342900">
                        <a:spcAft>
                          <a:spcPts val="300"/>
                        </a:spcAft>
                        <a:buFont typeface="Symbol"/>
                        <a:buChar char="-"/>
                        <a:tabLst>
                          <a:tab pos="228600" algn="l"/>
                        </a:tabLst>
                      </a:pPr>
                      <a:r>
                        <a:rPr lang="pt-BR" sz="1300" dirty="0">
                          <a:effectLst/>
                        </a:rPr>
                        <a:t>Elaborar relatórios de progresso tempestivamente e com todas as informações necessárias à percepção dos avanços do projeto e das dificuldades eventualmente encontradas para o alcance dos objetivos;</a:t>
                      </a:r>
                    </a:p>
                    <a:p>
                      <a:pPr marL="342900" lvl="0" indent="-342900">
                        <a:spcAft>
                          <a:spcPts val="300"/>
                        </a:spcAft>
                        <a:buFont typeface="Symbol"/>
                        <a:buChar char="-"/>
                        <a:tabLst>
                          <a:tab pos="228600" algn="l"/>
                        </a:tabLst>
                      </a:pPr>
                      <a:r>
                        <a:rPr lang="pt-BR" sz="1300" dirty="0">
                          <a:effectLst/>
                        </a:rPr>
                        <a:t>Garantir o alinhamento do Projeto com o Programa de Governo ao qual esteja atrelado. </a:t>
                      </a:r>
                      <a:endParaRPr lang="pt-BR" sz="1300" dirty="0">
                        <a:effectLst/>
                        <a:latin typeface="Times New Roman"/>
                        <a:ea typeface="Times New Roman"/>
                        <a:cs typeface="Arial"/>
                      </a:endParaRPr>
                    </a:p>
                  </a:txBody>
                  <a:tcPr marL="36604" marR="36604" marT="0" marB="0"/>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8"/>
          <p:cNvSpPr>
            <a:spLocks/>
          </p:cNvSpPr>
          <p:nvPr/>
        </p:nvSpPr>
        <p:spPr bwMode="auto">
          <a:xfrm>
            <a:off x="806450" y="76200"/>
            <a:ext cx="6718300" cy="381000"/>
          </a:xfrm>
          <a:prstGeom prst="rect">
            <a:avLst/>
          </a:prstGeom>
          <a:noFill/>
          <a:ln w="9525">
            <a:noFill/>
            <a:miter lim="800000"/>
            <a:headEnd/>
            <a:tailEnd/>
          </a:ln>
        </p:spPr>
        <p:txBody>
          <a:bodyPr anchor="ctr"/>
          <a:lstStyle/>
          <a:p>
            <a:pPr defTabSz="914400" fontAlgn="base">
              <a:lnSpc>
                <a:spcPct val="100000"/>
              </a:lnSpc>
              <a:buSzTx/>
            </a:pPr>
            <a:r>
              <a:rPr lang="pt-BR" sz="2400" i="1">
                <a:solidFill>
                  <a:srgbClr val="006699"/>
                </a:solidFill>
                <a:latin typeface="Calibri" pitchFamily="34" charset="0"/>
              </a:rPr>
              <a:t>Principais Constatações do PNAFM I – 2008 a 2010</a:t>
            </a:r>
            <a:endParaRPr lang="en-US" sz="2400" i="1">
              <a:solidFill>
                <a:srgbClr val="006699"/>
              </a:solidFill>
              <a:latin typeface="Calibri" pitchFamily="34" charset="0"/>
            </a:endParaRPr>
          </a:p>
        </p:txBody>
      </p:sp>
      <p:graphicFrame>
        <p:nvGraphicFramePr>
          <p:cNvPr id="23555" name="Object 70"/>
          <p:cNvGraphicFramePr>
            <a:graphicFrameLocks noChangeAspect="1"/>
          </p:cNvGraphicFramePr>
          <p:nvPr/>
        </p:nvGraphicFramePr>
        <p:xfrm>
          <a:off x="234950" y="404813"/>
          <a:ext cx="8451850" cy="7396162"/>
        </p:xfrm>
        <a:graphic>
          <a:graphicData uri="http://schemas.openxmlformats.org/presentationml/2006/ole">
            <p:oleObj spid="_x0000_s23555" name="Document" r:id="rId4" imgW="9297151" imgH="8122491" progId="Word.Document.8">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Rounded Rectangle 24"/>
          <p:cNvGrpSpPr>
            <a:grpSpLocks/>
          </p:cNvGrpSpPr>
          <p:nvPr/>
        </p:nvGrpSpPr>
        <p:grpSpPr bwMode="auto">
          <a:xfrm>
            <a:off x="688975" y="1109663"/>
            <a:ext cx="8302625" cy="5062537"/>
            <a:chOff x="338" y="699"/>
            <a:chExt cx="5080" cy="2914"/>
          </a:xfrm>
        </p:grpSpPr>
        <p:pic>
          <p:nvPicPr>
            <p:cNvPr id="24581" name="Rounded Rectangle 24"/>
            <p:cNvPicPr>
              <a:picLocks noChangeArrowheads="1"/>
            </p:cNvPicPr>
            <p:nvPr/>
          </p:nvPicPr>
          <p:blipFill>
            <a:blip r:embed="rId3" cstate="print"/>
            <a:srcRect/>
            <a:stretch>
              <a:fillRect/>
            </a:stretch>
          </p:blipFill>
          <p:spPr bwMode="auto">
            <a:xfrm>
              <a:off x="338" y="699"/>
              <a:ext cx="5080" cy="2914"/>
            </a:xfrm>
            <a:prstGeom prst="rect">
              <a:avLst/>
            </a:prstGeom>
            <a:noFill/>
            <a:ln w="9525">
              <a:noFill/>
              <a:miter lim="800000"/>
              <a:headEnd/>
              <a:tailEnd/>
            </a:ln>
          </p:spPr>
        </p:pic>
        <p:sp>
          <p:nvSpPr>
            <p:cNvPr id="24582" name="Text Box 6"/>
            <p:cNvSpPr txBox="1">
              <a:spLocks noChangeArrowheads="1"/>
            </p:cNvSpPr>
            <p:nvPr/>
          </p:nvSpPr>
          <p:spPr bwMode="auto">
            <a:xfrm>
              <a:off x="494" y="837"/>
              <a:ext cx="4774" cy="2607"/>
            </a:xfrm>
            <a:prstGeom prst="rect">
              <a:avLst/>
            </a:prstGeom>
            <a:noFill/>
            <a:ln w="9525">
              <a:noFill/>
              <a:miter lim="800000"/>
              <a:headEnd/>
              <a:tailEnd/>
            </a:ln>
          </p:spPr>
          <p:txBody>
            <a:bodyPr wrap="none" anchor="ctr"/>
            <a:lstStyle/>
            <a:p>
              <a:pPr algn="ctr" defTabSz="914400" eaLnBrk="1" fontAlgn="base" hangingPunct="1">
                <a:lnSpc>
                  <a:spcPct val="80000"/>
                </a:lnSpc>
                <a:spcBef>
                  <a:spcPct val="50000"/>
                </a:spcBef>
                <a:buClr>
                  <a:schemeClr val="tx1"/>
                </a:buClr>
                <a:buSzTx/>
              </a:pPr>
              <a:endParaRPr lang="pt-BR" sz="1800" b="0">
                <a:solidFill>
                  <a:schemeClr val="tx1"/>
                </a:solidFill>
                <a:latin typeface="Calibri" pitchFamily="34" charset="0"/>
                <a:cs typeface="Arial" charset="0"/>
              </a:endParaRPr>
            </a:p>
          </p:txBody>
        </p:sp>
      </p:grpSp>
      <p:sp>
        <p:nvSpPr>
          <p:cNvPr id="565250" name="Rectangle 2"/>
          <p:cNvSpPr>
            <a:spLocks noChangeArrowheads="1"/>
          </p:cNvSpPr>
          <p:nvPr/>
        </p:nvSpPr>
        <p:spPr bwMode="auto">
          <a:xfrm>
            <a:off x="914400" y="914400"/>
            <a:ext cx="7697788" cy="4630738"/>
          </a:xfrm>
          <a:prstGeom prst="rect">
            <a:avLst/>
          </a:prstGeom>
          <a:noFill/>
          <a:ln w="9525">
            <a:noFill/>
            <a:miter lim="800000"/>
            <a:headEnd/>
            <a:tailEnd/>
          </a:ln>
          <a:effectLst/>
        </p:spPr>
        <p:txBody>
          <a:bodyPr>
            <a:spAutoFit/>
          </a:bodyPr>
          <a:lstStyle/>
          <a:p>
            <a:pPr algn="ctr" fontAlgn="base">
              <a:lnSpc>
                <a:spcPct val="100000"/>
              </a:lnSpc>
              <a:spcBef>
                <a:spcPct val="50000"/>
              </a:spcBef>
              <a:buSzTx/>
            </a:pPr>
            <a:endParaRPr lang="pt-BR" sz="1000">
              <a:solidFill>
                <a:srgbClr val="FF0000"/>
              </a:solidFill>
              <a:latin typeface="Calibri" pitchFamily="34" charset="0"/>
            </a:endParaRPr>
          </a:p>
          <a:p>
            <a:pPr fontAlgn="base">
              <a:lnSpc>
                <a:spcPct val="100000"/>
              </a:lnSpc>
              <a:spcBef>
                <a:spcPct val="50000"/>
              </a:spcBef>
              <a:buSzTx/>
            </a:pPr>
            <a:r>
              <a:rPr lang="pt-BR" sz="2400">
                <a:solidFill>
                  <a:srgbClr val="FF0000"/>
                </a:solidFill>
                <a:latin typeface="Calibri" pitchFamily="34" charset="0"/>
              </a:rPr>
              <a:t>Coordenação-Geral de Auditoria dos da Área Fazendária II (DEFAZII)</a:t>
            </a:r>
            <a:endParaRPr lang="pt-BR" sz="2000" b="0">
              <a:solidFill>
                <a:schemeClr val="tx1"/>
              </a:solidFill>
              <a:latin typeface="Calibri" pitchFamily="34" charset="0"/>
            </a:endParaRPr>
          </a:p>
          <a:p>
            <a:pPr fontAlgn="base">
              <a:lnSpc>
                <a:spcPct val="100000"/>
              </a:lnSpc>
              <a:spcBef>
                <a:spcPct val="50000"/>
              </a:spcBef>
              <a:buSzTx/>
            </a:pPr>
            <a:r>
              <a:rPr lang="pt-BR" sz="2000" b="0">
                <a:solidFill>
                  <a:schemeClr val="tx1"/>
                </a:solidFill>
                <a:latin typeface="Calibri" pitchFamily="34" charset="0"/>
              </a:rPr>
              <a:t>Antonio Carlos Bezerra Leonel </a:t>
            </a:r>
          </a:p>
          <a:p>
            <a:pPr fontAlgn="base">
              <a:lnSpc>
                <a:spcPct val="100000"/>
              </a:lnSpc>
              <a:spcBef>
                <a:spcPct val="50000"/>
              </a:spcBef>
              <a:buSzTx/>
            </a:pPr>
            <a:r>
              <a:rPr lang="pt-BR" sz="2000" b="0">
                <a:solidFill>
                  <a:schemeClr val="tx1"/>
                </a:solidFill>
                <a:latin typeface="Calibri" pitchFamily="34" charset="0"/>
              </a:rPr>
              <a:t>(61) 2020-7223</a:t>
            </a:r>
          </a:p>
          <a:p>
            <a:pPr fontAlgn="base">
              <a:lnSpc>
                <a:spcPct val="100000"/>
              </a:lnSpc>
              <a:spcBef>
                <a:spcPct val="50000"/>
              </a:spcBef>
              <a:buSzTx/>
            </a:pPr>
            <a:r>
              <a:rPr lang="pt-BR" sz="2000">
                <a:solidFill>
                  <a:schemeClr val="tx1"/>
                </a:solidFill>
                <a:latin typeface="Calibri" pitchFamily="34" charset="0"/>
              </a:rPr>
              <a:t>e-mail: </a:t>
            </a:r>
            <a:r>
              <a:rPr lang="pt-BR" sz="2000" b="0" i="1">
                <a:solidFill>
                  <a:schemeClr val="tx1"/>
                </a:solidFill>
              </a:rPr>
              <a:t>sfcdefzd@cgu.gov.br</a:t>
            </a:r>
            <a:endParaRPr lang="pt-BR" sz="2000">
              <a:solidFill>
                <a:schemeClr val="tx1"/>
              </a:solidFill>
            </a:endParaRPr>
          </a:p>
          <a:p>
            <a:pPr>
              <a:spcBef>
                <a:spcPts val="500"/>
              </a:spcBef>
              <a:spcAft>
                <a:spcPts val="500"/>
              </a:spcAft>
            </a:pPr>
            <a:endParaRPr lang="pt-BR" sz="2400">
              <a:solidFill>
                <a:srgbClr val="FF0000"/>
              </a:solidFill>
              <a:latin typeface="Calibri" pitchFamily="34" charset="0"/>
            </a:endParaRPr>
          </a:p>
          <a:p>
            <a:pPr>
              <a:spcBef>
                <a:spcPts val="500"/>
              </a:spcBef>
              <a:spcAft>
                <a:spcPts val="500"/>
              </a:spcAft>
            </a:pPr>
            <a:r>
              <a:rPr lang="pt-BR" sz="2400">
                <a:solidFill>
                  <a:srgbClr val="FF0000"/>
                </a:solidFill>
                <a:latin typeface="Calibri" pitchFamily="34" charset="0"/>
              </a:rPr>
              <a:t>Coordena</a:t>
            </a:r>
            <a:r>
              <a:rPr lang="pt-BR" sz="2400">
                <a:solidFill>
                  <a:srgbClr val="FF0000"/>
                </a:solidFill>
              </a:rPr>
              <a:t>ç</a:t>
            </a:r>
            <a:r>
              <a:rPr lang="pt-BR" sz="2400">
                <a:solidFill>
                  <a:srgbClr val="FF0000"/>
                </a:solidFill>
                <a:latin typeface="Calibri" pitchFamily="34" charset="0"/>
              </a:rPr>
              <a:t>ão-Geral de Recursos Externos (DCREX)</a:t>
            </a:r>
          </a:p>
          <a:p>
            <a:pPr>
              <a:lnSpc>
                <a:spcPct val="100000"/>
              </a:lnSpc>
              <a:spcBef>
                <a:spcPct val="50000"/>
              </a:spcBef>
            </a:pPr>
            <a:r>
              <a:rPr lang="pt-BR" sz="2000" b="0">
                <a:solidFill>
                  <a:schemeClr val="tx1"/>
                </a:solidFill>
                <a:latin typeface="Calibri" pitchFamily="34" charset="0"/>
              </a:rPr>
              <a:t>Francisco Eduardo de Holanda Bessa </a:t>
            </a:r>
          </a:p>
          <a:p>
            <a:pPr>
              <a:lnSpc>
                <a:spcPct val="100000"/>
              </a:lnSpc>
              <a:spcBef>
                <a:spcPct val="50000"/>
              </a:spcBef>
            </a:pPr>
            <a:r>
              <a:rPr lang="pt-BR" sz="2000" b="0">
                <a:solidFill>
                  <a:schemeClr val="tx1"/>
                </a:solidFill>
                <a:latin typeface="Calibri" pitchFamily="34" charset="0"/>
              </a:rPr>
              <a:t>(61) 2020-6796</a:t>
            </a:r>
          </a:p>
          <a:p>
            <a:pPr>
              <a:lnSpc>
                <a:spcPct val="100000"/>
              </a:lnSpc>
              <a:spcBef>
                <a:spcPct val="50000"/>
              </a:spcBef>
            </a:pPr>
            <a:r>
              <a:rPr lang="pt-BR" sz="2000">
                <a:solidFill>
                  <a:schemeClr val="tx1"/>
                </a:solidFill>
              </a:rPr>
              <a:t>e-mail: </a:t>
            </a:r>
            <a:r>
              <a:rPr lang="pt-BR" sz="2000" b="0" i="1">
                <a:solidFill>
                  <a:schemeClr val="tx1"/>
                </a:solidFill>
              </a:rPr>
              <a:t>sfcdcrex@cgu.gov.br</a:t>
            </a:r>
          </a:p>
        </p:txBody>
      </p:sp>
      <p:sp>
        <p:nvSpPr>
          <p:cNvPr id="24580" name="Title 16"/>
          <p:cNvSpPr>
            <a:spLocks/>
          </p:cNvSpPr>
          <p:nvPr/>
        </p:nvSpPr>
        <p:spPr bwMode="auto">
          <a:xfrm>
            <a:off x="654050" y="0"/>
            <a:ext cx="7956550" cy="1143000"/>
          </a:xfrm>
          <a:prstGeom prst="rect">
            <a:avLst/>
          </a:prstGeom>
          <a:noFill/>
          <a:ln w="9525">
            <a:noFill/>
            <a:miter lim="800000"/>
            <a:headEnd/>
            <a:tailEnd/>
          </a:ln>
        </p:spPr>
        <p:txBody>
          <a:bodyPr anchor="ctr"/>
          <a:lstStyle/>
          <a:p>
            <a:pPr defTabSz="914400" fontAlgn="base">
              <a:lnSpc>
                <a:spcPct val="100000"/>
              </a:lnSpc>
              <a:buSzTx/>
            </a:pPr>
            <a:r>
              <a:rPr lang="pt-BR" sz="2400" i="1">
                <a:solidFill>
                  <a:srgbClr val="006699"/>
                </a:solidFill>
                <a:latin typeface="Calibri" pitchFamily="34" charset="0"/>
              </a:rPr>
              <a:t>Contatos</a:t>
            </a:r>
            <a:endParaRPr lang="en-US" sz="2400" i="1">
              <a:solidFill>
                <a:srgbClr val="006699"/>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565250"/>
                                        </p:tgtEl>
                                        <p:attrNameLst>
                                          <p:attrName>style.visibility</p:attrName>
                                        </p:attrNameLst>
                                      </p:cBhvr>
                                      <p:to>
                                        <p:strVal val="visible"/>
                                      </p:to>
                                    </p:set>
                                    <p:anim calcmode="lin" valueType="num">
                                      <p:cBhvr>
                                        <p:cTn id="7" dur="5000" fill="hold"/>
                                        <p:tgtEl>
                                          <p:spTgt spid="565250"/>
                                        </p:tgtEl>
                                        <p:attrNameLst>
                                          <p:attrName>ppt_w</p:attrName>
                                        </p:attrNameLst>
                                      </p:cBhvr>
                                      <p:tavLst>
                                        <p:tav tm="0" fmla="#ppt_w*sin(2.5*pi*$)">
                                          <p:val>
                                            <p:fltVal val="0"/>
                                          </p:val>
                                        </p:tav>
                                        <p:tav tm="100000">
                                          <p:val>
                                            <p:fltVal val="1"/>
                                          </p:val>
                                        </p:tav>
                                      </p:tavLst>
                                    </p:anim>
                                    <p:anim calcmode="lin" valueType="num">
                                      <p:cBhvr>
                                        <p:cTn id="8" dur="5000" fill="hold"/>
                                        <p:tgtEl>
                                          <p:spTgt spid="5652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0"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7"/>
          <p:cNvGraphicFramePr>
            <a:graphicFrameLocks noChangeAspect="1"/>
          </p:cNvGraphicFramePr>
          <p:nvPr/>
        </p:nvGraphicFramePr>
        <p:xfrm>
          <a:off x="511175" y="2408238"/>
          <a:ext cx="8610600" cy="2246312"/>
        </p:xfrm>
        <a:graphic>
          <a:graphicData uri="http://schemas.openxmlformats.org/presentationml/2006/ole">
            <p:oleObj spid="_x0000_s4098" name="Imagem de bitmap" r:id="rId4" imgW="11612596" imgH="3029373" progId="Paint.Picture">
              <p:embed/>
            </p:oleObj>
          </a:graphicData>
        </a:graphic>
      </p:graphicFrame>
      <p:sp>
        <p:nvSpPr>
          <p:cNvPr id="4099" name="Text Box 8"/>
          <p:cNvSpPr txBox="1">
            <a:spLocks noChangeArrowheads="1"/>
          </p:cNvSpPr>
          <p:nvPr/>
        </p:nvSpPr>
        <p:spPr bwMode="auto">
          <a:xfrm>
            <a:off x="4406900" y="2438400"/>
            <a:ext cx="1143000" cy="473075"/>
          </a:xfrm>
          <a:prstGeom prst="rect">
            <a:avLst/>
          </a:prstGeom>
          <a:noFill/>
          <a:ln w="9525">
            <a:noFill/>
            <a:miter lim="800000"/>
            <a:headEnd/>
            <a:tailEnd/>
          </a:ln>
          <a:effectLst/>
        </p:spPr>
        <p:txBody>
          <a:bodyPr>
            <a:spAutoFit/>
          </a:bodyPr>
          <a:lstStyle/>
          <a:p>
            <a:pPr fontAlgn="base">
              <a:lnSpc>
                <a:spcPct val="100000"/>
              </a:lnSpc>
              <a:spcBef>
                <a:spcPct val="50000"/>
              </a:spcBef>
              <a:buSzTx/>
            </a:pPr>
            <a:r>
              <a:rPr lang="pt-BR" sz="2500"/>
              <a:t>SFC</a:t>
            </a:r>
          </a:p>
        </p:txBody>
      </p:sp>
      <p:sp>
        <p:nvSpPr>
          <p:cNvPr id="4100" name="Text Box 9"/>
          <p:cNvSpPr txBox="1">
            <a:spLocks noChangeArrowheads="1"/>
          </p:cNvSpPr>
          <p:nvPr/>
        </p:nvSpPr>
        <p:spPr bwMode="auto">
          <a:xfrm>
            <a:off x="892175" y="3482975"/>
            <a:ext cx="685800" cy="427038"/>
          </a:xfrm>
          <a:prstGeom prst="rect">
            <a:avLst/>
          </a:prstGeom>
          <a:noFill/>
          <a:ln w="9525">
            <a:noFill/>
            <a:miter lim="800000"/>
            <a:headEnd/>
            <a:tailEnd/>
          </a:ln>
          <a:effectLst/>
        </p:spPr>
        <p:txBody>
          <a:bodyPr>
            <a:spAutoFit/>
          </a:bodyPr>
          <a:lstStyle/>
          <a:p>
            <a:pPr fontAlgn="base">
              <a:lnSpc>
                <a:spcPct val="100000"/>
              </a:lnSpc>
              <a:spcBef>
                <a:spcPct val="50000"/>
              </a:spcBef>
              <a:buSzTx/>
            </a:pPr>
            <a:r>
              <a:rPr lang="pt-BR" sz="2200"/>
              <a:t>DC</a:t>
            </a:r>
          </a:p>
        </p:txBody>
      </p:sp>
      <p:sp>
        <p:nvSpPr>
          <p:cNvPr id="4101" name="Text Box 10"/>
          <p:cNvSpPr txBox="1">
            <a:spLocks noChangeArrowheads="1"/>
          </p:cNvSpPr>
          <p:nvPr/>
        </p:nvSpPr>
        <p:spPr bwMode="auto">
          <a:xfrm>
            <a:off x="2339975" y="3486150"/>
            <a:ext cx="685800" cy="427038"/>
          </a:xfrm>
          <a:prstGeom prst="rect">
            <a:avLst/>
          </a:prstGeom>
          <a:noFill/>
          <a:ln w="9525">
            <a:noFill/>
            <a:miter lim="800000"/>
            <a:headEnd/>
            <a:tailEnd/>
          </a:ln>
          <a:effectLst/>
        </p:spPr>
        <p:txBody>
          <a:bodyPr>
            <a:spAutoFit/>
          </a:bodyPr>
          <a:lstStyle/>
          <a:p>
            <a:pPr fontAlgn="base">
              <a:lnSpc>
                <a:spcPct val="100000"/>
              </a:lnSpc>
              <a:spcBef>
                <a:spcPct val="50000"/>
              </a:spcBef>
              <a:buSzTx/>
            </a:pPr>
            <a:r>
              <a:rPr lang="pt-BR" sz="2200"/>
              <a:t>DE</a:t>
            </a:r>
          </a:p>
        </p:txBody>
      </p:sp>
      <p:sp>
        <p:nvSpPr>
          <p:cNvPr id="4102" name="Text Box 11"/>
          <p:cNvSpPr txBox="1">
            <a:spLocks noChangeArrowheads="1"/>
          </p:cNvSpPr>
          <p:nvPr/>
        </p:nvSpPr>
        <p:spPr bwMode="auto">
          <a:xfrm>
            <a:off x="3863975" y="3497263"/>
            <a:ext cx="685800" cy="427037"/>
          </a:xfrm>
          <a:prstGeom prst="rect">
            <a:avLst/>
          </a:prstGeom>
          <a:noFill/>
          <a:ln w="9525">
            <a:noFill/>
            <a:miter lim="800000"/>
            <a:headEnd/>
            <a:tailEnd/>
          </a:ln>
          <a:effectLst/>
        </p:spPr>
        <p:txBody>
          <a:bodyPr>
            <a:spAutoFit/>
          </a:bodyPr>
          <a:lstStyle/>
          <a:p>
            <a:pPr fontAlgn="base">
              <a:lnSpc>
                <a:spcPct val="100000"/>
              </a:lnSpc>
              <a:spcBef>
                <a:spcPct val="50000"/>
              </a:spcBef>
              <a:buSzTx/>
            </a:pPr>
            <a:r>
              <a:rPr lang="pt-BR" sz="2200"/>
              <a:t>DI</a:t>
            </a:r>
          </a:p>
        </p:txBody>
      </p:sp>
      <p:sp>
        <p:nvSpPr>
          <p:cNvPr id="4103" name="Text Box 12"/>
          <p:cNvSpPr txBox="1">
            <a:spLocks noChangeArrowheads="1"/>
          </p:cNvSpPr>
          <p:nvPr/>
        </p:nvSpPr>
        <p:spPr bwMode="auto">
          <a:xfrm>
            <a:off x="5280025" y="3497263"/>
            <a:ext cx="685800" cy="427037"/>
          </a:xfrm>
          <a:prstGeom prst="rect">
            <a:avLst/>
          </a:prstGeom>
          <a:noFill/>
          <a:ln w="9525">
            <a:noFill/>
            <a:miter lim="800000"/>
            <a:headEnd/>
            <a:tailEnd/>
          </a:ln>
          <a:effectLst/>
        </p:spPr>
        <p:txBody>
          <a:bodyPr>
            <a:spAutoFit/>
          </a:bodyPr>
          <a:lstStyle/>
          <a:p>
            <a:pPr fontAlgn="base">
              <a:lnSpc>
                <a:spcPct val="100000"/>
              </a:lnSpc>
              <a:spcBef>
                <a:spcPct val="50000"/>
              </a:spcBef>
              <a:buSzTx/>
            </a:pPr>
            <a:r>
              <a:rPr lang="pt-BR" sz="2200"/>
              <a:t>DR</a:t>
            </a:r>
          </a:p>
        </p:txBody>
      </p:sp>
      <p:sp>
        <p:nvSpPr>
          <p:cNvPr id="4104" name="Text Box 13"/>
          <p:cNvSpPr txBox="1">
            <a:spLocks noChangeArrowheads="1"/>
          </p:cNvSpPr>
          <p:nvPr/>
        </p:nvSpPr>
        <p:spPr bwMode="auto">
          <a:xfrm>
            <a:off x="6748463" y="3482975"/>
            <a:ext cx="685800" cy="427038"/>
          </a:xfrm>
          <a:prstGeom prst="rect">
            <a:avLst/>
          </a:prstGeom>
          <a:noFill/>
          <a:ln w="9525">
            <a:noFill/>
            <a:miter lim="800000"/>
            <a:headEnd/>
            <a:tailEnd/>
          </a:ln>
          <a:effectLst/>
        </p:spPr>
        <p:txBody>
          <a:bodyPr>
            <a:spAutoFit/>
          </a:bodyPr>
          <a:lstStyle/>
          <a:p>
            <a:pPr fontAlgn="base">
              <a:lnSpc>
                <a:spcPct val="100000"/>
              </a:lnSpc>
              <a:spcBef>
                <a:spcPct val="50000"/>
              </a:spcBef>
              <a:buSzTx/>
            </a:pPr>
            <a:r>
              <a:rPr lang="pt-BR" sz="2200"/>
              <a:t>DS</a:t>
            </a:r>
          </a:p>
        </p:txBody>
      </p:sp>
      <p:sp>
        <p:nvSpPr>
          <p:cNvPr id="4105" name="Text Box 14"/>
          <p:cNvSpPr txBox="1">
            <a:spLocks noChangeArrowheads="1"/>
          </p:cNvSpPr>
          <p:nvPr/>
        </p:nvSpPr>
        <p:spPr bwMode="auto">
          <a:xfrm>
            <a:off x="8207375" y="3482975"/>
            <a:ext cx="685800" cy="427038"/>
          </a:xfrm>
          <a:prstGeom prst="rect">
            <a:avLst/>
          </a:prstGeom>
          <a:noFill/>
          <a:ln w="9525">
            <a:noFill/>
            <a:miter lim="800000"/>
            <a:headEnd/>
            <a:tailEnd/>
          </a:ln>
          <a:effectLst/>
        </p:spPr>
        <p:txBody>
          <a:bodyPr>
            <a:spAutoFit/>
          </a:bodyPr>
          <a:lstStyle/>
          <a:p>
            <a:pPr fontAlgn="base">
              <a:lnSpc>
                <a:spcPct val="100000"/>
              </a:lnSpc>
              <a:spcBef>
                <a:spcPct val="50000"/>
              </a:spcBef>
              <a:buSzTx/>
            </a:pPr>
            <a:r>
              <a:rPr lang="pt-BR" sz="2200"/>
              <a:t>DP</a:t>
            </a:r>
          </a:p>
        </p:txBody>
      </p:sp>
      <p:sp>
        <p:nvSpPr>
          <p:cNvPr id="4106" name="Text Box 16"/>
          <p:cNvSpPr txBox="1">
            <a:spLocks noChangeArrowheads="1"/>
          </p:cNvSpPr>
          <p:nvPr/>
        </p:nvSpPr>
        <p:spPr bwMode="auto">
          <a:xfrm>
            <a:off x="652463" y="4181475"/>
            <a:ext cx="1100137" cy="366713"/>
          </a:xfrm>
          <a:prstGeom prst="rect">
            <a:avLst/>
          </a:prstGeom>
          <a:noFill/>
          <a:ln w="9525">
            <a:noFill/>
            <a:miter lim="800000"/>
            <a:headEnd/>
            <a:tailEnd/>
          </a:ln>
          <a:effectLst/>
        </p:spPr>
        <p:txBody>
          <a:bodyPr>
            <a:spAutoFit/>
          </a:bodyPr>
          <a:lstStyle/>
          <a:p>
            <a:pPr fontAlgn="base">
              <a:lnSpc>
                <a:spcPct val="100000"/>
              </a:lnSpc>
              <a:spcBef>
                <a:spcPct val="50000"/>
              </a:spcBef>
              <a:buSzTx/>
            </a:pPr>
            <a:r>
              <a:rPr lang="pt-BR" sz="1800"/>
              <a:t>DCREX</a:t>
            </a:r>
          </a:p>
        </p:txBody>
      </p:sp>
      <p:sp>
        <p:nvSpPr>
          <p:cNvPr id="4107" name="Text Box 17"/>
          <p:cNvSpPr txBox="1">
            <a:spLocks noChangeArrowheads="1"/>
          </p:cNvSpPr>
          <p:nvPr/>
        </p:nvSpPr>
        <p:spPr bwMode="auto">
          <a:xfrm>
            <a:off x="2079625" y="4179888"/>
            <a:ext cx="1412875" cy="338137"/>
          </a:xfrm>
          <a:prstGeom prst="rect">
            <a:avLst/>
          </a:prstGeom>
          <a:noFill/>
          <a:ln w="9525">
            <a:noFill/>
            <a:miter lim="800000"/>
            <a:headEnd/>
            <a:tailEnd/>
          </a:ln>
          <a:effectLst/>
        </p:spPr>
        <p:txBody>
          <a:bodyPr>
            <a:spAutoFit/>
          </a:bodyPr>
          <a:lstStyle/>
          <a:p>
            <a:pPr fontAlgn="base">
              <a:lnSpc>
                <a:spcPct val="100000"/>
              </a:lnSpc>
              <a:spcBef>
                <a:spcPct val="50000"/>
              </a:spcBef>
              <a:buSzTx/>
            </a:pPr>
            <a:r>
              <a:rPr lang="pt-BR" sz="1600"/>
              <a:t>DEFAZ II</a:t>
            </a:r>
          </a:p>
        </p:txBody>
      </p:sp>
      <p:sp>
        <p:nvSpPr>
          <p:cNvPr id="4108" name="Title 8"/>
          <p:cNvSpPr>
            <a:spLocks/>
          </p:cNvSpPr>
          <p:nvPr/>
        </p:nvSpPr>
        <p:spPr bwMode="auto">
          <a:xfrm>
            <a:off x="654050" y="0"/>
            <a:ext cx="6889750" cy="1143000"/>
          </a:xfrm>
          <a:prstGeom prst="rect">
            <a:avLst/>
          </a:prstGeom>
          <a:noFill/>
          <a:ln w="9525">
            <a:noFill/>
            <a:miter lim="800000"/>
            <a:headEnd/>
            <a:tailEnd/>
          </a:ln>
        </p:spPr>
        <p:txBody>
          <a:bodyPr anchor="ctr"/>
          <a:lstStyle/>
          <a:p>
            <a:pPr defTabSz="914400" fontAlgn="base">
              <a:lnSpc>
                <a:spcPct val="100000"/>
              </a:lnSpc>
              <a:buSzTx/>
            </a:pPr>
            <a:r>
              <a:rPr lang="pt-BR" sz="2400" i="1">
                <a:solidFill>
                  <a:srgbClr val="006699"/>
                </a:solidFill>
                <a:latin typeface="Calibri" pitchFamily="34" charset="0"/>
              </a:rPr>
              <a:t>A Auditoria de Recursos Externos na CGU</a:t>
            </a:r>
            <a:endParaRPr lang="en-US" sz="2400" i="1">
              <a:solidFill>
                <a:srgbClr val="006699"/>
              </a:solidFill>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AutoShape 2"/>
          <p:cNvGrpSpPr>
            <a:grpSpLocks/>
          </p:cNvGrpSpPr>
          <p:nvPr/>
        </p:nvGrpSpPr>
        <p:grpSpPr bwMode="auto">
          <a:xfrm>
            <a:off x="0" y="990600"/>
            <a:ext cx="9144000" cy="5562600"/>
            <a:chOff x="1233" y="783"/>
            <a:chExt cx="4404" cy="910"/>
          </a:xfrm>
        </p:grpSpPr>
        <p:pic>
          <p:nvPicPr>
            <p:cNvPr id="5139" name="AutoShape 2"/>
            <p:cNvPicPr>
              <a:picLocks noChangeArrowheads="1"/>
            </p:cNvPicPr>
            <p:nvPr/>
          </p:nvPicPr>
          <p:blipFill>
            <a:blip r:embed="rId3" cstate="print"/>
            <a:srcRect/>
            <a:stretch>
              <a:fillRect/>
            </a:stretch>
          </p:blipFill>
          <p:spPr bwMode="auto">
            <a:xfrm>
              <a:off x="1233" y="783"/>
              <a:ext cx="4404" cy="910"/>
            </a:xfrm>
            <a:prstGeom prst="rect">
              <a:avLst/>
            </a:prstGeom>
            <a:noFill/>
            <a:ln w="9525">
              <a:noFill/>
              <a:miter lim="800000"/>
              <a:headEnd/>
              <a:tailEnd/>
            </a:ln>
          </p:spPr>
        </p:pic>
        <p:sp>
          <p:nvSpPr>
            <p:cNvPr id="5140" name="Text Box 23"/>
            <p:cNvSpPr txBox="1">
              <a:spLocks noChangeArrowheads="1"/>
            </p:cNvSpPr>
            <p:nvPr/>
          </p:nvSpPr>
          <p:spPr bwMode="auto">
            <a:xfrm>
              <a:off x="1337" y="881"/>
              <a:ext cx="4200" cy="703"/>
            </a:xfrm>
            <a:prstGeom prst="rect">
              <a:avLst/>
            </a:prstGeom>
            <a:noFill/>
            <a:ln w="9525">
              <a:noFill/>
              <a:miter lim="800000"/>
              <a:headEnd/>
              <a:tailEnd/>
            </a:ln>
          </p:spPr>
          <p:txBody>
            <a:bodyPr wrap="none" anchor="ctr"/>
            <a:lstStyle/>
            <a:p>
              <a:pPr defTabSz="914400" eaLnBrk="1" fontAlgn="base" hangingPunct="1">
                <a:lnSpc>
                  <a:spcPct val="100000"/>
                </a:lnSpc>
                <a:buSzTx/>
              </a:pPr>
              <a:endParaRPr lang="pt-BR" sz="1600" b="0">
                <a:solidFill>
                  <a:schemeClr val="tx1"/>
                </a:solidFill>
                <a:latin typeface="Calibri" pitchFamily="34" charset="0"/>
                <a:cs typeface="Arial" charset="0"/>
              </a:endParaRPr>
            </a:p>
          </p:txBody>
        </p:sp>
      </p:grpSp>
      <p:grpSp>
        <p:nvGrpSpPr>
          <p:cNvPr id="520194" name="Group 2"/>
          <p:cNvGrpSpPr>
            <a:grpSpLocks/>
          </p:cNvGrpSpPr>
          <p:nvPr/>
        </p:nvGrpSpPr>
        <p:grpSpPr bwMode="auto">
          <a:xfrm>
            <a:off x="2286000" y="3059113"/>
            <a:ext cx="1828800" cy="2041525"/>
            <a:chOff x="1872" y="384"/>
            <a:chExt cx="1296" cy="1344"/>
          </a:xfrm>
        </p:grpSpPr>
        <p:sp>
          <p:nvSpPr>
            <p:cNvPr id="5137" name="Freeform 3"/>
            <p:cNvSpPr>
              <a:spLocks/>
            </p:cNvSpPr>
            <p:nvPr/>
          </p:nvSpPr>
          <p:spPr bwMode="auto">
            <a:xfrm rot="5417238">
              <a:off x="1848" y="408"/>
              <a:ext cx="1344" cy="1296"/>
            </a:xfrm>
            <a:custGeom>
              <a:avLst/>
              <a:gdLst>
                <a:gd name="T0" fmla="*/ 0 w 4148"/>
                <a:gd name="T1" fmla="*/ 12 h 4252"/>
                <a:gd name="T2" fmla="*/ 0 w 4148"/>
                <a:gd name="T3" fmla="*/ 4 h 4252"/>
                <a:gd name="T4" fmla="*/ 10 w 4148"/>
                <a:gd name="T5" fmla="*/ 7 h 4252"/>
                <a:gd name="T6" fmla="*/ 8 w 4148"/>
                <a:gd name="T7" fmla="*/ 9 h 4252"/>
                <a:gd name="T8" fmla="*/ 10 w 4148"/>
                <a:gd name="T9" fmla="*/ 10 h 4252"/>
                <a:gd name="T10" fmla="*/ 12 w 4148"/>
                <a:gd name="T11" fmla="*/ 12 h 4252"/>
                <a:gd name="T12" fmla="*/ 14 w 4148"/>
                <a:gd name="T13" fmla="*/ 14 h 4252"/>
                <a:gd name="T14" fmla="*/ 16 w 4148"/>
                <a:gd name="T15" fmla="*/ 16 h 4252"/>
                <a:gd name="T16" fmla="*/ 18 w 4148"/>
                <a:gd name="T17" fmla="*/ 19 h 4252"/>
                <a:gd name="T18" fmla="*/ 19 w 4148"/>
                <a:gd name="T19" fmla="*/ 22 h 4252"/>
                <a:gd name="T20" fmla="*/ 19 w 4148"/>
                <a:gd name="T21" fmla="*/ 6 h 4252"/>
                <a:gd name="T22" fmla="*/ 17 w 4148"/>
                <a:gd name="T23" fmla="*/ 6 h 4252"/>
                <a:gd name="T24" fmla="*/ 23 w 4148"/>
                <a:gd name="T25" fmla="*/ 0 h 4252"/>
                <a:gd name="T26" fmla="*/ 29 w 4148"/>
                <a:gd name="T27" fmla="*/ 6 h 4252"/>
                <a:gd name="T28" fmla="*/ 26 w 4148"/>
                <a:gd name="T29" fmla="*/ 6 h 4252"/>
                <a:gd name="T30" fmla="*/ 26 w 4148"/>
                <a:gd name="T31" fmla="*/ 23 h 4252"/>
                <a:gd name="T32" fmla="*/ 28 w 4148"/>
                <a:gd name="T33" fmla="*/ 20 h 4252"/>
                <a:gd name="T34" fmla="*/ 29 w 4148"/>
                <a:gd name="T35" fmla="*/ 17 h 4252"/>
                <a:gd name="T36" fmla="*/ 31 w 4148"/>
                <a:gd name="T37" fmla="*/ 15 h 4252"/>
                <a:gd name="T38" fmla="*/ 34 w 4148"/>
                <a:gd name="T39" fmla="*/ 12 h 4252"/>
                <a:gd name="T40" fmla="*/ 35 w 4148"/>
                <a:gd name="T41" fmla="*/ 11 h 4252"/>
                <a:gd name="T42" fmla="*/ 38 w 4148"/>
                <a:gd name="T43" fmla="*/ 9 h 4252"/>
                <a:gd name="T44" fmla="*/ 36 w 4148"/>
                <a:gd name="T45" fmla="*/ 7 h 4252"/>
                <a:gd name="T46" fmla="*/ 46 w 4148"/>
                <a:gd name="T47" fmla="*/ 4 h 4252"/>
                <a:gd name="T48" fmla="*/ 45 w 4148"/>
                <a:gd name="T49" fmla="*/ 12 h 4252"/>
                <a:gd name="T50" fmla="*/ 43 w 4148"/>
                <a:gd name="T51" fmla="*/ 11 h 4252"/>
                <a:gd name="T52" fmla="*/ 41 w 4148"/>
                <a:gd name="T53" fmla="*/ 13 h 4252"/>
                <a:gd name="T54" fmla="*/ 39 w 4148"/>
                <a:gd name="T55" fmla="*/ 16 h 4252"/>
                <a:gd name="T56" fmla="*/ 37 w 4148"/>
                <a:gd name="T57" fmla="*/ 18 h 4252"/>
                <a:gd name="T58" fmla="*/ 35 w 4148"/>
                <a:gd name="T59" fmla="*/ 20 h 4252"/>
                <a:gd name="T60" fmla="*/ 34 w 4148"/>
                <a:gd name="T61" fmla="*/ 22 h 4252"/>
                <a:gd name="T62" fmla="*/ 33 w 4148"/>
                <a:gd name="T63" fmla="*/ 24 h 4252"/>
                <a:gd name="T64" fmla="*/ 31 w 4148"/>
                <a:gd name="T65" fmla="*/ 27 h 4252"/>
                <a:gd name="T66" fmla="*/ 30 w 4148"/>
                <a:gd name="T67" fmla="*/ 29 h 4252"/>
                <a:gd name="T68" fmla="*/ 30 w 4148"/>
                <a:gd name="T69" fmla="*/ 37 h 4252"/>
                <a:gd name="T70" fmla="*/ 15 w 4148"/>
                <a:gd name="T71" fmla="*/ 37 h 4252"/>
                <a:gd name="T72" fmla="*/ 15 w 4148"/>
                <a:gd name="T73" fmla="*/ 29 h 4252"/>
                <a:gd name="T74" fmla="*/ 15 w 4148"/>
                <a:gd name="T75" fmla="*/ 27 h 4252"/>
                <a:gd name="T76" fmla="*/ 13 w 4148"/>
                <a:gd name="T77" fmla="*/ 23 h 4252"/>
                <a:gd name="T78" fmla="*/ 11 w 4148"/>
                <a:gd name="T79" fmla="*/ 21 h 4252"/>
                <a:gd name="T80" fmla="*/ 10 w 4148"/>
                <a:gd name="T81" fmla="*/ 20 h 4252"/>
                <a:gd name="T82" fmla="*/ 8 w 4148"/>
                <a:gd name="T83" fmla="*/ 18 h 4252"/>
                <a:gd name="T84" fmla="*/ 7 w 4148"/>
                <a:gd name="T85" fmla="*/ 16 h 4252"/>
                <a:gd name="T86" fmla="*/ 5 w 4148"/>
                <a:gd name="T87" fmla="*/ 14 h 4252"/>
                <a:gd name="T88" fmla="*/ 3 w 4148"/>
                <a:gd name="T89" fmla="*/ 11 h 4252"/>
                <a:gd name="T90" fmla="*/ 0 w 4148"/>
                <a:gd name="T91" fmla="*/ 12 h 42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148" h="4252">
                  <a:moveTo>
                    <a:pt x="16" y="1425"/>
                  </a:moveTo>
                  <a:lnTo>
                    <a:pt x="0" y="508"/>
                  </a:lnTo>
                  <a:lnTo>
                    <a:pt x="894" y="812"/>
                  </a:lnTo>
                  <a:lnTo>
                    <a:pt x="702" y="974"/>
                  </a:lnTo>
                  <a:lnTo>
                    <a:pt x="900" y="1193"/>
                  </a:lnTo>
                  <a:lnTo>
                    <a:pt x="1101" y="1461"/>
                  </a:lnTo>
                  <a:lnTo>
                    <a:pt x="1261" y="1663"/>
                  </a:lnTo>
                  <a:lnTo>
                    <a:pt x="1435" y="1919"/>
                  </a:lnTo>
                  <a:lnTo>
                    <a:pt x="1623" y="2241"/>
                  </a:lnTo>
                  <a:lnTo>
                    <a:pt x="1769" y="2587"/>
                  </a:lnTo>
                  <a:lnTo>
                    <a:pt x="1771" y="740"/>
                  </a:lnTo>
                  <a:lnTo>
                    <a:pt x="1531" y="742"/>
                  </a:lnTo>
                  <a:lnTo>
                    <a:pt x="2065" y="0"/>
                  </a:lnTo>
                  <a:lnTo>
                    <a:pt x="2601" y="742"/>
                  </a:lnTo>
                  <a:lnTo>
                    <a:pt x="2365" y="738"/>
                  </a:lnTo>
                  <a:lnTo>
                    <a:pt x="2365" y="2609"/>
                  </a:lnTo>
                  <a:lnTo>
                    <a:pt x="2521" y="2253"/>
                  </a:lnTo>
                  <a:lnTo>
                    <a:pt x="2669" y="1973"/>
                  </a:lnTo>
                  <a:lnTo>
                    <a:pt x="2845" y="1715"/>
                  </a:lnTo>
                  <a:lnTo>
                    <a:pt x="3051" y="1449"/>
                  </a:lnTo>
                  <a:lnTo>
                    <a:pt x="3202" y="1239"/>
                  </a:lnTo>
                  <a:lnTo>
                    <a:pt x="3432" y="974"/>
                  </a:lnTo>
                  <a:lnTo>
                    <a:pt x="3256" y="812"/>
                  </a:lnTo>
                  <a:lnTo>
                    <a:pt x="4148" y="502"/>
                  </a:lnTo>
                  <a:lnTo>
                    <a:pt x="4126" y="1425"/>
                  </a:lnTo>
                  <a:lnTo>
                    <a:pt x="3904" y="1289"/>
                  </a:lnTo>
                  <a:lnTo>
                    <a:pt x="3732" y="1549"/>
                  </a:lnTo>
                  <a:lnTo>
                    <a:pt x="3528" y="1827"/>
                  </a:lnTo>
                  <a:lnTo>
                    <a:pt x="3360" y="2083"/>
                  </a:lnTo>
                  <a:lnTo>
                    <a:pt x="3212" y="2319"/>
                  </a:lnTo>
                  <a:lnTo>
                    <a:pt x="3089" y="2541"/>
                  </a:lnTo>
                  <a:lnTo>
                    <a:pt x="2967" y="2775"/>
                  </a:lnTo>
                  <a:lnTo>
                    <a:pt x="2835" y="3065"/>
                  </a:lnTo>
                  <a:lnTo>
                    <a:pt x="2775" y="3358"/>
                  </a:lnTo>
                  <a:lnTo>
                    <a:pt x="2773" y="4252"/>
                  </a:lnTo>
                  <a:lnTo>
                    <a:pt x="1385" y="4252"/>
                  </a:lnTo>
                  <a:lnTo>
                    <a:pt x="1385" y="3360"/>
                  </a:lnTo>
                  <a:lnTo>
                    <a:pt x="1323" y="3065"/>
                  </a:lnTo>
                  <a:lnTo>
                    <a:pt x="1157" y="2705"/>
                  </a:lnTo>
                  <a:lnTo>
                    <a:pt x="1022" y="2469"/>
                  </a:lnTo>
                  <a:lnTo>
                    <a:pt x="904" y="2269"/>
                  </a:lnTo>
                  <a:lnTo>
                    <a:pt x="760" y="2035"/>
                  </a:lnTo>
                  <a:lnTo>
                    <a:pt x="612" y="1813"/>
                  </a:lnTo>
                  <a:lnTo>
                    <a:pt x="438" y="1569"/>
                  </a:lnTo>
                  <a:lnTo>
                    <a:pt x="236" y="1281"/>
                  </a:lnTo>
                  <a:lnTo>
                    <a:pt x="16" y="1425"/>
                  </a:lnTo>
                  <a:close/>
                </a:path>
              </a:pathLst>
            </a:custGeom>
            <a:solidFill>
              <a:srgbClr val="FFFF00"/>
            </a:solidFill>
            <a:ln w="9525">
              <a:noFill/>
              <a:round/>
              <a:headEnd/>
              <a:tailEnd/>
            </a:ln>
          </p:spPr>
          <p:txBody>
            <a:bodyPr lIns="18000" rIns="18000"/>
            <a:lstStyle/>
            <a:p>
              <a:endParaRPr lang="pt-BR"/>
            </a:p>
          </p:txBody>
        </p:sp>
        <p:sp>
          <p:nvSpPr>
            <p:cNvPr id="5138" name="Text Box 4"/>
            <p:cNvSpPr txBox="1">
              <a:spLocks noChangeArrowheads="1"/>
            </p:cNvSpPr>
            <p:nvPr/>
          </p:nvSpPr>
          <p:spPr bwMode="auto">
            <a:xfrm>
              <a:off x="2280" y="936"/>
              <a:ext cx="588" cy="241"/>
            </a:xfrm>
            <a:prstGeom prst="rect">
              <a:avLst/>
            </a:prstGeom>
            <a:noFill/>
            <a:ln w="12700">
              <a:noFill/>
              <a:miter lim="800000"/>
              <a:headEnd type="none" w="sm" len="sm"/>
              <a:tailEnd type="none" w="sm" len="sm"/>
            </a:ln>
            <a:effectLst/>
          </p:spPr>
          <p:txBody>
            <a:bodyPr lIns="18000" rIns="18000">
              <a:spAutoFit/>
            </a:bodyPr>
            <a:lstStyle/>
            <a:p>
              <a:pPr fontAlgn="base">
                <a:lnSpc>
                  <a:spcPct val="100000"/>
                </a:lnSpc>
                <a:buSzTx/>
              </a:pPr>
              <a:r>
                <a:rPr lang="pt-BR" sz="1800">
                  <a:solidFill>
                    <a:schemeClr val="bg2"/>
                  </a:solidFill>
                  <a:latin typeface="Calibri" pitchFamily="34" charset="0"/>
                </a:rPr>
                <a:t>Fontes</a:t>
              </a:r>
              <a:endParaRPr lang="pt-BR" sz="2400" b="0">
                <a:solidFill>
                  <a:schemeClr val="tx1"/>
                </a:solidFill>
                <a:latin typeface="Calibri" pitchFamily="34" charset="0"/>
              </a:endParaRPr>
            </a:p>
          </p:txBody>
        </p:sp>
      </p:grpSp>
      <p:sp>
        <p:nvSpPr>
          <p:cNvPr id="520197" name="Text Box 5"/>
          <p:cNvSpPr txBox="1">
            <a:spLocks noChangeArrowheads="1"/>
          </p:cNvSpPr>
          <p:nvPr/>
        </p:nvSpPr>
        <p:spPr bwMode="auto">
          <a:xfrm>
            <a:off x="284163" y="3733800"/>
            <a:ext cx="1697037" cy="701675"/>
          </a:xfrm>
          <a:prstGeom prst="rect">
            <a:avLst/>
          </a:prstGeom>
          <a:solidFill>
            <a:srgbClr val="33CCCC">
              <a:alpha val="50195"/>
            </a:srgbClr>
          </a:solidFill>
          <a:ln w="12700">
            <a:noFill/>
            <a:miter lim="800000"/>
            <a:headEnd type="none" w="sm" len="sm"/>
            <a:tailEnd type="none" w="sm" len="sm"/>
          </a:ln>
          <a:effectLst/>
        </p:spPr>
        <p:txBody>
          <a:bodyPr>
            <a:spAutoFit/>
          </a:bodyPr>
          <a:lstStyle/>
          <a:p>
            <a:pPr fontAlgn="base">
              <a:lnSpc>
                <a:spcPct val="100000"/>
              </a:lnSpc>
              <a:spcBef>
                <a:spcPct val="50000"/>
              </a:spcBef>
              <a:buSzTx/>
            </a:pPr>
            <a:r>
              <a:rPr lang="pt-BR" sz="2000" b="0">
                <a:solidFill>
                  <a:schemeClr val="tx1"/>
                </a:solidFill>
                <a:latin typeface="Calibri" pitchFamily="34" charset="0"/>
              </a:rPr>
              <a:t>Empréstimos Externos</a:t>
            </a:r>
          </a:p>
        </p:txBody>
      </p:sp>
      <p:sp>
        <p:nvSpPr>
          <p:cNvPr id="520198" name="Text Box 6"/>
          <p:cNvSpPr txBox="1">
            <a:spLocks noChangeArrowheads="1"/>
          </p:cNvSpPr>
          <p:nvPr/>
        </p:nvSpPr>
        <p:spPr bwMode="auto">
          <a:xfrm>
            <a:off x="282575" y="2895600"/>
            <a:ext cx="2003425" cy="396875"/>
          </a:xfrm>
          <a:prstGeom prst="rect">
            <a:avLst/>
          </a:prstGeom>
          <a:solidFill>
            <a:srgbClr val="C0C0C0">
              <a:alpha val="50195"/>
            </a:srgbClr>
          </a:solidFill>
          <a:ln w="12700">
            <a:noFill/>
            <a:miter lim="800000"/>
            <a:headEnd type="none" w="sm" len="sm"/>
            <a:tailEnd type="none" w="sm" len="sm"/>
          </a:ln>
          <a:effectLst/>
        </p:spPr>
        <p:txBody>
          <a:bodyPr>
            <a:spAutoFit/>
          </a:bodyPr>
          <a:lstStyle/>
          <a:p>
            <a:pPr fontAlgn="base">
              <a:lnSpc>
                <a:spcPct val="100000"/>
              </a:lnSpc>
              <a:buSzTx/>
            </a:pPr>
            <a:r>
              <a:rPr lang="pt-BR" sz="2000" b="0">
                <a:solidFill>
                  <a:schemeClr val="tx1"/>
                </a:solidFill>
                <a:latin typeface="Calibri" pitchFamily="34" charset="0"/>
              </a:rPr>
              <a:t>Tesouro Nacional</a:t>
            </a:r>
            <a:r>
              <a:rPr lang="pt-BR" sz="2400" b="0">
                <a:solidFill>
                  <a:schemeClr val="tx1"/>
                </a:solidFill>
                <a:latin typeface="Calibri" pitchFamily="34" charset="0"/>
              </a:rPr>
              <a:t> </a:t>
            </a:r>
          </a:p>
        </p:txBody>
      </p:sp>
      <p:sp>
        <p:nvSpPr>
          <p:cNvPr id="520199" name="Text Box 7"/>
          <p:cNvSpPr txBox="1">
            <a:spLocks noChangeArrowheads="1"/>
          </p:cNvSpPr>
          <p:nvPr/>
        </p:nvSpPr>
        <p:spPr bwMode="auto">
          <a:xfrm>
            <a:off x="7315200" y="3810000"/>
            <a:ext cx="1524000" cy="701675"/>
          </a:xfrm>
          <a:prstGeom prst="rect">
            <a:avLst/>
          </a:prstGeom>
          <a:solidFill>
            <a:srgbClr val="CC99FF">
              <a:alpha val="50195"/>
            </a:srgbClr>
          </a:solidFill>
          <a:ln w="12700">
            <a:noFill/>
            <a:miter lim="800000"/>
            <a:headEnd type="none" w="sm" len="sm"/>
            <a:tailEnd type="none" w="sm" len="sm"/>
          </a:ln>
          <a:effectLst/>
        </p:spPr>
        <p:txBody>
          <a:bodyPr>
            <a:spAutoFit/>
          </a:bodyPr>
          <a:lstStyle/>
          <a:p>
            <a:pPr fontAlgn="base">
              <a:lnSpc>
                <a:spcPct val="100000"/>
              </a:lnSpc>
              <a:buSzTx/>
            </a:pPr>
            <a:r>
              <a:rPr lang="pt-BR" sz="2000">
                <a:solidFill>
                  <a:schemeClr val="tx1"/>
                </a:solidFill>
                <a:latin typeface="Calibri" pitchFamily="34" charset="0"/>
              </a:rPr>
              <a:t>Execução</a:t>
            </a:r>
          </a:p>
          <a:p>
            <a:pPr fontAlgn="base">
              <a:lnSpc>
                <a:spcPct val="100000"/>
              </a:lnSpc>
              <a:buSzTx/>
            </a:pPr>
            <a:r>
              <a:rPr lang="pt-BR" sz="2000">
                <a:solidFill>
                  <a:schemeClr val="tx1"/>
                </a:solidFill>
                <a:latin typeface="Calibri" pitchFamily="34" charset="0"/>
              </a:rPr>
              <a:t>Direta</a:t>
            </a:r>
            <a:endParaRPr lang="pt-BR" sz="2400" b="0">
              <a:solidFill>
                <a:schemeClr val="tx1"/>
              </a:solidFill>
              <a:latin typeface="Calibri" pitchFamily="34" charset="0"/>
            </a:endParaRPr>
          </a:p>
        </p:txBody>
      </p:sp>
      <p:sp>
        <p:nvSpPr>
          <p:cNvPr id="520200" name="Text Box 8"/>
          <p:cNvSpPr txBox="1">
            <a:spLocks noChangeArrowheads="1"/>
          </p:cNvSpPr>
          <p:nvPr/>
        </p:nvSpPr>
        <p:spPr bwMode="auto">
          <a:xfrm>
            <a:off x="266700" y="4891088"/>
            <a:ext cx="2589213" cy="396875"/>
          </a:xfrm>
          <a:prstGeom prst="rect">
            <a:avLst/>
          </a:prstGeom>
          <a:solidFill>
            <a:srgbClr val="99CC00"/>
          </a:solidFill>
          <a:ln w="12700">
            <a:noFill/>
            <a:miter lim="800000"/>
            <a:headEnd type="none" w="sm" len="sm"/>
            <a:tailEnd type="none" w="sm" len="sm"/>
          </a:ln>
          <a:effectLst/>
        </p:spPr>
        <p:txBody>
          <a:bodyPr wrap="none">
            <a:spAutoFit/>
          </a:bodyPr>
          <a:lstStyle/>
          <a:p>
            <a:pPr fontAlgn="base">
              <a:lnSpc>
                <a:spcPct val="100000"/>
              </a:lnSpc>
              <a:buSzTx/>
            </a:pPr>
            <a:r>
              <a:rPr lang="pt-BR" sz="2000" b="0">
                <a:solidFill>
                  <a:schemeClr val="tx1"/>
                </a:solidFill>
                <a:latin typeface="Calibri" pitchFamily="34" charset="0"/>
              </a:rPr>
              <a:t>Doações Internacionais</a:t>
            </a:r>
            <a:endParaRPr lang="pt-BR" sz="2400" b="0">
              <a:solidFill>
                <a:schemeClr val="tx1"/>
              </a:solidFill>
              <a:latin typeface="Calibri" pitchFamily="34" charset="0"/>
            </a:endParaRPr>
          </a:p>
        </p:txBody>
      </p:sp>
      <p:grpSp>
        <p:nvGrpSpPr>
          <p:cNvPr id="520201" name="Group 9"/>
          <p:cNvGrpSpPr>
            <a:grpSpLocks/>
          </p:cNvGrpSpPr>
          <p:nvPr/>
        </p:nvGrpSpPr>
        <p:grpSpPr bwMode="auto">
          <a:xfrm>
            <a:off x="5029200" y="3429000"/>
            <a:ext cx="2057400" cy="1535113"/>
            <a:chOff x="3552" y="1632"/>
            <a:chExt cx="1441" cy="1073"/>
          </a:xfrm>
        </p:grpSpPr>
        <p:sp>
          <p:nvSpPr>
            <p:cNvPr id="5135" name="Freeform 10"/>
            <p:cNvSpPr>
              <a:spLocks/>
            </p:cNvSpPr>
            <p:nvPr/>
          </p:nvSpPr>
          <p:spPr bwMode="auto">
            <a:xfrm>
              <a:off x="3854" y="1632"/>
              <a:ext cx="1139" cy="661"/>
            </a:xfrm>
            <a:custGeom>
              <a:avLst/>
              <a:gdLst>
                <a:gd name="T0" fmla="*/ 42 w 3415"/>
                <a:gd name="T1" fmla="*/ 24 h 1983"/>
                <a:gd name="T2" fmla="*/ 32 w 3415"/>
                <a:gd name="T3" fmla="*/ 24 h 1983"/>
                <a:gd name="T4" fmla="*/ 29 w 3415"/>
                <a:gd name="T5" fmla="*/ 24 h 1983"/>
                <a:gd name="T6" fmla="*/ 27 w 3415"/>
                <a:gd name="T7" fmla="*/ 23 h 1983"/>
                <a:gd name="T8" fmla="*/ 24 w 3415"/>
                <a:gd name="T9" fmla="*/ 22 h 1983"/>
                <a:gd name="T10" fmla="*/ 22 w 3415"/>
                <a:gd name="T11" fmla="*/ 20 h 1983"/>
                <a:gd name="T12" fmla="*/ 21 w 3415"/>
                <a:gd name="T13" fmla="*/ 18 h 1983"/>
                <a:gd name="T14" fmla="*/ 20 w 3415"/>
                <a:gd name="T15" fmla="*/ 16 h 1983"/>
                <a:gd name="T16" fmla="*/ 19 w 3415"/>
                <a:gd name="T17" fmla="*/ 14 h 1983"/>
                <a:gd name="T18" fmla="*/ 17 w 3415"/>
                <a:gd name="T19" fmla="*/ 14 h 1983"/>
                <a:gd name="T20" fmla="*/ 15 w 3415"/>
                <a:gd name="T21" fmla="*/ 13 h 1983"/>
                <a:gd name="T22" fmla="*/ 14 w 3415"/>
                <a:gd name="T23" fmla="*/ 14 h 1983"/>
                <a:gd name="T24" fmla="*/ 14 w 3415"/>
                <a:gd name="T25" fmla="*/ 17 h 1983"/>
                <a:gd name="T26" fmla="*/ 7 w 3415"/>
                <a:gd name="T27" fmla="*/ 0 h 1983"/>
                <a:gd name="T28" fmla="*/ 9 w 3415"/>
                <a:gd name="T29" fmla="*/ 2 h 1983"/>
                <a:gd name="T30" fmla="*/ 10 w 3415"/>
                <a:gd name="T31" fmla="*/ 1 h 1983"/>
                <a:gd name="T32" fmla="*/ 12 w 3415"/>
                <a:gd name="T33" fmla="*/ 0 h 1983"/>
                <a:gd name="T34" fmla="*/ 14 w 3415"/>
                <a:gd name="T35" fmla="*/ 0 h 1983"/>
                <a:gd name="T36" fmla="*/ 17 w 3415"/>
                <a:gd name="T37" fmla="*/ 0 h 1983"/>
                <a:gd name="T38" fmla="*/ 20 w 3415"/>
                <a:gd name="T39" fmla="*/ 1 h 1983"/>
                <a:gd name="T40" fmla="*/ 22 w 3415"/>
                <a:gd name="T41" fmla="*/ 1 h 1983"/>
                <a:gd name="T42" fmla="*/ 24 w 3415"/>
                <a:gd name="T43" fmla="*/ 2 h 1983"/>
                <a:gd name="T44" fmla="*/ 26 w 3415"/>
                <a:gd name="T45" fmla="*/ 3 h 1983"/>
                <a:gd name="T46" fmla="*/ 27 w 3415"/>
                <a:gd name="T47" fmla="*/ 5 h 1983"/>
                <a:gd name="T48" fmla="*/ 29 w 3415"/>
                <a:gd name="T49" fmla="*/ 6 h 1983"/>
                <a:gd name="T50" fmla="*/ 30 w 3415"/>
                <a:gd name="T51" fmla="*/ 7 h 1983"/>
                <a:gd name="T52" fmla="*/ 31 w 3415"/>
                <a:gd name="T53" fmla="*/ 8 h 1983"/>
                <a:gd name="T54" fmla="*/ 32 w 3415"/>
                <a:gd name="T55" fmla="*/ 9 h 1983"/>
                <a:gd name="T56" fmla="*/ 33 w 3415"/>
                <a:gd name="T57" fmla="*/ 10 h 1983"/>
                <a:gd name="T58" fmla="*/ 34 w 3415"/>
                <a:gd name="T59" fmla="*/ 10 h 1983"/>
                <a:gd name="T60" fmla="*/ 35 w 3415"/>
                <a:gd name="T61" fmla="*/ 11 h 1983"/>
                <a:gd name="T62" fmla="*/ 37 w 3415"/>
                <a:gd name="T63" fmla="*/ 11 h 19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15" h="1983">
                  <a:moveTo>
                    <a:pt x="3415" y="884"/>
                  </a:moveTo>
                  <a:lnTo>
                    <a:pt x="3415" y="1983"/>
                  </a:lnTo>
                  <a:lnTo>
                    <a:pt x="2703" y="1983"/>
                  </a:lnTo>
                  <a:lnTo>
                    <a:pt x="2613" y="1977"/>
                  </a:lnTo>
                  <a:lnTo>
                    <a:pt x="2521" y="1962"/>
                  </a:lnTo>
                  <a:lnTo>
                    <a:pt x="2382" y="1933"/>
                  </a:lnTo>
                  <a:lnTo>
                    <a:pt x="2271" y="1896"/>
                  </a:lnTo>
                  <a:lnTo>
                    <a:pt x="2169" y="1858"/>
                  </a:lnTo>
                  <a:lnTo>
                    <a:pt x="2053" y="1799"/>
                  </a:lnTo>
                  <a:lnTo>
                    <a:pt x="1965" y="1744"/>
                  </a:lnTo>
                  <a:lnTo>
                    <a:pt x="1891" y="1686"/>
                  </a:lnTo>
                  <a:lnTo>
                    <a:pt x="1814" y="1610"/>
                  </a:lnTo>
                  <a:lnTo>
                    <a:pt x="1739" y="1523"/>
                  </a:lnTo>
                  <a:lnTo>
                    <a:pt x="1690" y="1424"/>
                  </a:lnTo>
                  <a:lnTo>
                    <a:pt x="1666" y="1363"/>
                  </a:lnTo>
                  <a:lnTo>
                    <a:pt x="1629" y="1275"/>
                  </a:lnTo>
                  <a:lnTo>
                    <a:pt x="1581" y="1217"/>
                  </a:lnTo>
                  <a:lnTo>
                    <a:pt x="1535" y="1174"/>
                  </a:lnTo>
                  <a:lnTo>
                    <a:pt x="1480" y="1137"/>
                  </a:lnTo>
                  <a:lnTo>
                    <a:pt x="1399" y="1102"/>
                  </a:lnTo>
                  <a:lnTo>
                    <a:pt x="1317" y="1093"/>
                  </a:lnTo>
                  <a:lnTo>
                    <a:pt x="1251" y="1093"/>
                  </a:lnTo>
                  <a:lnTo>
                    <a:pt x="1192" y="1102"/>
                  </a:lnTo>
                  <a:lnTo>
                    <a:pt x="1134" y="1122"/>
                  </a:lnTo>
                  <a:lnTo>
                    <a:pt x="1024" y="1174"/>
                  </a:lnTo>
                  <a:lnTo>
                    <a:pt x="1097" y="1340"/>
                  </a:lnTo>
                  <a:lnTo>
                    <a:pt x="0" y="1020"/>
                  </a:lnTo>
                  <a:lnTo>
                    <a:pt x="529" y="0"/>
                  </a:lnTo>
                  <a:lnTo>
                    <a:pt x="597" y="171"/>
                  </a:lnTo>
                  <a:lnTo>
                    <a:pt x="707" y="124"/>
                  </a:lnTo>
                  <a:lnTo>
                    <a:pt x="773" y="98"/>
                  </a:lnTo>
                  <a:lnTo>
                    <a:pt x="831" y="75"/>
                  </a:lnTo>
                  <a:lnTo>
                    <a:pt x="908" y="58"/>
                  </a:lnTo>
                  <a:lnTo>
                    <a:pt x="995" y="37"/>
                  </a:lnTo>
                  <a:lnTo>
                    <a:pt x="1061" y="25"/>
                  </a:lnTo>
                  <a:lnTo>
                    <a:pt x="1155" y="15"/>
                  </a:lnTo>
                  <a:lnTo>
                    <a:pt x="1260" y="15"/>
                  </a:lnTo>
                  <a:lnTo>
                    <a:pt x="1362" y="17"/>
                  </a:lnTo>
                  <a:lnTo>
                    <a:pt x="1480" y="37"/>
                  </a:lnTo>
                  <a:lnTo>
                    <a:pt x="1579" y="54"/>
                  </a:lnTo>
                  <a:lnTo>
                    <a:pt x="1658" y="75"/>
                  </a:lnTo>
                  <a:lnTo>
                    <a:pt x="1756" y="110"/>
                  </a:lnTo>
                  <a:lnTo>
                    <a:pt x="1833" y="142"/>
                  </a:lnTo>
                  <a:lnTo>
                    <a:pt x="1906" y="176"/>
                  </a:lnTo>
                  <a:lnTo>
                    <a:pt x="1994" y="226"/>
                  </a:lnTo>
                  <a:lnTo>
                    <a:pt x="2069" y="270"/>
                  </a:lnTo>
                  <a:lnTo>
                    <a:pt x="2141" y="323"/>
                  </a:lnTo>
                  <a:lnTo>
                    <a:pt x="2198" y="372"/>
                  </a:lnTo>
                  <a:lnTo>
                    <a:pt x="2259" y="423"/>
                  </a:lnTo>
                  <a:lnTo>
                    <a:pt x="2321" y="488"/>
                  </a:lnTo>
                  <a:lnTo>
                    <a:pt x="2368" y="535"/>
                  </a:lnTo>
                  <a:lnTo>
                    <a:pt x="2419" y="605"/>
                  </a:lnTo>
                  <a:lnTo>
                    <a:pt x="2455" y="644"/>
                  </a:lnTo>
                  <a:lnTo>
                    <a:pt x="2499" y="688"/>
                  </a:lnTo>
                  <a:lnTo>
                    <a:pt x="2528" y="714"/>
                  </a:lnTo>
                  <a:lnTo>
                    <a:pt x="2562" y="738"/>
                  </a:lnTo>
                  <a:lnTo>
                    <a:pt x="2609" y="767"/>
                  </a:lnTo>
                  <a:lnTo>
                    <a:pt x="2652" y="794"/>
                  </a:lnTo>
                  <a:lnTo>
                    <a:pt x="2693" y="811"/>
                  </a:lnTo>
                  <a:lnTo>
                    <a:pt x="2732" y="831"/>
                  </a:lnTo>
                  <a:lnTo>
                    <a:pt x="2790" y="852"/>
                  </a:lnTo>
                  <a:lnTo>
                    <a:pt x="2853" y="869"/>
                  </a:lnTo>
                  <a:lnTo>
                    <a:pt x="2912" y="881"/>
                  </a:lnTo>
                  <a:lnTo>
                    <a:pt x="2963" y="889"/>
                  </a:lnTo>
                  <a:lnTo>
                    <a:pt x="3415" y="884"/>
                  </a:lnTo>
                  <a:close/>
                </a:path>
              </a:pathLst>
            </a:custGeom>
            <a:solidFill>
              <a:srgbClr val="FF6600"/>
            </a:solidFill>
            <a:ln w="9525">
              <a:noFill/>
              <a:round/>
              <a:headEnd/>
              <a:tailEnd/>
            </a:ln>
          </p:spPr>
          <p:txBody>
            <a:bodyPr/>
            <a:lstStyle/>
            <a:p>
              <a:endParaRPr lang="pt-BR"/>
            </a:p>
          </p:txBody>
        </p:sp>
        <p:sp>
          <p:nvSpPr>
            <p:cNvPr id="5136" name="Freeform 11"/>
            <p:cNvSpPr>
              <a:spLocks/>
            </p:cNvSpPr>
            <p:nvPr/>
          </p:nvSpPr>
          <p:spPr bwMode="auto">
            <a:xfrm>
              <a:off x="3552" y="2043"/>
              <a:ext cx="1138" cy="662"/>
            </a:xfrm>
            <a:custGeom>
              <a:avLst/>
              <a:gdLst>
                <a:gd name="T0" fmla="*/ 0 w 3415"/>
                <a:gd name="T1" fmla="*/ 0 h 1984"/>
                <a:gd name="T2" fmla="*/ 10 w 3415"/>
                <a:gd name="T3" fmla="*/ 0 h 1984"/>
                <a:gd name="T4" fmla="*/ 13 w 3415"/>
                <a:gd name="T5" fmla="*/ 1 h 1984"/>
                <a:gd name="T6" fmla="*/ 15 w 3415"/>
                <a:gd name="T7" fmla="*/ 2 h 1984"/>
                <a:gd name="T8" fmla="*/ 18 w 3415"/>
                <a:gd name="T9" fmla="*/ 3 h 1984"/>
                <a:gd name="T10" fmla="*/ 20 w 3415"/>
                <a:gd name="T11" fmla="*/ 5 h 1984"/>
                <a:gd name="T12" fmla="*/ 21 w 3415"/>
                <a:gd name="T13" fmla="*/ 7 h 1984"/>
                <a:gd name="T14" fmla="*/ 22 w 3415"/>
                <a:gd name="T15" fmla="*/ 9 h 1984"/>
                <a:gd name="T16" fmla="*/ 23 w 3415"/>
                <a:gd name="T17" fmla="*/ 10 h 1984"/>
                <a:gd name="T18" fmla="*/ 25 w 3415"/>
                <a:gd name="T19" fmla="*/ 11 h 1984"/>
                <a:gd name="T20" fmla="*/ 27 w 3415"/>
                <a:gd name="T21" fmla="*/ 11 h 1984"/>
                <a:gd name="T22" fmla="*/ 28 w 3415"/>
                <a:gd name="T23" fmla="*/ 11 h 1984"/>
                <a:gd name="T24" fmla="*/ 29 w 3415"/>
                <a:gd name="T25" fmla="*/ 8 h 1984"/>
                <a:gd name="T26" fmla="*/ 36 w 3415"/>
                <a:gd name="T27" fmla="*/ 25 h 1984"/>
                <a:gd name="T28" fmla="*/ 33 w 3415"/>
                <a:gd name="T29" fmla="*/ 23 h 1984"/>
                <a:gd name="T30" fmla="*/ 32 w 3415"/>
                <a:gd name="T31" fmla="*/ 24 h 1984"/>
                <a:gd name="T32" fmla="*/ 30 w 3415"/>
                <a:gd name="T33" fmla="*/ 24 h 1984"/>
                <a:gd name="T34" fmla="*/ 28 w 3415"/>
                <a:gd name="T35" fmla="*/ 24 h 1984"/>
                <a:gd name="T36" fmla="*/ 25 w 3415"/>
                <a:gd name="T37" fmla="*/ 24 h 1984"/>
                <a:gd name="T38" fmla="*/ 23 w 3415"/>
                <a:gd name="T39" fmla="*/ 24 h 1984"/>
                <a:gd name="T40" fmla="*/ 20 w 3415"/>
                <a:gd name="T41" fmla="*/ 23 h 1984"/>
                <a:gd name="T42" fmla="*/ 19 w 3415"/>
                <a:gd name="T43" fmla="*/ 22 h 1984"/>
                <a:gd name="T44" fmla="*/ 17 w 3415"/>
                <a:gd name="T45" fmla="*/ 21 h 1984"/>
                <a:gd name="T46" fmla="*/ 15 w 3415"/>
                <a:gd name="T47" fmla="*/ 20 h 1984"/>
                <a:gd name="T48" fmla="*/ 13 w 3415"/>
                <a:gd name="T49" fmla="*/ 19 h 1984"/>
                <a:gd name="T50" fmla="*/ 12 w 3415"/>
                <a:gd name="T51" fmla="*/ 17 h 1984"/>
                <a:gd name="T52" fmla="*/ 11 w 3415"/>
                <a:gd name="T53" fmla="*/ 16 h 1984"/>
                <a:gd name="T54" fmla="*/ 11 w 3415"/>
                <a:gd name="T55" fmla="*/ 15 h 1984"/>
                <a:gd name="T56" fmla="*/ 9 w 3415"/>
                <a:gd name="T57" fmla="*/ 15 h 1984"/>
                <a:gd name="T58" fmla="*/ 8 w 3415"/>
                <a:gd name="T59" fmla="*/ 14 h 1984"/>
                <a:gd name="T60" fmla="*/ 7 w 3415"/>
                <a:gd name="T61" fmla="*/ 14 h 1984"/>
                <a:gd name="T62" fmla="*/ 6 w 3415"/>
                <a:gd name="T63" fmla="*/ 14 h 198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15" h="1984">
                  <a:moveTo>
                    <a:pt x="0" y="1101"/>
                  </a:moveTo>
                  <a:lnTo>
                    <a:pt x="0" y="0"/>
                  </a:lnTo>
                  <a:lnTo>
                    <a:pt x="712" y="0"/>
                  </a:lnTo>
                  <a:lnTo>
                    <a:pt x="802" y="8"/>
                  </a:lnTo>
                  <a:lnTo>
                    <a:pt x="894" y="23"/>
                  </a:lnTo>
                  <a:lnTo>
                    <a:pt x="1032" y="52"/>
                  </a:lnTo>
                  <a:lnTo>
                    <a:pt x="1143" y="88"/>
                  </a:lnTo>
                  <a:lnTo>
                    <a:pt x="1245" y="127"/>
                  </a:lnTo>
                  <a:lnTo>
                    <a:pt x="1363" y="186"/>
                  </a:lnTo>
                  <a:lnTo>
                    <a:pt x="1450" y="241"/>
                  </a:lnTo>
                  <a:lnTo>
                    <a:pt x="1523" y="299"/>
                  </a:lnTo>
                  <a:lnTo>
                    <a:pt x="1600" y="375"/>
                  </a:lnTo>
                  <a:lnTo>
                    <a:pt x="1675" y="462"/>
                  </a:lnTo>
                  <a:lnTo>
                    <a:pt x="1724" y="561"/>
                  </a:lnTo>
                  <a:lnTo>
                    <a:pt x="1748" y="622"/>
                  </a:lnTo>
                  <a:lnTo>
                    <a:pt x="1785" y="710"/>
                  </a:lnTo>
                  <a:lnTo>
                    <a:pt x="1833" y="768"/>
                  </a:lnTo>
                  <a:lnTo>
                    <a:pt x="1879" y="811"/>
                  </a:lnTo>
                  <a:lnTo>
                    <a:pt x="1935" y="848"/>
                  </a:lnTo>
                  <a:lnTo>
                    <a:pt x="2016" y="882"/>
                  </a:lnTo>
                  <a:lnTo>
                    <a:pt x="2098" y="892"/>
                  </a:lnTo>
                  <a:lnTo>
                    <a:pt x="2164" y="892"/>
                  </a:lnTo>
                  <a:lnTo>
                    <a:pt x="2222" y="882"/>
                  </a:lnTo>
                  <a:lnTo>
                    <a:pt x="2280" y="863"/>
                  </a:lnTo>
                  <a:lnTo>
                    <a:pt x="2389" y="811"/>
                  </a:lnTo>
                  <a:lnTo>
                    <a:pt x="2316" y="645"/>
                  </a:lnTo>
                  <a:lnTo>
                    <a:pt x="3415" y="965"/>
                  </a:lnTo>
                  <a:lnTo>
                    <a:pt x="2885" y="1984"/>
                  </a:lnTo>
                  <a:lnTo>
                    <a:pt x="2816" y="1814"/>
                  </a:lnTo>
                  <a:lnTo>
                    <a:pt x="2708" y="1861"/>
                  </a:lnTo>
                  <a:lnTo>
                    <a:pt x="2642" y="1887"/>
                  </a:lnTo>
                  <a:lnTo>
                    <a:pt x="2583" y="1910"/>
                  </a:lnTo>
                  <a:lnTo>
                    <a:pt x="2505" y="1925"/>
                  </a:lnTo>
                  <a:lnTo>
                    <a:pt x="2418" y="1948"/>
                  </a:lnTo>
                  <a:lnTo>
                    <a:pt x="2353" y="1960"/>
                  </a:lnTo>
                  <a:lnTo>
                    <a:pt x="2258" y="1969"/>
                  </a:lnTo>
                  <a:lnTo>
                    <a:pt x="2155" y="1969"/>
                  </a:lnTo>
                  <a:lnTo>
                    <a:pt x="2051" y="1968"/>
                  </a:lnTo>
                  <a:lnTo>
                    <a:pt x="1935" y="1948"/>
                  </a:lnTo>
                  <a:lnTo>
                    <a:pt x="1836" y="1931"/>
                  </a:lnTo>
                  <a:lnTo>
                    <a:pt x="1756" y="1910"/>
                  </a:lnTo>
                  <a:lnTo>
                    <a:pt x="1658" y="1875"/>
                  </a:lnTo>
                  <a:lnTo>
                    <a:pt x="1581" y="1843"/>
                  </a:lnTo>
                  <a:lnTo>
                    <a:pt x="1509" y="1809"/>
                  </a:lnTo>
                  <a:lnTo>
                    <a:pt x="1421" y="1759"/>
                  </a:lnTo>
                  <a:lnTo>
                    <a:pt x="1346" y="1715"/>
                  </a:lnTo>
                  <a:lnTo>
                    <a:pt x="1273" y="1661"/>
                  </a:lnTo>
                  <a:lnTo>
                    <a:pt x="1216" y="1613"/>
                  </a:lnTo>
                  <a:lnTo>
                    <a:pt x="1157" y="1562"/>
                  </a:lnTo>
                  <a:lnTo>
                    <a:pt x="1093" y="1497"/>
                  </a:lnTo>
                  <a:lnTo>
                    <a:pt x="1047" y="1450"/>
                  </a:lnTo>
                  <a:lnTo>
                    <a:pt x="996" y="1380"/>
                  </a:lnTo>
                  <a:lnTo>
                    <a:pt x="959" y="1341"/>
                  </a:lnTo>
                  <a:lnTo>
                    <a:pt x="916" y="1297"/>
                  </a:lnTo>
                  <a:lnTo>
                    <a:pt x="887" y="1271"/>
                  </a:lnTo>
                  <a:lnTo>
                    <a:pt x="852" y="1247"/>
                  </a:lnTo>
                  <a:lnTo>
                    <a:pt x="806" y="1218"/>
                  </a:lnTo>
                  <a:lnTo>
                    <a:pt x="762" y="1190"/>
                  </a:lnTo>
                  <a:lnTo>
                    <a:pt x="721" y="1174"/>
                  </a:lnTo>
                  <a:lnTo>
                    <a:pt x="683" y="1154"/>
                  </a:lnTo>
                  <a:lnTo>
                    <a:pt x="624" y="1132"/>
                  </a:lnTo>
                  <a:lnTo>
                    <a:pt x="561" y="1116"/>
                  </a:lnTo>
                  <a:lnTo>
                    <a:pt x="503" y="1103"/>
                  </a:lnTo>
                  <a:lnTo>
                    <a:pt x="452" y="1096"/>
                  </a:lnTo>
                  <a:lnTo>
                    <a:pt x="0" y="1101"/>
                  </a:lnTo>
                  <a:close/>
                </a:path>
              </a:pathLst>
            </a:custGeom>
            <a:solidFill>
              <a:srgbClr val="FF6600"/>
            </a:solidFill>
            <a:ln w="9525">
              <a:noFill/>
              <a:round/>
              <a:headEnd/>
              <a:tailEnd/>
            </a:ln>
          </p:spPr>
          <p:txBody>
            <a:bodyPr/>
            <a:lstStyle/>
            <a:p>
              <a:endParaRPr lang="pt-BR"/>
            </a:p>
          </p:txBody>
        </p:sp>
      </p:grpSp>
      <p:sp>
        <p:nvSpPr>
          <p:cNvPr id="520204" name="Text Box 12"/>
          <p:cNvSpPr txBox="1">
            <a:spLocks noChangeArrowheads="1"/>
          </p:cNvSpPr>
          <p:nvPr/>
        </p:nvSpPr>
        <p:spPr bwMode="auto">
          <a:xfrm>
            <a:off x="4343400" y="1452563"/>
            <a:ext cx="4648200" cy="701675"/>
          </a:xfrm>
          <a:prstGeom prst="rect">
            <a:avLst/>
          </a:prstGeom>
          <a:solidFill>
            <a:srgbClr val="00CCFF">
              <a:alpha val="50000"/>
            </a:srgbClr>
          </a:solidFill>
          <a:ln>
            <a:noFill/>
          </a:ln>
          <a:effectLst/>
          <a:extLs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lnSpc>
                <a:spcPct val="100000"/>
              </a:lnSpc>
              <a:buSzTx/>
              <a:defRPr/>
            </a:pPr>
            <a:r>
              <a:rPr lang="pt-BR" sz="2000">
                <a:solidFill>
                  <a:schemeClr val="tx1"/>
                </a:solidFill>
                <a:effectLst>
                  <a:outerShdw blurRad="38100" dist="38100" dir="2700000" algn="tl">
                    <a:srgbClr val="FFFFFF"/>
                  </a:outerShdw>
                </a:effectLst>
                <a:latin typeface="Calibri" pitchFamily="34" charset="0"/>
              </a:rPr>
              <a:t>Execução das Ações </a:t>
            </a:r>
          </a:p>
          <a:p>
            <a:pPr algn="ctr" fontAlgn="base">
              <a:lnSpc>
                <a:spcPct val="100000"/>
              </a:lnSpc>
              <a:buSzTx/>
              <a:defRPr/>
            </a:pPr>
            <a:r>
              <a:rPr lang="pt-BR" sz="2000">
                <a:solidFill>
                  <a:schemeClr val="tx1"/>
                </a:solidFill>
                <a:effectLst>
                  <a:outerShdw blurRad="38100" dist="38100" dir="2700000" algn="tl">
                    <a:srgbClr val="FFFFFF"/>
                  </a:outerShdw>
                </a:effectLst>
                <a:latin typeface="Calibri" pitchFamily="34" charset="0"/>
              </a:rPr>
              <a:t>Governamentais</a:t>
            </a:r>
            <a:endParaRPr lang="pt-BR" sz="2000">
              <a:solidFill>
                <a:schemeClr val="tx1"/>
              </a:solidFill>
              <a:latin typeface="Calibri" pitchFamily="34" charset="0"/>
            </a:endParaRPr>
          </a:p>
        </p:txBody>
      </p:sp>
      <p:sp>
        <p:nvSpPr>
          <p:cNvPr id="520206" name="Text Box 14"/>
          <p:cNvSpPr txBox="1">
            <a:spLocks noChangeArrowheads="1"/>
          </p:cNvSpPr>
          <p:nvPr/>
        </p:nvSpPr>
        <p:spPr bwMode="auto">
          <a:xfrm>
            <a:off x="152400" y="1447800"/>
            <a:ext cx="4191000" cy="701675"/>
          </a:xfrm>
          <a:prstGeom prst="rect">
            <a:avLst/>
          </a:prstGeom>
          <a:solidFill>
            <a:srgbClr val="00CCFF">
              <a:alpha val="50000"/>
            </a:srgbClr>
          </a:solidFill>
          <a:ln>
            <a:noFill/>
          </a:ln>
          <a:effectLst/>
          <a:extLs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lnSpc>
                <a:spcPct val="100000"/>
              </a:lnSpc>
              <a:buSzTx/>
              <a:defRPr/>
            </a:pPr>
            <a:r>
              <a:rPr lang="pt-BR" sz="2000">
                <a:solidFill>
                  <a:schemeClr val="tx1"/>
                </a:solidFill>
                <a:effectLst>
                  <a:outerShdw blurRad="38100" dist="38100" dir="2700000" algn="tl">
                    <a:srgbClr val="FFFFFF"/>
                  </a:outerShdw>
                </a:effectLst>
                <a:latin typeface="Calibri" pitchFamily="34" charset="0"/>
              </a:rPr>
              <a:t>Financiamento </a:t>
            </a:r>
          </a:p>
          <a:p>
            <a:pPr algn="ctr" fontAlgn="base">
              <a:lnSpc>
                <a:spcPct val="100000"/>
              </a:lnSpc>
              <a:buSzTx/>
              <a:defRPr/>
            </a:pPr>
            <a:r>
              <a:rPr lang="pt-BR" sz="2000">
                <a:solidFill>
                  <a:schemeClr val="tx1"/>
                </a:solidFill>
                <a:effectLst>
                  <a:outerShdw blurRad="38100" dist="38100" dir="2700000" algn="tl">
                    <a:srgbClr val="FFFFFF"/>
                  </a:outerShdw>
                </a:effectLst>
                <a:latin typeface="Calibri" pitchFamily="34" charset="0"/>
              </a:rPr>
              <a:t>dos Serviços Públicos</a:t>
            </a:r>
            <a:endParaRPr lang="pt-BR" sz="2000">
              <a:solidFill>
                <a:schemeClr val="tx1"/>
              </a:solidFill>
              <a:latin typeface="Calibri" pitchFamily="34" charset="0"/>
            </a:endParaRPr>
          </a:p>
        </p:txBody>
      </p:sp>
      <p:sp>
        <p:nvSpPr>
          <p:cNvPr id="520208" name="Text Box 16"/>
          <p:cNvSpPr txBox="1">
            <a:spLocks noChangeArrowheads="1"/>
          </p:cNvSpPr>
          <p:nvPr/>
        </p:nvSpPr>
        <p:spPr bwMode="auto">
          <a:xfrm>
            <a:off x="6454775" y="2743200"/>
            <a:ext cx="2424113" cy="701675"/>
          </a:xfrm>
          <a:prstGeom prst="rect">
            <a:avLst/>
          </a:prstGeom>
          <a:solidFill>
            <a:srgbClr val="CC99FF">
              <a:alpha val="50195"/>
            </a:srgbClr>
          </a:solidFill>
          <a:ln w="12700">
            <a:noFill/>
            <a:miter lim="800000"/>
            <a:headEnd type="none" w="sm" len="sm"/>
            <a:tailEnd type="none" w="sm" len="sm"/>
          </a:ln>
          <a:effectLst/>
        </p:spPr>
        <p:txBody>
          <a:bodyPr>
            <a:spAutoFit/>
          </a:bodyPr>
          <a:lstStyle/>
          <a:p>
            <a:pPr fontAlgn="base">
              <a:lnSpc>
                <a:spcPct val="100000"/>
              </a:lnSpc>
              <a:buSzTx/>
            </a:pPr>
            <a:r>
              <a:rPr lang="pt-BR" sz="2000">
                <a:solidFill>
                  <a:schemeClr val="tx1"/>
                </a:solidFill>
                <a:latin typeface="Calibri" pitchFamily="34" charset="0"/>
              </a:rPr>
              <a:t>Cooperação Técnica </a:t>
            </a:r>
          </a:p>
          <a:p>
            <a:pPr fontAlgn="base">
              <a:lnSpc>
                <a:spcPct val="100000"/>
              </a:lnSpc>
              <a:buSzTx/>
            </a:pPr>
            <a:r>
              <a:rPr lang="pt-BR" sz="2000">
                <a:solidFill>
                  <a:schemeClr val="tx1"/>
                </a:solidFill>
                <a:latin typeface="Calibri" pitchFamily="34" charset="0"/>
              </a:rPr>
              <a:t>Internacional</a:t>
            </a:r>
            <a:endParaRPr lang="pt-BR" sz="2400" b="0">
              <a:solidFill>
                <a:schemeClr val="tx1"/>
              </a:solidFill>
              <a:latin typeface="Calibri" pitchFamily="34" charset="0"/>
            </a:endParaRPr>
          </a:p>
        </p:txBody>
      </p:sp>
      <p:sp>
        <p:nvSpPr>
          <p:cNvPr id="520209" name="Text Box 17"/>
          <p:cNvSpPr txBox="1">
            <a:spLocks noChangeArrowheads="1"/>
          </p:cNvSpPr>
          <p:nvPr/>
        </p:nvSpPr>
        <p:spPr bwMode="auto">
          <a:xfrm>
            <a:off x="7467600" y="4876800"/>
            <a:ext cx="1371600" cy="396875"/>
          </a:xfrm>
          <a:prstGeom prst="rect">
            <a:avLst/>
          </a:prstGeom>
          <a:solidFill>
            <a:srgbClr val="CC99FF">
              <a:alpha val="50195"/>
            </a:srgbClr>
          </a:solidFill>
          <a:ln w="12700">
            <a:noFill/>
            <a:miter lim="800000"/>
            <a:headEnd type="none" w="sm" len="sm"/>
            <a:tailEnd type="none" w="sm" len="sm"/>
          </a:ln>
          <a:effectLst/>
        </p:spPr>
        <p:txBody>
          <a:bodyPr>
            <a:spAutoFit/>
          </a:bodyPr>
          <a:lstStyle/>
          <a:p>
            <a:pPr fontAlgn="base">
              <a:lnSpc>
                <a:spcPct val="100000"/>
              </a:lnSpc>
              <a:buSzTx/>
            </a:pPr>
            <a:r>
              <a:rPr lang="pt-BR" sz="2000">
                <a:solidFill>
                  <a:schemeClr val="tx1"/>
                </a:solidFill>
                <a:latin typeface="Calibri" pitchFamily="34" charset="0"/>
              </a:rPr>
              <a:t>Convênios</a:t>
            </a:r>
            <a:endParaRPr lang="pt-BR" sz="2400" b="0">
              <a:solidFill>
                <a:schemeClr val="tx1"/>
              </a:solidFill>
              <a:latin typeface="Calibri" pitchFamily="34" charset="0"/>
            </a:endParaRPr>
          </a:p>
        </p:txBody>
      </p:sp>
      <p:sp>
        <p:nvSpPr>
          <p:cNvPr id="5133" name="Title 8"/>
          <p:cNvSpPr>
            <a:spLocks/>
          </p:cNvSpPr>
          <p:nvPr/>
        </p:nvSpPr>
        <p:spPr bwMode="auto">
          <a:xfrm>
            <a:off x="685800" y="0"/>
            <a:ext cx="6889750" cy="1143000"/>
          </a:xfrm>
          <a:prstGeom prst="rect">
            <a:avLst/>
          </a:prstGeom>
          <a:noFill/>
          <a:ln w="9525">
            <a:noFill/>
            <a:miter lim="800000"/>
            <a:headEnd/>
            <a:tailEnd/>
          </a:ln>
        </p:spPr>
        <p:txBody>
          <a:bodyPr anchor="ctr"/>
          <a:lstStyle/>
          <a:p>
            <a:pPr defTabSz="914400" fontAlgn="base">
              <a:lnSpc>
                <a:spcPct val="100000"/>
              </a:lnSpc>
              <a:buSzTx/>
            </a:pPr>
            <a:r>
              <a:rPr lang="pt-BR" sz="2400" i="1">
                <a:solidFill>
                  <a:srgbClr val="006699"/>
                </a:solidFill>
                <a:latin typeface="Calibri" pitchFamily="34" charset="0"/>
              </a:rPr>
              <a:t>Os Recursos Externos no PPA</a:t>
            </a:r>
            <a:endParaRPr lang="en-US" sz="2400" i="1">
              <a:solidFill>
                <a:srgbClr val="006699"/>
              </a:solidFill>
              <a:latin typeface="Calibri" pitchFamily="34" charset="0"/>
            </a:endParaRPr>
          </a:p>
        </p:txBody>
      </p:sp>
      <p:sp>
        <p:nvSpPr>
          <p:cNvPr id="520205" name="Text Box 13"/>
          <p:cNvSpPr txBox="1">
            <a:spLocks noChangeArrowheads="1"/>
          </p:cNvSpPr>
          <p:nvPr/>
        </p:nvSpPr>
        <p:spPr bwMode="auto">
          <a:xfrm rot="16200000">
            <a:off x="2362200" y="3354388"/>
            <a:ext cx="4344988" cy="531812"/>
          </a:xfrm>
          <a:prstGeom prst="rect">
            <a:avLst/>
          </a:prstGeom>
          <a:solidFill>
            <a:srgbClr val="FFFF00">
              <a:alpha val="50000"/>
            </a:srgbClr>
          </a:solidFill>
          <a:ln w="12700">
            <a:solidFill>
              <a:srgbClr val="FF0000"/>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lnSpc>
                <a:spcPct val="100000"/>
              </a:lnSpc>
              <a:spcBef>
                <a:spcPct val="50000"/>
              </a:spcBef>
              <a:buSzTx/>
              <a:defRPr/>
            </a:pPr>
            <a:r>
              <a:rPr lang="pt-BR" sz="2800">
                <a:solidFill>
                  <a:schemeClr val="bg2"/>
                </a:solidFill>
                <a:effectLst>
                  <a:outerShdw blurRad="38100" dist="38100" dir="2700000" algn="tl">
                    <a:srgbClr val="000000"/>
                  </a:outerShdw>
                </a:effectLst>
                <a:latin typeface="Calibri" pitchFamily="34" charset="0"/>
              </a:rPr>
              <a:t>Programas de Governo</a:t>
            </a:r>
            <a:endParaRPr lang="pt-BR" sz="2800" b="0">
              <a:solidFill>
                <a:schemeClr val="tx1"/>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20205"/>
                                        </p:tgtEl>
                                        <p:attrNameLst>
                                          <p:attrName>style.visibility</p:attrName>
                                        </p:attrNameLst>
                                      </p:cBhvr>
                                      <p:to>
                                        <p:strVal val="visible"/>
                                      </p:to>
                                    </p:set>
                                    <p:animEffect transition="in" filter="box(out)">
                                      <p:cBhvr>
                                        <p:cTn id="7" dur="500"/>
                                        <p:tgtEl>
                                          <p:spTgt spid="520205"/>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20206"/>
                                        </p:tgtEl>
                                        <p:attrNameLst>
                                          <p:attrName>style.visibility</p:attrName>
                                        </p:attrNameLst>
                                      </p:cBhvr>
                                      <p:to>
                                        <p:strVal val="visible"/>
                                      </p:to>
                                    </p:set>
                                    <p:animEffect transition="in" filter="dissolve">
                                      <p:cBhvr>
                                        <p:cTn id="11" dur="500"/>
                                        <p:tgtEl>
                                          <p:spTgt spid="520206"/>
                                        </p:tgtEl>
                                      </p:cBhvr>
                                    </p:animEffect>
                                  </p:childTnLst>
                                </p:cTn>
                              </p:par>
                            </p:childTnLst>
                          </p:cTn>
                        </p:par>
                        <p:par>
                          <p:cTn id="12" fill="hold" nodeType="afterGroup">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520198"/>
                                        </p:tgtEl>
                                        <p:attrNameLst>
                                          <p:attrName>style.visibility</p:attrName>
                                        </p:attrNameLst>
                                      </p:cBhvr>
                                      <p:to>
                                        <p:strVal val="visible"/>
                                      </p:to>
                                    </p:set>
                                    <p:anim calcmode="lin" valueType="num">
                                      <p:cBhvr additive="base">
                                        <p:cTn id="15" dur="500" fill="hold"/>
                                        <p:tgtEl>
                                          <p:spTgt spid="520198"/>
                                        </p:tgtEl>
                                        <p:attrNameLst>
                                          <p:attrName>ppt_x</p:attrName>
                                        </p:attrNameLst>
                                      </p:cBhvr>
                                      <p:tavLst>
                                        <p:tav tm="0">
                                          <p:val>
                                            <p:strVal val="0-#ppt_w/2"/>
                                          </p:val>
                                        </p:tav>
                                        <p:tav tm="100000">
                                          <p:val>
                                            <p:strVal val="#ppt_x"/>
                                          </p:val>
                                        </p:tav>
                                      </p:tavLst>
                                    </p:anim>
                                    <p:anim calcmode="lin" valueType="num">
                                      <p:cBhvr additive="base">
                                        <p:cTn id="16" dur="500" fill="hold"/>
                                        <p:tgtEl>
                                          <p:spTgt spid="520198"/>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520197"/>
                                        </p:tgtEl>
                                        <p:attrNameLst>
                                          <p:attrName>style.visibility</p:attrName>
                                        </p:attrNameLst>
                                      </p:cBhvr>
                                      <p:to>
                                        <p:strVal val="visible"/>
                                      </p:to>
                                    </p:set>
                                    <p:anim calcmode="lin" valueType="num">
                                      <p:cBhvr additive="base">
                                        <p:cTn id="20" dur="500" fill="hold"/>
                                        <p:tgtEl>
                                          <p:spTgt spid="520197"/>
                                        </p:tgtEl>
                                        <p:attrNameLst>
                                          <p:attrName>ppt_x</p:attrName>
                                        </p:attrNameLst>
                                      </p:cBhvr>
                                      <p:tavLst>
                                        <p:tav tm="0">
                                          <p:val>
                                            <p:strVal val="0-#ppt_w/2"/>
                                          </p:val>
                                        </p:tav>
                                        <p:tav tm="100000">
                                          <p:val>
                                            <p:strVal val="#ppt_x"/>
                                          </p:val>
                                        </p:tav>
                                      </p:tavLst>
                                    </p:anim>
                                    <p:anim calcmode="lin" valueType="num">
                                      <p:cBhvr additive="base">
                                        <p:cTn id="21" dur="500" fill="hold"/>
                                        <p:tgtEl>
                                          <p:spTgt spid="520197"/>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520200"/>
                                        </p:tgtEl>
                                        <p:attrNameLst>
                                          <p:attrName>style.visibility</p:attrName>
                                        </p:attrNameLst>
                                      </p:cBhvr>
                                      <p:to>
                                        <p:strVal val="visible"/>
                                      </p:to>
                                    </p:set>
                                    <p:anim calcmode="lin" valueType="num">
                                      <p:cBhvr additive="base">
                                        <p:cTn id="25" dur="500" fill="hold"/>
                                        <p:tgtEl>
                                          <p:spTgt spid="520200"/>
                                        </p:tgtEl>
                                        <p:attrNameLst>
                                          <p:attrName>ppt_x</p:attrName>
                                        </p:attrNameLst>
                                      </p:cBhvr>
                                      <p:tavLst>
                                        <p:tav tm="0">
                                          <p:val>
                                            <p:strVal val="0-#ppt_w/2"/>
                                          </p:val>
                                        </p:tav>
                                        <p:tav tm="100000">
                                          <p:val>
                                            <p:strVal val="#ppt_x"/>
                                          </p:val>
                                        </p:tav>
                                      </p:tavLst>
                                    </p:anim>
                                    <p:anim calcmode="lin" valueType="num">
                                      <p:cBhvr additive="base">
                                        <p:cTn id="26" dur="500" fill="hold"/>
                                        <p:tgtEl>
                                          <p:spTgt spid="520200"/>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2500"/>
                            </p:stCondLst>
                            <p:childTnLst>
                              <p:par>
                                <p:cTn id="28" presetID="2" presetClass="entr" presetSubtype="8" fill="hold" nodeType="afterEffect">
                                  <p:stCondLst>
                                    <p:cond delay="0"/>
                                  </p:stCondLst>
                                  <p:childTnLst>
                                    <p:set>
                                      <p:cBhvr>
                                        <p:cTn id="29" dur="1" fill="hold">
                                          <p:stCondLst>
                                            <p:cond delay="0"/>
                                          </p:stCondLst>
                                        </p:cTn>
                                        <p:tgtEl>
                                          <p:spTgt spid="520194"/>
                                        </p:tgtEl>
                                        <p:attrNameLst>
                                          <p:attrName>style.visibility</p:attrName>
                                        </p:attrNameLst>
                                      </p:cBhvr>
                                      <p:to>
                                        <p:strVal val="visible"/>
                                      </p:to>
                                    </p:set>
                                    <p:anim calcmode="lin" valueType="num">
                                      <p:cBhvr additive="base">
                                        <p:cTn id="30" dur="500" fill="hold"/>
                                        <p:tgtEl>
                                          <p:spTgt spid="520194"/>
                                        </p:tgtEl>
                                        <p:attrNameLst>
                                          <p:attrName>ppt_x</p:attrName>
                                        </p:attrNameLst>
                                      </p:cBhvr>
                                      <p:tavLst>
                                        <p:tav tm="0">
                                          <p:val>
                                            <p:strVal val="0-#ppt_w/2"/>
                                          </p:val>
                                        </p:tav>
                                        <p:tav tm="100000">
                                          <p:val>
                                            <p:strVal val="#ppt_x"/>
                                          </p:val>
                                        </p:tav>
                                      </p:tavLst>
                                    </p:anim>
                                    <p:anim calcmode="lin" valueType="num">
                                      <p:cBhvr additive="base">
                                        <p:cTn id="31" dur="500" fill="hold"/>
                                        <p:tgtEl>
                                          <p:spTgt spid="520194"/>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3000"/>
                            </p:stCondLst>
                            <p:childTnLst>
                              <p:par>
                                <p:cTn id="33" presetID="9" presetClass="entr" presetSubtype="0" fill="hold" grpId="0" nodeType="afterEffect">
                                  <p:stCondLst>
                                    <p:cond delay="0"/>
                                  </p:stCondLst>
                                  <p:childTnLst>
                                    <p:set>
                                      <p:cBhvr>
                                        <p:cTn id="34" dur="1" fill="hold">
                                          <p:stCondLst>
                                            <p:cond delay="0"/>
                                          </p:stCondLst>
                                        </p:cTn>
                                        <p:tgtEl>
                                          <p:spTgt spid="520204"/>
                                        </p:tgtEl>
                                        <p:attrNameLst>
                                          <p:attrName>style.visibility</p:attrName>
                                        </p:attrNameLst>
                                      </p:cBhvr>
                                      <p:to>
                                        <p:strVal val="visible"/>
                                      </p:to>
                                    </p:set>
                                    <p:animEffect transition="in" filter="dissolve">
                                      <p:cBhvr>
                                        <p:cTn id="35" dur="500"/>
                                        <p:tgtEl>
                                          <p:spTgt spid="520204"/>
                                        </p:tgtEl>
                                      </p:cBhvr>
                                    </p:animEffect>
                                  </p:childTnLst>
                                </p:cTn>
                              </p:par>
                            </p:childTnLst>
                          </p:cTn>
                        </p:par>
                        <p:par>
                          <p:cTn id="36" fill="hold" nodeType="afterGroup">
                            <p:stCondLst>
                              <p:cond delay="3500"/>
                            </p:stCondLst>
                            <p:childTnLst>
                              <p:par>
                                <p:cTn id="37" presetID="2" presetClass="entr" presetSubtype="2" fill="hold" nodeType="afterEffect">
                                  <p:stCondLst>
                                    <p:cond delay="0"/>
                                  </p:stCondLst>
                                  <p:childTnLst>
                                    <p:set>
                                      <p:cBhvr>
                                        <p:cTn id="38" dur="1" fill="hold">
                                          <p:stCondLst>
                                            <p:cond delay="0"/>
                                          </p:stCondLst>
                                        </p:cTn>
                                        <p:tgtEl>
                                          <p:spTgt spid="520201"/>
                                        </p:tgtEl>
                                        <p:attrNameLst>
                                          <p:attrName>style.visibility</p:attrName>
                                        </p:attrNameLst>
                                      </p:cBhvr>
                                      <p:to>
                                        <p:strVal val="visible"/>
                                      </p:to>
                                    </p:set>
                                    <p:anim calcmode="lin" valueType="num">
                                      <p:cBhvr additive="base">
                                        <p:cTn id="39" dur="500" fill="hold"/>
                                        <p:tgtEl>
                                          <p:spTgt spid="520201"/>
                                        </p:tgtEl>
                                        <p:attrNameLst>
                                          <p:attrName>ppt_x</p:attrName>
                                        </p:attrNameLst>
                                      </p:cBhvr>
                                      <p:tavLst>
                                        <p:tav tm="0">
                                          <p:val>
                                            <p:strVal val="1+#ppt_w/2"/>
                                          </p:val>
                                        </p:tav>
                                        <p:tav tm="100000">
                                          <p:val>
                                            <p:strVal val="#ppt_x"/>
                                          </p:val>
                                        </p:tav>
                                      </p:tavLst>
                                    </p:anim>
                                    <p:anim calcmode="lin" valueType="num">
                                      <p:cBhvr additive="base">
                                        <p:cTn id="40" dur="500" fill="hold"/>
                                        <p:tgtEl>
                                          <p:spTgt spid="520201"/>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4000"/>
                            </p:stCondLst>
                            <p:childTnLst>
                              <p:par>
                                <p:cTn id="42" presetID="2" presetClass="entr" presetSubtype="2" fill="hold" grpId="0" nodeType="afterEffect">
                                  <p:stCondLst>
                                    <p:cond delay="0"/>
                                  </p:stCondLst>
                                  <p:childTnLst>
                                    <p:set>
                                      <p:cBhvr>
                                        <p:cTn id="43" dur="1" fill="hold">
                                          <p:stCondLst>
                                            <p:cond delay="0"/>
                                          </p:stCondLst>
                                        </p:cTn>
                                        <p:tgtEl>
                                          <p:spTgt spid="520199"/>
                                        </p:tgtEl>
                                        <p:attrNameLst>
                                          <p:attrName>style.visibility</p:attrName>
                                        </p:attrNameLst>
                                      </p:cBhvr>
                                      <p:to>
                                        <p:strVal val="visible"/>
                                      </p:to>
                                    </p:set>
                                    <p:anim calcmode="lin" valueType="num">
                                      <p:cBhvr additive="base">
                                        <p:cTn id="44" dur="500" fill="hold"/>
                                        <p:tgtEl>
                                          <p:spTgt spid="520199"/>
                                        </p:tgtEl>
                                        <p:attrNameLst>
                                          <p:attrName>ppt_x</p:attrName>
                                        </p:attrNameLst>
                                      </p:cBhvr>
                                      <p:tavLst>
                                        <p:tav tm="0">
                                          <p:val>
                                            <p:strVal val="1+#ppt_w/2"/>
                                          </p:val>
                                        </p:tav>
                                        <p:tav tm="100000">
                                          <p:val>
                                            <p:strVal val="#ppt_x"/>
                                          </p:val>
                                        </p:tav>
                                      </p:tavLst>
                                    </p:anim>
                                    <p:anim calcmode="lin" valueType="num">
                                      <p:cBhvr additive="base">
                                        <p:cTn id="45" dur="500" fill="hold"/>
                                        <p:tgtEl>
                                          <p:spTgt spid="520199"/>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4500"/>
                            </p:stCondLst>
                            <p:childTnLst>
                              <p:par>
                                <p:cTn id="47" presetID="2" presetClass="entr" presetSubtype="2" fill="hold" grpId="0" nodeType="afterEffect">
                                  <p:stCondLst>
                                    <p:cond delay="0"/>
                                  </p:stCondLst>
                                  <p:childTnLst>
                                    <p:set>
                                      <p:cBhvr>
                                        <p:cTn id="48" dur="1" fill="hold">
                                          <p:stCondLst>
                                            <p:cond delay="0"/>
                                          </p:stCondLst>
                                        </p:cTn>
                                        <p:tgtEl>
                                          <p:spTgt spid="520209"/>
                                        </p:tgtEl>
                                        <p:attrNameLst>
                                          <p:attrName>style.visibility</p:attrName>
                                        </p:attrNameLst>
                                      </p:cBhvr>
                                      <p:to>
                                        <p:strVal val="visible"/>
                                      </p:to>
                                    </p:set>
                                    <p:anim calcmode="lin" valueType="num">
                                      <p:cBhvr additive="base">
                                        <p:cTn id="49" dur="500" fill="hold"/>
                                        <p:tgtEl>
                                          <p:spTgt spid="520209"/>
                                        </p:tgtEl>
                                        <p:attrNameLst>
                                          <p:attrName>ppt_x</p:attrName>
                                        </p:attrNameLst>
                                      </p:cBhvr>
                                      <p:tavLst>
                                        <p:tav tm="0">
                                          <p:val>
                                            <p:strVal val="1+#ppt_w/2"/>
                                          </p:val>
                                        </p:tav>
                                        <p:tav tm="100000">
                                          <p:val>
                                            <p:strVal val="#ppt_x"/>
                                          </p:val>
                                        </p:tav>
                                      </p:tavLst>
                                    </p:anim>
                                    <p:anim calcmode="lin" valueType="num">
                                      <p:cBhvr additive="base">
                                        <p:cTn id="50" dur="500" fill="hold"/>
                                        <p:tgtEl>
                                          <p:spTgt spid="520209"/>
                                        </p:tgtEl>
                                        <p:attrNameLst>
                                          <p:attrName>ppt_y</p:attrName>
                                        </p:attrNameLst>
                                      </p:cBhvr>
                                      <p:tavLst>
                                        <p:tav tm="0">
                                          <p:val>
                                            <p:strVal val="#ppt_y"/>
                                          </p:val>
                                        </p:tav>
                                        <p:tav tm="100000">
                                          <p:val>
                                            <p:strVal val="#ppt_y"/>
                                          </p:val>
                                        </p:tav>
                                      </p:tavLst>
                                    </p:anim>
                                  </p:childTnLst>
                                </p:cTn>
                              </p:par>
                            </p:childTnLst>
                          </p:cTn>
                        </p:par>
                        <p:par>
                          <p:cTn id="51" fill="hold" nodeType="afterGroup">
                            <p:stCondLst>
                              <p:cond delay="5000"/>
                            </p:stCondLst>
                            <p:childTnLst>
                              <p:par>
                                <p:cTn id="52" presetID="2" presetClass="entr" presetSubtype="2" fill="hold" grpId="0" nodeType="afterEffect">
                                  <p:stCondLst>
                                    <p:cond delay="0"/>
                                  </p:stCondLst>
                                  <p:childTnLst>
                                    <p:set>
                                      <p:cBhvr>
                                        <p:cTn id="53" dur="1" fill="hold">
                                          <p:stCondLst>
                                            <p:cond delay="0"/>
                                          </p:stCondLst>
                                        </p:cTn>
                                        <p:tgtEl>
                                          <p:spTgt spid="520208"/>
                                        </p:tgtEl>
                                        <p:attrNameLst>
                                          <p:attrName>style.visibility</p:attrName>
                                        </p:attrNameLst>
                                      </p:cBhvr>
                                      <p:to>
                                        <p:strVal val="visible"/>
                                      </p:to>
                                    </p:set>
                                    <p:anim calcmode="lin" valueType="num">
                                      <p:cBhvr additive="base">
                                        <p:cTn id="54" dur="500" fill="hold"/>
                                        <p:tgtEl>
                                          <p:spTgt spid="520208"/>
                                        </p:tgtEl>
                                        <p:attrNameLst>
                                          <p:attrName>ppt_x</p:attrName>
                                        </p:attrNameLst>
                                      </p:cBhvr>
                                      <p:tavLst>
                                        <p:tav tm="0">
                                          <p:val>
                                            <p:strVal val="1+#ppt_w/2"/>
                                          </p:val>
                                        </p:tav>
                                        <p:tav tm="100000">
                                          <p:val>
                                            <p:strVal val="#ppt_x"/>
                                          </p:val>
                                        </p:tav>
                                      </p:tavLst>
                                    </p:anim>
                                    <p:anim calcmode="lin" valueType="num">
                                      <p:cBhvr additive="base">
                                        <p:cTn id="55" dur="500" fill="hold"/>
                                        <p:tgtEl>
                                          <p:spTgt spid="5202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7" grpId="0" animBg="1" autoUpdateAnimBg="0"/>
      <p:bldP spid="520198" grpId="0" animBg="1" autoUpdateAnimBg="0"/>
      <p:bldP spid="520199" grpId="0" animBg="1" autoUpdateAnimBg="0"/>
      <p:bldP spid="520200" grpId="0" animBg="1" autoUpdateAnimBg="0"/>
      <p:bldP spid="520204" grpId="0" animBg="1" autoUpdateAnimBg="0"/>
      <p:bldP spid="520206" grpId="0" animBg="1" autoUpdateAnimBg="0"/>
      <p:bldP spid="520208" grpId="0" animBg="1" autoUpdateAnimBg="0"/>
      <p:bldP spid="520209" grpId="0" animBg="1" autoUpdateAnimBg="0"/>
      <p:bldP spid="520205"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42" name="Group 2"/>
          <p:cNvGrpSpPr>
            <a:grpSpLocks/>
          </p:cNvGrpSpPr>
          <p:nvPr/>
        </p:nvGrpSpPr>
        <p:grpSpPr bwMode="auto">
          <a:xfrm>
            <a:off x="3373438" y="3467100"/>
            <a:ext cx="2017712" cy="668338"/>
            <a:chOff x="2125" y="2184"/>
            <a:chExt cx="1271" cy="421"/>
          </a:xfrm>
        </p:grpSpPr>
        <p:sp>
          <p:nvSpPr>
            <p:cNvPr id="6173" name="Freeform 3"/>
            <p:cNvSpPr>
              <a:spLocks/>
            </p:cNvSpPr>
            <p:nvPr/>
          </p:nvSpPr>
          <p:spPr bwMode="auto">
            <a:xfrm>
              <a:off x="2152" y="2195"/>
              <a:ext cx="1244" cy="410"/>
            </a:xfrm>
            <a:custGeom>
              <a:avLst/>
              <a:gdLst>
                <a:gd name="T0" fmla="*/ 156 w 2486"/>
                <a:gd name="T1" fmla="*/ 23 h 820"/>
                <a:gd name="T2" fmla="*/ 23 w 2486"/>
                <a:gd name="T3" fmla="*/ 52 h 820"/>
                <a:gd name="T4" fmla="*/ 0 w 2486"/>
                <a:gd name="T5" fmla="*/ 44 h 820"/>
                <a:gd name="T6" fmla="*/ 13 w 2486"/>
                <a:gd name="T7" fmla="*/ 29 h 820"/>
                <a:gd name="T8" fmla="*/ 146 w 2486"/>
                <a:gd name="T9" fmla="*/ 0 h 820"/>
                <a:gd name="T10" fmla="*/ 156 w 2486"/>
                <a:gd name="T11" fmla="*/ 23 h 8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86" h="820">
                  <a:moveTo>
                    <a:pt x="2486" y="360"/>
                  </a:moveTo>
                  <a:lnTo>
                    <a:pt x="362" y="820"/>
                  </a:lnTo>
                  <a:lnTo>
                    <a:pt x="0" y="689"/>
                  </a:lnTo>
                  <a:lnTo>
                    <a:pt x="206" y="460"/>
                  </a:lnTo>
                  <a:lnTo>
                    <a:pt x="2334" y="0"/>
                  </a:lnTo>
                  <a:lnTo>
                    <a:pt x="2486" y="360"/>
                  </a:lnTo>
                  <a:close/>
                </a:path>
              </a:pathLst>
            </a:custGeom>
            <a:solidFill>
              <a:srgbClr val="B2B2B2"/>
            </a:solidFill>
            <a:ln w="11113">
              <a:solidFill>
                <a:srgbClr val="000000"/>
              </a:solidFill>
              <a:prstDash val="solid"/>
              <a:round/>
              <a:headEnd/>
              <a:tailEnd/>
            </a:ln>
          </p:spPr>
          <p:txBody>
            <a:bodyPr/>
            <a:lstStyle/>
            <a:p>
              <a:endParaRPr lang="pt-BR"/>
            </a:p>
          </p:txBody>
        </p:sp>
        <p:sp>
          <p:nvSpPr>
            <p:cNvPr id="6174" name="Freeform 4"/>
            <p:cNvSpPr>
              <a:spLocks/>
            </p:cNvSpPr>
            <p:nvPr/>
          </p:nvSpPr>
          <p:spPr bwMode="auto">
            <a:xfrm>
              <a:off x="2125" y="2184"/>
              <a:ext cx="1242" cy="409"/>
            </a:xfrm>
            <a:custGeom>
              <a:avLst/>
              <a:gdLst>
                <a:gd name="T0" fmla="*/ 155 w 2485"/>
                <a:gd name="T1" fmla="*/ 22 h 819"/>
                <a:gd name="T2" fmla="*/ 22 w 2485"/>
                <a:gd name="T3" fmla="*/ 51 h 819"/>
                <a:gd name="T4" fmla="*/ 0 w 2485"/>
                <a:gd name="T5" fmla="*/ 42 h 819"/>
                <a:gd name="T6" fmla="*/ 12 w 2485"/>
                <a:gd name="T7" fmla="*/ 28 h 819"/>
                <a:gd name="T8" fmla="*/ 145 w 2485"/>
                <a:gd name="T9" fmla="*/ 0 h 819"/>
                <a:gd name="T10" fmla="*/ 155 w 2485"/>
                <a:gd name="T11" fmla="*/ 22 h 8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85" h="819">
                  <a:moveTo>
                    <a:pt x="2485" y="360"/>
                  </a:moveTo>
                  <a:lnTo>
                    <a:pt x="361" y="819"/>
                  </a:lnTo>
                  <a:lnTo>
                    <a:pt x="0" y="687"/>
                  </a:lnTo>
                  <a:lnTo>
                    <a:pt x="205" y="460"/>
                  </a:lnTo>
                  <a:lnTo>
                    <a:pt x="2332" y="0"/>
                  </a:lnTo>
                  <a:lnTo>
                    <a:pt x="2485" y="360"/>
                  </a:lnTo>
                  <a:close/>
                </a:path>
              </a:pathLst>
            </a:custGeom>
            <a:solidFill>
              <a:srgbClr val="DDDDDD"/>
            </a:solidFill>
            <a:ln w="11113">
              <a:solidFill>
                <a:srgbClr val="000000"/>
              </a:solidFill>
              <a:prstDash val="solid"/>
              <a:round/>
              <a:headEnd/>
              <a:tailEnd/>
            </a:ln>
          </p:spPr>
          <p:txBody>
            <a:bodyPr/>
            <a:lstStyle/>
            <a:p>
              <a:endParaRPr lang="pt-BR"/>
            </a:p>
          </p:txBody>
        </p:sp>
      </p:grpSp>
      <p:grpSp>
        <p:nvGrpSpPr>
          <p:cNvPr id="522245" name="Group 5"/>
          <p:cNvGrpSpPr>
            <a:grpSpLocks/>
          </p:cNvGrpSpPr>
          <p:nvPr/>
        </p:nvGrpSpPr>
        <p:grpSpPr bwMode="auto">
          <a:xfrm>
            <a:off x="3124200" y="2597150"/>
            <a:ext cx="2000250" cy="635000"/>
            <a:chOff x="1968" y="1636"/>
            <a:chExt cx="1260" cy="400"/>
          </a:xfrm>
        </p:grpSpPr>
        <p:sp>
          <p:nvSpPr>
            <p:cNvPr id="6171" name="Freeform 6"/>
            <p:cNvSpPr>
              <a:spLocks/>
            </p:cNvSpPr>
            <p:nvPr/>
          </p:nvSpPr>
          <p:spPr bwMode="auto">
            <a:xfrm>
              <a:off x="1978" y="1653"/>
              <a:ext cx="1250" cy="383"/>
            </a:xfrm>
            <a:custGeom>
              <a:avLst/>
              <a:gdLst>
                <a:gd name="T0" fmla="*/ 157 w 2500"/>
                <a:gd name="T1" fmla="*/ 26 h 766"/>
                <a:gd name="T2" fmla="*/ 23 w 2500"/>
                <a:gd name="T3" fmla="*/ 0 h 766"/>
                <a:gd name="T4" fmla="*/ 0 w 2500"/>
                <a:gd name="T5" fmla="*/ 9 h 766"/>
                <a:gd name="T6" fmla="*/ 14 w 2500"/>
                <a:gd name="T7" fmla="*/ 23 h 766"/>
                <a:gd name="T8" fmla="*/ 148 w 2500"/>
                <a:gd name="T9" fmla="*/ 48 h 766"/>
                <a:gd name="T10" fmla="*/ 157 w 2500"/>
                <a:gd name="T11" fmla="*/ 26 h 7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00" h="766">
                  <a:moveTo>
                    <a:pt x="2500" y="401"/>
                  </a:moveTo>
                  <a:lnTo>
                    <a:pt x="354" y="0"/>
                  </a:lnTo>
                  <a:lnTo>
                    <a:pt x="0" y="143"/>
                  </a:lnTo>
                  <a:lnTo>
                    <a:pt x="216" y="364"/>
                  </a:lnTo>
                  <a:lnTo>
                    <a:pt x="2362" y="766"/>
                  </a:lnTo>
                  <a:lnTo>
                    <a:pt x="2500" y="401"/>
                  </a:lnTo>
                  <a:close/>
                </a:path>
              </a:pathLst>
            </a:custGeom>
            <a:solidFill>
              <a:srgbClr val="B2B2B2"/>
            </a:solidFill>
            <a:ln w="11113">
              <a:solidFill>
                <a:srgbClr val="000000"/>
              </a:solidFill>
              <a:prstDash val="solid"/>
              <a:round/>
              <a:headEnd/>
              <a:tailEnd/>
            </a:ln>
          </p:spPr>
          <p:txBody>
            <a:bodyPr/>
            <a:lstStyle/>
            <a:p>
              <a:endParaRPr lang="pt-BR"/>
            </a:p>
          </p:txBody>
        </p:sp>
        <p:sp>
          <p:nvSpPr>
            <p:cNvPr id="6172" name="Freeform 7"/>
            <p:cNvSpPr>
              <a:spLocks/>
            </p:cNvSpPr>
            <p:nvPr/>
          </p:nvSpPr>
          <p:spPr bwMode="auto">
            <a:xfrm>
              <a:off x="1968" y="1636"/>
              <a:ext cx="1249" cy="382"/>
            </a:xfrm>
            <a:custGeom>
              <a:avLst/>
              <a:gdLst>
                <a:gd name="T0" fmla="*/ 157 w 2498"/>
                <a:gd name="T1" fmla="*/ 25 h 765"/>
                <a:gd name="T2" fmla="*/ 23 w 2498"/>
                <a:gd name="T3" fmla="*/ 0 h 765"/>
                <a:gd name="T4" fmla="*/ 0 w 2498"/>
                <a:gd name="T5" fmla="*/ 8 h 765"/>
                <a:gd name="T6" fmla="*/ 14 w 2498"/>
                <a:gd name="T7" fmla="*/ 22 h 765"/>
                <a:gd name="T8" fmla="*/ 148 w 2498"/>
                <a:gd name="T9" fmla="*/ 47 h 765"/>
                <a:gd name="T10" fmla="*/ 157 w 2498"/>
                <a:gd name="T11" fmla="*/ 25 h 7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98" h="765">
                  <a:moveTo>
                    <a:pt x="2498" y="400"/>
                  </a:moveTo>
                  <a:lnTo>
                    <a:pt x="354" y="0"/>
                  </a:lnTo>
                  <a:lnTo>
                    <a:pt x="0" y="142"/>
                  </a:lnTo>
                  <a:lnTo>
                    <a:pt x="216" y="364"/>
                  </a:lnTo>
                  <a:lnTo>
                    <a:pt x="2362" y="765"/>
                  </a:lnTo>
                  <a:lnTo>
                    <a:pt x="2498" y="400"/>
                  </a:lnTo>
                  <a:close/>
                </a:path>
              </a:pathLst>
            </a:custGeom>
            <a:solidFill>
              <a:srgbClr val="EAEAEA"/>
            </a:solidFill>
            <a:ln w="11113">
              <a:solidFill>
                <a:srgbClr val="000000"/>
              </a:solidFill>
              <a:prstDash val="solid"/>
              <a:round/>
              <a:headEnd/>
              <a:tailEnd/>
            </a:ln>
          </p:spPr>
          <p:txBody>
            <a:bodyPr/>
            <a:lstStyle/>
            <a:p>
              <a:endParaRPr lang="pt-BR"/>
            </a:p>
          </p:txBody>
        </p:sp>
      </p:grpSp>
      <p:grpSp>
        <p:nvGrpSpPr>
          <p:cNvPr id="522248" name="Group 8"/>
          <p:cNvGrpSpPr>
            <a:grpSpLocks/>
          </p:cNvGrpSpPr>
          <p:nvPr/>
        </p:nvGrpSpPr>
        <p:grpSpPr bwMode="auto">
          <a:xfrm>
            <a:off x="4110038" y="1828800"/>
            <a:ext cx="569912" cy="3810000"/>
            <a:chOff x="2589" y="1152"/>
            <a:chExt cx="359" cy="2400"/>
          </a:xfrm>
        </p:grpSpPr>
        <p:sp>
          <p:nvSpPr>
            <p:cNvPr id="6164" name="Freeform 9"/>
            <p:cNvSpPr>
              <a:spLocks/>
            </p:cNvSpPr>
            <p:nvPr/>
          </p:nvSpPr>
          <p:spPr bwMode="auto">
            <a:xfrm>
              <a:off x="2589" y="1152"/>
              <a:ext cx="159" cy="2399"/>
            </a:xfrm>
            <a:custGeom>
              <a:avLst/>
              <a:gdLst>
                <a:gd name="T0" fmla="*/ 0 w 319"/>
                <a:gd name="T1" fmla="*/ 7 h 4799"/>
                <a:gd name="T2" fmla="*/ 19 w 319"/>
                <a:gd name="T3" fmla="*/ 0 h 4799"/>
                <a:gd name="T4" fmla="*/ 19 w 319"/>
                <a:gd name="T5" fmla="*/ 299 h 4799"/>
                <a:gd name="T6" fmla="*/ 0 w 319"/>
                <a:gd name="T7" fmla="*/ 292 h 4799"/>
                <a:gd name="T8" fmla="*/ 0 w 319"/>
                <a:gd name="T9" fmla="*/ 7 h 4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4799">
                  <a:moveTo>
                    <a:pt x="0" y="125"/>
                  </a:moveTo>
                  <a:lnTo>
                    <a:pt x="319" y="0"/>
                  </a:lnTo>
                  <a:lnTo>
                    <a:pt x="319" y="4799"/>
                  </a:lnTo>
                  <a:lnTo>
                    <a:pt x="0" y="4674"/>
                  </a:lnTo>
                  <a:lnTo>
                    <a:pt x="0" y="125"/>
                  </a:lnTo>
                  <a:close/>
                </a:path>
              </a:pathLst>
            </a:custGeom>
            <a:solidFill>
              <a:srgbClr val="FFFFFF"/>
            </a:solidFill>
            <a:ln w="9525">
              <a:noFill/>
              <a:round/>
              <a:headEnd/>
              <a:tailEnd/>
            </a:ln>
          </p:spPr>
          <p:txBody>
            <a:bodyPr/>
            <a:lstStyle/>
            <a:p>
              <a:endParaRPr lang="pt-BR"/>
            </a:p>
          </p:txBody>
        </p:sp>
        <p:sp>
          <p:nvSpPr>
            <p:cNvPr id="6165" name="Rectangle 10"/>
            <p:cNvSpPr>
              <a:spLocks noChangeArrowheads="1"/>
            </p:cNvSpPr>
            <p:nvPr/>
          </p:nvSpPr>
          <p:spPr bwMode="auto">
            <a:xfrm>
              <a:off x="2589" y="1152"/>
              <a:ext cx="160" cy="2400"/>
            </a:xfrm>
            <a:prstGeom prst="rect">
              <a:avLst/>
            </a:prstGeom>
            <a:solidFill>
              <a:srgbClr val="663300"/>
            </a:solidFill>
            <a:ln w="9525">
              <a:noFill/>
              <a:miter lim="800000"/>
              <a:headEnd/>
              <a:tailEnd/>
            </a:ln>
          </p:spPr>
          <p:txBody>
            <a:bodyPr/>
            <a:lstStyle/>
            <a:p>
              <a:endParaRPr lang="pt-BR"/>
            </a:p>
          </p:txBody>
        </p:sp>
        <p:sp>
          <p:nvSpPr>
            <p:cNvPr id="6166" name="Freeform 11"/>
            <p:cNvSpPr>
              <a:spLocks/>
            </p:cNvSpPr>
            <p:nvPr/>
          </p:nvSpPr>
          <p:spPr bwMode="auto">
            <a:xfrm>
              <a:off x="2589" y="1152"/>
              <a:ext cx="159" cy="2399"/>
            </a:xfrm>
            <a:custGeom>
              <a:avLst/>
              <a:gdLst>
                <a:gd name="T0" fmla="*/ 0 w 319"/>
                <a:gd name="T1" fmla="*/ 7 h 4799"/>
                <a:gd name="T2" fmla="*/ 19 w 319"/>
                <a:gd name="T3" fmla="*/ 0 h 4799"/>
                <a:gd name="T4" fmla="*/ 19 w 319"/>
                <a:gd name="T5" fmla="*/ 299 h 4799"/>
                <a:gd name="T6" fmla="*/ 0 w 319"/>
                <a:gd name="T7" fmla="*/ 292 h 4799"/>
                <a:gd name="T8" fmla="*/ 0 w 319"/>
                <a:gd name="T9" fmla="*/ 7 h 4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4799">
                  <a:moveTo>
                    <a:pt x="0" y="125"/>
                  </a:moveTo>
                  <a:lnTo>
                    <a:pt x="319" y="0"/>
                  </a:lnTo>
                  <a:lnTo>
                    <a:pt x="319" y="4799"/>
                  </a:lnTo>
                  <a:lnTo>
                    <a:pt x="0" y="4674"/>
                  </a:lnTo>
                  <a:lnTo>
                    <a:pt x="0" y="125"/>
                  </a:lnTo>
                  <a:close/>
                </a:path>
              </a:pathLst>
            </a:custGeom>
            <a:blipFill dpi="0" rotWithShape="0">
              <a:blip r:embed="rId3" cstate="print"/>
              <a:srcRect/>
              <a:tile tx="0" ty="0" sx="100000" sy="100000" flip="none" algn="tl"/>
            </a:blipFill>
            <a:ln w="9525">
              <a:noFill/>
              <a:round/>
              <a:headEnd/>
              <a:tailEnd/>
            </a:ln>
          </p:spPr>
          <p:txBody>
            <a:bodyPr/>
            <a:lstStyle/>
            <a:p>
              <a:endParaRPr lang="pt-BR"/>
            </a:p>
          </p:txBody>
        </p:sp>
        <p:sp>
          <p:nvSpPr>
            <p:cNvPr id="6167" name="Rectangle 12"/>
            <p:cNvSpPr>
              <a:spLocks noChangeArrowheads="1"/>
            </p:cNvSpPr>
            <p:nvPr/>
          </p:nvSpPr>
          <p:spPr bwMode="auto">
            <a:xfrm>
              <a:off x="2589" y="1152"/>
              <a:ext cx="160" cy="2400"/>
            </a:xfrm>
            <a:prstGeom prst="rect">
              <a:avLst/>
            </a:prstGeom>
            <a:solidFill>
              <a:srgbClr val="663300"/>
            </a:solidFill>
            <a:ln w="9525">
              <a:noFill/>
              <a:miter lim="800000"/>
              <a:headEnd/>
              <a:tailEnd/>
            </a:ln>
          </p:spPr>
          <p:txBody>
            <a:bodyPr/>
            <a:lstStyle/>
            <a:p>
              <a:endParaRPr lang="pt-BR"/>
            </a:p>
          </p:txBody>
        </p:sp>
        <p:grpSp>
          <p:nvGrpSpPr>
            <p:cNvPr id="6168" name="Group 13"/>
            <p:cNvGrpSpPr>
              <a:grpSpLocks/>
            </p:cNvGrpSpPr>
            <p:nvPr/>
          </p:nvGrpSpPr>
          <p:grpSpPr bwMode="auto">
            <a:xfrm>
              <a:off x="2589" y="1152"/>
              <a:ext cx="359" cy="2399"/>
              <a:chOff x="2589" y="1152"/>
              <a:chExt cx="359" cy="2399"/>
            </a:xfrm>
          </p:grpSpPr>
          <p:sp>
            <p:nvSpPr>
              <p:cNvPr id="6169" name="Freeform 14"/>
              <p:cNvSpPr>
                <a:spLocks/>
              </p:cNvSpPr>
              <p:nvPr/>
            </p:nvSpPr>
            <p:spPr bwMode="auto">
              <a:xfrm>
                <a:off x="2589" y="1152"/>
                <a:ext cx="359" cy="2399"/>
              </a:xfrm>
              <a:custGeom>
                <a:avLst/>
                <a:gdLst>
                  <a:gd name="T0" fmla="*/ 0 w 718"/>
                  <a:gd name="T1" fmla="*/ 7 h 4799"/>
                  <a:gd name="T2" fmla="*/ 20 w 718"/>
                  <a:gd name="T3" fmla="*/ 0 h 4799"/>
                  <a:gd name="T4" fmla="*/ 45 w 718"/>
                  <a:gd name="T5" fmla="*/ 7 h 4799"/>
                  <a:gd name="T6" fmla="*/ 45 w 718"/>
                  <a:gd name="T7" fmla="*/ 296 h 4799"/>
                  <a:gd name="T8" fmla="*/ 20 w 718"/>
                  <a:gd name="T9" fmla="*/ 299 h 4799"/>
                  <a:gd name="T10" fmla="*/ 0 w 718"/>
                  <a:gd name="T11" fmla="*/ 292 h 4799"/>
                  <a:gd name="T12" fmla="*/ 0 w 718"/>
                  <a:gd name="T13" fmla="*/ 7 h 47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8" h="4799">
                    <a:moveTo>
                      <a:pt x="0" y="125"/>
                    </a:moveTo>
                    <a:lnTo>
                      <a:pt x="319" y="0"/>
                    </a:lnTo>
                    <a:lnTo>
                      <a:pt x="718" y="125"/>
                    </a:lnTo>
                    <a:lnTo>
                      <a:pt x="718" y="4736"/>
                    </a:lnTo>
                    <a:lnTo>
                      <a:pt x="319" y="4799"/>
                    </a:lnTo>
                    <a:lnTo>
                      <a:pt x="0" y="4674"/>
                    </a:lnTo>
                    <a:lnTo>
                      <a:pt x="0" y="125"/>
                    </a:lnTo>
                    <a:close/>
                  </a:path>
                </a:pathLst>
              </a:custGeom>
              <a:solidFill>
                <a:srgbClr val="996633"/>
              </a:solidFill>
              <a:ln w="11113">
                <a:solidFill>
                  <a:srgbClr val="000000"/>
                </a:solidFill>
                <a:prstDash val="solid"/>
                <a:round/>
                <a:headEnd/>
                <a:tailEnd/>
              </a:ln>
            </p:spPr>
            <p:txBody>
              <a:bodyPr/>
              <a:lstStyle/>
              <a:p>
                <a:endParaRPr lang="pt-BR"/>
              </a:p>
            </p:txBody>
          </p:sp>
          <p:sp>
            <p:nvSpPr>
              <p:cNvPr id="6170" name="Freeform 15"/>
              <p:cNvSpPr>
                <a:spLocks/>
              </p:cNvSpPr>
              <p:nvPr/>
            </p:nvSpPr>
            <p:spPr bwMode="auto">
              <a:xfrm>
                <a:off x="2589" y="1152"/>
                <a:ext cx="159" cy="2399"/>
              </a:xfrm>
              <a:custGeom>
                <a:avLst/>
                <a:gdLst>
                  <a:gd name="T0" fmla="*/ 0 w 319"/>
                  <a:gd name="T1" fmla="*/ 7 h 4799"/>
                  <a:gd name="T2" fmla="*/ 19 w 319"/>
                  <a:gd name="T3" fmla="*/ 0 h 4799"/>
                  <a:gd name="T4" fmla="*/ 19 w 319"/>
                  <a:gd name="T5" fmla="*/ 299 h 4799"/>
                  <a:gd name="T6" fmla="*/ 0 w 319"/>
                  <a:gd name="T7" fmla="*/ 292 h 4799"/>
                  <a:gd name="T8" fmla="*/ 0 w 319"/>
                  <a:gd name="T9" fmla="*/ 7 h 4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9" h="4799">
                    <a:moveTo>
                      <a:pt x="0" y="125"/>
                    </a:moveTo>
                    <a:lnTo>
                      <a:pt x="319" y="0"/>
                    </a:lnTo>
                    <a:lnTo>
                      <a:pt x="319" y="4799"/>
                    </a:lnTo>
                    <a:lnTo>
                      <a:pt x="0" y="4674"/>
                    </a:lnTo>
                    <a:lnTo>
                      <a:pt x="0" y="125"/>
                    </a:lnTo>
                    <a:close/>
                  </a:path>
                </a:pathLst>
              </a:custGeom>
              <a:noFill/>
              <a:ln w="11113">
                <a:solidFill>
                  <a:srgbClr val="000000"/>
                </a:solidFill>
                <a:prstDash val="solid"/>
                <a:round/>
                <a:headEnd/>
                <a:tailEnd/>
              </a:ln>
            </p:spPr>
            <p:txBody>
              <a:bodyPr/>
              <a:lstStyle/>
              <a:p>
                <a:endParaRPr lang="pt-BR"/>
              </a:p>
            </p:txBody>
          </p:sp>
        </p:grpSp>
      </p:grpSp>
      <p:grpSp>
        <p:nvGrpSpPr>
          <p:cNvPr id="522256" name="Group 16"/>
          <p:cNvGrpSpPr>
            <a:grpSpLocks/>
          </p:cNvGrpSpPr>
          <p:nvPr/>
        </p:nvGrpSpPr>
        <p:grpSpPr bwMode="auto">
          <a:xfrm>
            <a:off x="3151188" y="1957388"/>
            <a:ext cx="2001837" cy="549275"/>
            <a:chOff x="1985" y="1233"/>
            <a:chExt cx="1261" cy="346"/>
          </a:xfrm>
        </p:grpSpPr>
        <p:sp>
          <p:nvSpPr>
            <p:cNvPr id="6162" name="Freeform 17"/>
            <p:cNvSpPr>
              <a:spLocks/>
            </p:cNvSpPr>
            <p:nvPr/>
          </p:nvSpPr>
          <p:spPr bwMode="auto">
            <a:xfrm>
              <a:off x="1985" y="1247"/>
              <a:ext cx="1244" cy="332"/>
            </a:xfrm>
            <a:custGeom>
              <a:avLst/>
              <a:gdLst>
                <a:gd name="T0" fmla="*/ 153 w 2486"/>
                <a:gd name="T1" fmla="*/ 42 h 662"/>
                <a:gd name="T2" fmla="*/ 16 w 2486"/>
                <a:gd name="T3" fmla="*/ 24 h 662"/>
                <a:gd name="T4" fmla="*/ 0 w 2486"/>
                <a:gd name="T5" fmla="*/ 9 h 662"/>
                <a:gd name="T6" fmla="*/ 20 w 2486"/>
                <a:gd name="T7" fmla="*/ 0 h 662"/>
                <a:gd name="T8" fmla="*/ 156 w 2486"/>
                <a:gd name="T9" fmla="*/ 18 h 662"/>
                <a:gd name="T10" fmla="*/ 153 w 2486"/>
                <a:gd name="T11" fmla="*/ 42 h 6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86" h="662">
                  <a:moveTo>
                    <a:pt x="2432" y="662"/>
                  </a:moveTo>
                  <a:lnTo>
                    <a:pt x="256" y="376"/>
                  </a:lnTo>
                  <a:lnTo>
                    <a:pt x="0" y="137"/>
                  </a:lnTo>
                  <a:lnTo>
                    <a:pt x="311" y="0"/>
                  </a:lnTo>
                  <a:lnTo>
                    <a:pt x="2486" y="285"/>
                  </a:lnTo>
                  <a:lnTo>
                    <a:pt x="2432" y="662"/>
                  </a:lnTo>
                  <a:close/>
                </a:path>
              </a:pathLst>
            </a:custGeom>
            <a:solidFill>
              <a:srgbClr val="B2B2B2"/>
            </a:solidFill>
            <a:ln w="11113">
              <a:solidFill>
                <a:srgbClr val="000000"/>
              </a:solidFill>
              <a:prstDash val="solid"/>
              <a:round/>
              <a:headEnd/>
              <a:tailEnd/>
            </a:ln>
          </p:spPr>
          <p:txBody>
            <a:bodyPr/>
            <a:lstStyle/>
            <a:p>
              <a:endParaRPr lang="pt-BR"/>
            </a:p>
          </p:txBody>
        </p:sp>
        <p:sp>
          <p:nvSpPr>
            <p:cNvPr id="6163" name="Freeform 18"/>
            <p:cNvSpPr>
              <a:spLocks/>
            </p:cNvSpPr>
            <p:nvPr/>
          </p:nvSpPr>
          <p:spPr bwMode="auto">
            <a:xfrm>
              <a:off x="2003" y="1233"/>
              <a:ext cx="1243" cy="331"/>
            </a:xfrm>
            <a:custGeom>
              <a:avLst/>
              <a:gdLst>
                <a:gd name="T0" fmla="*/ 152 w 2486"/>
                <a:gd name="T1" fmla="*/ 42 h 662"/>
                <a:gd name="T2" fmla="*/ 16 w 2486"/>
                <a:gd name="T3" fmla="*/ 24 h 662"/>
                <a:gd name="T4" fmla="*/ 0 w 2486"/>
                <a:gd name="T5" fmla="*/ 9 h 662"/>
                <a:gd name="T6" fmla="*/ 20 w 2486"/>
                <a:gd name="T7" fmla="*/ 0 h 662"/>
                <a:gd name="T8" fmla="*/ 156 w 2486"/>
                <a:gd name="T9" fmla="*/ 18 h 662"/>
                <a:gd name="T10" fmla="*/ 152 w 2486"/>
                <a:gd name="T11" fmla="*/ 42 h 6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86" h="662">
                  <a:moveTo>
                    <a:pt x="2431" y="662"/>
                  </a:moveTo>
                  <a:lnTo>
                    <a:pt x="256" y="377"/>
                  </a:lnTo>
                  <a:lnTo>
                    <a:pt x="0" y="138"/>
                  </a:lnTo>
                  <a:lnTo>
                    <a:pt x="311" y="0"/>
                  </a:lnTo>
                  <a:lnTo>
                    <a:pt x="2486" y="286"/>
                  </a:lnTo>
                  <a:lnTo>
                    <a:pt x="2431" y="662"/>
                  </a:lnTo>
                  <a:close/>
                </a:path>
              </a:pathLst>
            </a:custGeom>
            <a:solidFill>
              <a:srgbClr val="FFFFFF"/>
            </a:solidFill>
            <a:ln w="11113">
              <a:solidFill>
                <a:srgbClr val="000000"/>
              </a:solidFill>
              <a:prstDash val="solid"/>
              <a:round/>
              <a:headEnd/>
              <a:tailEnd/>
            </a:ln>
          </p:spPr>
          <p:txBody>
            <a:bodyPr/>
            <a:lstStyle/>
            <a:p>
              <a:endParaRPr lang="pt-BR"/>
            </a:p>
          </p:txBody>
        </p:sp>
      </p:grpSp>
      <p:grpSp>
        <p:nvGrpSpPr>
          <p:cNvPr id="522259" name="Group 19"/>
          <p:cNvGrpSpPr>
            <a:grpSpLocks/>
          </p:cNvGrpSpPr>
          <p:nvPr/>
        </p:nvGrpSpPr>
        <p:grpSpPr bwMode="auto">
          <a:xfrm>
            <a:off x="3805238" y="2317750"/>
            <a:ext cx="2011362" cy="414338"/>
            <a:chOff x="2397" y="1460"/>
            <a:chExt cx="1267" cy="261"/>
          </a:xfrm>
        </p:grpSpPr>
        <p:sp>
          <p:nvSpPr>
            <p:cNvPr id="6160" name="Freeform 20"/>
            <p:cNvSpPr>
              <a:spLocks/>
            </p:cNvSpPr>
            <p:nvPr/>
          </p:nvSpPr>
          <p:spPr bwMode="auto">
            <a:xfrm>
              <a:off x="2397" y="1479"/>
              <a:ext cx="1246" cy="242"/>
            </a:xfrm>
            <a:custGeom>
              <a:avLst/>
              <a:gdLst>
                <a:gd name="T0" fmla="*/ 0 w 2493"/>
                <a:gd name="T1" fmla="*/ 30 h 486"/>
                <a:gd name="T2" fmla="*/ 137 w 2493"/>
                <a:gd name="T3" fmla="*/ 23 h 486"/>
                <a:gd name="T4" fmla="*/ 155 w 2493"/>
                <a:gd name="T5" fmla="*/ 10 h 486"/>
                <a:gd name="T6" fmla="*/ 137 w 2493"/>
                <a:gd name="T7" fmla="*/ 0 h 486"/>
                <a:gd name="T8" fmla="*/ 0 w 2493"/>
                <a:gd name="T9" fmla="*/ 6 h 486"/>
                <a:gd name="T10" fmla="*/ 0 w 2493"/>
                <a:gd name="T11" fmla="*/ 30 h 4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93" h="486">
                  <a:moveTo>
                    <a:pt x="5" y="486"/>
                  </a:moveTo>
                  <a:lnTo>
                    <a:pt x="2205" y="379"/>
                  </a:lnTo>
                  <a:lnTo>
                    <a:pt x="2493" y="164"/>
                  </a:lnTo>
                  <a:lnTo>
                    <a:pt x="2204" y="0"/>
                  </a:lnTo>
                  <a:lnTo>
                    <a:pt x="0" y="107"/>
                  </a:lnTo>
                  <a:lnTo>
                    <a:pt x="5" y="486"/>
                  </a:lnTo>
                  <a:close/>
                </a:path>
              </a:pathLst>
            </a:custGeom>
            <a:solidFill>
              <a:srgbClr val="B2B2B2"/>
            </a:solidFill>
            <a:ln w="11113">
              <a:solidFill>
                <a:srgbClr val="000000"/>
              </a:solidFill>
              <a:prstDash val="solid"/>
              <a:round/>
              <a:headEnd/>
              <a:tailEnd/>
            </a:ln>
          </p:spPr>
          <p:txBody>
            <a:bodyPr/>
            <a:lstStyle/>
            <a:p>
              <a:endParaRPr lang="pt-BR"/>
            </a:p>
          </p:txBody>
        </p:sp>
        <p:sp>
          <p:nvSpPr>
            <p:cNvPr id="6161" name="Freeform 21"/>
            <p:cNvSpPr>
              <a:spLocks/>
            </p:cNvSpPr>
            <p:nvPr/>
          </p:nvSpPr>
          <p:spPr bwMode="auto">
            <a:xfrm>
              <a:off x="2418" y="1460"/>
              <a:ext cx="1246" cy="243"/>
            </a:xfrm>
            <a:custGeom>
              <a:avLst/>
              <a:gdLst>
                <a:gd name="T0" fmla="*/ 1 w 2491"/>
                <a:gd name="T1" fmla="*/ 31 h 485"/>
                <a:gd name="T2" fmla="*/ 138 w 2491"/>
                <a:gd name="T3" fmla="*/ 24 h 485"/>
                <a:gd name="T4" fmla="*/ 156 w 2491"/>
                <a:gd name="T5" fmla="*/ 11 h 485"/>
                <a:gd name="T6" fmla="*/ 138 w 2491"/>
                <a:gd name="T7" fmla="*/ 0 h 485"/>
                <a:gd name="T8" fmla="*/ 0 w 2491"/>
                <a:gd name="T9" fmla="*/ 7 h 485"/>
                <a:gd name="T10" fmla="*/ 1 w 2491"/>
                <a:gd name="T11" fmla="*/ 31 h 4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91" h="485">
                  <a:moveTo>
                    <a:pt x="5" y="485"/>
                  </a:moveTo>
                  <a:lnTo>
                    <a:pt x="2205" y="379"/>
                  </a:lnTo>
                  <a:lnTo>
                    <a:pt x="2491" y="162"/>
                  </a:lnTo>
                  <a:lnTo>
                    <a:pt x="2202" y="0"/>
                  </a:lnTo>
                  <a:lnTo>
                    <a:pt x="0" y="106"/>
                  </a:lnTo>
                  <a:lnTo>
                    <a:pt x="5" y="485"/>
                  </a:lnTo>
                  <a:close/>
                </a:path>
              </a:pathLst>
            </a:custGeom>
            <a:solidFill>
              <a:srgbClr val="DDDDDD"/>
            </a:solidFill>
            <a:ln w="11113">
              <a:solidFill>
                <a:srgbClr val="000000"/>
              </a:solidFill>
              <a:prstDash val="solid"/>
              <a:round/>
              <a:headEnd/>
              <a:tailEnd/>
            </a:ln>
          </p:spPr>
          <p:txBody>
            <a:bodyPr/>
            <a:lstStyle/>
            <a:p>
              <a:endParaRPr lang="pt-BR"/>
            </a:p>
          </p:txBody>
        </p:sp>
      </p:grpSp>
      <p:grpSp>
        <p:nvGrpSpPr>
          <p:cNvPr id="522262" name="Group 22"/>
          <p:cNvGrpSpPr>
            <a:grpSpLocks/>
          </p:cNvGrpSpPr>
          <p:nvPr/>
        </p:nvGrpSpPr>
        <p:grpSpPr bwMode="auto">
          <a:xfrm>
            <a:off x="3678238" y="3157538"/>
            <a:ext cx="2016125" cy="477837"/>
            <a:chOff x="2317" y="1989"/>
            <a:chExt cx="1270" cy="301"/>
          </a:xfrm>
        </p:grpSpPr>
        <p:sp>
          <p:nvSpPr>
            <p:cNvPr id="6158" name="Freeform 23"/>
            <p:cNvSpPr>
              <a:spLocks/>
            </p:cNvSpPr>
            <p:nvPr/>
          </p:nvSpPr>
          <p:spPr bwMode="auto">
            <a:xfrm>
              <a:off x="2317" y="2003"/>
              <a:ext cx="1246" cy="287"/>
            </a:xfrm>
            <a:custGeom>
              <a:avLst/>
              <a:gdLst>
                <a:gd name="T0" fmla="*/ 2 w 2492"/>
                <a:gd name="T1" fmla="*/ 0 h 574"/>
                <a:gd name="T2" fmla="*/ 139 w 2492"/>
                <a:gd name="T3" fmla="*/ 13 h 574"/>
                <a:gd name="T4" fmla="*/ 156 w 2492"/>
                <a:gd name="T5" fmla="*/ 27 h 574"/>
                <a:gd name="T6" fmla="*/ 137 w 2492"/>
                <a:gd name="T7" fmla="*/ 36 h 574"/>
                <a:gd name="T8" fmla="*/ 0 w 2492"/>
                <a:gd name="T9" fmla="*/ 24 h 574"/>
                <a:gd name="T10" fmla="*/ 2 w 2492"/>
                <a:gd name="T11" fmla="*/ 0 h 5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92" h="574">
                  <a:moveTo>
                    <a:pt x="27" y="0"/>
                  </a:moveTo>
                  <a:lnTo>
                    <a:pt x="2221" y="195"/>
                  </a:lnTo>
                  <a:lnTo>
                    <a:pt x="2492" y="425"/>
                  </a:lnTo>
                  <a:lnTo>
                    <a:pt x="2191" y="574"/>
                  </a:lnTo>
                  <a:lnTo>
                    <a:pt x="0" y="377"/>
                  </a:lnTo>
                  <a:lnTo>
                    <a:pt x="27" y="0"/>
                  </a:lnTo>
                  <a:close/>
                </a:path>
              </a:pathLst>
            </a:custGeom>
            <a:solidFill>
              <a:srgbClr val="B2B2B2"/>
            </a:solidFill>
            <a:ln w="11113">
              <a:solidFill>
                <a:srgbClr val="000000"/>
              </a:solidFill>
              <a:prstDash val="solid"/>
              <a:round/>
              <a:headEnd/>
              <a:tailEnd/>
            </a:ln>
          </p:spPr>
          <p:txBody>
            <a:bodyPr/>
            <a:lstStyle/>
            <a:p>
              <a:endParaRPr lang="pt-BR"/>
            </a:p>
          </p:txBody>
        </p:sp>
        <p:sp>
          <p:nvSpPr>
            <p:cNvPr id="6159" name="Freeform 24"/>
            <p:cNvSpPr>
              <a:spLocks/>
            </p:cNvSpPr>
            <p:nvPr/>
          </p:nvSpPr>
          <p:spPr bwMode="auto">
            <a:xfrm>
              <a:off x="2340" y="1989"/>
              <a:ext cx="1247" cy="288"/>
            </a:xfrm>
            <a:custGeom>
              <a:avLst/>
              <a:gdLst>
                <a:gd name="T0" fmla="*/ 2 w 2493"/>
                <a:gd name="T1" fmla="*/ 0 h 575"/>
                <a:gd name="T2" fmla="*/ 139 w 2493"/>
                <a:gd name="T3" fmla="*/ 13 h 575"/>
                <a:gd name="T4" fmla="*/ 156 w 2493"/>
                <a:gd name="T5" fmla="*/ 27 h 575"/>
                <a:gd name="T6" fmla="*/ 137 w 2493"/>
                <a:gd name="T7" fmla="*/ 36 h 575"/>
                <a:gd name="T8" fmla="*/ 0 w 2493"/>
                <a:gd name="T9" fmla="*/ 24 h 575"/>
                <a:gd name="T10" fmla="*/ 2 w 2493"/>
                <a:gd name="T11" fmla="*/ 0 h 5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93" h="575">
                  <a:moveTo>
                    <a:pt x="30" y="0"/>
                  </a:moveTo>
                  <a:lnTo>
                    <a:pt x="2220" y="196"/>
                  </a:lnTo>
                  <a:lnTo>
                    <a:pt x="2493" y="424"/>
                  </a:lnTo>
                  <a:lnTo>
                    <a:pt x="2190" y="575"/>
                  </a:lnTo>
                  <a:lnTo>
                    <a:pt x="0" y="379"/>
                  </a:lnTo>
                  <a:lnTo>
                    <a:pt x="30" y="0"/>
                  </a:lnTo>
                  <a:close/>
                </a:path>
              </a:pathLst>
            </a:custGeom>
            <a:solidFill>
              <a:srgbClr val="F8F8F8"/>
            </a:solidFill>
            <a:ln w="11113">
              <a:solidFill>
                <a:srgbClr val="000000"/>
              </a:solidFill>
              <a:prstDash val="solid"/>
              <a:round/>
              <a:headEnd/>
              <a:tailEnd/>
            </a:ln>
          </p:spPr>
          <p:txBody>
            <a:bodyPr/>
            <a:lstStyle/>
            <a:p>
              <a:endParaRPr lang="pt-BR"/>
            </a:p>
          </p:txBody>
        </p:sp>
      </p:grpSp>
      <p:sp>
        <p:nvSpPr>
          <p:cNvPr id="522265" name="Text Box 25"/>
          <p:cNvSpPr txBox="1">
            <a:spLocks noChangeArrowheads="1"/>
          </p:cNvSpPr>
          <p:nvPr/>
        </p:nvSpPr>
        <p:spPr bwMode="auto">
          <a:xfrm>
            <a:off x="685800" y="1676400"/>
            <a:ext cx="2514600" cy="762000"/>
          </a:xfrm>
          <a:prstGeom prst="rect">
            <a:avLst/>
          </a:prstGeom>
          <a:noFill/>
          <a:ln w="9525">
            <a:noFill/>
            <a:miter lim="800000"/>
            <a:headEnd/>
            <a:tailEnd/>
          </a:ln>
          <a:effectLst/>
        </p:spPr>
        <p:txBody>
          <a:bodyPr>
            <a:spAutoFit/>
          </a:bodyPr>
          <a:lstStyle/>
          <a:p>
            <a:pPr algn="r" fontAlgn="base">
              <a:lnSpc>
                <a:spcPct val="100000"/>
              </a:lnSpc>
              <a:spcBef>
                <a:spcPct val="50000"/>
              </a:spcBef>
              <a:buSzTx/>
            </a:pPr>
            <a:r>
              <a:rPr lang="pt-BR" sz="2200">
                <a:solidFill>
                  <a:srgbClr val="FF0000"/>
                </a:solidFill>
                <a:latin typeface="Calibri" pitchFamily="34" charset="0"/>
              </a:rPr>
              <a:t>Organismos Financiadores</a:t>
            </a:r>
          </a:p>
        </p:txBody>
      </p:sp>
      <p:sp>
        <p:nvSpPr>
          <p:cNvPr id="522266" name="Text Box 26"/>
          <p:cNvSpPr txBox="1">
            <a:spLocks noChangeArrowheads="1"/>
          </p:cNvSpPr>
          <p:nvPr/>
        </p:nvSpPr>
        <p:spPr bwMode="auto">
          <a:xfrm>
            <a:off x="762000" y="2544763"/>
            <a:ext cx="2438400" cy="427037"/>
          </a:xfrm>
          <a:prstGeom prst="rect">
            <a:avLst/>
          </a:prstGeom>
          <a:noFill/>
          <a:ln w="9525">
            <a:noFill/>
            <a:miter lim="800000"/>
            <a:headEnd/>
            <a:tailEnd/>
          </a:ln>
          <a:effectLst/>
        </p:spPr>
        <p:txBody>
          <a:bodyPr>
            <a:spAutoFit/>
          </a:bodyPr>
          <a:lstStyle/>
          <a:p>
            <a:pPr algn="r" fontAlgn="base">
              <a:lnSpc>
                <a:spcPct val="100000"/>
              </a:lnSpc>
              <a:spcBef>
                <a:spcPct val="50000"/>
              </a:spcBef>
              <a:buSzTx/>
            </a:pPr>
            <a:r>
              <a:rPr lang="pt-BR" sz="2200">
                <a:solidFill>
                  <a:schemeClr val="accent2"/>
                </a:solidFill>
                <a:latin typeface="Calibri" pitchFamily="34" charset="0"/>
              </a:rPr>
              <a:t>Mutuário/Executor</a:t>
            </a:r>
          </a:p>
        </p:txBody>
      </p:sp>
      <p:sp>
        <p:nvSpPr>
          <p:cNvPr id="522267" name="Text Box 27"/>
          <p:cNvSpPr txBox="1">
            <a:spLocks noChangeArrowheads="1"/>
          </p:cNvSpPr>
          <p:nvPr/>
        </p:nvSpPr>
        <p:spPr bwMode="auto">
          <a:xfrm>
            <a:off x="5791200" y="2057400"/>
            <a:ext cx="1981200" cy="762000"/>
          </a:xfrm>
          <a:prstGeom prst="rect">
            <a:avLst/>
          </a:prstGeom>
          <a:noFill/>
          <a:ln w="9525">
            <a:noFill/>
            <a:miter lim="800000"/>
            <a:headEnd/>
            <a:tailEnd/>
          </a:ln>
          <a:effectLst/>
        </p:spPr>
        <p:txBody>
          <a:bodyPr>
            <a:spAutoFit/>
          </a:bodyPr>
          <a:lstStyle/>
          <a:p>
            <a:pPr fontAlgn="base">
              <a:lnSpc>
                <a:spcPct val="100000"/>
              </a:lnSpc>
              <a:spcBef>
                <a:spcPct val="50000"/>
              </a:spcBef>
              <a:buSzTx/>
            </a:pPr>
            <a:r>
              <a:rPr lang="pt-BR" sz="2200">
                <a:solidFill>
                  <a:schemeClr val="tx1"/>
                </a:solidFill>
                <a:latin typeface="Calibri" pitchFamily="34" charset="0"/>
              </a:rPr>
              <a:t>Órgãos de Controle</a:t>
            </a:r>
          </a:p>
        </p:txBody>
      </p:sp>
      <p:sp>
        <p:nvSpPr>
          <p:cNvPr id="522268" name="Text Box 28"/>
          <p:cNvSpPr txBox="1">
            <a:spLocks noChangeArrowheads="1"/>
          </p:cNvSpPr>
          <p:nvPr/>
        </p:nvSpPr>
        <p:spPr bwMode="auto">
          <a:xfrm>
            <a:off x="5638800" y="3213100"/>
            <a:ext cx="3048000" cy="427038"/>
          </a:xfrm>
          <a:prstGeom prst="rect">
            <a:avLst/>
          </a:prstGeom>
          <a:noFill/>
          <a:ln w="9525">
            <a:noFill/>
            <a:miter lim="800000"/>
            <a:headEnd/>
            <a:tailEnd/>
          </a:ln>
          <a:effectLst/>
        </p:spPr>
        <p:txBody>
          <a:bodyPr>
            <a:spAutoFit/>
          </a:bodyPr>
          <a:lstStyle/>
          <a:p>
            <a:pPr fontAlgn="base">
              <a:lnSpc>
                <a:spcPct val="100000"/>
              </a:lnSpc>
              <a:spcBef>
                <a:spcPct val="50000"/>
              </a:spcBef>
              <a:buSzTx/>
            </a:pPr>
            <a:r>
              <a:rPr lang="pt-BR" sz="2200">
                <a:solidFill>
                  <a:schemeClr val="accent2"/>
                </a:solidFill>
                <a:latin typeface="Calibri" pitchFamily="34" charset="0"/>
              </a:rPr>
              <a:t>ABC/STN/SEAIN</a:t>
            </a:r>
          </a:p>
        </p:txBody>
      </p:sp>
      <p:sp>
        <p:nvSpPr>
          <p:cNvPr id="522269" name="Text Box 29"/>
          <p:cNvSpPr txBox="1">
            <a:spLocks noChangeArrowheads="1"/>
          </p:cNvSpPr>
          <p:nvPr/>
        </p:nvSpPr>
        <p:spPr bwMode="auto">
          <a:xfrm>
            <a:off x="1447800" y="3763963"/>
            <a:ext cx="1905000" cy="427037"/>
          </a:xfrm>
          <a:prstGeom prst="rect">
            <a:avLst/>
          </a:prstGeom>
          <a:noFill/>
          <a:ln w="9525">
            <a:noFill/>
            <a:miter lim="800000"/>
            <a:headEnd/>
            <a:tailEnd/>
          </a:ln>
          <a:effectLst/>
        </p:spPr>
        <p:txBody>
          <a:bodyPr>
            <a:spAutoFit/>
          </a:bodyPr>
          <a:lstStyle/>
          <a:p>
            <a:pPr algn="r" fontAlgn="base">
              <a:lnSpc>
                <a:spcPct val="100000"/>
              </a:lnSpc>
              <a:spcBef>
                <a:spcPct val="50000"/>
              </a:spcBef>
              <a:buSzTx/>
            </a:pPr>
            <a:r>
              <a:rPr lang="pt-BR" sz="2200">
                <a:solidFill>
                  <a:srgbClr val="FF9900"/>
                </a:solidFill>
                <a:latin typeface="Calibri" pitchFamily="34" charset="0"/>
              </a:rPr>
              <a:t>Sociedade</a:t>
            </a:r>
          </a:p>
        </p:txBody>
      </p:sp>
      <p:sp>
        <p:nvSpPr>
          <p:cNvPr id="6157" name="Title 8"/>
          <p:cNvSpPr>
            <a:spLocks/>
          </p:cNvSpPr>
          <p:nvPr/>
        </p:nvSpPr>
        <p:spPr bwMode="auto">
          <a:xfrm>
            <a:off x="654050" y="0"/>
            <a:ext cx="6889750" cy="1143000"/>
          </a:xfrm>
          <a:prstGeom prst="rect">
            <a:avLst/>
          </a:prstGeom>
          <a:noFill/>
          <a:ln w="9525">
            <a:noFill/>
            <a:miter lim="800000"/>
            <a:headEnd/>
            <a:tailEnd/>
          </a:ln>
        </p:spPr>
        <p:txBody>
          <a:bodyPr anchor="ctr"/>
          <a:lstStyle/>
          <a:p>
            <a:pPr defTabSz="914400" fontAlgn="base">
              <a:lnSpc>
                <a:spcPct val="100000"/>
              </a:lnSpc>
              <a:buSzTx/>
            </a:pPr>
            <a:r>
              <a:rPr lang="pt-BR" sz="2400" i="1">
                <a:solidFill>
                  <a:srgbClr val="006699"/>
                </a:solidFill>
                <a:latin typeface="Calibri" pitchFamily="34" charset="0"/>
              </a:rPr>
              <a:t>Clientes das Auditorias de Recursos Externos</a:t>
            </a:r>
            <a:endParaRPr lang="en-US" sz="2400" i="1">
              <a:solidFill>
                <a:srgbClr val="006699"/>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522248"/>
                                        </p:tgtEl>
                                        <p:attrNameLst>
                                          <p:attrName>style.visibility</p:attrName>
                                        </p:attrNameLst>
                                      </p:cBhvr>
                                      <p:to>
                                        <p:strVal val="visible"/>
                                      </p:to>
                                    </p:set>
                                  </p:childTnLst>
                                </p:cTn>
                              </p:par>
                            </p:childTnLst>
                          </p:cTn>
                        </p:par>
                        <p:par>
                          <p:cTn id="7" fill="hold" nodeType="afterGroup">
                            <p:stCondLst>
                              <p:cond delay="500"/>
                            </p:stCondLst>
                            <p:childTnLst>
                              <p:par>
                                <p:cTn id="8" presetID="12" presetClass="entr" presetSubtype="2" fill="hold" nodeType="afterEffect">
                                  <p:stCondLst>
                                    <p:cond delay="0"/>
                                  </p:stCondLst>
                                  <p:childTnLst>
                                    <p:set>
                                      <p:cBhvr>
                                        <p:cTn id="9" dur="1" fill="hold">
                                          <p:stCondLst>
                                            <p:cond delay="0"/>
                                          </p:stCondLst>
                                        </p:cTn>
                                        <p:tgtEl>
                                          <p:spTgt spid="522242"/>
                                        </p:tgtEl>
                                        <p:attrNameLst>
                                          <p:attrName>style.visibility</p:attrName>
                                        </p:attrNameLst>
                                      </p:cBhvr>
                                      <p:to>
                                        <p:strVal val="visible"/>
                                      </p:to>
                                    </p:set>
                                    <p:animEffect transition="in" filter="slide(fromRight)">
                                      <p:cBhvr>
                                        <p:cTn id="10" dur="500"/>
                                        <p:tgtEl>
                                          <p:spTgt spid="522242"/>
                                        </p:tgtEl>
                                      </p:cBhvr>
                                    </p:animEffect>
                                  </p:childTnLst>
                                </p:cTn>
                              </p:par>
                            </p:childTnLst>
                          </p:cTn>
                        </p:par>
                        <p:par>
                          <p:cTn id="11" fill="hold" nodeType="afterGroup">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522269"/>
                                        </p:tgtEl>
                                        <p:attrNameLst>
                                          <p:attrName>style.visibility</p:attrName>
                                        </p:attrNameLst>
                                      </p:cBhvr>
                                      <p:to>
                                        <p:strVal val="visible"/>
                                      </p:to>
                                    </p:set>
                                    <p:animEffect transition="in" filter="dissolve">
                                      <p:cBhvr>
                                        <p:cTn id="14" dur="500"/>
                                        <p:tgtEl>
                                          <p:spTgt spid="522269"/>
                                        </p:tgtEl>
                                      </p:cBhvr>
                                    </p:animEffect>
                                  </p:childTnLst>
                                </p:cTn>
                              </p:par>
                            </p:childTnLst>
                          </p:cTn>
                        </p:par>
                        <p:par>
                          <p:cTn id="15" fill="hold" nodeType="afterGroup">
                            <p:stCondLst>
                              <p:cond delay="1500"/>
                            </p:stCondLst>
                            <p:childTnLst>
                              <p:par>
                                <p:cTn id="16" presetID="12" presetClass="entr" presetSubtype="8" fill="hold" nodeType="afterEffect">
                                  <p:stCondLst>
                                    <p:cond delay="0"/>
                                  </p:stCondLst>
                                  <p:childTnLst>
                                    <p:set>
                                      <p:cBhvr>
                                        <p:cTn id="17" dur="1" fill="hold">
                                          <p:stCondLst>
                                            <p:cond delay="0"/>
                                          </p:stCondLst>
                                        </p:cTn>
                                        <p:tgtEl>
                                          <p:spTgt spid="522262"/>
                                        </p:tgtEl>
                                        <p:attrNameLst>
                                          <p:attrName>style.visibility</p:attrName>
                                        </p:attrNameLst>
                                      </p:cBhvr>
                                      <p:to>
                                        <p:strVal val="visible"/>
                                      </p:to>
                                    </p:set>
                                    <p:animEffect transition="in" filter="slide(fromLeft)">
                                      <p:cBhvr>
                                        <p:cTn id="18" dur="500"/>
                                        <p:tgtEl>
                                          <p:spTgt spid="522262"/>
                                        </p:tgtEl>
                                      </p:cBhvr>
                                    </p:animEffect>
                                  </p:childTnLst>
                                </p:cTn>
                              </p:par>
                            </p:childTnLst>
                          </p:cTn>
                        </p:par>
                        <p:par>
                          <p:cTn id="19" fill="hold" nodeType="afterGroup">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2268"/>
                                        </p:tgtEl>
                                        <p:attrNameLst>
                                          <p:attrName>style.visibility</p:attrName>
                                        </p:attrNameLst>
                                      </p:cBhvr>
                                      <p:to>
                                        <p:strVal val="visible"/>
                                      </p:to>
                                    </p:set>
                                    <p:animEffect transition="in" filter="dissolve">
                                      <p:cBhvr>
                                        <p:cTn id="22" dur="500"/>
                                        <p:tgtEl>
                                          <p:spTgt spid="522268"/>
                                        </p:tgtEl>
                                      </p:cBhvr>
                                    </p:animEffect>
                                  </p:childTnLst>
                                </p:cTn>
                              </p:par>
                            </p:childTnLst>
                          </p:cTn>
                        </p:par>
                        <p:par>
                          <p:cTn id="23" fill="hold" nodeType="afterGroup">
                            <p:stCondLst>
                              <p:cond delay="2500"/>
                            </p:stCondLst>
                            <p:childTnLst>
                              <p:par>
                                <p:cTn id="24" presetID="12" presetClass="entr" presetSubtype="2" fill="hold" nodeType="afterEffect">
                                  <p:stCondLst>
                                    <p:cond delay="0"/>
                                  </p:stCondLst>
                                  <p:childTnLst>
                                    <p:set>
                                      <p:cBhvr>
                                        <p:cTn id="25" dur="1" fill="hold">
                                          <p:stCondLst>
                                            <p:cond delay="0"/>
                                          </p:stCondLst>
                                        </p:cTn>
                                        <p:tgtEl>
                                          <p:spTgt spid="522245"/>
                                        </p:tgtEl>
                                        <p:attrNameLst>
                                          <p:attrName>style.visibility</p:attrName>
                                        </p:attrNameLst>
                                      </p:cBhvr>
                                      <p:to>
                                        <p:strVal val="visible"/>
                                      </p:to>
                                    </p:set>
                                    <p:animEffect transition="in" filter="slide(fromRight)">
                                      <p:cBhvr>
                                        <p:cTn id="26" dur="500"/>
                                        <p:tgtEl>
                                          <p:spTgt spid="522245"/>
                                        </p:tgtEl>
                                      </p:cBhvr>
                                    </p:animEffect>
                                  </p:childTnLst>
                                </p:cTn>
                              </p:par>
                            </p:childTnLst>
                          </p:cTn>
                        </p:par>
                        <p:par>
                          <p:cTn id="27" fill="hold" nodeType="afterGroup">
                            <p:stCondLst>
                              <p:cond delay="3000"/>
                            </p:stCondLst>
                            <p:childTnLst>
                              <p:par>
                                <p:cTn id="28" presetID="9" presetClass="entr" presetSubtype="0" fill="hold" grpId="0" nodeType="afterEffect">
                                  <p:stCondLst>
                                    <p:cond delay="0"/>
                                  </p:stCondLst>
                                  <p:childTnLst>
                                    <p:set>
                                      <p:cBhvr>
                                        <p:cTn id="29" dur="1" fill="hold">
                                          <p:stCondLst>
                                            <p:cond delay="0"/>
                                          </p:stCondLst>
                                        </p:cTn>
                                        <p:tgtEl>
                                          <p:spTgt spid="522266"/>
                                        </p:tgtEl>
                                        <p:attrNameLst>
                                          <p:attrName>style.visibility</p:attrName>
                                        </p:attrNameLst>
                                      </p:cBhvr>
                                      <p:to>
                                        <p:strVal val="visible"/>
                                      </p:to>
                                    </p:set>
                                    <p:animEffect transition="in" filter="dissolve">
                                      <p:cBhvr>
                                        <p:cTn id="30" dur="500"/>
                                        <p:tgtEl>
                                          <p:spTgt spid="522266"/>
                                        </p:tgtEl>
                                      </p:cBhvr>
                                    </p:animEffect>
                                  </p:childTnLst>
                                </p:cTn>
                              </p:par>
                            </p:childTnLst>
                          </p:cTn>
                        </p:par>
                        <p:par>
                          <p:cTn id="31" fill="hold" nodeType="afterGroup">
                            <p:stCondLst>
                              <p:cond delay="3500"/>
                            </p:stCondLst>
                            <p:childTnLst>
                              <p:par>
                                <p:cTn id="32" presetID="12" presetClass="entr" presetSubtype="8" fill="hold" nodeType="afterEffect">
                                  <p:stCondLst>
                                    <p:cond delay="0"/>
                                  </p:stCondLst>
                                  <p:childTnLst>
                                    <p:set>
                                      <p:cBhvr>
                                        <p:cTn id="33" dur="1" fill="hold">
                                          <p:stCondLst>
                                            <p:cond delay="0"/>
                                          </p:stCondLst>
                                        </p:cTn>
                                        <p:tgtEl>
                                          <p:spTgt spid="522259"/>
                                        </p:tgtEl>
                                        <p:attrNameLst>
                                          <p:attrName>style.visibility</p:attrName>
                                        </p:attrNameLst>
                                      </p:cBhvr>
                                      <p:to>
                                        <p:strVal val="visible"/>
                                      </p:to>
                                    </p:set>
                                    <p:animEffect transition="in" filter="slide(fromLeft)">
                                      <p:cBhvr>
                                        <p:cTn id="34" dur="500"/>
                                        <p:tgtEl>
                                          <p:spTgt spid="522259"/>
                                        </p:tgtEl>
                                      </p:cBhvr>
                                    </p:animEffect>
                                  </p:childTnLst>
                                </p:cTn>
                              </p:par>
                            </p:childTnLst>
                          </p:cTn>
                        </p:par>
                        <p:par>
                          <p:cTn id="35" fill="hold" nodeType="afterGroup">
                            <p:stCondLst>
                              <p:cond delay="4000"/>
                            </p:stCondLst>
                            <p:childTnLst>
                              <p:par>
                                <p:cTn id="36" presetID="9" presetClass="entr" presetSubtype="0" fill="hold" grpId="0" nodeType="afterEffect">
                                  <p:stCondLst>
                                    <p:cond delay="0"/>
                                  </p:stCondLst>
                                  <p:childTnLst>
                                    <p:set>
                                      <p:cBhvr>
                                        <p:cTn id="37" dur="1" fill="hold">
                                          <p:stCondLst>
                                            <p:cond delay="0"/>
                                          </p:stCondLst>
                                        </p:cTn>
                                        <p:tgtEl>
                                          <p:spTgt spid="522267"/>
                                        </p:tgtEl>
                                        <p:attrNameLst>
                                          <p:attrName>style.visibility</p:attrName>
                                        </p:attrNameLst>
                                      </p:cBhvr>
                                      <p:to>
                                        <p:strVal val="visible"/>
                                      </p:to>
                                    </p:set>
                                    <p:animEffect transition="in" filter="dissolve">
                                      <p:cBhvr>
                                        <p:cTn id="38" dur="500"/>
                                        <p:tgtEl>
                                          <p:spTgt spid="522267"/>
                                        </p:tgtEl>
                                      </p:cBhvr>
                                    </p:animEffect>
                                  </p:childTnLst>
                                </p:cTn>
                              </p:par>
                            </p:childTnLst>
                          </p:cTn>
                        </p:par>
                        <p:par>
                          <p:cTn id="39" fill="hold" nodeType="afterGroup">
                            <p:stCondLst>
                              <p:cond delay="4500"/>
                            </p:stCondLst>
                            <p:childTnLst>
                              <p:par>
                                <p:cTn id="40" presetID="12" presetClass="entr" presetSubtype="2" fill="hold" nodeType="afterEffect">
                                  <p:stCondLst>
                                    <p:cond delay="0"/>
                                  </p:stCondLst>
                                  <p:childTnLst>
                                    <p:set>
                                      <p:cBhvr>
                                        <p:cTn id="41" dur="1" fill="hold">
                                          <p:stCondLst>
                                            <p:cond delay="0"/>
                                          </p:stCondLst>
                                        </p:cTn>
                                        <p:tgtEl>
                                          <p:spTgt spid="522256"/>
                                        </p:tgtEl>
                                        <p:attrNameLst>
                                          <p:attrName>style.visibility</p:attrName>
                                        </p:attrNameLst>
                                      </p:cBhvr>
                                      <p:to>
                                        <p:strVal val="visible"/>
                                      </p:to>
                                    </p:set>
                                    <p:animEffect transition="in" filter="slide(fromRight)">
                                      <p:cBhvr>
                                        <p:cTn id="42" dur="500"/>
                                        <p:tgtEl>
                                          <p:spTgt spid="522256"/>
                                        </p:tgtEl>
                                      </p:cBhvr>
                                    </p:animEffect>
                                  </p:childTnLst>
                                </p:cTn>
                              </p:par>
                            </p:childTnLst>
                          </p:cTn>
                        </p:par>
                        <p:par>
                          <p:cTn id="43" fill="hold" nodeType="afterGroup">
                            <p:stCondLst>
                              <p:cond delay="5000"/>
                            </p:stCondLst>
                            <p:childTnLst>
                              <p:par>
                                <p:cTn id="44" presetID="9" presetClass="entr" presetSubtype="0" fill="hold" grpId="0" nodeType="afterEffect">
                                  <p:stCondLst>
                                    <p:cond delay="0"/>
                                  </p:stCondLst>
                                  <p:childTnLst>
                                    <p:set>
                                      <p:cBhvr>
                                        <p:cTn id="45" dur="1" fill="hold">
                                          <p:stCondLst>
                                            <p:cond delay="0"/>
                                          </p:stCondLst>
                                        </p:cTn>
                                        <p:tgtEl>
                                          <p:spTgt spid="522265"/>
                                        </p:tgtEl>
                                        <p:attrNameLst>
                                          <p:attrName>style.visibility</p:attrName>
                                        </p:attrNameLst>
                                      </p:cBhvr>
                                      <p:to>
                                        <p:strVal val="visible"/>
                                      </p:to>
                                    </p:set>
                                    <p:animEffect transition="in" filter="dissolve">
                                      <p:cBhvr>
                                        <p:cTn id="46" dur="500"/>
                                        <p:tgtEl>
                                          <p:spTgt spid="522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5" grpId="0" autoUpdateAnimBg="0"/>
      <p:bldP spid="522266" grpId="0" autoUpdateAnimBg="0"/>
      <p:bldP spid="522267" grpId="0" autoUpdateAnimBg="0"/>
      <p:bldP spid="522268" grpId="0" autoUpdateAnimBg="0"/>
      <p:bldP spid="52226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Text Box 2"/>
          <p:cNvSpPr txBox="1">
            <a:spLocks noChangeArrowheads="1"/>
          </p:cNvSpPr>
          <p:nvPr/>
        </p:nvSpPr>
        <p:spPr bwMode="auto">
          <a:xfrm>
            <a:off x="914400" y="1279525"/>
            <a:ext cx="6769100" cy="4094163"/>
          </a:xfrm>
          <a:prstGeom prst="rect">
            <a:avLst/>
          </a:prstGeom>
          <a:noFill/>
          <a:ln w="12700">
            <a:noFill/>
            <a:miter lim="800000"/>
            <a:headEnd type="none" w="sm" len="sm"/>
            <a:tailEnd type="none" w="sm" len="sm"/>
          </a:ln>
          <a:effectLst/>
        </p:spPr>
        <p:txBody>
          <a:bodyPr>
            <a:spAutoFit/>
          </a:bodyPr>
          <a:lstStyle/>
          <a:p>
            <a:pPr algn="just" fontAlgn="base">
              <a:lnSpc>
                <a:spcPct val="100000"/>
              </a:lnSpc>
              <a:buSzTx/>
            </a:pPr>
            <a:r>
              <a:rPr lang="pt-BR" sz="2000" b="0">
                <a:solidFill>
                  <a:schemeClr val="tx1"/>
                </a:solidFill>
                <a:latin typeface="Calibri" pitchFamily="34" charset="0"/>
              </a:rPr>
              <a:t>Em vista do propósito especial das Auditorias de Recursos Externos, somente são aceitas pelos Bancos auditorias conduzidas por entidades públicas ou privadas previamente habilitadas, de acordo com critérios pré-estabelecidos.</a:t>
            </a:r>
          </a:p>
          <a:p>
            <a:pPr algn="just" fontAlgn="base">
              <a:lnSpc>
                <a:spcPct val="100000"/>
              </a:lnSpc>
              <a:buSzTx/>
            </a:pPr>
            <a:endParaRPr lang="pt-BR" sz="2000" b="0">
              <a:solidFill>
                <a:schemeClr val="tx1"/>
              </a:solidFill>
              <a:latin typeface="Calibri" pitchFamily="34" charset="0"/>
            </a:endParaRPr>
          </a:p>
          <a:p>
            <a:pPr algn="just" fontAlgn="base">
              <a:lnSpc>
                <a:spcPct val="100000"/>
              </a:lnSpc>
              <a:buSzTx/>
            </a:pPr>
            <a:r>
              <a:rPr lang="pt-BR" sz="2000" b="0" u="sng">
                <a:solidFill>
                  <a:schemeClr val="tx1"/>
                </a:solidFill>
                <a:latin typeface="Calibri" pitchFamily="34" charset="0"/>
              </a:rPr>
              <a:t>São habilitadas junto aos Bancos:</a:t>
            </a:r>
            <a:endParaRPr lang="pt-BR" sz="2000" b="0">
              <a:solidFill>
                <a:schemeClr val="tx1"/>
              </a:solidFill>
              <a:latin typeface="Calibri" pitchFamily="34" charset="0"/>
            </a:endParaRPr>
          </a:p>
          <a:p>
            <a:pPr algn="just" fontAlgn="base">
              <a:lnSpc>
                <a:spcPct val="100000"/>
              </a:lnSpc>
              <a:buSzTx/>
            </a:pPr>
            <a:endParaRPr lang="pt-BR" sz="2000" b="0">
              <a:solidFill>
                <a:schemeClr val="accent2"/>
              </a:solidFill>
              <a:latin typeface="Calibri" pitchFamily="34" charset="0"/>
            </a:endParaRPr>
          </a:p>
          <a:p>
            <a:pPr algn="just" fontAlgn="base">
              <a:lnSpc>
                <a:spcPct val="100000"/>
              </a:lnSpc>
              <a:buSzTx/>
              <a:buFontTx/>
              <a:buChar char="•"/>
            </a:pPr>
            <a:r>
              <a:rPr lang="pt-BR" sz="2000" b="0">
                <a:solidFill>
                  <a:schemeClr val="accent2"/>
                </a:solidFill>
                <a:latin typeface="Calibri" pitchFamily="34" charset="0"/>
              </a:rPr>
              <a:t> Secretaria Federal de Controle Interno - SFC/CGU-PR</a:t>
            </a:r>
          </a:p>
          <a:p>
            <a:pPr algn="just" fontAlgn="base">
              <a:lnSpc>
                <a:spcPct val="100000"/>
              </a:lnSpc>
              <a:buSzTx/>
            </a:pPr>
            <a:r>
              <a:rPr lang="pt-BR" sz="2000" b="0">
                <a:solidFill>
                  <a:schemeClr val="accent2"/>
                </a:solidFill>
                <a:latin typeface="Calibri" pitchFamily="34" charset="0"/>
              </a:rPr>
              <a:t> (Projetos Federais)</a:t>
            </a:r>
          </a:p>
          <a:p>
            <a:pPr algn="just" fontAlgn="base">
              <a:lnSpc>
                <a:spcPct val="100000"/>
              </a:lnSpc>
              <a:buSzTx/>
              <a:buFontTx/>
              <a:buChar char="•"/>
            </a:pPr>
            <a:endParaRPr lang="pt-BR" sz="2000" b="0">
              <a:solidFill>
                <a:schemeClr val="accent2"/>
              </a:solidFill>
              <a:latin typeface="Calibri" pitchFamily="34" charset="0"/>
            </a:endParaRPr>
          </a:p>
          <a:p>
            <a:pPr algn="just" fontAlgn="base">
              <a:lnSpc>
                <a:spcPct val="100000"/>
              </a:lnSpc>
              <a:buSzTx/>
              <a:buFontTx/>
              <a:buChar char="•"/>
            </a:pPr>
            <a:r>
              <a:rPr lang="pt-BR" sz="2000" b="0">
                <a:solidFill>
                  <a:schemeClr val="accent2"/>
                </a:solidFill>
                <a:latin typeface="Calibri" pitchFamily="34" charset="0"/>
              </a:rPr>
              <a:t> Tribunais de Contas Estaduais: </a:t>
            </a:r>
          </a:p>
          <a:p>
            <a:pPr algn="just" fontAlgn="base">
              <a:lnSpc>
                <a:spcPct val="100000"/>
              </a:lnSpc>
              <a:buSzTx/>
            </a:pPr>
            <a:endParaRPr lang="pt-BR" sz="2000" b="0">
              <a:solidFill>
                <a:schemeClr val="accent2"/>
              </a:solidFill>
              <a:latin typeface="Calibri" pitchFamily="34" charset="0"/>
            </a:endParaRPr>
          </a:p>
          <a:p>
            <a:pPr algn="just" fontAlgn="base">
              <a:lnSpc>
                <a:spcPct val="100000"/>
              </a:lnSpc>
              <a:buSzTx/>
              <a:buFontTx/>
              <a:buChar char="•"/>
            </a:pPr>
            <a:r>
              <a:rPr lang="pt-BR" sz="2000" b="0">
                <a:solidFill>
                  <a:schemeClr val="accent2"/>
                </a:solidFill>
                <a:latin typeface="Calibri" pitchFamily="34" charset="0"/>
              </a:rPr>
              <a:t> Empresas Privadas de Auditoria (EPA) </a:t>
            </a:r>
            <a:endParaRPr lang="pt-BR" sz="2000" b="0">
              <a:solidFill>
                <a:schemeClr val="tx1"/>
              </a:solidFill>
              <a:latin typeface="Calibri" pitchFamily="34" charset="0"/>
            </a:endParaRPr>
          </a:p>
        </p:txBody>
      </p:sp>
      <p:sp>
        <p:nvSpPr>
          <p:cNvPr id="7171" name="Title 8"/>
          <p:cNvSpPr>
            <a:spLocks/>
          </p:cNvSpPr>
          <p:nvPr/>
        </p:nvSpPr>
        <p:spPr bwMode="auto">
          <a:xfrm>
            <a:off x="654050" y="0"/>
            <a:ext cx="6280150" cy="1143000"/>
          </a:xfrm>
          <a:prstGeom prst="rect">
            <a:avLst/>
          </a:prstGeom>
          <a:noFill/>
          <a:ln w="9525">
            <a:noFill/>
            <a:miter lim="800000"/>
            <a:headEnd/>
            <a:tailEnd/>
          </a:ln>
        </p:spPr>
        <p:txBody>
          <a:bodyPr anchor="ctr"/>
          <a:lstStyle/>
          <a:p>
            <a:pPr defTabSz="914400" fontAlgn="base">
              <a:lnSpc>
                <a:spcPct val="100000"/>
              </a:lnSpc>
              <a:buSzTx/>
            </a:pPr>
            <a:r>
              <a:rPr lang="pt-BR" sz="2400" i="1">
                <a:solidFill>
                  <a:srgbClr val="006699"/>
                </a:solidFill>
                <a:latin typeface="Calibri" pitchFamily="34" charset="0"/>
              </a:rPr>
              <a:t>Entidades Habilitadas</a:t>
            </a:r>
            <a:endParaRPr lang="en-US" sz="2400" i="1">
              <a:solidFill>
                <a:srgbClr val="006699"/>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526338">
                                            <p:txEl>
                                              <p:pRg st="0" end="0"/>
                                            </p:txEl>
                                          </p:spTgt>
                                        </p:tgtEl>
                                        <p:attrNameLst>
                                          <p:attrName>style.visibility</p:attrName>
                                        </p:attrNameLst>
                                      </p:cBhvr>
                                      <p:to>
                                        <p:strVal val="visible"/>
                                      </p:to>
                                    </p:set>
                                    <p:anim to="" calcmode="lin" valueType="num">
                                      <p:cBhvr>
                                        <p:cTn id="7" dur="1" fill="hold"/>
                                        <p:tgtEl>
                                          <p:spTgt spid="526338">
                                            <p:txEl>
                                              <p:pRg st="0" end="0"/>
                                            </p:txEl>
                                          </p:spTgt>
                                        </p:tgtEl>
                                        <p:attrNameLst>
                                          <p:attrName/>
                                        </p:attrNameLst>
                                      </p:cBhvr>
                                    </p:anim>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526338">
                                            <p:txEl>
                                              <p:pRg st="2" end="2"/>
                                            </p:txEl>
                                          </p:spTgt>
                                        </p:tgtEl>
                                        <p:attrNameLst>
                                          <p:attrName>style.visibility</p:attrName>
                                        </p:attrNameLst>
                                      </p:cBhvr>
                                      <p:to>
                                        <p:strVal val="visible"/>
                                      </p:to>
                                    </p:set>
                                    <p:anim to="" calcmode="lin" valueType="num">
                                      <p:cBhvr>
                                        <p:cTn id="11" dur="1" fill="hold"/>
                                        <p:tgtEl>
                                          <p:spTgt spid="526338">
                                            <p:txEl>
                                              <p:pRg st="2" end="2"/>
                                            </p:txEl>
                                          </p:spTgt>
                                        </p:tgtEl>
                                        <p:attrNameLst>
                                          <p:attrName/>
                                        </p:attrNameLst>
                                      </p:cBhvr>
                                    </p:anim>
                                  </p:childTnLst>
                                </p:cTn>
                              </p:par>
                            </p:childTnLst>
                          </p:cTn>
                        </p:par>
                        <p:par>
                          <p:cTn id="12" fill="hold" nodeType="afterGroup">
                            <p:stCondLst>
                              <p:cond delay="1000"/>
                            </p:stCondLst>
                            <p:childTnLst>
                              <p:par>
                                <p:cTn id="13" presetID="24" presetClass="entr" presetSubtype="0" fill="hold" grpId="0" nodeType="afterEffect">
                                  <p:stCondLst>
                                    <p:cond delay="0"/>
                                  </p:stCondLst>
                                  <p:childTnLst>
                                    <p:set>
                                      <p:cBhvr>
                                        <p:cTn id="14" dur="1" fill="hold">
                                          <p:stCondLst>
                                            <p:cond delay="499"/>
                                          </p:stCondLst>
                                        </p:cTn>
                                        <p:tgtEl>
                                          <p:spTgt spid="526338">
                                            <p:txEl>
                                              <p:pRg st="4" end="4"/>
                                            </p:txEl>
                                          </p:spTgt>
                                        </p:tgtEl>
                                        <p:attrNameLst>
                                          <p:attrName>style.visibility</p:attrName>
                                        </p:attrNameLst>
                                      </p:cBhvr>
                                      <p:to>
                                        <p:strVal val="visible"/>
                                      </p:to>
                                    </p:set>
                                    <p:anim to="" calcmode="lin" valueType="num">
                                      <p:cBhvr>
                                        <p:cTn id="15" dur="1" fill="hold"/>
                                        <p:tgtEl>
                                          <p:spTgt spid="526338">
                                            <p:txEl>
                                              <p:pRg st="4" end="4"/>
                                            </p:txEl>
                                          </p:spTgt>
                                        </p:tgtEl>
                                        <p:attrNameLst>
                                          <p:attrName/>
                                        </p:attrNameLst>
                                      </p:cBhvr>
                                    </p:anim>
                                  </p:childTnLst>
                                </p:cTn>
                              </p:par>
                            </p:childTnLst>
                          </p:cTn>
                        </p:par>
                        <p:par>
                          <p:cTn id="16" fill="hold" nodeType="afterGroup">
                            <p:stCondLst>
                              <p:cond delay="1500"/>
                            </p:stCondLst>
                            <p:childTnLst>
                              <p:par>
                                <p:cTn id="17" presetID="24" presetClass="entr" presetSubtype="0" fill="hold" grpId="0" nodeType="afterEffect">
                                  <p:stCondLst>
                                    <p:cond delay="0"/>
                                  </p:stCondLst>
                                  <p:childTnLst>
                                    <p:set>
                                      <p:cBhvr>
                                        <p:cTn id="18" dur="1" fill="hold">
                                          <p:stCondLst>
                                            <p:cond delay="499"/>
                                          </p:stCondLst>
                                        </p:cTn>
                                        <p:tgtEl>
                                          <p:spTgt spid="526338">
                                            <p:txEl>
                                              <p:pRg st="5" end="5"/>
                                            </p:txEl>
                                          </p:spTgt>
                                        </p:tgtEl>
                                        <p:attrNameLst>
                                          <p:attrName>style.visibility</p:attrName>
                                        </p:attrNameLst>
                                      </p:cBhvr>
                                      <p:to>
                                        <p:strVal val="visible"/>
                                      </p:to>
                                    </p:set>
                                    <p:anim to="" calcmode="lin" valueType="num">
                                      <p:cBhvr>
                                        <p:cTn id="19" dur="1" fill="hold"/>
                                        <p:tgtEl>
                                          <p:spTgt spid="526338">
                                            <p:txEl>
                                              <p:pRg st="5" end="5"/>
                                            </p:txEl>
                                          </p:spTgt>
                                        </p:tgtEl>
                                        <p:attrNameLst>
                                          <p:attrName/>
                                        </p:attrNameLst>
                                      </p:cBhvr>
                                    </p:anim>
                                  </p:childTnLst>
                                </p:cTn>
                              </p:par>
                            </p:childTnLst>
                          </p:cTn>
                        </p:par>
                        <p:par>
                          <p:cTn id="20" fill="hold" nodeType="afterGroup">
                            <p:stCondLst>
                              <p:cond delay="2000"/>
                            </p:stCondLst>
                            <p:childTnLst>
                              <p:par>
                                <p:cTn id="21" presetID="24" presetClass="entr" presetSubtype="0" fill="hold" grpId="0" nodeType="afterEffect">
                                  <p:stCondLst>
                                    <p:cond delay="0"/>
                                  </p:stCondLst>
                                  <p:childTnLst>
                                    <p:set>
                                      <p:cBhvr>
                                        <p:cTn id="22" dur="1" fill="hold">
                                          <p:stCondLst>
                                            <p:cond delay="499"/>
                                          </p:stCondLst>
                                        </p:cTn>
                                        <p:tgtEl>
                                          <p:spTgt spid="526338">
                                            <p:txEl>
                                              <p:pRg st="7" end="7"/>
                                            </p:txEl>
                                          </p:spTgt>
                                        </p:tgtEl>
                                        <p:attrNameLst>
                                          <p:attrName>style.visibility</p:attrName>
                                        </p:attrNameLst>
                                      </p:cBhvr>
                                      <p:to>
                                        <p:strVal val="visible"/>
                                      </p:to>
                                    </p:set>
                                    <p:anim to="" calcmode="lin" valueType="num">
                                      <p:cBhvr>
                                        <p:cTn id="23" dur="1" fill="hold"/>
                                        <p:tgtEl>
                                          <p:spTgt spid="526338">
                                            <p:txEl>
                                              <p:pRg st="7" end="7"/>
                                            </p:txEl>
                                          </p:spTgt>
                                        </p:tgtEl>
                                        <p:attrNameLst>
                                          <p:attrName/>
                                        </p:attrNameLst>
                                      </p:cBhvr>
                                    </p:anim>
                                  </p:childTnLst>
                                </p:cTn>
                              </p:par>
                            </p:childTnLst>
                          </p:cTn>
                        </p:par>
                        <p:par>
                          <p:cTn id="24" fill="hold" nodeType="afterGroup">
                            <p:stCondLst>
                              <p:cond delay="2500"/>
                            </p:stCondLst>
                            <p:childTnLst>
                              <p:par>
                                <p:cTn id="25" presetID="24" presetClass="entr" presetSubtype="0" fill="hold" grpId="0" nodeType="afterEffect">
                                  <p:stCondLst>
                                    <p:cond delay="0"/>
                                  </p:stCondLst>
                                  <p:childTnLst>
                                    <p:set>
                                      <p:cBhvr>
                                        <p:cTn id="26" dur="1" fill="hold">
                                          <p:stCondLst>
                                            <p:cond delay="499"/>
                                          </p:stCondLst>
                                        </p:cTn>
                                        <p:tgtEl>
                                          <p:spTgt spid="526338">
                                            <p:txEl>
                                              <p:pRg st="9" end="9"/>
                                            </p:txEl>
                                          </p:spTgt>
                                        </p:tgtEl>
                                        <p:attrNameLst>
                                          <p:attrName>style.visibility</p:attrName>
                                        </p:attrNameLst>
                                      </p:cBhvr>
                                      <p:to>
                                        <p:strVal val="visible"/>
                                      </p:to>
                                    </p:set>
                                    <p:anim to="" calcmode="lin" valueType="num">
                                      <p:cBhvr>
                                        <p:cTn id="27" dur="1" fill="hold"/>
                                        <p:tgtEl>
                                          <p:spTgt spid="526338">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8"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Text Box 2"/>
          <p:cNvSpPr txBox="1">
            <a:spLocks noChangeArrowheads="1"/>
          </p:cNvSpPr>
          <p:nvPr/>
        </p:nvSpPr>
        <p:spPr bwMode="auto">
          <a:xfrm>
            <a:off x="990600" y="1660525"/>
            <a:ext cx="8077200" cy="3292475"/>
          </a:xfrm>
          <a:prstGeom prst="rect">
            <a:avLst/>
          </a:prstGeom>
          <a:noFill/>
          <a:ln w="9525">
            <a:noFill/>
            <a:miter lim="800000"/>
            <a:headEnd/>
            <a:tailEnd/>
          </a:ln>
          <a:effectLst/>
        </p:spPr>
        <p:txBody>
          <a:bodyPr>
            <a:spAutoFit/>
          </a:bodyPr>
          <a:lstStyle/>
          <a:p>
            <a:pPr marL="1138238" lvl="2" fontAlgn="base">
              <a:lnSpc>
                <a:spcPct val="100000"/>
              </a:lnSpc>
              <a:spcBef>
                <a:spcPct val="50000"/>
              </a:spcBef>
              <a:buSzTx/>
            </a:pPr>
            <a:r>
              <a:rPr lang="pt-BR" sz="2000" b="0">
                <a:solidFill>
                  <a:schemeClr val="tx1"/>
                </a:solidFill>
                <a:latin typeface="Calibri" pitchFamily="34" charset="0"/>
                <a:sym typeface="Wingdings" pitchFamily="2" charset="2"/>
              </a:rPr>
              <a:t>Firmados entre os Bancos e a SFC, e estabelecem as diretrizes para  a realização das Auditorias de Recursos Externos, e prevêem o seguinte:</a:t>
            </a:r>
            <a:endParaRPr lang="pt-BR" sz="2000" b="0">
              <a:solidFill>
                <a:schemeClr val="tx1"/>
              </a:solidFill>
              <a:latin typeface="Calibri" pitchFamily="34" charset="0"/>
            </a:endParaRPr>
          </a:p>
          <a:p>
            <a:pPr fontAlgn="base">
              <a:lnSpc>
                <a:spcPct val="100000"/>
              </a:lnSpc>
              <a:spcBef>
                <a:spcPct val="50000"/>
              </a:spcBef>
              <a:buSzTx/>
              <a:buFontTx/>
              <a:buChar char="•"/>
            </a:pPr>
            <a:endParaRPr lang="pt-BR" sz="2000" b="0">
              <a:solidFill>
                <a:srgbClr val="800000"/>
              </a:solidFill>
              <a:latin typeface="Calibri" pitchFamily="34" charset="0"/>
            </a:endParaRPr>
          </a:p>
          <a:p>
            <a:pPr fontAlgn="base">
              <a:lnSpc>
                <a:spcPct val="100000"/>
              </a:lnSpc>
              <a:spcBef>
                <a:spcPct val="50000"/>
              </a:spcBef>
              <a:buSzTx/>
              <a:buFontTx/>
              <a:buChar char="•"/>
            </a:pPr>
            <a:r>
              <a:rPr lang="pt-BR" sz="2000" b="0">
                <a:solidFill>
                  <a:srgbClr val="800000"/>
                </a:solidFill>
                <a:latin typeface="Calibri" pitchFamily="34" charset="0"/>
              </a:rPr>
              <a:t> Responsabilidade primária da SFC</a:t>
            </a:r>
          </a:p>
          <a:p>
            <a:pPr fontAlgn="base">
              <a:lnSpc>
                <a:spcPct val="100000"/>
              </a:lnSpc>
              <a:spcBef>
                <a:spcPct val="50000"/>
              </a:spcBef>
              <a:buSzTx/>
              <a:buFontTx/>
              <a:buChar char="•"/>
            </a:pPr>
            <a:r>
              <a:rPr lang="pt-BR" sz="2000" b="0">
                <a:solidFill>
                  <a:srgbClr val="800000"/>
                </a:solidFill>
                <a:latin typeface="Calibri" pitchFamily="34" charset="0"/>
              </a:rPr>
              <a:t> SFC é coordenadora do sistema</a:t>
            </a:r>
          </a:p>
          <a:p>
            <a:pPr fontAlgn="base">
              <a:lnSpc>
                <a:spcPct val="100000"/>
              </a:lnSpc>
              <a:spcBef>
                <a:spcPct val="50000"/>
              </a:spcBef>
              <a:buSzTx/>
              <a:buFontTx/>
              <a:buChar char="•"/>
            </a:pPr>
            <a:r>
              <a:rPr lang="pt-BR" sz="2000" b="0">
                <a:solidFill>
                  <a:srgbClr val="800000"/>
                </a:solidFill>
                <a:latin typeface="Calibri" pitchFamily="34" charset="0"/>
              </a:rPr>
              <a:t> Estados e Municípios: Auditorias conduzidas por EPA ou TCE</a:t>
            </a:r>
          </a:p>
          <a:p>
            <a:pPr fontAlgn="base">
              <a:lnSpc>
                <a:spcPct val="100000"/>
              </a:lnSpc>
              <a:spcBef>
                <a:spcPct val="50000"/>
              </a:spcBef>
              <a:buSzTx/>
              <a:buFontTx/>
              <a:buChar char="•"/>
            </a:pPr>
            <a:r>
              <a:rPr lang="pt-BR" sz="2000" b="0">
                <a:solidFill>
                  <a:srgbClr val="800000"/>
                </a:solidFill>
                <a:latin typeface="Calibri" pitchFamily="34" charset="0"/>
              </a:rPr>
              <a:t> Possibilidade de atuação da SFC</a:t>
            </a:r>
          </a:p>
        </p:txBody>
      </p:sp>
      <p:pic>
        <p:nvPicPr>
          <p:cNvPr id="528388" name="Picture 4"/>
          <p:cNvPicPr>
            <a:picLocks noChangeAspect="1" noChangeArrowheads="1"/>
          </p:cNvPicPr>
          <p:nvPr/>
        </p:nvPicPr>
        <p:blipFill>
          <a:blip r:embed="rId3" cstate="print"/>
          <a:srcRect/>
          <a:stretch>
            <a:fillRect/>
          </a:stretch>
        </p:blipFill>
        <p:spPr bwMode="auto">
          <a:xfrm>
            <a:off x="1073150" y="1676400"/>
            <a:ext cx="984250" cy="1219200"/>
          </a:xfrm>
          <a:prstGeom prst="rect">
            <a:avLst/>
          </a:prstGeom>
          <a:noFill/>
          <a:ln w="9525">
            <a:noFill/>
            <a:miter lim="800000"/>
            <a:headEnd/>
            <a:tailEnd/>
          </a:ln>
          <a:effectLst/>
        </p:spPr>
      </p:pic>
      <p:sp>
        <p:nvSpPr>
          <p:cNvPr id="8196" name="Title 8"/>
          <p:cNvSpPr>
            <a:spLocks/>
          </p:cNvSpPr>
          <p:nvPr/>
        </p:nvSpPr>
        <p:spPr bwMode="auto">
          <a:xfrm>
            <a:off x="654050" y="0"/>
            <a:ext cx="6280150" cy="1143000"/>
          </a:xfrm>
          <a:prstGeom prst="rect">
            <a:avLst/>
          </a:prstGeom>
          <a:noFill/>
          <a:ln w="9525">
            <a:noFill/>
            <a:miter lim="800000"/>
            <a:headEnd/>
            <a:tailEnd/>
          </a:ln>
        </p:spPr>
        <p:txBody>
          <a:bodyPr anchor="ctr"/>
          <a:lstStyle/>
          <a:p>
            <a:pPr defTabSz="914400" fontAlgn="base">
              <a:lnSpc>
                <a:spcPct val="100000"/>
              </a:lnSpc>
              <a:buSzTx/>
            </a:pPr>
            <a:r>
              <a:rPr lang="pt-BR" sz="2400" i="1">
                <a:solidFill>
                  <a:srgbClr val="006699"/>
                </a:solidFill>
                <a:latin typeface="Calibri" pitchFamily="34" charset="0"/>
              </a:rPr>
              <a:t>Protocolos de Entendimento - BID/BIRD</a:t>
            </a:r>
            <a:endParaRPr lang="en-US" sz="2400" i="1">
              <a:solidFill>
                <a:srgbClr val="006699"/>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499"/>
                                          </p:stCondLst>
                                        </p:cTn>
                                        <p:tgtEl>
                                          <p:spTgt spid="528388"/>
                                        </p:tgtEl>
                                        <p:attrNameLst>
                                          <p:attrName>style.visibility</p:attrName>
                                        </p:attrNameLst>
                                      </p:cBhvr>
                                      <p:to>
                                        <p:strVal val="visible"/>
                                      </p:to>
                                    </p:set>
                                    <p:anim to="" calcmode="lin" valueType="num">
                                      <p:cBhvr>
                                        <p:cTn id="7" dur="1" fill="hold"/>
                                        <p:tgtEl>
                                          <p:spTgt spid="528388"/>
                                        </p:tgtEl>
                                        <p:attrNameLst>
                                          <p:attrName/>
                                        </p:attrNameLst>
                                      </p:cBhvr>
                                    </p:anim>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528386">
                                            <p:txEl>
                                              <p:pRg st="0" end="0"/>
                                            </p:txEl>
                                          </p:spTgt>
                                        </p:tgtEl>
                                        <p:attrNameLst>
                                          <p:attrName>style.visibility</p:attrName>
                                        </p:attrNameLst>
                                      </p:cBhvr>
                                      <p:to>
                                        <p:strVal val="visible"/>
                                      </p:to>
                                    </p:set>
                                    <p:anim to="" calcmode="lin" valueType="num">
                                      <p:cBhvr>
                                        <p:cTn id="11" dur="1" fill="hold"/>
                                        <p:tgtEl>
                                          <p:spTgt spid="528386">
                                            <p:txEl>
                                              <p:pRg st="0" end="0"/>
                                            </p:txEl>
                                          </p:spTgt>
                                        </p:tgtEl>
                                        <p:attrNameLst>
                                          <p:attrName/>
                                        </p:attrNameLst>
                                      </p:cBhvr>
                                    </p:anim>
                                  </p:childTnLst>
                                </p:cTn>
                              </p:par>
                            </p:childTnLst>
                          </p:cTn>
                        </p:par>
                        <p:par>
                          <p:cTn id="12" fill="hold" nodeType="afterGroup">
                            <p:stCondLst>
                              <p:cond delay="1000"/>
                            </p:stCondLst>
                            <p:childTnLst>
                              <p:par>
                                <p:cTn id="13" presetID="24" presetClass="entr" presetSubtype="0" fill="hold" grpId="0" nodeType="afterEffect">
                                  <p:stCondLst>
                                    <p:cond delay="0"/>
                                  </p:stCondLst>
                                  <p:childTnLst>
                                    <p:set>
                                      <p:cBhvr>
                                        <p:cTn id="14" dur="1" fill="hold">
                                          <p:stCondLst>
                                            <p:cond delay="499"/>
                                          </p:stCondLst>
                                        </p:cTn>
                                        <p:tgtEl>
                                          <p:spTgt spid="528386">
                                            <p:txEl>
                                              <p:pRg st="2" end="2"/>
                                            </p:txEl>
                                          </p:spTgt>
                                        </p:tgtEl>
                                        <p:attrNameLst>
                                          <p:attrName>style.visibility</p:attrName>
                                        </p:attrNameLst>
                                      </p:cBhvr>
                                      <p:to>
                                        <p:strVal val="visible"/>
                                      </p:to>
                                    </p:set>
                                    <p:anim to="" calcmode="lin" valueType="num">
                                      <p:cBhvr>
                                        <p:cTn id="15" dur="1" fill="hold"/>
                                        <p:tgtEl>
                                          <p:spTgt spid="528386">
                                            <p:txEl>
                                              <p:pRg st="2" end="2"/>
                                            </p:txEl>
                                          </p:spTgt>
                                        </p:tgtEl>
                                        <p:attrNameLst>
                                          <p:attrName/>
                                        </p:attrNameLst>
                                      </p:cBhvr>
                                    </p:anim>
                                  </p:childTnLst>
                                </p:cTn>
                              </p:par>
                            </p:childTnLst>
                          </p:cTn>
                        </p:par>
                        <p:par>
                          <p:cTn id="16" fill="hold" nodeType="afterGroup">
                            <p:stCondLst>
                              <p:cond delay="1500"/>
                            </p:stCondLst>
                            <p:childTnLst>
                              <p:par>
                                <p:cTn id="17" presetID="24" presetClass="entr" presetSubtype="0" fill="hold" grpId="0" nodeType="afterEffect">
                                  <p:stCondLst>
                                    <p:cond delay="0"/>
                                  </p:stCondLst>
                                  <p:childTnLst>
                                    <p:set>
                                      <p:cBhvr>
                                        <p:cTn id="18" dur="1" fill="hold">
                                          <p:stCondLst>
                                            <p:cond delay="499"/>
                                          </p:stCondLst>
                                        </p:cTn>
                                        <p:tgtEl>
                                          <p:spTgt spid="528386">
                                            <p:txEl>
                                              <p:pRg st="3" end="3"/>
                                            </p:txEl>
                                          </p:spTgt>
                                        </p:tgtEl>
                                        <p:attrNameLst>
                                          <p:attrName>style.visibility</p:attrName>
                                        </p:attrNameLst>
                                      </p:cBhvr>
                                      <p:to>
                                        <p:strVal val="visible"/>
                                      </p:to>
                                    </p:set>
                                    <p:anim to="" calcmode="lin" valueType="num">
                                      <p:cBhvr>
                                        <p:cTn id="19" dur="1" fill="hold"/>
                                        <p:tgtEl>
                                          <p:spTgt spid="528386">
                                            <p:txEl>
                                              <p:pRg st="3" end="3"/>
                                            </p:txEl>
                                          </p:spTgt>
                                        </p:tgtEl>
                                        <p:attrNameLst>
                                          <p:attrName/>
                                        </p:attrNameLst>
                                      </p:cBhvr>
                                    </p:anim>
                                  </p:childTnLst>
                                </p:cTn>
                              </p:par>
                            </p:childTnLst>
                          </p:cTn>
                        </p:par>
                        <p:par>
                          <p:cTn id="20" fill="hold" nodeType="afterGroup">
                            <p:stCondLst>
                              <p:cond delay="2000"/>
                            </p:stCondLst>
                            <p:childTnLst>
                              <p:par>
                                <p:cTn id="21" presetID="24" presetClass="entr" presetSubtype="0" fill="hold" grpId="0" nodeType="afterEffect">
                                  <p:stCondLst>
                                    <p:cond delay="0"/>
                                  </p:stCondLst>
                                  <p:childTnLst>
                                    <p:set>
                                      <p:cBhvr>
                                        <p:cTn id="22" dur="1" fill="hold">
                                          <p:stCondLst>
                                            <p:cond delay="499"/>
                                          </p:stCondLst>
                                        </p:cTn>
                                        <p:tgtEl>
                                          <p:spTgt spid="528386">
                                            <p:txEl>
                                              <p:pRg st="4" end="4"/>
                                            </p:txEl>
                                          </p:spTgt>
                                        </p:tgtEl>
                                        <p:attrNameLst>
                                          <p:attrName>style.visibility</p:attrName>
                                        </p:attrNameLst>
                                      </p:cBhvr>
                                      <p:to>
                                        <p:strVal val="visible"/>
                                      </p:to>
                                    </p:set>
                                    <p:anim to="" calcmode="lin" valueType="num">
                                      <p:cBhvr>
                                        <p:cTn id="23" dur="1" fill="hold"/>
                                        <p:tgtEl>
                                          <p:spTgt spid="528386">
                                            <p:txEl>
                                              <p:pRg st="4" end="4"/>
                                            </p:txEl>
                                          </p:spTgt>
                                        </p:tgtEl>
                                        <p:attrNameLst>
                                          <p:attrName/>
                                        </p:attrNameLst>
                                      </p:cBhvr>
                                    </p:anim>
                                  </p:childTnLst>
                                </p:cTn>
                              </p:par>
                            </p:childTnLst>
                          </p:cTn>
                        </p:par>
                        <p:par>
                          <p:cTn id="24" fill="hold" nodeType="afterGroup">
                            <p:stCondLst>
                              <p:cond delay="2500"/>
                            </p:stCondLst>
                            <p:childTnLst>
                              <p:par>
                                <p:cTn id="25" presetID="24" presetClass="entr" presetSubtype="0" fill="hold" grpId="0" nodeType="afterEffect">
                                  <p:stCondLst>
                                    <p:cond delay="0"/>
                                  </p:stCondLst>
                                  <p:childTnLst>
                                    <p:set>
                                      <p:cBhvr>
                                        <p:cTn id="26" dur="1" fill="hold">
                                          <p:stCondLst>
                                            <p:cond delay="499"/>
                                          </p:stCondLst>
                                        </p:cTn>
                                        <p:tgtEl>
                                          <p:spTgt spid="528386">
                                            <p:txEl>
                                              <p:pRg st="5" end="5"/>
                                            </p:txEl>
                                          </p:spTgt>
                                        </p:tgtEl>
                                        <p:attrNameLst>
                                          <p:attrName>style.visibility</p:attrName>
                                        </p:attrNameLst>
                                      </p:cBhvr>
                                      <p:to>
                                        <p:strVal val="visible"/>
                                      </p:to>
                                    </p:set>
                                    <p:anim to="" calcmode="lin" valueType="num">
                                      <p:cBhvr>
                                        <p:cTn id="27" dur="1" fill="hold"/>
                                        <p:tgtEl>
                                          <p:spTgt spid="528386">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6"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Text Box 2"/>
          <p:cNvSpPr txBox="1">
            <a:spLocks noChangeArrowheads="1"/>
          </p:cNvSpPr>
          <p:nvPr/>
        </p:nvSpPr>
        <p:spPr bwMode="auto">
          <a:xfrm>
            <a:off x="684213" y="1508125"/>
            <a:ext cx="8078787" cy="4359275"/>
          </a:xfrm>
          <a:prstGeom prst="rect">
            <a:avLst/>
          </a:prstGeom>
          <a:noFill/>
          <a:ln w="9525">
            <a:noFill/>
            <a:miter lim="800000"/>
            <a:headEnd/>
            <a:tailEnd/>
          </a:ln>
          <a:effectLst/>
        </p:spPr>
        <p:txBody>
          <a:bodyPr>
            <a:spAutoFit/>
          </a:bodyPr>
          <a:lstStyle/>
          <a:p>
            <a:pPr algn="just" fontAlgn="base">
              <a:lnSpc>
                <a:spcPct val="100000"/>
              </a:lnSpc>
              <a:buSzTx/>
              <a:buFont typeface="Wingdings" pitchFamily="2" charset="2"/>
              <a:buChar char="ü"/>
            </a:pPr>
            <a:r>
              <a:rPr lang="pt-BR" sz="2000" b="0">
                <a:solidFill>
                  <a:schemeClr val="tx1"/>
                </a:solidFill>
                <a:latin typeface="Calibri" pitchFamily="34" charset="0"/>
              </a:rPr>
              <a:t> Convênios Constitutivos - Risco Fiduciário</a:t>
            </a:r>
          </a:p>
          <a:p>
            <a:pPr algn="just" fontAlgn="base">
              <a:lnSpc>
                <a:spcPct val="100000"/>
              </a:lnSpc>
              <a:buSzTx/>
              <a:buFont typeface="Wingdings" pitchFamily="2" charset="2"/>
              <a:buChar char="ü"/>
            </a:pPr>
            <a:endParaRPr lang="pt-BR" sz="2000" b="0">
              <a:solidFill>
                <a:schemeClr val="tx1"/>
              </a:solidFill>
              <a:latin typeface="Calibri" pitchFamily="34" charset="0"/>
            </a:endParaRPr>
          </a:p>
          <a:p>
            <a:pPr algn="just" fontAlgn="base">
              <a:lnSpc>
                <a:spcPct val="100000"/>
              </a:lnSpc>
              <a:buSzTx/>
              <a:buFont typeface="Wingdings" pitchFamily="2" charset="2"/>
              <a:buChar char="ü"/>
            </a:pPr>
            <a:r>
              <a:rPr lang="pt-BR" sz="2000" b="0">
                <a:solidFill>
                  <a:schemeClr val="tx1"/>
                </a:solidFill>
                <a:latin typeface="Calibri" pitchFamily="34" charset="0"/>
              </a:rPr>
              <a:t> Opinião dos auditores independentes como importante elemento no processo de monitoramento e acompanhamento do projeto, </a:t>
            </a:r>
            <a:r>
              <a:rPr lang="pt-BR" sz="2000">
                <a:solidFill>
                  <a:srgbClr val="800000"/>
                </a:solidFill>
                <a:latin typeface="Calibri" pitchFamily="34" charset="0"/>
              </a:rPr>
              <a:t>certificando que os recursos sejam utilizados de acordo com os termos e condições do contrato de financiamento.</a:t>
            </a:r>
          </a:p>
          <a:p>
            <a:pPr algn="just" fontAlgn="base">
              <a:lnSpc>
                <a:spcPct val="100000"/>
              </a:lnSpc>
              <a:buSzTx/>
              <a:buFont typeface="Wingdings" pitchFamily="2" charset="2"/>
              <a:buChar char="ü"/>
            </a:pPr>
            <a:endParaRPr lang="pt-BR" sz="2000">
              <a:solidFill>
                <a:srgbClr val="800000"/>
              </a:solidFill>
              <a:latin typeface="Calibri" pitchFamily="34" charset="0"/>
            </a:endParaRPr>
          </a:p>
          <a:p>
            <a:pPr algn="just" fontAlgn="base">
              <a:lnSpc>
                <a:spcPct val="100000"/>
              </a:lnSpc>
              <a:buSzTx/>
              <a:buFont typeface="Wingdings" pitchFamily="2" charset="2"/>
              <a:buChar char="ü"/>
            </a:pPr>
            <a:r>
              <a:rPr lang="pt-BR" sz="2000" b="0">
                <a:solidFill>
                  <a:schemeClr val="tx1"/>
                </a:solidFill>
                <a:latin typeface="Calibri" pitchFamily="34" charset="0"/>
              </a:rPr>
              <a:t> Dever contratual dos tomadores dos empréstimos de apresentar demonstrações financeiras do projeto e/ou entidade auditadas. O não cumprimento dessa obrigação importa a suspensão dos desembolsos.</a:t>
            </a:r>
          </a:p>
          <a:p>
            <a:pPr algn="just" fontAlgn="base">
              <a:lnSpc>
                <a:spcPct val="100000"/>
              </a:lnSpc>
              <a:buSzTx/>
              <a:buFont typeface="Wingdings" pitchFamily="2" charset="2"/>
              <a:buChar char="ü"/>
            </a:pPr>
            <a:endParaRPr lang="pt-BR" sz="2000" b="0">
              <a:solidFill>
                <a:schemeClr val="tx1"/>
              </a:solidFill>
              <a:latin typeface="Calibri" pitchFamily="34" charset="0"/>
            </a:endParaRPr>
          </a:p>
          <a:p>
            <a:pPr algn="just" fontAlgn="base">
              <a:lnSpc>
                <a:spcPct val="100000"/>
              </a:lnSpc>
              <a:buSzTx/>
              <a:buFont typeface="Wingdings" pitchFamily="2" charset="2"/>
              <a:buChar char="ü"/>
            </a:pPr>
            <a:r>
              <a:rPr lang="pt-BR" sz="2000" b="0">
                <a:solidFill>
                  <a:schemeClr val="tx1"/>
                </a:solidFill>
                <a:latin typeface="Calibri" pitchFamily="34" charset="0"/>
              </a:rPr>
              <a:t> O cumprimento dessa responsabilidade fiduciária é extremamente importante para que os Bancos mantenham o acesso aos mercados de capitais.</a:t>
            </a:r>
          </a:p>
        </p:txBody>
      </p:sp>
      <p:pic>
        <p:nvPicPr>
          <p:cNvPr id="540676" name="Picture 4"/>
          <p:cNvPicPr>
            <a:picLocks noChangeAspect="1" noChangeArrowheads="1"/>
          </p:cNvPicPr>
          <p:nvPr/>
        </p:nvPicPr>
        <p:blipFill>
          <a:blip r:embed="rId3" cstate="print"/>
          <a:srcRect/>
          <a:stretch>
            <a:fillRect/>
          </a:stretch>
        </p:blipFill>
        <p:spPr bwMode="auto">
          <a:xfrm>
            <a:off x="8343900" y="838200"/>
            <a:ext cx="800100" cy="1028700"/>
          </a:xfrm>
          <a:prstGeom prst="rect">
            <a:avLst/>
          </a:prstGeom>
          <a:noFill/>
          <a:ln w="9525">
            <a:noFill/>
            <a:miter lim="800000"/>
            <a:headEnd/>
            <a:tailEnd/>
          </a:ln>
          <a:effectLst/>
        </p:spPr>
      </p:pic>
      <p:sp>
        <p:nvSpPr>
          <p:cNvPr id="9220" name="Title 8"/>
          <p:cNvSpPr>
            <a:spLocks/>
          </p:cNvSpPr>
          <p:nvPr/>
        </p:nvSpPr>
        <p:spPr bwMode="auto">
          <a:xfrm>
            <a:off x="654050" y="0"/>
            <a:ext cx="6280150" cy="1143000"/>
          </a:xfrm>
          <a:prstGeom prst="rect">
            <a:avLst/>
          </a:prstGeom>
          <a:noFill/>
          <a:ln w="9525">
            <a:noFill/>
            <a:miter lim="800000"/>
            <a:headEnd/>
            <a:tailEnd/>
          </a:ln>
        </p:spPr>
        <p:txBody>
          <a:bodyPr anchor="ctr"/>
          <a:lstStyle/>
          <a:p>
            <a:pPr defTabSz="914400" fontAlgn="base">
              <a:lnSpc>
                <a:spcPct val="100000"/>
              </a:lnSpc>
              <a:buSzTx/>
            </a:pPr>
            <a:r>
              <a:rPr lang="pt-BR" sz="2400" i="1">
                <a:solidFill>
                  <a:srgbClr val="006699"/>
                </a:solidFill>
                <a:latin typeface="Calibri" pitchFamily="34" charset="0"/>
              </a:rPr>
              <a:t>Políticas dos Bancos Sobre Auditoria</a:t>
            </a:r>
            <a:endParaRPr lang="en-US" sz="2400" i="1">
              <a:solidFill>
                <a:srgbClr val="006699"/>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afterEffect">
                                  <p:stCondLst>
                                    <p:cond delay="0"/>
                                  </p:stCondLst>
                                  <p:childTnLst>
                                    <p:set>
                                      <p:cBhvr>
                                        <p:cTn id="6" dur="1" fill="hold">
                                          <p:stCondLst>
                                            <p:cond delay="499"/>
                                          </p:stCondLst>
                                        </p:cTn>
                                        <p:tgtEl>
                                          <p:spTgt spid="540676"/>
                                        </p:tgtEl>
                                        <p:attrNameLst>
                                          <p:attrName>style.visibility</p:attrName>
                                        </p:attrNameLst>
                                      </p:cBhvr>
                                      <p:to>
                                        <p:strVal val="visible"/>
                                      </p:to>
                                    </p:set>
                                    <p:anim to="" calcmode="lin" valueType="num">
                                      <p:cBhvr>
                                        <p:cTn id="7" dur="1" fill="hold"/>
                                        <p:tgtEl>
                                          <p:spTgt spid="540676"/>
                                        </p:tgtEl>
                                        <p:attrNameLst>
                                          <p:attrName/>
                                        </p:attrNameLst>
                                      </p:cBhvr>
                                    </p:anim>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540674">
                                            <p:txEl>
                                              <p:pRg st="0" end="0"/>
                                            </p:txEl>
                                          </p:spTgt>
                                        </p:tgtEl>
                                        <p:attrNameLst>
                                          <p:attrName>style.visibility</p:attrName>
                                        </p:attrNameLst>
                                      </p:cBhvr>
                                      <p:to>
                                        <p:strVal val="visible"/>
                                      </p:to>
                                    </p:set>
                                    <p:anim to="" calcmode="lin" valueType="num">
                                      <p:cBhvr>
                                        <p:cTn id="11" dur="1" fill="hold"/>
                                        <p:tgtEl>
                                          <p:spTgt spid="540674">
                                            <p:txEl>
                                              <p:pRg st="0" end="0"/>
                                            </p:txEl>
                                          </p:spTgt>
                                        </p:tgtEl>
                                        <p:attrNameLst>
                                          <p:attrName/>
                                        </p:attrNameLst>
                                      </p:cBhvr>
                                    </p:anim>
                                  </p:childTnLst>
                                </p:cTn>
                              </p:par>
                            </p:childTnLst>
                          </p:cTn>
                        </p:par>
                        <p:par>
                          <p:cTn id="12" fill="hold" nodeType="afterGroup">
                            <p:stCondLst>
                              <p:cond delay="1000"/>
                            </p:stCondLst>
                            <p:childTnLst>
                              <p:par>
                                <p:cTn id="13" presetID="24" presetClass="entr" presetSubtype="0" fill="hold" grpId="0" nodeType="afterEffect">
                                  <p:stCondLst>
                                    <p:cond delay="0"/>
                                  </p:stCondLst>
                                  <p:childTnLst>
                                    <p:set>
                                      <p:cBhvr>
                                        <p:cTn id="14" dur="1" fill="hold">
                                          <p:stCondLst>
                                            <p:cond delay="499"/>
                                          </p:stCondLst>
                                        </p:cTn>
                                        <p:tgtEl>
                                          <p:spTgt spid="540674">
                                            <p:txEl>
                                              <p:pRg st="2" end="2"/>
                                            </p:txEl>
                                          </p:spTgt>
                                        </p:tgtEl>
                                        <p:attrNameLst>
                                          <p:attrName>style.visibility</p:attrName>
                                        </p:attrNameLst>
                                      </p:cBhvr>
                                      <p:to>
                                        <p:strVal val="visible"/>
                                      </p:to>
                                    </p:set>
                                    <p:anim to="" calcmode="lin" valueType="num">
                                      <p:cBhvr>
                                        <p:cTn id="15" dur="1" fill="hold"/>
                                        <p:tgtEl>
                                          <p:spTgt spid="540674">
                                            <p:txEl>
                                              <p:pRg st="2" end="2"/>
                                            </p:txEl>
                                          </p:spTgt>
                                        </p:tgtEl>
                                        <p:attrNameLst>
                                          <p:attrName/>
                                        </p:attrNameLst>
                                      </p:cBhvr>
                                    </p:anim>
                                  </p:childTnLst>
                                </p:cTn>
                              </p:par>
                            </p:childTnLst>
                          </p:cTn>
                        </p:par>
                        <p:par>
                          <p:cTn id="16" fill="hold" nodeType="afterGroup">
                            <p:stCondLst>
                              <p:cond delay="1500"/>
                            </p:stCondLst>
                            <p:childTnLst>
                              <p:par>
                                <p:cTn id="17" presetID="24" presetClass="entr" presetSubtype="0" fill="hold" grpId="0" nodeType="afterEffect">
                                  <p:stCondLst>
                                    <p:cond delay="0"/>
                                  </p:stCondLst>
                                  <p:childTnLst>
                                    <p:set>
                                      <p:cBhvr>
                                        <p:cTn id="18" dur="1" fill="hold">
                                          <p:stCondLst>
                                            <p:cond delay="499"/>
                                          </p:stCondLst>
                                        </p:cTn>
                                        <p:tgtEl>
                                          <p:spTgt spid="540674">
                                            <p:txEl>
                                              <p:pRg st="4" end="4"/>
                                            </p:txEl>
                                          </p:spTgt>
                                        </p:tgtEl>
                                        <p:attrNameLst>
                                          <p:attrName>style.visibility</p:attrName>
                                        </p:attrNameLst>
                                      </p:cBhvr>
                                      <p:to>
                                        <p:strVal val="visible"/>
                                      </p:to>
                                    </p:set>
                                    <p:anim to="" calcmode="lin" valueType="num">
                                      <p:cBhvr>
                                        <p:cTn id="19" dur="1" fill="hold"/>
                                        <p:tgtEl>
                                          <p:spTgt spid="540674">
                                            <p:txEl>
                                              <p:pRg st="4" end="4"/>
                                            </p:txEl>
                                          </p:spTgt>
                                        </p:tgtEl>
                                        <p:attrNameLst>
                                          <p:attrName/>
                                        </p:attrNameLst>
                                      </p:cBhvr>
                                    </p:anim>
                                  </p:childTnLst>
                                </p:cTn>
                              </p:par>
                            </p:childTnLst>
                          </p:cTn>
                        </p:par>
                        <p:par>
                          <p:cTn id="20" fill="hold" nodeType="afterGroup">
                            <p:stCondLst>
                              <p:cond delay="2000"/>
                            </p:stCondLst>
                            <p:childTnLst>
                              <p:par>
                                <p:cTn id="21" presetID="24" presetClass="entr" presetSubtype="0" fill="hold" grpId="0" nodeType="afterEffect">
                                  <p:stCondLst>
                                    <p:cond delay="0"/>
                                  </p:stCondLst>
                                  <p:childTnLst>
                                    <p:set>
                                      <p:cBhvr>
                                        <p:cTn id="22" dur="1" fill="hold">
                                          <p:stCondLst>
                                            <p:cond delay="499"/>
                                          </p:stCondLst>
                                        </p:cTn>
                                        <p:tgtEl>
                                          <p:spTgt spid="540674">
                                            <p:txEl>
                                              <p:pRg st="6" end="6"/>
                                            </p:txEl>
                                          </p:spTgt>
                                        </p:tgtEl>
                                        <p:attrNameLst>
                                          <p:attrName>style.visibility</p:attrName>
                                        </p:attrNameLst>
                                      </p:cBhvr>
                                      <p:to>
                                        <p:strVal val="visible"/>
                                      </p:to>
                                    </p:set>
                                    <p:anim to="" calcmode="lin" valueType="num">
                                      <p:cBhvr>
                                        <p:cTn id="23" dur="1" fill="hold"/>
                                        <p:tgtEl>
                                          <p:spTgt spid="540674">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4"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57200" y="1382713"/>
            <a:ext cx="8229600" cy="4191000"/>
          </a:xfrm>
          <a:prstGeom prst="rect">
            <a:avLst/>
          </a:prstGeom>
          <a:noFill/>
          <a:ln w="9525">
            <a:noFill/>
            <a:miter lim="800000"/>
            <a:headEnd/>
            <a:tailEnd/>
          </a:ln>
        </p:spPr>
        <p:txBody>
          <a:bodyPr/>
          <a:lstStyle/>
          <a:p>
            <a:pPr marL="342900" indent="-342900" defTabSz="914400" fontAlgn="base">
              <a:lnSpc>
                <a:spcPct val="100000"/>
              </a:lnSpc>
              <a:spcBef>
                <a:spcPct val="20000"/>
              </a:spcBef>
              <a:buSzTx/>
            </a:pPr>
            <a:endParaRPr lang="pt-BR" sz="2000" b="0">
              <a:solidFill>
                <a:srgbClr val="FF3399"/>
              </a:solidFill>
              <a:latin typeface="Calibri" pitchFamily="34" charset="0"/>
            </a:endParaRPr>
          </a:p>
          <a:p>
            <a:pPr marL="342900" indent="-342900" defTabSz="914400" fontAlgn="base">
              <a:lnSpc>
                <a:spcPct val="100000"/>
              </a:lnSpc>
              <a:spcBef>
                <a:spcPct val="20000"/>
              </a:spcBef>
              <a:buSzTx/>
            </a:pPr>
            <a:endParaRPr lang="pt-BR" sz="2000" b="0">
              <a:solidFill>
                <a:srgbClr val="FF3399"/>
              </a:solidFill>
              <a:latin typeface="Calibri" pitchFamily="34" charset="0"/>
            </a:endParaRPr>
          </a:p>
        </p:txBody>
      </p:sp>
      <p:grpSp>
        <p:nvGrpSpPr>
          <p:cNvPr id="10243" name="AutoShape 6"/>
          <p:cNvGrpSpPr>
            <a:grpSpLocks/>
          </p:cNvGrpSpPr>
          <p:nvPr/>
        </p:nvGrpSpPr>
        <p:grpSpPr bwMode="auto">
          <a:xfrm>
            <a:off x="179388" y="2851150"/>
            <a:ext cx="1854200" cy="1296988"/>
            <a:chOff x="280" y="1924"/>
            <a:chExt cx="1168" cy="649"/>
          </a:xfrm>
        </p:grpSpPr>
        <p:pic>
          <p:nvPicPr>
            <p:cNvPr id="10263" name="AutoShape 6"/>
            <p:cNvPicPr>
              <a:picLocks noChangeArrowheads="1"/>
            </p:cNvPicPr>
            <p:nvPr/>
          </p:nvPicPr>
          <p:blipFill>
            <a:blip r:embed="rId3" cstate="print"/>
            <a:srcRect/>
            <a:stretch>
              <a:fillRect/>
            </a:stretch>
          </p:blipFill>
          <p:spPr bwMode="auto">
            <a:xfrm>
              <a:off x="280" y="1924"/>
              <a:ext cx="1168" cy="649"/>
            </a:xfrm>
            <a:prstGeom prst="rect">
              <a:avLst/>
            </a:prstGeom>
            <a:noFill/>
            <a:ln w="9525">
              <a:noFill/>
              <a:miter lim="800000"/>
              <a:headEnd/>
              <a:tailEnd/>
            </a:ln>
          </p:spPr>
        </p:pic>
        <p:sp>
          <p:nvSpPr>
            <p:cNvPr id="10264" name="Text Box 12"/>
            <p:cNvSpPr txBox="1">
              <a:spLocks noChangeArrowheads="1"/>
            </p:cNvSpPr>
            <p:nvPr/>
          </p:nvSpPr>
          <p:spPr bwMode="auto">
            <a:xfrm>
              <a:off x="385" y="2022"/>
              <a:ext cx="960" cy="443"/>
            </a:xfrm>
            <a:prstGeom prst="rect">
              <a:avLst/>
            </a:prstGeom>
            <a:solidFill>
              <a:srgbClr val="6699FF"/>
            </a:solidFill>
            <a:ln w="9525">
              <a:noFill/>
              <a:miter lim="800000"/>
              <a:headEnd/>
              <a:tailEnd/>
            </a:ln>
          </p:spPr>
          <p:txBody>
            <a:bodyPr wrap="none" anchor="ctr"/>
            <a:lstStyle/>
            <a:p>
              <a:pPr algn="ctr" defTabSz="914400" eaLnBrk="1" fontAlgn="base" hangingPunct="1">
                <a:lnSpc>
                  <a:spcPct val="100000"/>
                </a:lnSpc>
                <a:buSzTx/>
              </a:pPr>
              <a:r>
                <a:rPr lang="pt-BR" sz="2000" b="0">
                  <a:latin typeface="Calibri" pitchFamily="34" charset="0"/>
                </a:rPr>
                <a:t>Eficiência</a:t>
              </a:r>
            </a:p>
          </p:txBody>
        </p:sp>
      </p:grpSp>
      <p:grpSp>
        <p:nvGrpSpPr>
          <p:cNvPr id="10244" name="AutoShape 6"/>
          <p:cNvGrpSpPr>
            <a:grpSpLocks/>
          </p:cNvGrpSpPr>
          <p:nvPr/>
        </p:nvGrpSpPr>
        <p:grpSpPr bwMode="auto">
          <a:xfrm>
            <a:off x="179388" y="1411288"/>
            <a:ext cx="1854200" cy="1295400"/>
            <a:chOff x="280" y="1924"/>
            <a:chExt cx="1168" cy="649"/>
          </a:xfrm>
        </p:grpSpPr>
        <p:pic>
          <p:nvPicPr>
            <p:cNvPr id="10261" name="AutoShape 6"/>
            <p:cNvPicPr>
              <a:picLocks noChangeArrowheads="1"/>
            </p:cNvPicPr>
            <p:nvPr/>
          </p:nvPicPr>
          <p:blipFill>
            <a:blip r:embed="rId3" cstate="print"/>
            <a:srcRect/>
            <a:stretch>
              <a:fillRect/>
            </a:stretch>
          </p:blipFill>
          <p:spPr bwMode="auto">
            <a:xfrm>
              <a:off x="280" y="1924"/>
              <a:ext cx="1168" cy="649"/>
            </a:xfrm>
            <a:prstGeom prst="rect">
              <a:avLst/>
            </a:prstGeom>
            <a:noFill/>
            <a:ln w="9525">
              <a:noFill/>
              <a:miter lim="800000"/>
              <a:headEnd/>
              <a:tailEnd/>
            </a:ln>
          </p:spPr>
        </p:pic>
        <p:sp>
          <p:nvSpPr>
            <p:cNvPr id="10262" name="Text Box 20"/>
            <p:cNvSpPr txBox="1">
              <a:spLocks noChangeArrowheads="1"/>
            </p:cNvSpPr>
            <p:nvPr/>
          </p:nvSpPr>
          <p:spPr bwMode="auto">
            <a:xfrm>
              <a:off x="385" y="2022"/>
              <a:ext cx="960" cy="443"/>
            </a:xfrm>
            <a:prstGeom prst="rect">
              <a:avLst/>
            </a:prstGeom>
            <a:solidFill>
              <a:srgbClr val="6699FF"/>
            </a:solidFill>
            <a:ln w="9525">
              <a:noFill/>
              <a:miter lim="800000"/>
              <a:headEnd/>
              <a:tailEnd/>
            </a:ln>
          </p:spPr>
          <p:txBody>
            <a:bodyPr wrap="none" anchor="ctr"/>
            <a:lstStyle/>
            <a:p>
              <a:pPr algn="ctr" defTabSz="914400" eaLnBrk="1" fontAlgn="base" hangingPunct="1">
                <a:lnSpc>
                  <a:spcPct val="100000"/>
                </a:lnSpc>
                <a:buSzTx/>
              </a:pPr>
              <a:r>
                <a:rPr lang="pt-BR" sz="2000" b="0">
                  <a:latin typeface="Calibri" pitchFamily="34" charset="0"/>
                </a:rPr>
                <a:t>Efetividade</a:t>
              </a:r>
            </a:p>
          </p:txBody>
        </p:sp>
      </p:grpSp>
      <p:grpSp>
        <p:nvGrpSpPr>
          <p:cNvPr id="10245" name="AutoShape 6"/>
          <p:cNvGrpSpPr>
            <a:grpSpLocks/>
          </p:cNvGrpSpPr>
          <p:nvPr/>
        </p:nvGrpSpPr>
        <p:grpSpPr bwMode="auto">
          <a:xfrm>
            <a:off x="179388" y="4206875"/>
            <a:ext cx="1854200" cy="1368425"/>
            <a:chOff x="280" y="1924"/>
            <a:chExt cx="1168" cy="649"/>
          </a:xfrm>
        </p:grpSpPr>
        <p:pic>
          <p:nvPicPr>
            <p:cNvPr id="10259" name="AutoShape 6"/>
            <p:cNvPicPr>
              <a:picLocks noChangeArrowheads="1"/>
            </p:cNvPicPr>
            <p:nvPr/>
          </p:nvPicPr>
          <p:blipFill>
            <a:blip r:embed="rId3" cstate="print"/>
            <a:srcRect/>
            <a:stretch>
              <a:fillRect/>
            </a:stretch>
          </p:blipFill>
          <p:spPr bwMode="auto">
            <a:xfrm>
              <a:off x="280" y="1924"/>
              <a:ext cx="1168" cy="649"/>
            </a:xfrm>
            <a:prstGeom prst="rect">
              <a:avLst/>
            </a:prstGeom>
            <a:noFill/>
            <a:ln w="9525">
              <a:noFill/>
              <a:miter lim="800000"/>
              <a:headEnd/>
              <a:tailEnd/>
            </a:ln>
          </p:spPr>
        </p:pic>
        <p:sp>
          <p:nvSpPr>
            <p:cNvPr id="10260" name="Text Box 23"/>
            <p:cNvSpPr txBox="1">
              <a:spLocks noChangeArrowheads="1"/>
            </p:cNvSpPr>
            <p:nvPr/>
          </p:nvSpPr>
          <p:spPr bwMode="auto">
            <a:xfrm>
              <a:off x="385" y="2022"/>
              <a:ext cx="960" cy="443"/>
            </a:xfrm>
            <a:prstGeom prst="rect">
              <a:avLst/>
            </a:prstGeom>
            <a:solidFill>
              <a:srgbClr val="6699FF"/>
            </a:solidFill>
            <a:ln w="9525">
              <a:noFill/>
              <a:miter lim="800000"/>
              <a:headEnd/>
              <a:tailEnd/>
            </a:ln>
          </p:spPr>
          <p:txBody>
            <a:bodyPr wrap="none" anchor="ctr"/>
            <a:lstStyle/>
            <a:p>
              <a:pPr algn="ctr" defTabSz="914400" eaLnBrk="1" fontAlgn="base" hangingPunct="1">
                <a:lnSpc>
                  <a:spcPct val="100000"/>
                </a:lnSpc>
                <a:buSzTx/>
              </a:pPr>
              <a:r>
                <a:rPr lang="pt-BR" sz="2000" b="0">
                  <a:latin typeface="Calibri" pitchFamily="34" charset="0"/>
                </a:rPr>
                <a:t>Enfoque no</a:t>
              </a:r>
            </a:p>
            <a:p>
              <a:pPr algn="ctr" defTabSz="914400" eaLnBrk="1" fontAlgn="base" hangingPunct="1">
                <a:lnSpc>
                  <a:spcPct val="100000"/>
                </a:lnSpc>
                <a:buSzTx/>
              </a:pPr>
              <a:r>
                <a:rPr lang="pt-BR" sz="2000" b="0">
                  <a:latin typeface="Calibri" pitchFamily="34" charset="0"/>
                </a:rPr>
                <a:t>cliente</a:t>
              </a:r>
            </a:p>
          </p:txBody>
        </p:sp>
      </p:grpSp>
      <p:sp>
        <p:nvSpPr>
          <p:cNvPr id="41" name="AutoShape 2"/>
          <p:cNvSpPr>
            <a:spLocks noChangeArrowheads="1"/>
          </p:cNvSpPr>
          <p:nvPr/>
        </p:nvSpPr>
        <p:spPr bwMode="auto">
          <a:xfrm>
            <a:off x="2083361" y="1470562"/>
            <a:ext cx="6744930" cy="1172848"/>
          </a:xfrm>
          <a:prstGeom prst="roundRect">
            <a:avLst>
              <a:gd name="adj" fmla="val 10972"/>
            </a:avLst>
          </a:prstGeom>
          <a:solidFill>
            <a:schemeClr val="bg1"/>
          </a:solidFill>
          <a:ln w="9525" algn="ctr">
            <a:noFill/>
            <a:prstDash val="dash"/>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defTabSz="914400" eaLnBrk="1" fontAlgn="base" hangingPunct="1">
              <a:lnSpc>
                <a:spcPct val="100000"/>
              </a:lnSpc>
              <a:buSzTx/>
              <a:defRPr/>
            </a:pPr>
            <a:endParaRPr lang="pt-BR" sz="1600" b="0">
              <a:solidFill>
                <a:schemeClr val="tx1"/>
              </a:solidFill>
              <a:latin typeface="Calibri" pitchFamily="34" charset="0"/>
              <a:ea typeface="+mn-ea"/>
              <a:cs typeface="Arial" charset="0"/>
            </a:endParaRPr>
          </a:p>
        </p:txBody>
      </p:sp>
      <p:sp>
        <p:nvSpPr>
          <p:cNvPr id="10249" name="Rectangle 9"/>
          <p:cNvSpPr>
            <a:spLocks noChangeArrowheads="1"/>
          </p:cNvSpPr>
          <p:nvPr/>
        </p:nvSpPr>
        <p:spPr bwMode="auto">
          <a:xfrm>
            <a:off x="1676400" y="1458913"/>
            <a:ext cx="7467600" cy="1130300"/>
          </a:xfrm>
          <a:prstGeom prst="rect">
            <a:avLst/>
          </a:prstGeom>
          <a:noFill/>
          <a:ln w="9525" algn="ctr">
            <a:noFill/>
            <a:miter lim="800000"/>
            <a:headEnd/>
            <a:tailEnd/>
          </a:ln>
        </p:spPr>
        <p:txBody>
          <a:bodyPr>
            <a:spAutoFit/>
          </a:bodyPr>
          <a:lstStyle/>
          <a:p>
            <a:pPr lvl="1" defTabSz="914400" eaLnBrk="1" fontAlgn="base" hangingPunct="1">
              <a:lnSpc>
                <a:spcPts val="1500"/>
              </a:lnSpc>
              <a:spcBef>
                <a:spcPct val="50000"/>
              </a:spcBef>
              <a:buClr>
                <a:srgbClr val="0099FF"/>
              </a:buClr>
              <a:buSzTx/>
              <a:buFontTx/>
              <a:buChar char="•"/>
            </a:pPr>
            <a:r>
              <a:rPr lang="pt-BR" sz="1700" b="0">
                <a:solidFill>
                  <a:schemeClr val="tx1"/>
                </a:solidFill>
                <a:latin typeface="Calibri" pitchFamily="34" charset="0"/>
              </a:rPr>
              <a:t> </a:t>
            </a:r>
            <a:r>
              <a:rPr lang="pt-BR" sz="1800" b="0">
                <a:solidFill>
                  <a:schemeClr val="tx1"/>
                </a:solidFill>
                <a:latin typeface="Calibri" pitchFamily="34" charset="0"/>
              </a:rPr>
              <a:t>Enfoque </a:t>
            </a:r>
            <a:r>
              <a:rPr lang="pt-BR" sz="1800">
                <a:solidFill>
                  <a:srgbClr val="3366FF"/>
                </a:solidFill>
                <a:latin typeface="Calibri" pitchFamily="34" charset="0"/>
              </a:rPr>
              <a:t>Baseado em Risco</a:t>
            </a:r>
            <a:r>
              <a:rPr lang="pt-BR" sz="1800" b="0">
                <a:solidFill>
                  <a:srgbClr val="3366FF"/>
                </a:solidFill>
                <a:latin typeface="Calibri" pitchFamily="34" charset="0"/>
              </a:rPr>
              <a:t> </a:t>
            </a:r>
            <a:r>
              <a:rPr lang="pt-BR" sz="1800" b="0">
                <a:solidFill>
                  <a:schemeClr val="tx1"/>
                </a:solidFill>
                <a:latin typeface="Calibri" pitchFamily="34" charset="0"/>
              </a:rPr>
              <a:t>e</a:t>
            </a:r>
            <a:r>
              <a:rPr lang="pt-BR" sz="1800" b="0">
                <a:solidFill>
                  <a:srgbClr val="3366FF"/>
                </a:solidFill>
                <a:latin typeface="Calibri" pitchFamily="34" charset="0"/>
              </a:rPr>
              <a:t> </a:t>
            </a:r>
            <a:r>
              <a:rPr lang="pt-BR" sz="1800">
                <a:solidFill>
                  <a:srgbClr val="3366FF"/>
                </a:solidFill>
                <a:latin typeface="Calibri" pitchFamily="34" charset="0"/>
              </a:rPr>
              <a:t>Orientado para Resultados</a:t>
            </a:r>
          </a:p>
          <a:p>
            <a:pPr lvl="1" defTabSz="914400" eaLnBrk="1" fontAlgn="base" hangingPunct="1">
              <a:lnSpc>
                <a:spcPts val="1500"/>
              </a:lnSpc>
              <a:spcBef>
                <a:spcPct val="50000"/>
              </a:spcBef>
              <a:buClr>
                <a:srgbClr val="0099FF"/>
              </a:buClr>
              <a:buSzTx/>
              <a:buFontTx/>
              <a:buChar char="•"/>
            </a:pPr>
            <a:r>
              <a:rPr lang="pt-BR" sz="1800" b="0">
                <a:solidFill>
                  <a:schemeClr val="tx1"/>
                </a:solidFill>
                <a:latin typeface="Calibri" pitchFamily="34" charset="0"/>
              </a:rPr>
              <a:t> Maior juízo profissional</a:t>
            </a:r>
          </a:p>
          <a:p>
            <a:pPr lvl="1" defTabSz="914400" eaLnBrk="1" fontAlgn="base" hangingPunct="1">
              <a:lnSpc>
                <a:spcPts val="1500"/>
              </a:lnSpc>
              <a:spcBef>
                <a:spcPct val="50000"/>
              </a:spcBef>
              <a:buClr>
                <a:srgbClr val="0099FF"/>
              </a:buClr>
              <a:buSzTx/>
              <a:buFontTx/>
              <a:buChar char="•"/>
            </a:pPr>
            <a:r>
              <a:rPr lang="pt-BR" sz="1800" b="0">
                <a:solidFill>
                  <a:schemeClr val="tx1"/>
                </a:solidFill>
                <a:latin typeface="Calibri" pitchFamily="34" charset="0"/>
              </a:rPr>
              <a:t> Alto nível de assessoramento técnico durante a programação e em todo o ciclo do projeto</a:t>
            </a:r>
          </a:p>
        </p:txBody>
      </p:sp>
      <p:sp>
        <p:nvSpPr>
          <p:cNvPr id="4" name="AutoShape 2"/>
          <p:cNvSpPr>
            <a:spLocks noChangeArrowheads="1"/>
          </p:cNvSpPr>
          <p:nvPr/>
        </p:nvSpPr>
        <p:spPr bwMode="auto">
          <a:xfrm>
            <a:off x="2083361" y="2895394"/>
            <a:ext cx="6744930" cy="1248867"/>
          </a:xfrm>
          <a:prstGeom prst="roundRect">
            <a:avLst>
              <a:gd name="adj" fmla="val 10972"/>
            </a:avLst>
          </a:prstGeom>
          <a:solidFill>
            <a:schemeClr val="bg1"/>
          </a:solidFill>
          <a:ln w="9525" algn="ctr">
            <a:noFill/>
            <a:prstDash val="dash"/>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defTabSz="914400" eaLnBrk="1" fontAlgn="base" hangingPunct="1">
              <a:lnSpc>
                <a:spcPct val="100000"/>
              </a:lnSpc>
              <a:buSzTx/>
              <a:defRPr/>
            </a:pPr>
            <a:endParaRPr lang="pt-BR" sz="1600" b="0">
              <a:solidFill>
                <a:schemeClr val="tx1"/>
              </a:solidFill>
              <a:latin typeface="Calibri" pitchFamily="34" charset="0"/>
              <a:ea typeface="+mn-ea"/>
              <a:cs typeface="Arial" charset="0"/>
            </a:endParaRPr>
          </a:p>
        </p:txBody>
      </p:sp>
      <p:sp>
        <p:nvSpPr>
          <p:cNvPr id="10253" name="Rectangle 9"/>
          <p:cNvSpPr>
            <a:spLocks noChangeArrowheads="1"/>
          </p:cNvSpPr>
          <p:nvPr/>
        </p:nvSpPr>
        <p:spPr bwMode="auto">
          <a:xfrm>
            <a:off x="1979613" y="2995613"/>
            <a:ext cx="6962775" cy="939800"/>
          </a:xfrm>
          <a:prstGeom prst="rect">
            <a:avLst/>
          </a:prstGeom>
          <a:noFill/>
          <a:ln w="9525" algn="ctr">
            <a:noFill/>
            <a:miter lim="800000"/>
            <a:headEnd/>
            <a:tailEnd/>
          </a:ln>
        </p:spPr>
        <p:txBody>
          <a:bodyPr>
            <a:spAutoFit/>
          </a:bodyPr>
          <a:lstStyle/>
          <a:p>
            <a:pPr lvl="1" defTabSz="914400" eaLnBrk="1" fontAlgn="base" hangingPunct="1">
              <a:lnSpc>
                <a:spcPts val="1500"/>
              </a:lnSpc>
              <a:spcBef>
                <a:spcPct val="50000"/>
              </a:spcBef>
              <a:buClr>
                <a:srgbClr val="0099FF"/>
              </a:buClr>
              <a:buSzTx/>
              <a:buFontTx/>
              <a:buChar char="•"/>
            </a:pPr>
            <a:r>
              <a:rPr lang="pt-BR" sz="1700" b="0">
                <a:solidFill>
                  <a:schemeClr val="tx1"/>
                </a:solidFill>
                <a:latin typeface="Calibri" pitchFamily="34" charset="0"/>
              </a:rPr>
              <a:t> </a:t>
            </a:r>
            <a:r>
              <a:rPr lang="pt-BR" sz="1800">
                <a:solidFill>
                  <a:srgbClr val="3366FF"/>
                </a:solidFill>
                <a:latin typeface="Calibri" pitchFamily="34" charset="0"/>
              </a:rPr>
              <a:t>Melhor uso dos recursos do Banco</a:t>
            </a:r>
            <a:r>
              <a:rPr lang="pt-BR" sz="1800" b="0">
                <a:solidFill>
                  <a:schemeClr val="tx1"/>
                </a:solidFill>
                <a:latin typeface="Calibri" pitchFamily="34" charset="0"/>
              </a:rPr>
              <a:t> e de seu pessoal</a:t>
            </a:r>
          </a:p>
          <a:p>
            <a:pPr lvl="1" defTabSz="914400" eaLnBrk="1" fontAlgn="base" hangingPunct="1">
              <a:lnSpc>
                <a:spcPts val="1500"/>
              </a:lnSpc>
              <a:spcBef>
                <a:spcPct val="50000"/>
              </a:spcBef>
              <a:buClr>
                <a:srgbClr val="0099FF"/>
              </a:buClr>
              <a:buSzTx/>
              <a:buFontTx/>
              <a:buChar char="•"/>
            </a:pPr>
            <a:r>
              <a:rPr lang="pt-BR" sz="1800" b="0">
                <a:solidFill>
                  <a:schemeClr val="tx1"/>
                </a:solidFill>
                <a:latin typeface="Calibri" pitchFamily="34" charset="0"/>
              </a:rPr>
              <a:t> </a:t>
            </a:r>
            <a:r>
              <a:rPr lang="pt-BR" sz="1800">
                <a:solidFill>
                  <a:srgbClr val="3366FF"/>
                </a:solidFill>
                <a:latin typeface="Calibri" pitchFamily="34" charset="0"/>
              </a:rPr>
              <a:t>Redução dos custos de transação</a:t>
            </a:r>
            <a:r>
              <a:rPr lang="pt-BR" sz="1800">
                <a:solidFill>
                  <a:schemeClr val="tx1"/>
                </a:solidFill>
                <a:latin typeface="Calibri" pitchFamily="34" charset="0"/>
              </a:rPr>
              <a:t> </a:t>
            </a:r>
            <a:r>
              <a:rPr lang="pt-BR" sz="1800" b="0">
                <a:solidFill>
                  <a:schemeClr val="tx1"/>
                </a:solidFill>
                <a:latin typeface="Calibri" pitchFamily="34" charset="0"/>
              </a:rPr>
              <a:t>(Banco e cliente)</a:t>
            </a:r>
          </a:p>
          <a:p>
            <a:pPr lvl="1" defTabSz="914400" eaLnBrk="1" fontAlgn="base" hangingPunct="1">
              <a:lnSpc>
                <a:spcPts val="1500"/>
              </a:lnSpc>
              <a:spcBef>
                <a:spcPct val="50000"/>
              </a:spcBef>
              <a:buClr>
                <a:srgbClr val="0099FF"/>
              </a:buClr>
              <a:buSzTx/>
              <a:buFontTx/>
              <a:buChar char="•"/>
            </a:pPr>
            <a:r>
              <a:rPr lang="pt-BR" sz="1800" b="0">
                <a:solidFill>
                  <a:schemeClr val="tx1"/>
                </a:solidFill>
                <a:latin typeface="Calibri" pitchFamily="34" charset="0"/>
              </a:rPr>
              <a:t> Simplificação de procedimentos </a:t>
            </a:r>
          </a:p>
        </p:txBody>
      </p:sp>
      <p:sp>
        <p:nvSpPr>
          <p:cNvPr id="5" name="AutoShape 2"/>
          <p:cNvSpPr>
            <a:spLocks noChangeArrowheads="1"/>
          </p:cNvSpPr>
          <p:nvPr/>
        </p:nvSpPr>
        <p:spPr bwMode="auto">
          <a:xfrm>
            <a:off x="2083361" y="4340411"/>
            <a:ext cx="6744930" cy="1356527"/>
          </a:xfrm>
          <a:prstGeom prst="roundRect">
            <a:avLst>
              <a:gd name="adj" fmla="val 10972"/>
            </a:avLst>
          </a:prstGeom>
          <a:solidFill>
            <a:schemeClr val="bg1"/>
          </a:solidFill>
          <a:ln w="9525" algn="ctr">
            <a:noFill/>
            <a:prstDash val="dash"/>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defTabSz="914400" eaLnBrk="1" fontAlgn="base" hangingPunct="1">
              <a:lnSpc>
                <a:spcPct val="100000"/>
              </a:lnSpc>
              <a:buSzTx/>
              <a:defRPr/>
            </a:pPr>
            <a:endParaRPr lang="pt-BR" sz="1600" b="0">
              <a:solidFill>
                <a:schemeClr val="tx1"/>
              </a:solidFill>
              <a:latin typeface="Calibri" pitchFamily="34" charset="0"/>
              <a:ea typeface="+mn-ea"/>
              <a:cs typeface="Arial" charset="0"/>
            </a:endParaRPr>
          </a:p>
        </p:txBody>
      </p:sp>
      <p:sp>
        <p:nvSpPr>
          <p:cNvPr id="10257" name="Rectangle 9"/>
          <p:cNvSpPr>
            <a:spLocks noChangeArrowheads="1"/>
          </p:cNvSpPr>
          <p:nvPr/>
        </p:nvSpPr>
        <p:spPr bwMode="auto">
          <a:xfrm>
            <a:off x="1979613" y="4362450"/>
            <a:ext cx="6697662" cy="1581150"/>
          </a:xfrm>
          <a:prstGeom prst="rect">
            <a:avLst/>
          </a:prstGeom>
          <a:noFill/>
          <a:ln w="9525" algn="ctr">
            <a:noFill/>
            <a:miter lim="800000"/>
            <a:headEnd/>
            <a:tailEnd/>
          </a:ln>
        </p:spPr>
        <p:txBody>
          <a:bodyPr>
            <a:spAutoFit/>
          </a:bodyPr>
          <a:lstStyle/>
          <a:p>
            <a:pPr lvl="1" defTabSz="914400" eaLnBrk="1" fontAlgn="base" hangingPunct="1">
              <a:lnSpc>
                <a:spcPts val="1500"/>
              </a:lnSpc>
              <a:spcBef>
                <a:spcPct val="50000"/>
              </a:spcBef>
              <a:buClr>
                <a:srgbClr val="0099FF"/>
              </a:buClr>
              <a:buSzTx/>
              <a:buFontTx/>
              <a:buChar char="•"/>
            </a:pPr>
            <a:r>
              <a:rPr lang="pt-BR" sz="1700" b="0">
                <a:solidFill>
                  <a:schemeClr val="tx1"/>
                </a:solidFill>
                <a:latin typeface="Calibri" pitchFamily="34" charset="0"/>
              </a:rPr>
              <a:t> </a:t>
            </a:r>
            <a:r>
              <a:rPr lang="pt-BR" sz="1800" b="0">
                <a:solidFill>
                  <a:schemeClr val="tx1"/>
                </a:solidFill>
                <a:latin typeface="Calibri" pitchFamily="34" charset="0"/>
              </a:rPr>
              <a:t>Fortalecimento dos </a:t>
            </a:r>
            <a:r>
              <a:rPr lang="pt-BR" sz="1800">
                <a:solidFill>
                  <a:srgbClr val="3366FF"/>
                </a:solidFill>
                <a:latin typeface="Calibri" pitchFamily="34" charset="0"/>
              </a:rPr>
              <a:t>sistemas fiduciários do país</a:t>
            </a:r>
          </a:p>
          <a:p>
            <a:pPr lvl="1" defTabSz="914400" eaLnBrk="1" fontAlgn="base" hangingPunct="1">
              <a:lnSpc>
                <a:spcPts val="1500"/>
              </a:lnSpc>
              <a:spcBef>
                <a:spcPct val="50000"/>
              </a:spcBef>
              <a:buClr>
                <a:srgbClr val="0099FF"/>
              </a:buClr>
              <a:buSzTx/>
              <a:buFontTx/>
              <a:buChar char="•"/>
            </a:pPr>
            <a:r>
              <a:rPr lang="pt-BR" sz="1800" b="0">
                <a:solidFill>
                  <a:schemeClr val="tx1"/>
                </a:solidFill>
                <a:latin typeface="Calibri" pitchFamily="34" charset="0"/>
              </a:rPr>
              <a:t> </a:t>
            </a:r>
            <a:r>
              <a:rPr lang="pt-BR" sz="1800">
                <a:solidFill>
                  <a:srgbClr val="3366FF"/>
                </a:solidFill>
                <a:latin typeface="Calibri" pitchFamily="34" charset="0"/>
              </a:rPr>
              <a:t>Uso</a:t>
            </a:r>
            <a:r>
              <a:rPr lang="pt-BR" sz="1800" b="0">
                <a:solidFill>
                  <a:schemeClr val="tx1"/>
                </a:solidFill>
                <a:latin typeface="Calibri" pitchFamily="34" charset="0"/>
              </a:rPr>
              <a:t>, quando for apropriado, dos sistemas fiduciários do País</a:t>
            </a:r>
          </a:p>
          <a:p>
            <a:pPr lvl="1" defTabSz="914400" eaLnBrk="1" fontAlgn="base" hangingPunct="1">
              <a:lnSpc>
                <a:spcPts val="1500"/>
              </a:lnSpc>
              <a:spcBef>
                <a:spcPct val="50000"/>
              </a:spcBef>
              <a:buClr>
                <a:srgbClr val="0099FF"/>
              </a:buClr>
              <a:buSzTx/>
              <a:buFontTx/>
              <a:buChar char="•"/>
            </a:pPr>
            <a:r>
              <a:rPr lang="pt-BR" sz="1800" b="0">
                <a:solidFill>
                  <a:schemeClr val="tx1"/>
                </a:solidFill>
                <a:latin typeface="Calibri" pitchFamily="34" charset="0"/>
              </a:rPr>
              <a:t> Eliminar duplicidade de esforços e </a:t>
            </a:r>
            <a:r>
              <a:rPr lang="pt-BR" sz="1800">
                <a:solidFill>
                  <a:srgbClr val="3366FF"/>
                </a:solidFill>
                <a:latin typeface="Calibri" pitchFamily="34" charset="0"/>
              </a:rPr>
              <a:t>sistemas paralelos</a:t>
            </a:r>
            <a:endParaRPr lang="pt-BR" sz="1800" b="0">
              <a:solidFill>
                <a:schemeClr val="tx1"/>
              </a:solidFill>
              <a:latin typeface="Calibri" pitchFamily="34" charset="0"/>
            </a:endParaRPr>
          </a:p>
          <a:p>
            <a:pPr lvl="1" defTabSz="914400" eaLnBrk="1" fontAlgn="base" hangingPunct="1">
              <a:lnSpc>
                <a:spcPts val="1500"/>
              </a:lnSpc>
              <a:spcBef>
                <a:spcPct val="50000"/>
              </a:spcBef>
              <a:buClr>
                <a:srgbClr val="0099FF"/>
              </a:buClr>
              <a:buSzTx/>
              <a:buFontTx/>
              <a:buChar char="•"/>
            </a:pPr>
            <a:r>
              <a:rPr lang="pt-BR" sz="1800" b="0">
                <a:solidFill>
                  <a:schemeClr val="tx1"/>
                </a:solidFill>
                <a:latin typeface="Calibri" pitchFamily="34" charset="0"/>
              </a:rPr>
              <a:t> </a:t>
            </a:r>
            <a:r>
              <a:rPr lang="pt-BR" sz="1800">
                <a:solidFill>
                  <a:srgbClr val="3366FF"/>
                </a:solidFill>
                <a:latin typeface="Calibri" pitchFamily="34" charset="0"/>
              </a:rPr>
              <a:t>Fortalecimento Institucional</a:t>
            </a:r>
            <a:r>
              <a:rPr lang="pt-BR" sz="1800" b="0">
                <a:solidFill>
                  <a:schemeClr val="tx1"/>
                </a:solidFill>
                <a:latin typeface="Calibri" pitchFamily="34" charset="0"/>
              </a:rPr>
              <a:t> dos órgãos executores</a:t>
            </a:r>
          </a:p>
          <a:p>
            <a:pPr lvl="1" defTabSz="914400" eaLnBrk="1" fontAlgn="base" hangingPunct="1">
              <a:lnSpc>
                <a:spcPts val="1500"/>
              </a:lnSpc>
              <a:spcBef>
                <a:spcPct val="50000"/>
              </a:spcBef>
              <a:buClr>
                <a:srgbClr val="0099FF"/>
              </a:buClr>
              <a:buSzTx/>
              <a:buFontTx/>
              <a:buChar char="•"/>
            </a:pPr>
            <a:endParaRPr lang="pt-BR" sz="1600" b="0">
              <a:solidFill>
                <a:schemeClr val="tx1"/>
              </a:solidFill>
              <a:latin typeface="Calibri" pitchFamily="34" charset="0"/>
            </a:endParaRPr>
          </a:p>
        </p:txBody>
      </p:sp>
      <p:sp>
        <p:nvSpPr>
          <p:cNvPr id="10258" name="Title 8"/>
          <p:cNvSpPr>
            <a:spLocks/>
          </p:cNvSpPr>
          <p:nvPr/>
        </p:nvSpPr>
        <p:spPr bwMode="auto">
          <a:xfrm>
            <a:off x="654050" y="0"/>
            <a:ext cx="6280150" cy="1143000"/>
          </a:xfrm>
          <a:prstGeom prst="rect">
            <a:avLst/>
          </a:prstGeom>
          <a:noFill/>
          <a:ln w="9525">
            <a:noFill/>
            <a:miter lim="800000"/>
            <a:headEnd/>
            <a:tailEnd/>
          </a:ln>
        </p:spPr>
        <p:txBody>
          <a:bodyPr anchor="ctr"/>
          <a:lstStyle/>
          <a:p>
            <a:pPr defTabSz="914400" fontAlgn="base">
              <a:lnSpc>
                <a:spcPct val="100000"/>
              </a:lnSpc>
              <a:buSzTx/>
            </a:pPr>
            <a:r>
              <a:rPr lang="pt-BR" sz="2400" i="1">
                <a:solidFill>
                  <a:srgbClr val="006699"/>
                </a:solidFill>
                <a:latin typeface="Calibri" pitchFamily="34" charset="0"/>
              </a:rPr>
              <a:t>Risco Fiduciário: Novo Enfoque do BID</a:t>
            </a:r>
            <a:endParaRPr lang="en-US" sz="2400" i="1">
              <a:solidFill>
                <a:srgbClr val="006699"/>
              </a:solidFill>
              <a:latin typeface="Calibri" pitchFamily="34" charset="0"/>
            </a:endParaRPr>
          </a:p>
        </p:txBody>
      </p:sp>
    </p:spTree>
  </p:cSld>
  <p:clrMapOvr>
    <a:masterClrMapping/>
  </p:clrMapOvr>
</p:sld>
</file>

<file path=ppt/theme/theme1.xml><?xml version="1.0" encoding="utf-8"?>
<a:theme xmlns:a="http://schemas.openxmlformats.org/drawingml/2006/main" name="SFC padrão">
  <a:themeElements>
    <a:clrScheme name="SFC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FC padrão">
      <a:majorFont>
        <a:latin typeface="Humnst777 Blk BT"/>
        <a:ea typeface=""/>
        <a:cs typeface=""/>
      </a:majorFont>
      <a:minorFont>
        <a:latin typeface="Humanst521 BT"/>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 latinLnBrk="0" hangingPunct="0">
          <a:lnSpc>
            <a:spcPct val="65000"/>
          </a:lnSpc>
          <a:spcBef>
            <a:spcPct val="0"/>
          </a:spcBef>
          <a:spcAft>
            <a:spcPct val="0"/>
          </a:spcAft>
          <a:buClrTx/>
          <a:buSzPct val="100000"/>
          <a:buFontTx/>
          <a:buNone/>
          <a:tabLst/>
          <a:defRPr kumimoji="0" lang="en-GB" sz="1200" b="1" i="0" u="none" strike="noStrike" cap="none" normalizeH="0" baseline="0" smtClean="0">
            <a:ln>
              <a:noFill/>
            </a:ln>
            <a:solidFill>
              <a:schemeClr val="bg1"/>
            </a:solidFill>
            <a:effectLst/>
            <a:latin typeface="Arial" charset="0"/>
            <a:ea typeface="Lucida Sans Unicode" pitchFamily="34" charset="0"/>
            <a:cs typeface="Lucida Sans Unicod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 latinLnBrk="0" hangingPunct="0">
          <a:lnSpc>
            <a:spcPct val="65000"/>
          </a:lnSpc>
          <a:spcBef>
            <a:spcPct val="0"/>
          </a:spcBef>
          <a:spcAft>
            <a:spcPct val="0"/>
          </a:spcAft>
          <a:buClrTx/>
          <a:buSzPct val="100000"/>
          <a:buFontTx/>
          <a:buNone/>
          <a:tabLst/>
          <a:defRPr kumimoji="0" lang="en-GB" sz="1200" b="1" i="0" u="none" strike="noStrike" cap="none" normalizeH="0" baseline="0" smtClean="0">
            <a:ln>
              <a:noFill/>
            </a:ln>
            <a:solidFill>
              <a:schemeClr val="bg1"/>
            </a:solidFill>
            <a:effectLst/>
            <a:latin typeface="Arial" charset="0"/>
            <a:ea typeface="Lucida Sans Unicode" pitchFamily="34" charset="0"/>
            <a:cs typeface="Lucida Sans Unicode" pitchFamily="34" charset="0"/>
          </a:defRPr>
        </a:defPPr>
      </a:lstStyle>
    </a:lnDef>
  </a:objectDefaults>
  <a:extraClrSchemeLst>
    <a:extraClrScheme>
      <a:clrScheme name="SFC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FC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FC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FC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FC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FC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FC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FC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FC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FC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FC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FC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Settings\lennon\Desktop\SFC padrão.ppt</Template>
  <TotalTime>2554</TotalTime>
  <Words>1590</Words>
  <Application>Microsoft Office PowerPoint</Application>
  <PresentationFormat>Apresentação na tela (4:3)</PresentationFormat>
  <Paragraphs>220</Paragraphs>
  <Slides>23</Slides>
  <Notes>23</Notes>
  <HiddenSlides>0</HiddenSlides>
  <MMClips>0</MMClips>
  <ScaleCrop>false</ScaleCrop>
  <HeadingPairs>
    <vt:vector size="8" baseType="variant">
      <vt:variant>
        <vt:lpstr>Fontes usadas</vt:lpstr>
      </vt:variant>
      <vt:variant>
        <vt:i4>9</vt:i4>
      </vt:variant>
      <vt:variant>
        <vt:lpstr>Tema</vt:lpstr>
      </vt:variant>
      <vt:variant>
        <vt:i4>1</vt:i4>
      </vt:variant>
      <vt:variant>
        <vt:lpstr>Servidores OLE incorporados</vt:lpstr>
      </vt:variant>
      <vt:variant>
        <vt:i4>3</vt:i4>
      </vt:variant>
      <vt:variant>
        <vt:lpstr>Títulos de slides</vt:lpstr>
      </vt:variant>
      <vt:variant>
        <vt:i4>23</vt:i4>
      </vt:variant>
    </vt:vector>
  </HeadingPairs>
  <TitlesOfParts>
    <vt:vector size="36" baseType="lpstr">
      <vt:lpstr>Arial</vt:lpstr>
      <vt:lpstr>Lucida Sans Unicode</vt:lpstr>
      <vt:lpstr>Humnst777 Blk BT</vt:lpstr>
      <vt:lpstr>Humanst521 BT</vt:lpstr>
      <vt:lpstr>Times New Roman</vt:lpstr>
      <vt:lpstr>Calibri</vt:lpstr>
      <vt:lpstr>Wingdings</vt:lpstr>
      <vt:lpstr>Verdana</vt:lpstr>
      <vt:lpstr>Symbol</vt:lpstr>
      <vt:lpstr>SFC padrão</vt:lpstr>
      <vt:lpstr>Imagem de bitmap</vt:lpstr>
      <vt:lpstr>Microsoft Clip Gallery</vt:lpstr>
      <vt:lpstr>Documento do Microsoft Word 97 - 2003</vt:lpstr>
      <vt:lpstr>Slide 1</vt:lpstr>
      <vt:lpstr>Slide 2</vt:lpstr>
      <vt:lpstr>Slide 3</vt:lpstr>
      <vt:lpstr>Slide 4</vt:lpstr>
      <vt:lpstr>Slide 5</vt:lpstr>
      <vt:lpstr>Slide 6</vt:lpstr>
      <vt:lpstr>Slide 7</vt:lpstr>
      <vt:lpstr>Slide 8</vt:lpstr>
      <vt:lpstr>Slide 9</vt:lpstr>
      <vt:lpstr>Slide 10</vt:lpstr>
      <vt:lpstr>Relatórios Financeiros de Projetos</vt:lpstr>
      <vt:lpstr>Peças integrantes dos Relatórios Financeiros  (providas pela gerência do projeto) </vt:lpstr>
      <vt:lpstr>Slide 13</vt:lpstr>
      <vt:lpstr>Slide 14</vt:lpstr>
      <vt:lpstr>Slide 15</vt:lpstr>
      <vt:lpstr>Slide 16</vt:lpstr>
      <vt:lpstr>Slide 17</vt:lpstr>
      <vt:lpstr>Slide 18</vt:lpstr>
      <vt:lpstr>Responsabilidade em assuntos de Auditoria</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sem título</dc:title>
  <dc:creator>joserrcf</dc:creator>
  <cp:lastModifiedBy>IrmaBC</cp:lastModifiedBy>
  <cp:revision>181</cp:revision>
  <cp:lastPrinted>2009-08-12T17:57:08Z</cp:lastPrinted>
  <dcterms:modified xsi:type="dcterms:W3CDTF">2018-08-31T12:57:08Z</dcterms:modified>
</cp:coreProperties>
</file>