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57" r:id="rId2"/>
    <p:sldId id="266" r:id="rId3"/>
    <p:sldId id="421" r:id="rId4"/>
    <p:sldId id="404" r:id="rId5"/>
    <p:sldId id="422" r:id="rId6"/>
    <p:sldId id="423" r:id="rId7"/>
    <p:sldId id="424" r:id="rId8"/>
    <p:sldId id="425" r:id="rId9"/>
    <p:sldId id="426" r:id="rId10"/>
    <p:sldId id="427" r:id="rId11"/>
    <p:sldId id="435" r:id="rId12"/>
    <p:sldId id="428" r:id="rId13"/>
    <p:sldId id="430" r:id="rId14"/>
    <p:sldId id="431" r:id="rId15"/>
    <p:sldId id="429" r:id="rId16"/>
    <p:sldId id="256" r:id="rId17"/>
  </p:sldIdLst>
  <p:sldSz cx="9144000" cy="6858000" type="screen4x3"/>
  <p:notesSz cx="6858000" cy="9144000"/>
  <p:embeddedFontLst>
    <p:embeddedFont>
      <p:font typeface="Comic Sans MS" pitchFamily="66" charset="0"/>
      <p:regular r:id="rId20"/>
      <p:bold r:id="rId21"/>
    </p:embeddedFont>
  </p:embeddedFontLst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00FF00"/>
    <a:srgbClr val="0000CC"/>
    <a:srgbClr val="FF6600"/>
    <a:srgbClr val="FF3300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85" autoAdjust="0"/>
    <p:restoredTop sz="94626" autoAdjust="0"/>
  </p:normalViewPr>
  <p:slideViewPr>
    <p:cSldViewPr>
      <p:cViewPr>
        <p:scale>
          <a:sx n="75" d="100"/>
          <a:sy n="75" d="100"/>
        </p:scale>
        <p:origin x="-804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2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pt-BR"/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r>
              <a:rPr lang="pt-BR"/>
              <a:t>Gestão de Competências CAIXA</a:t>
            </a:r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pt-BR"/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9F79B88B-4DAE-4D5F-9041-94325C08EA2B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pt-BR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r>
              <a:rPr lang="pt-BR"/>
              <a:t>Gestão de Competências CAIXA</a:t>
            </a:r>
          </a:p>
        </p:txBody>
      </p:sp>
      <p:sp>
        <p:nvSpPr>
          <p:cNvPr id="522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pt-BR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279451A-47C8-4F78-85EE-325D0443F041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pt-BR"/>
              <a:t>Gestão de Competências CAIXA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F2065F-F8B6-49CB-8285-FFB9B06FFF04}" type="slidenum">
              <a:rPr lang="pt-BR"/>
              <a:pPr/>
              <a:t>1</a:t>
            </a:fld>
            <a:endParaRPr lang="pt-BR"/>
          </a:p>
        </p:txBody>
      </p:sp>
      <p:sp>
        <p:nvSpPr>
          <p:cNvPr id="1300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pt-BR"/>
              <a:t>Gestão de Competências CAIXA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6A980D-120A-44D2-8FBD-A76115EF6364}" type="slidenum">
              <a:rPr lang="pt-BR"/>
              <a:pPr/>
              <a:t>2</a:t>
            </a:fld>
            <a:endParaRPr lang="pt-BR"/>
          </a:p>
        </p:txBody>
      </p:sp>
      <p:sp>
        <p:nvSpPr>
          <p:cNvPr id="1372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pt-BR"/>
              <a:t>Gestão de Competências CAIXA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504D33-DB2D-480E-973A-4F4D8EFD7221}" type="slidenum">
              <a:rPr lang="pt-BR"/>
              <a:pPr/>
              <a:t>4</a:t>
            </a:fld>
            <a:endParaRPr lang="pt-BR"/>
          </a:p>
        </p:txBody>
      </p:sp>
      <p:sp>
        <p:nvSpPr>
          <p:cNvPr id="285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pt-BR"/>
              <a:t>Gestão de Competências CAIXA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97BE85-27A5-405A-A9B5-A5A631E36329}" type="slidenum">
              <a:rPr lang="pt-BR"/>
              <a:pPr/>
              <a:t>16</a:t>
            </a:fld>
            <a:endParaRPr lang="pt-BR"/>
          </a:p>
        </p:txBody>
      </p:sp>
      <p:sp>
        <p:nvSpPr>
          <p:cNvPr id="173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563938" y="6092825"/>
            <a:ext cx="1982787" cy="517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pt-BR">
                <a:solidFill>
                  <a:schemeClr val="bg1"/>
                </a:solidFill>
              </a:rPr>
              <a:t>CAMPO GRANDE/MS</a:t>
            </a:r>
          </a:p>
          <a:p>
            <a:pPr eaLnBrk="0" hangingPunct="0"/>
            <a:r>
              <a:rPr lang="pt-BR">
                <a:solidFill>
                  <a:schemeClr val="bg1"/>
                </a:solidFill>
              </a:rPr>
              <a:t>SETEMBRO/2012</a:t>
            </a: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539750" y="908050"/>
            <a:ext cx="7993063" cy="3625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pt-BR" sz="4000" b="0">
                <a:solidFill>
                  <a:srgbClr val="FF6600"/>
                </a:solidFill>
              </a:rPr>
              <a:t>Programa Nacional de Apoio à Gestão Administrativa e Fiscal dos Municípios Brasileiros</a:t>
            </a:r>
            <a:r>
              <a:rPr lang="pt-BR" sz="4400" b="0">
                <a:solidFill>
                  <a:srgbClr val="FF6600"/>
                </a:solidFill>
              </a:rPr>
              <a:t> </a:t>
            </a:r>
          </a:p>
          <a:p>
            <a:r>
              <a:rPr lang="pt-BR" sz="5400">
                <a:solidFill>
                  <a:srgbClr val="FF6600"/>
                </a:solidFill>
              </a:rPr>
              <a:t>PNAFM </a:t>
            </a:r>
          </a:p>
          <a:p>
            <a:r>
              <a:rPr lang="pt-BR" sz="5400">
                <a:solidFill>
                  <a:srgbClr val="FF6600"/>
                </a:solidFill>
              </a:rPr>
              <a:t>Fase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561975"/>
          </a:xfrm>
        </p:spPr>
        <p:txBody>
          <a:bodyPr/>
          <a:lstStyle/>
          <a:p>
            <a:r>
              <a:rPr lang="pt-BR" sz="3200" b="1">
                <a:solidFill>
                  <a:srgbClr val="FF6600"/>
                </a:solidFill>
              </a:rPr>
              <a:t>PNAFM – Fase II</a:t>
            </a:r>
          </a:p>
        </p:txBody>
      </p:sp>
      <p:sp>
        <p:nvSpPr>
          <p:cNvPr id="382979" name="Text Box 3"/>
          <p:cNvSpPr txBox="1">
            <a:spLocks noChangeArrowheads="1"/>
          </p:cNvSpPr>
          <p:nvPr/>
        </p:nvSpPr>
        <p:spPr bwMode="auto">
          <a:xfrm>
            <a:off x="2124075" y="981075"/>
            <a:ext cx="56880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BR" sz="2800">
                <a:solidFill>
                  <a:schemeClr val="accent2"/>
                </a:solidFill>
              </a:rPr>
              <a:t>Atribuição das Unidades CAIXA</a:t>
            </a:r>
            <a:r>
              <a:rPr lang="pt-BR"/>
              <a:t> </a:t>
            </a:r>
            <a:endParaRPr lang="pt-BR">
              <a:solidFill>
                <a:srgbClr val="0000CC"/>
              </a:solidFill>
            </a:endParaRPr>
          </a:p>
        </p:txBody>
      </p:sp>
      <p:sp>
        <p:nvSpPr>
          <p:cNvPr id="382980" name="Text Box 4"/>
          <p:cNvSpPr txBox="1">
            <a:spLocks noChangeArrowheads="1"/>
          </p:cNvSpPr>
          <p:nvPr/>
        </p:nvSpPr>
        <p:spPr bwMode="auto">
          <a:xfrm>
            <a:off x="950913" y="1989138"/>
            <a:ext cx="1841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c</a:t>
            </a:r>
          </a:p>
        </p:txBody>
      </p:sp>
      <p:sp>
        <p:nvSpPr>
          <p:cNvPr id="382983" name="Rectangle 3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pt-BR" sz="2400">
                <a:solidFill>
                  <a:srgbClr val="FF3300"/>
                </a:solidFill>
              </a:rPr>
              <a:t>GEAST- Gerência Nacional de Assistência Técnica</a:t>
            </a:r>
            <a:endParaRPr lang="pt-BR" sz="1200">
              <a:solidFill>
                <a:srgbClr val="FF3300"/>
              </a:solidFill>
            </a:endParaRP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2400" b="0">
                <a:solidFill>
                  <a:schemeClr val="accent2"/>
                </a:solidFill>
              </a:rPr>
              <a:t>Realiza a gestão institucional do Programa;</a:t>
            </a: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endParaRPr lang="pt-BR" sz="1200" b="0">
              <a:solidFill>
                <a:schemeClr val="accent2"/>
              </a:solidFill>
            </a:endParaRP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2400" b="0">
                <a:solidFill>
                  <a:schemeClr val="accent2"/>
                </a:solidFill>
              </a:rPr>
              <a:t>Coordena os procedimentos de contratação dos municípios junto à SR e GIDUR;</a:t>
            </a: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endParaRPr lang="pt-BR" sz="1200" b="0">
              <a:solidFill>
                <a:schemeClr val="accent2"/>
              </a:solidFill>
            </a:endParaRP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2400" b="0">
                <a:solidFill>
                  <a:schemeClr val="accent2"/>
                </a:solidFill>
              </a:rPr>
              <a:t>Analisa e encaminha documentação à UCP disponibilizada pela GIDUR;</a:t>
            </a: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endParaRPr lang="pt-BR" sz="1200" b="0">
              <a:solidFill>
                <a:schemeClr val="accent2"/>
              </a:solidFill>
            </a:endParaRP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2400" b="0">
                <a:solidFill>
                  <a:schemeClr val="accent2"/>
                </a:solidFill>
              </a:rPr>
              <a:t>Responsável pela gestão do SIAPF (PNAFM) e SIAPM</a:t>
            </a:r>
            <a:endParaRPr lang="pt-BR" sz="2000" b="0">
              <a:solidFill>
                <a:schemeClr val="accent2"/>
              </a:solidFill>
            </a:endParaRPr>
          </a:p>
        </p:txBody>
      </p:sp>
      <p:sp>
        <p:nvSpPr>
          <p:cNvPr id="382984" name="AutoShape 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95288" y="6092825"/>
            <a:ext cx="504825" cy="215900"/>
          </a:xfrm>
          <a:prstGeom prst="leftArrow">
            <a:avLst>
              <a:gd name="adj1" fmla="val 50000"/>
              <a:gd name="adj2" fmla="val 58456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561975"/>
          </a:xfrm>
        </p:spPr>
        <p:txBody>
          <a:bodyPr/>
          <a:lstStyle/>
          <a:p>
            <a:r>
              <a:rPr lang="pt-BR" sz="3200" b="1">
                <a:solidFill>
                  <a:srgbClr val="FF6600"/>
                </a:solidFill>
              </a:rPr>
              <a:t>PNAFM – Fase II</a:t>
            </a:r>
          </a:p>
        </p:txBody>
      </p:sp>
      <p:sp>
        <p:nvSpPr>
          <p:cNvPr id="393219" name="Text Box 3"/>
          <p:cNvSpPr txBox="1">
            <a:spLocks noChangeArrowheads="1"/>
          </p:cNvSpPr>
          <p:nvPr/>
        </p:nvSpPr>
        <p:spPr bwMode="auto">
          <a:xfrm>
            <a:off x="2124075" y="981075"/>
            <a:ext cx="56880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BR" sz="2800">
                <a:solidFill>
                  <a:schemeClr val="accent2"/>
                </a:solidFill>
              </a:rPr>
              <a:t>Atribuição das Unidades CAIXA</a:t>
            </a:r>
            <a:r>
              <a:rPr lang="pt-BR"/>
              <a:t> </a:t>
            </a:r>
            <a:endParaRPr lang="pt-BR">
              <a:solidFill>
                <a:srgbClr val="0000CC"/>
              </a:solidFill>
            </a:endParaRPr>
          </a:p>
        </p:txBody>
      </p:sp>
      <p:sp>
        <p:nvSpPr>
          <p:cNvPr id="393220" name="Text Box 4"/>
          <p:cNvSpPr txBox="1">
            <a:spLocks noChangeArrowheads="1"/>
          </p:cNvSpPr>
          <p:nvPr/>
        </p:nvSpPr>
        <p:spPr bwMode="auto">
          <a:xfrm>
            <a:off x="950913" y="1989138"/>
            <a:ext cx="1841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c</a:t>
            </a:r>
          </a:p>
        </p:txBody>
      </p:sp>
      <p:sp>
        <p:nvSpPr>
          <p:cNvPr id="393221" name="Rectangle 3"/>
          <p:cNvSpPr>
            <a:spLocks noChangeArrowheads="1"/>
          </p:cNvSpPr>
          <p:nvPr/>
        </p:nvSpPr>
        <p:spPr bwMode="auto">
          <a:xfrm>
            <a:off x="457200" y="1600200"/>
            <a:ext cx="822960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pt-BR" sz="2400">
                <a:solidFill>
                  <a:srgbClr val="FF3300"/>
                </a:solidFill>
              </a:rPr>
              <a:t>GEAST- Gerência Nacional de Assistência Técnica</a:t>
            </a:r>
            <a:endParaRPr lang="pt-BR" sz="1200">
              <a:solidFill>
                <a:srgbClr val="FF3300"/>
              </a:solidFill>
            </a:endParaRP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2400" b="0">
                <a:solidFill>
                  <a:schemeClr val="accent2"/>
                </a:solidFill>
              </a:rPr>
              <a:t>Célula de Assistência Técnica;</a:t>
            </a: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2400" b="0">
                <a:solidFill>
                  <a:schemeClr val="accent2"/>
                </a:solidFill>
              </a:rPr>
              <a:t>Cooperação Técnica Internacional;</a:t>
            </a: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2400" b="0">
                <a:solidFill>
                  <a:schemeClr val="accent2"/>
                </a:solidFill>
              </a:rPr>
              <a:t>Programas Gestão Pública e Sistemas</a:t>
            </a:r>
          </a:p>
          <a:p>
            <a:pPr marL="1143000" lvl="2" indent="-22860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2000" b="0">
                <a:solidFill>
                  <a:schemeClr val="accent2"/>
                </a:solidFill>
              </a:rPr>
              <a:t>Programas</a:t>
            </a:r>
          </a:p>
          <a:p>
            <a:pPr marL="1600200" lvl="3" indent="-22860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1800" b="0">
                <a:solidFill>
                  <a:schemeClr val="accent2"/>
                </a:solidFill>
              </a:rPr>
              <a:t>PNAFM</a:t>
            </a:r>
          </a:p>
          <a:p>
            <a:pPr marL="1600200" lvl="3" indent="-22860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1800" b="0">
                <a:solidFill>
                  <a:schemeClr val="accent2"/>
                </a:solidFill>
              </a:rPr>
              <a:t>PNAGE</a:t>
            </a:r>
          </a:p>
          <a:p>
            <a:pPr marL="1600200" lvl="3" indent="-22860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1800" b="0">
                <a:solidFill>
                  <a:schemeClr val="accent2"/>
                </a:solidFill>
              </a:rPr>
              <a:t>PMAT</a:t>
            </a:r>
          </a:p>
          <a:p>
            <a:pPr marL="1143000" lvl="2" indent="-22860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2000" b="0">
                <a:solidFill>
                  <a:schemeClr val="accent2"/>
                </a:solidFill>
              </a:rPr>
              <a:t>Sistemas</a:t>
            </a:r>
          </a:p>
          <a:p>
            <a:pPr marL="1600200" lvl="3" indent="-22860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1800" b="0">
                <a:solidFill>
                  <a:schemeClr val="accent2"/>
                </a:solidFill>
              </a:rPr>
              <a:t> SIAPF (PNAFM) e SIAPM</a:t>
            </a:r>
          </a:p>
          <a:p>
            <a:pPr marL="1600200" lvl="3" indent="-22860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1800" b="0">
                <a:solidFill>
                  <a:schemeClr val="accent2"/>
                </a:solidFill>
              </a:rPr>
              <a:t> SISTN</a:t>
            </a:r>
            <a:endParaRPr lang="pt-BR" sz="1600" b="0">
              <a:solidFill>
                <a:schemeClr val="accent2"/>
              </a:solidFill>
            </a:endParaRPr>
          </a:p>
        </p:txBody>
      </p:sp>
      <p:sp>
        <p:nvSpPr>
          <p:cNvPr id="393222" name="AutoShape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95288" y="6092825"/>
            <a:ext cx="504825" cy="215900"/>
          </a:xfrm>
          <a:prstGeom prst="leftArrow">
            <a:avLst>
              <a:gd name="adj1" fmla="val 50000"/>
              <a:gd name="adj2" fmla="val 58456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561975"/>
          </a:xfrm>
        </p:spPr>
        <p:txBody>
          <a:bodyPr/>
          <a:lstStyle/>
          <a:p>
            <a:r>
              <a:rPr lang="pt-BR" sz="3200" b="1">
                <a:solidFill>
                  <a:srgbClr val="FF6600"/>
                </a:solidFill>
              </a:rPr>
              <a:t>PNAFM – Fase II</a:t>
            </a:r>
          </a:p>
        </p:txBody>
      </p:sp>
      <p:sp>
        <p:nvSpPr>
          <p:cNvPr id="384003" name="Text Box 3"/>
          <p:cNvSpPr txBox="1">
            <a:spLocks noChangeArrowheads="1"/>
          </p:cNvSpPr>
          <p:nvPr/>
        </p:nvSpPr>
        <p:spPr bwMode="auto">
          <a:xfrm>
            <a:off x="2124075" y="765175"/>
            <a:ext cx="56880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BR" sz="2800">
                <a:solidFill>
                  <a:schemeClr val="accent2"/>
                </a:solidFill>
              </a:rPr>
              <a:t>Atribuição das Unidades CAIXA</a:t>
            </a:r>
            <a:r>
              <a:rPr lang="pt-BR"/>
              <a:t> </a:t>
            </a:r>
            <a:endParaRPr lang="pt-BR">
              <a:solidFill>
                <a:srgbClr val="0000CC"/>
              </a:solidFill>
            </a:endParaRPr>
          </a:p>
        </p:txBody>
      </p:sp>
      <p:sp>
        <p:nvSpPr>
          <p:cNvPr id="384004" name="Text Box 4"/>
          <p:cNvSpPr txBox="1">
            <a:spLocks noChangeArrowheads="1"/>
          </p:cNvSpPr>
          <p:nvPr/>
        </p:nvSpPr>
        <p:spPr bwMode="auto">
          <a:xfrm>
            <a:off x="950913" y="1989138"/>
            <a:ext cx="1841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c</a:t>
            </a:r>
          </a:p>
        </p:txBody>
      </p:sp>
      <p:sp>
        <p:nvSpPr>
          <p:cNvPr id="384005" name="Rectangle 3"/>
          <p:cNvSpPr>
            <a:spLocks noChangeArrowheads="1"/>
          </p:cNvSpPr>
          <p:nvPr/>
        </p:nvSpPr>
        <p:spPr bwMode="auto">
          <a:xfrm>
            <a:off x="468313" y="13414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pt-BR" sz="2400">
                <a:solidFill>
                  <a:srgbClr val="FF3300"/>
                </a:solidFill>
              </a:rPr>
              <a:t>Assistência Técnica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pt-BR" sz="2000" b="0">
                <a:solidFill>
                  <a:schemeClr val="accent2"/>
                </a:solidFill>
              </a:rPr>
              <a:t>Conjunto de ações de apoio técnico e operacional, relativas ao desenvolvimento urbano, social, econômico e ambiental, voltadas prioritariamente aos Entes Federados, Entidades sem fins lucrativos e Movimentos Sociais, </a:t>
            </a:r>
            <a:r>
              <a:rPr lang="pt-BR" sz="2000" i="1">
                <a:solidFill>
                  <a:schemeClr val="accent2"/>
                </a:solidFill>
              </a:rPr>
              <a:t>visando o acesso e a melhor aplicação dos recursos financeiros de programas</a:t>
            </a:r>
            <a:r>
              <a:rPr lang="pt-BR" sz="2000" b="0">
                <a:solidFill>
                  <a:schemeClr val="accent2"/>
                </a:solidFill>
              </a:rPr>
              <a:t> do Governo Federal e a integração de políticas públicas;</a:t>
            </a:r>
          </a:p>
          <a:p>
            <a:pPr marL="742950" lvl="1" indent="-285750" algn="l">
              <a:spcBef>
                <a:spcPct val="20000"/>
              </a:spcBef>
            </a:pPr>
            <a:endParaRPr lang="pt-BR" sz="1200" b="0">
              <a:solidFill>
                <a:schemeClr val="accent2"/>
              </a:solidFill>
            </a:endParaRP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pt-BR" sz="2000" b="0">
                <a:solidFill>
                  <a:schemeClr val="accent2"/>
                </a:solidFill>
              </a:rPr>
              <a:t>Como macroatividade, dá suporte técnico aos processos fundamentais para os negócios da CAIXA, quais sejam: Crédito Imobiliário, Crédito para o Saneamento e Infra-estrutura, Repasses e Programas Especiais e Parcerias para o Desenvolvimento Urbano e Ambiental</a:t>
            </a:r>
            <a:r>
              <a:rPr lang="pt-BR" sz="2400" b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384006" name="AutoShape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95288" y="6092825"/>
            <a:ext cx="504825" cy="215900"/>
          </a:xfrm>
          <a:prstGeom prst="leftArrow">
            <a:avLst>
              <a:gd name="adj1" fmla="val 50000"/>
              <a:gd name="adj2" fmla="val 58456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pt-BR" sz="3600" b="1">
                <a:solidFill>
                  <a:srgbClr val="FF6600"/>
                </a:solidFill>
              </a:rPr>
              <a:t>PNAFM – Fase II</a:t>
            </a:r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321175"/>
          </a:xfrm>
        </p:spPr>
        <p:txBody>
          <a:bodyPr/>
          <a:lstStyle/>
          <a:p>
            <a:r>
              <a:rPr lang="pt-BR"/>
              <a:t>Implementações </a:t>
            </a:r>
            <a:r>
              <a:rPr lang="pt-BR" b="1"/>
              <a:t>SIAPF/SIAPM</a:t>
            </a:r>
          </a:p>
          <a:p>
            <a:pPr algn="ctr">
              <a:buFontTx/>
              <a:buNone/>
            </a:pPr>
            <a:r>
              <a:rPr lang="pt-BR" b="1">
                <a:solidFill>
                  <a:srgbClr val="FF3300"/>
                </a:solidFill>
              </a:rPr>
              <a:t>SIAPF (GIDUR)</a:t>
            </a:r>
          </a:p>
          <a:p>
            <a:pPr lvl="1"/>
            <a:r>
              <a:rPr lang="pt-BR"/>
              <a:t>Cadastramento do Contrato</a:t>
            </a:r>
          </a:p>
          <a:p>
            <a:pPr lvl="1"/>
            <a:r>
              <a:rPr lang="pt-BR"/>
              <a:t>Solicitação de Desembolso</a:t>
            </a:r>
          </a:p>
          <a:p>
            <a:pPr lvl="2"/>
            <a:r>
              <a:rPr lang="pt-BR"/>
              <a:t>Somente retroativo (Virada no mês)</a:t>
            </a:r>
          </a:p>
          <a:p>
            <a:pPr lvl="1"/>
            <a:r>
              <a:rPr lang="pt-BR"/>
              <a:t>Contrato de Fornecedor</a:t>
            </a:r>
          </a:p>
          <a:p>
            <a:pPr lvl="1"/>
            <a:r>
              <a:rPr lang="pt-BR"/>
              <a:t>Comprovar Gastos</a:t>
            </a:r>
          </a:p>
          <a:p>
            <a:pPr lvl="1"/>
            <a:r>
              <a:rPr lang="pt-BR"/>
              <a:t>Justificativa de Gastos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8100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900" y="188913"/>
            <a:ext cx="8964613" cy="6310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pt-BR" sz="3600" b="1">
                <a:solidFill>
                  <a:srgbClr val="FF6600"/>
                </a:solidFill>
              </a:rPr>
              <a:t>PNAFM – Fase II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3600450"/>
          </a:xfrm>
        </p:spPr>
        <p:txBody>
          <a:bodyPr/>
          <a:lstStyle/>
          <a:p>
            <a:r>
              <a:rPr lang="pt-BR"/>
              <a:t>Representante CAIXA;</a:t>
            </a:r>
          </a:p>
          <a:p>
            <a:pPr lvl="1"/>
            <a:r>
              <a:rPr lang="pt-BR"/>
              <a:t>286 municípios acima de 100 mil habitantes</a:t>
            </a:r>
          </a:p>
          <a:p>
            <a:r>
              <a:rPr lang="pt-BR"/>
              <a:t>Capacitação dos GMC;</a:t>
            </a:r>
          </a:p>
          <a:p>
            <a:pPr lvl="1"/>
            <a:r>
              <a:rPr lang="pt-BR"/>
              <a:t>5564 municípios</a:t>
            </a:r>
          </a:p>
          <a:p>
            <a:r>
              <a:rPr lang="pt-BR"/>
              <a:t>Otimização do processo;</a:t>
            </a:r>
          </a:p>
          <a:p>
            <a:r>
              <a:rPr lang="pt-BR"/>
              <a:t>Ações GEAST</a:t>
            </a:r>
          </a:p>
          <a:p>
            <a:pPr>
              <a:buFontTx/>
              <a:buNone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39750" y="333375"/>
            <a:ext cx="82804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pt-BR" sz="3200">
                <a:solidFill>
                  <a:srgbClr val="FF6600"/>
                </a:solidFill>
              </a:rPr>
              <a:t>PNAFM – Fase II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11188" y="1628775"/>
            <a:ext cx="8245475" cy="362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pt-BR" sz="3200">
                <a:solidFill>
                  <a:schemeClr val="accent2"/>
                </a:solidFill>
              </a:rPr>
              <a:t>TÓPICOS</a:t>
            </a:r>
          </a:p>
          <a:p>
            <a:pPr algn="just">
              <a:lnSpc>
                <a:spcPct val="110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pt-BR" sz="2800">
                <a:solidFill>
                  <a:schemeClr val="accent2"/>
                </a:solidFill>
              </a:rPr>
              <a:t>	Principais Agentes</a:t>
            </a:r>
          </a:p>
          <a:p>
            <a:pPr algn="just">
              <a:lnSpc>
                <a:spcPct val="110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 sz="1200">
              <a:solidFill>
                <a:schemeClr val="accent2"/>
              </a:solidFill>
            </a:endParaRPr>
          </a:p>
          <a:p>
            <a:pPr lvl="1" algn="just"/>
            <a:r>
              <a:rPr lang="pt-BR" sz="2800">
                <a:solidFill>
                  <a:schemeClr val="accent2"/>
                </a:solidFill>
              </a:rPr>
              <a:t>	CAIXA</a:t>
            </a:r>
          </a:p>
          <a:p>
            <a:pPr lvl="1" algn="just"/>
            <a:endParaRPr lang="pt-BR" sz="1200">
              <a:solidFill>
                <a:schemeClr val="accent2"/>
              </a:solidFill>
            </a:endParaRPr>
          </a:p>
          <a:p>
            <a:pPr lvl="1" algn="just"/>
            <a:r>
              <a:rPr lang="pt-BR" sz="2800">
                <a:solidFill>
                  <a:schemeClr val="accent2"/>
                </a:solidFill>
              </a:rPr>
              <a:t>	Relacionamento com municípios</a:t>
            </a:r>
          </a:p>
          <a:p>
            <a:pPr lvl="1" algn="just"/>
            <a:endParaRPr lang="pt-BR" sz="1200">
              <a:solidFill>
                <a:schemeClr val="accent2"/>
              </a:solidFill>
            </a:endParaRPr>
          </a:p>
          <a:p>
            <a:pPr lvl="1" algn="just"/>
            <a:r>
              <a:rPr lang="pt-BR" sz="2800">
                <a:solidFill>
                  <a:schemeClr val="accent2"/>
                </a:solidFill>
              </a:rPr>
              <a:t>	SIAPM				</a:t>
            </a:r>
          </a:p>
          <a:p>
            <a:pPr algn="just">
              <a:lnSpc>
                <a:spcPct val="110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 sz="28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pt-BR" sz="4000" b="1">
              <a:solidFill>
                <a:srgbClr val="FF6600"/>
              </a:solidFill>
            </a:endParaRPr>
          </a:p>
          <a:p>
            <a:pPr>
              <a:buFontTx/>
              <a:buNone/>
            </a:pPr>
            <a:endParaRPr lang="pt-BR" sz="4000" b="1">
              <a:solidFill>
                <a:srgbClr val="FF6600"/>
              </a:solidFill>
            </a:endParaRPr>
          </a:p>
        </p:txBody>
      </p:sp>
      <p:sp>
        <p:nvSpPr>
          <p:cNvPr id="319493" name="Text Box 5"/>
          <p:cNvSpPr txBox="1">
            <a:spLocks noChangeArrowheads="1"/>
          </p:cNvSpPr>
          <p:nvPr/>
        </p:nvSpPr>
        <p:spPr bwMode="auto">
          <a:xfrm>
            <a:off x="468313" y="333375"/>
            <a:ext cx="82804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pt-BR" sz="3200">
                <a:solidFill>
                  <a:srgbClr val="FF6600"/>
                </a:solidFill>
              </a:rPr>
              <a:t>PNAFM – Fase II</a:t>
            </a:r>
          </a:p>
        </p:txBody>
      </p:sp>
      <p:sp>
        <p:nvSpPr>
          <p:cNvPr id="319508" name="Rectangle 3"/>
          <p:cNvSpPr>
            <a:spLocks noChangeArrowheads="1"/>
          </p:cNvSpPr>
          <p:nvPr/>
        </p:nvSpPr>
        <p:spPr bwMode="auto">
          <a:xfrm>
            <a:off x="395288" y="126841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400">
                <a:solidFill>
                  <a:schemeClr val="accent2"/>
                </a:solidFill>
              </a:rPr>
              <a:t>Município</a:t>
            </a:r>
            <a:endParaRPr lang="pt-BR" sz="2400" b="0">
              <a:solidFill>
                <a:schemeClr val="accent2"/>
              </a:solidFill>
            </a:endParaRPr>
          </a:p>
          <a:p>
            <a:pPr marL="742950" lvl="1" indent="-28575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000" b="0">
                <a:solidFill>
                  <a:schemeClr val="accent2"/>
                </a:solidFill>
              </a:rPr>
              <a:t>Contratante executor do Programa</a:t>
            </a:r>
          </a:p>
          <a:p>
            <a:pPr marL="742950" lvl="1" indent="-28575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000" b="0">
                <a:solidFill>
                  <a:schemeClr val="accent2"/>
                </a:solidFill>
              </a:rPr>
              <a:t>Unidade de Execução Municipal - UEM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None/>
            </a:pPr>
            <a:endParaRPr lang="pt-BR" sz="1200" b="0">
              <a:solidFill>
                <a:schemeClr val="accent2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400">
                <a:solidFill>
                  <a:schemeClr val="accent2"/>
                </a:solidFill>
              </a:rPr>
              <a:t>Ministério da Fazenda</a:t>
            </a:r>
            <a:r>
              <a:rPr lang="pt-BR" sz="2400" b="0">
                <a:solidFill>
                  <a:schemeClr val="accent2"/>
                </a:solidFill>
              </a:rPr>
              <a:t> </a:t>
            </a:r>
          </a:p>
          <a:p>
            <a:pPr marL="742950" lvl="1" indent="-28575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000" b="0">
                <a:solidFill>
                  <a:schemeClr val="accent2"/>
                </a:solidFill>
              </a:rPr>
              <a:t>Responsável pela Coordenação de Programas – UCP </a:t>
            </a:r>
          </a:p>
          <a:p>
            <a:pPr marL="742950" lvl="1" indent="-28575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000" b="0">
                <a:solidFill>
                  <a:schemeClr val="accent2"/>
                </a:solidFill>
              </a:rPr>
              <a:t>Gestor Nacional do Programa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None/>
            </a:pPr>
            <a:endParaRPr lang="pt-BR" sz="1200" b="0">
              <a:solidFill>
                <a:schemeClr val="accent2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400">
                <a:solidFill>
                  <a:schemeClr val="accent2"/>
                </a:solidFill>
              </a:rPr>
              <a:t>Caixa Econômica Federal</a:t>
            </a:r>
            <a:r>
              <a:rPr lang="pt-BR" sz="2400" b="0">
                <a:solidFill>
                  <a:schemeClr val="accent2"/>
                </a:solidFill>
              </a:rPr>
              <a:t> </a:t>
            </a:r>
          </a:p>
          <a:p>
            <a:pPr marL="742950" lvl="1" indent="-28575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000" b="0">
                <a:solidFill>
                  <a:schemeClr val="accent2"/>
                </a:solidFill>
              </a:rPr>
              <a:t>Agente financeiro e co-executor do Programa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None/>
            </a:pPr>
            <a:endParaRPr lang="pt-BR" sz="1200" b="0">
              <a:solidFill>
                <a:schemeClr val="accent2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400">
                <a:solidFill>
                  <a:schemeClr val="accent2"/>
                </a:solidFill>
              </a:rPr>
              <a:t>Banco Interamericano de Desenvolvimento – BID</a:t>
            </a:r>
            <a:endParaRPr lang="pt-BR" sz="2400" b="0">
              <a:solidFill>
                <a:schemeClr val="accent2"/>
              </a:solidFill>
            </a:endParaRPr>
          </a:p>
          <a:p>
            <a:pPr marL="742950" lvl="1" indent="-28575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000" b="0">
                <a:solidFill>
                  <a:schemeClr val="accent2"/>
                </a:solidFill>
              </a:rPr>
              <a:t> Origem dos recursos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792163"/>
          </a:xfrm>
        </p:spPr>
        <p:txBody>
          <a:bodyPr/>
          <a:lstStyle/>
          <a:p>
            <a:r>
              <a:rPr lang="pt-BR" sz="3200" b="1">
                <a:solidFill>
                  <a:srgbClr val="FF6600"/>
                </a:solidFill>
              </a:rPr>
              <a:t>PNAFM – Fase II</a:t>
            </a:r>
          </a:p>
        </p:txBody>
      </p:sp>
      <p:sp>
        <p:nvSpPr>
          <p:cNvPr id="270344" name="Rectangle 3"/>
          <p:cNvSpPr>
            <a:spLocks noChangeArrowheads="1"/>
          </p:cNvSpPr>
          <p:nvPr/>
        </p:nvSpPr>
        <p:spPr bwMode="auto">
          <a:xfrm>
            <a:off x="457200" y="1341438"/>
            <a:ext cx="8229600" cy="47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pt-BR" sz="2800" i="1">
                <a:solidFill>
                  <a:schemeClr val="accent2"/>
                </a:solidFill>
              </a:rPr>
              <a:t>CAIXA ECONÔMICA FEDERAL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pt-BR" sz="1200" i="1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pt-BR" sz="2800" i="1">
                <a:solidFill>
                  <a:schemeClr val="accent2"/>
                </a:solidFill>
              </a:rPr>
              <a:t>Agente financeiro e co-executora do Programa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pt-BR" sz="2800" i="1">
              <a:solidFill>
                <a:schemeClr val="accent2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400" b="0" i="1">
                <a:solidFill>
                  <a:schemeClr val="accent2"/>
                </a:solidFill>
              </a:rPr>
              <a:t>Apoiar os Municípios na elaboração de pedidos de sub-empréstimo;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None/>
            </a:pPr>
            <a:endParaRPr lang="pt-BR" sz="1200" b="0" i="1">
              <a:solidFill>
                <a:schemeClr val="accent2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400" b="0" i="1">
                <a:solidFill>
                  <a:schemeClr val="accent2"/>
                </a:solidFill>
              </a:rPr>
              <a:t>Pagamentos aos fornecedores;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None/>
            </a:pPr>
            <a:endParaRPr lang="pt-BR" sz="1200" b="0" i="1">
              <a:solidFill>
                <a:schemeClr val="accent2"/>
              </a:solidFill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FF6600"/>
              </a:buClr>
              <a:buFont typeface="Wingdings" pitchFamily="2" charset="2"/>
              <a:buChar char="ü"/>
            </a:pPr>
            <a:r>
              <a:rPr lang="pt-BR" sz="2400" b="0" i="1">
                <a:solidFill>
                  <a:schemeClr val="accent2"/>
                </a:solidFill>
              </a:rPr>
              <a:t>Recebimentos de encargos e amortizações dos contratos PNAFM e repasses da União;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pt-BR" sz="3200" b="1">
                <a:solidFill>
                  <a:srgbClr val="FF6600"/>
                </a:solidFill>
              </a:rPr>
              <a:t>PNAFM – Fase II</a:t>
            </a:r>
          </a:p>
        </p:txBody>
      </p:sp>
      <p:sp>
        <p:nvSpPr>
          <p:cNvPr id="377860" name="Rectangle 4"/>
          <p:cNvSpPr>
            <a:spLocks noChangeArrowheads="1"/>
          </p:cNvSpPr>
          <p:nvPr/>
        </p:nvSpPr>
        <p:spPr bwMode="auto">
          <a:xfrm>
            <a:off x="3276600" y="908050"/>
            <a:ext cx="3313113" cy="7921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pt-BR" sz="1800">
                <a:solidFill>
                  <a:srgbClr val="FF3300"/>
                </a:solidFill>
                <a:latin typeface="Comic Sans MS" pitchFamily="66" charset="0"/>
              </a:rPr>
              <a:t>CAIXA</a:t>
            </a:r>
          </a:p>
        </p:txBody>
      </p:sp>
      <p:sp>
        <p:nvSpPr>
          <p:cNvPr id="377861" name="Rectangle 5"/>
          <p:cNvSpPr>
            <a:spLocks noChangeArrowheads="1"/>
          </p:cNvSpPr>
          <p:nvPr/>
        </p:nvSpPr>
        <p:spPr bwMode="auto">
          <a:xfrm>
            <a:off x="1260475" y="1989138"/>
            <a:ext cx="3313113" cy="865187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 sz="1800">
              <a:solidFill>
                <a:srgbClr val="FF3300"/>
              </a:solidFill>
            </a:endParaRPr>
          </a:p>
          <a:p>
            <a:r>
              <a:rPr lang="pt-BR" sz="1800">
                <a:solidFill>
                  <a:srgbClr val="FF3300"/>
                </a:solidFill>
              </a:rPr>
              <a:t>VIGOV </a:t>
            </a:r>
          </a:p>
          <a:p>
            <a:r>
              <a:rPr lang="pt-BR">
                <a:solidFill>
                  <a:srgbClr val="FF3300"/>
                </a:solidFill>
              </a:rPr>
              <a:t>VP de Governo e </a:t>
            </a:r>
          </a:p>
          <a:p>
            <a:r>
              <a:rPr lang="pt-BR">
                <a:solidFill>
                  <a:srgbClr val="FF3300"/>
                </a:solidFill>
              </a:rPr>
              <a:t>Habitação</a:t>
            </a:r>
          </a:p>
          <a:p>
            <a:endParaRPr lang="pt-BR">
              <a:solidFill>
                <a:srgbClr val="FF3300"/>
              </a:solidFill>
            </a:endParaRPr>
          </a:p>
        </p:txBody>
      </p:sp>
      <p:sp>
        <p:nvSpPr>
          <p:cNvPr id="377862" name="Rectangle 6"/>
          <p:cNvSpPr>
            <a:spLocks noChangeArrowheads="1"/>
          </p:cNvSpPr>
          <p:nvPr/>
        </p:nvSpPr>
        <p:spPr bwMode="auto">
          <a:xfrm>
            <a:off x="1260475" y="3068638"/>
            <a:ext cx="3313113" cy="863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pt-BR" sz="1800">
                <a:solidFill>
                  <a:srgbClr val="FF3300"/>
                </a:solidFill>
              </a:rPr>
              <a:t>SUDES</a:t>
            </a:r>
          </a:p>
          <a:p>
            <a:r>
              <a:rPr lang="pt-BR">
                <a:solidFill>
                  <a:srgbClr val="FF3300"/>
                </a:solidFill>
              </a:rPr>
              <a:t>SN Assistência Técnica e </a:t>
            </a:r>
          </a:p>
          <a:p>
            <a:r>
              <a:rPr lang="pt-BR">
                <a:solidFill>
                  <a:srgbClr val="FF3300"/>
                </a:solidFill>
              </a:rPr>
              <a:t>Desenvolvimento Sustentável</a:t>
            </a:r>
          </a:p>
        </p:txBody>
      </p:sp>
      <p:sp>
        <p:nvSpPr>
          <p:cNvPr id="377863" name="Rectangl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69863" y="4364038"/>
            <a:ext cx="2374900" cy="7207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pt-BR" sz="1800">
                <a:solidFill>
                  <a:srgbClr val="FF3300"/>
                </a:solidFill>
              </a:rPr>
              <a:t>GEAST</a:t>
            </a:r>
          </a:p>
          <a:p>
            <a:r>
              <a:rPr lang="pt-BR">
                <a:solidFill>
                  <a:srgbClr val="FF3300"/>
                </a:solidFill>
              </a:rPr>
              <a:t>GN Assistência Técnica</a:t>
            </a:r>
          </a:p>
        </p:txBody>
      </p:sp>
      <p:sp>
        <p:nvSpPr>
          <p:cNvPr id="377864" name="Rectangle 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060700" y="4364038"/>
            <a:ext cx="2376488" cy="719137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pt-BR" sz="1800">
                <a:solidFill>
                  <a:srgbClr val="FF3300"/>
                </a:solidFill>
              </a:rPr>
              <a:t>GEDU (A,B,C,D,E)</a:t>
            </a:r>
          </a:p>
          <a:p>
            <a:r>
              <a:rPr lang="pt-BR">
                <a:solidFill>
                  <a:srgbClr val="FF3300"/>
                </a:solidFill>
              </a:rPr>
              <a:t>GN Gestão de Rede</a:t>
            </a:r>
          </a:p>
        </p:txBody>
      </p:sp>
      <p:sp>
        <p:nvSpPr>
          <p:cNvPr id="377865" name="Line 10"/>
          <p:cNvSpPr>
            <a:spLocks noChangeShapeType="1"/>
          </p:cNvSpPr>
          <p:nvPr/>
        </p:nvSpPr>
        <p:spPr bwMode="auto">
          <a:xfrm>
            <a:off x="2916238" y="1844675"/>
            <a:ext cx="0" cy="1444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77866" name="Line 11"/>
          <p:cNvSpPr>
            <a:spLocks noChangeShapeType="1"/>
          </p:cNvSpPr>
          <p:nvPr/>
        </p:nvSpPr>
        <p:spPr bwMode="auto">
          <a:xfrm>
            <a:off x="2916238" y="2852738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77867" name="Line 12"/>
          <p:cNvSpPr>
            <a:spLocks noChangeShapeType="1"/>
          </p:cNvSpPr>
          <p:nvPr/>
        </p:nvSpPr>
        <p:spPr bwMode="auto">
          <a:xfrm>
            <a:off x="2916238" y="3932238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77868" name="Line 13"/>
          <p:cNvSpPr>
            <a:spLocks noChangeShapeType="1"/>
          </p:cNvSpPr>
          <p:nvPr/>
        </p:nvSpPr>
        <p:spPr bwMode="auto">
          <a:xfrm>
            <a:off x="1350963" y="4148138"/>
            <a:ext cx="29337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77869" name="Line 14"/>
          <p:cNvSpPr>
            <a:spLocks noChangeShapeType="1"/>
          </p:cNvSpPr>
          <p:nvPr/>
        </p:nvSpPr>
        <p:spPr bwMode="auto">
          <a:xfrm>
            <a:off x="1346200" y="4148138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77870" name="Line 15"/>
          <p:cNvSpPr>
            <a:spLocks noChangeShapeType="1"/>
          </p:cNvSpPr>
          <p:nvPr/>
        </p:nvSpPr>
        <p:spPr bwMode="auto">
          <a:xfrm>
            <a:off x="4281488" y="4148138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77871" name="Line 16"/>
          <p:cNvSpPr>
            <a:spLocks noChangeShapeType="1"/>
          </p:cNvSpPr>
          <p:nvPr/>
        </p:nvSpPr>
        <p:spPr bwMode="auto">
          <a:xfrm>
            <a:off x="4284663" y="5084763"/>
            <a:ext cx="0" cy="2889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77872" name="Rectangle 18"/>
          <p:cNvSpPr>
            <a:spLocks noChangeArrowheads="1"/>
          </p:cNvSpPr>
          <p:nvPr/>
        </p:nvSpPr>
        <p:spPr bwMode="auto">
          <a:xfrm>
            <a:off x="5364163" y="1989138"/>
            <a:ext cx="3313112" cy="865187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pt-BR" sz="1800">
                <a:solidFill>
                  <a:srgbClr val="FF3300"/>
                </a:solidFill>
              </a:rPr>
              <a:t>VIGAN</a:t>
            </a:r>
          </a:p>
          <a:p>
            <a:r>
              <a:rPr lang="pt-BR">
                <a:solidFill>
                  <a:srgbClr val="FF3300"/>
                </a:solidFill>
              </a:rPr>
              <a:t>VP Atendimento, Distribuição e</a:t>
            </a:r>
          </a:p>
          <a:p>
            <a:r>
              <a:rPr lang="pt-BR">
                <a:solidFill>
                  <a:srgbClr val="FF3300"/>
                </a:solidFill>
              </a:rPr>
              <a:t> Negócios</a:t>
            </a:r>
          </a:p>
        </p:txBody>
      </p:sp>
      <p:sp>
        <p:nvSpPr>
          <p:cNvPr id="377873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364163" y="3429000"/>
            <a:ext cx="3313112" cy="863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pt-BR" sz="1800">
                <a:solidFill>
                  <a:srgbClr val="FF3300"/>
                </a:solidFill>
              </a:rPr>
              <a:t>SR</a:t>
            </a:r>
          </a:p>
          <a:p>
            <a:r>
              <a:rPr lang="pt-BR">
                <a:solidFill>
                  <a:srgbClr val="FF3300"/>
                </a:solidFill>
              </a:rPr>
              <a:t>Superintendência Regional</a:t>
            </a:r>
          </a:p>
        </p:txBody>
      </p:sp>
      <p:sp>
        <p:nvSpPr>
          <p:cNvPr id="377874" name="Line 23"/>
          <p:cNvSpPr>
            <a:spLocks noChangeShapeType="1"/>
          </p:cNvSpPr>
          <p:nvPr/>
        </p:nvSpPr>
        <p:spPr bwMode="auto">
          <a:xfrm>
            <a:off x="2916238" y="1844675"/>
            <a:ext cx="410368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77875" name="Line 24"/>
          <p:cNvSpPr>
            <a:spLocks noChangeShapeType="1"/>
          </p:cNvSpPr>
          <p:nvPr/>
        </p:nvSpPr>
        <p:spPr bwMode="auto">
          <a:xfrm>
            <a:off x="7019925" y="1844675"/>
            <a:ext cx="0" cy="1444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77876" name="Line 26"/>
          <p:cNvSpPr>
            <a:spLocks noChangeShapeType="1"/>
          </p:cNvSpPr>
          <p:nvPr/>
        </p:nvSpPr>
        <p:spPr bwMode="auto">
          <a:xfrm>
            <a:off x="4932363" y="1700213"/>
            <a:ext cx="0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77877" name="Rectangle 27"/>
          <p:cNvSpPr>
            <a:spLocks noChangeArrowheads="1"/>
          </p:cNvSpPr>
          <p:nvPr/>
        </p:nvSpPr>
        <p:spPr bwMode="auto">
          <a:xfrm>
            <a:off x="5829300" y="4724400"/>
            <a:ext cx="2376488" cy="719138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pt-BR" sz="1600">
                <a:solidFill>
                  <a:srgbClr val="FF3300"/>
                </a:solidFill>
              </a:rPr>
              <a:t>Ponto de Atendimento</a:t>
            </a:r>
          </a:p>
          <a:p>
            <a:r>
              <a:rPr lang="pt-BR">
                <a:solidFill>
                  <a:srgbClr val="FF3300"/>
                </a:solidFill>
              </a:rPr>
              <a:t>(Agência)</a:t>
            </a:r>
          </a:p>
        </p:txBody>
      </p:sp>
      <p:sp>
        <p:nvSpPr>
          <p:cNvPr id="377878" name="Line 28"/>
          <p:cNvSpPr>
            <a:spLocks noChangeShapeType="1"/>
          </p:cNvSpPr>
          <p:nvPr/>
        </p:nvSpPr>
        <p:spPr bwMode="auto">
          <a:xfrm>
            <a:off x="7019925" y="4292600"/>
            <a:ext cx="0" cy="431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77879" name="Line 29"/>
          <p:cNvSpPr>
            <a:spLocks noChangeShapeType="1"/>
          </p:cNvSpPr>
          <p:nvPr/>
        </p:nvSpPr>
        <p:spPr bwMode="auto">
          <a:xfrm>
            <a:off x="7019925" y="2852738"/>
            <a:ext cx="0" cy="576262"/>
          </a:xfrm>
          <a:prstGeom prst="line">
            <a:avLst/>
          </a:prstGeom>
          <a:noFill/>
          <a:ln w="9525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77900" name="Rectangle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059113" y="5373688"/>
            <a:ext cx="2376487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pt-BR" sz="1800">
                <a:solidFill>
                  <a:srgbClr val="FF3300"/>
                </a:solidFill>
              </a:rPr>
              <a:t>GIDUR</a:t>
            </a:r>
          </a:p>
          <a:p>
            <a:r>
              <a:rPr lang="pt-BR">
                <a:solidFill>
                  <a:srgbClr val="FF3300"/>
                </a:solidFill>
              </a:rPr>
              <a:t>GI Filial Desenvolvimento </a:t>
            </a:r>
          </a:p>
          <a:p>
            <a:r>
              <a:rPr lang="pt-BR">
                <a:solidFill>
                  <a:srgbClr val="FF3300"/>
                </a:solidFill>
              </a:rPr>
              <a:t>Urbano e Rural</a:t>
            </a:r>
          </a:p>
        </p:txBody>
      </p:sp>
      <p:sp>
        <p:nvSpPr>
          <p:cNvPr id="377901" name="Text Box 45"/>
          <p:cNvSpPr txBox="1">
            <a:spLocks noChangeArrowheads="1"/>
          </p:cNvSpPr>
          <p:nvPr/>
        </p:nvSpPr>
        <p:spPr bwMode="auto">
          <a:xfrm>
            <a:off x="0" y="333375"/>
            <a:ext cx="2232025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>
                <a:solidFill>
                  <a:srgbClr val="FF6600"/>
                </a:solidFill>
              </a:rPr>
              <a:t>Estrutura CAIXA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561975"/>
          </a:xfrm>
        </p:spPr>
        <p:txBody>
          <a:bodyPr/>
          <a:lstStyle/>
          <a:p>
            <a:r>
              <a:rPr lang="pt-BR" sz="3200" b="1">
                <a:solidFill>
                  <a:srgbClr val="FF6600"/>
                </a:solidFill>
              </a:rPr>
              <a:t>PNAFM – Fase II</a:t>
            </a:r>
          </a:p>
        </p:txBody>
      </p:sp>
      <p:sp>
        <p:nvSpPr>
          <p:cNvPr id="378884" name="Text Box 4"/>
          <p:cNvSpPr txBox="1">
            <a:spLocks noChangeArrowheads="1"/>
          </p:cNvSpPr>
          <p:nvPr/>
        </p:nvSpPr>
        <p:spPr bwMode="auto">
          <a:xfrm>
            <a:off x="2124075" y="981075"/>
            <a:ext cx="56880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BR" sz="2800">
                <a:solidFill>
                  <a:schemeClr val="accent2"/>
                </a:solidFill>
              </a:rPr>
              <a:t>Atribuição das Unidades CAIXA</a:t>
            </a:r>
            <a:r>
              <a:rPr lang="pt-BR"/>
              <a:t> </a:t>
            </a:r>
            <a:endParaRPr lang="pt-BR">
              <a:solidFill>
                <a:srgbClr val="0000CC"/>
              </a:solidFill>
            </a:endParaRPr>
          </a:p>
        </p:txBody>
      </p:sp>
      <p:sp>
        <p:nvSpPr>
          <p:cNvPr id="378885" name="Text Box 5"/>
          <p:cNvSpPr txBox="1">
            <a:spLocks noChangeArrowheads="1"/>
          </p:cNvSpPr>
          <p:nvPr/>
        </p:nvSpPr>
        <p:spPr bwMode="auto">
          <a:xfrm>
            <a:off x="950913" y="1989138"/>
            <a:ext cx="1841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c</a:t>
            </a:r>
          </a:p>
        </p:txBody>
      </p:sp>
      <p:sp>
        <p:nvSpPr>
          <p:cNvPr id="378886" name="Rectangle 3"/>
          <p:cNvSpPr>
            <a:spLocks noChangeArrowheads="1"/>
          </p:cNvSpPr>
          <p:nvPr/>
        </p:nvSpPr>
        <p:spPr bwMode="auto">
          <a:xfrm>
            <a:off x="468313" y="1628775"/>
            <a:ext cx="82296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pt-BR" sz="3200" b="0">
                <a:solidFill>
                  <a:srgbClr val="FF3300"/>
                </a:solidFill>
              </a:rPr>
              <a:t>SR - Superintendência Regional</a:t>
            </a:r>
            <a:r>
              <a:rPr lang="pt-BR" sz="3200" b="0">
                <a:solidFill>
                  <a:schemeClr val="accent2"/>
                </a:solidFill>
              </a:rPr>
              <a:t> 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endParaRPr lang="pt-BR" sz="1200" b="0">
              <a:solidFill>
                <a:schemeClr val="accent2"/>
              </a:solidFill>
            </a:endParaRP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pt-BR" sz="2400" b="0">
                <a:solidFill>
                  <a:schemeClr val="accent2"/>
                </a:solidFill>
              </a:rPr>
              <a:t>Receber do município, através do Ponto de Atendimento, manifestação de interesse de contratação do Programa;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endParaRPr lang="pt-BR" sz="2400" b="0">
              <a:solidFill>
                <a:schemeClr val="accent2"/>
              </a:solidFill>
            </a:endParaRP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r>
              <a:rPr lang="pt-BR" sz="2400" b="0">
                <a:solidFill>
                  <a:schemeClr val="accent2"/>
                </a:solidFill>
              </a:rPr>
              <a:t>Acompanhar todo o processo para celebração do contrato de sub empréstimo até sua assinatura.</a:t>
            </a:r>
          </a:p>
          <a:p>
            <a:pPr marL="742950" lvl="1" indent="-285750" algn="l">
              <a:spcBef>
                <a:spcPct val="20000"/>
              </a:spcBef>
            </a:pPr>
            <a:endParaRPr lang="pt-BR" sz="2800" b="0">
              <a:solidFill>
                <a:schemeClr val="accent2"/>
              </a:solidFill>
            </a:endParaRPr>
          </a:p>
        </p:txBody>
      </p:sp>
      <p:sp>
        <p:nvSpPr>
          <p:cNvPr id="378887" name="AutoShap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11188" y="6021388"/>
            <a:ext cx="504825" cy="360362"/>
          </a:xfrm>
          <a:prstGeom prst="leftArrow">
            <a:avLst>
              <a:gd name="adj1" fmla="val 50000"/>
              <a:gd name="adj2" fmla="val 3502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561975"/>
          </a:xfrm>
        </p:spPr>
        <p:txBody>
          <a:bodyPr/>
          <a:lstStyle/>
          <a:p>
            <a:r>
              <a:rPr lang="pt-BR" sz="3200" b="1">
                <a:solidFill>
                  <a:srgbClr val="FF6600"/>
                </a:solidFill>
              </a:rPr>
              <a:t>PNAFM – Fase II</a:t>
            </a:r>
          </a:p>
        </p:txBody>
      </p:sp>
      <p:sp>
        <p:nvSpPr>
          <p:cNvPr id="379907" name="Text Box 3"/>
          <p:cNvSpPr txBox="1">
            <a:spLocks noChangeArrowheads="1"/>
          </p:cNvSpPr>
          <p:nvPr/>
        </p:nvSpPr>
        <p:spPr bwMode="auto">
          <a:xfrm>
            <a:off x="2124075" y="981075"/>
            <a:ext cx="56880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BR" sz="2800">
                <a:solidFill>
                  <a:schemeClr val="accent2"/>
                </a:solidFill>
              </a:rPr>
              <a:t>Atribuição das Unidades CAIXA</a:t>
            </a:r>
            <a:r>
              <a:rPr lang="pt-BR"/>
              <a:t> </a:t>
            </a:r>
            <a:endParaRPr lang="pt-BR">
              <a:solidFill>
                <a:srgbClr val="0000CC"/>
              </a:solidFill>
            </a:endParaRPr>
          </a:p>
        </p:txBody>
      </p:sp>
      <p:sp>
        <p:nvSpPr>
          <p:cNvPr id="379908" name="Text Box 4"/>
          <p:cNvSpPr txBox="1">
            <a:spLocks noChangeArrowheads="1"/>
          </p:cNvSpPr>
          <p:nvPr/>
        </p:nvSpPr>
        <p:spPr bwMode="auto">
          <a:xfrm>
            <a:off x="950913" y="1989138"/>
            <a:ext cx="1841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c</a:t>
            </a:r>
          </a:p>
        </p:txBody>
      </p:sp>
      <p:sp>
        <p:nvSpPr>
          <p:cNvPr id="379910" name="Rectangle 3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pt-BR" sz="2400">
                <a:solidFill>
                  <a:srgbClr val="FF3300"/>
                </a:solidFill>
              </a:rPr>
              <a:t>GEDU (A,B,C,D,E) – Gerência  Nacional de Gestão de Rede</a:t>
            </a:r>
          </a:p>
          <a:p>
            <a:pPr marL="742950" lvl="1" indent="-285750" algn="l">
              <a:spcBef>
                <a:spcPct val="20000"/>
              </a:spcBef>
            </a:pPr>
            <a:r>
              <a:rPr lang="pt-BR" sz="2400" b="0">
                <a:solidFill>
                  <a:schemeClr val="accent2"/>
                </a:solidFill>
              </a:rPr>
              <a:t>- Coordena as ações das GIDURs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endParaRPr lang="pt-BR" sz="2400">
              <a:solidFill>
                <a:srgbClr val="FF3300"/>
              </a:solidFill>
            </a:endParaRPr>
          </a:p>
          <a:p>
            <a:pPr marL="742950" lvl="1" indent="-285750" algn="l">
              <a:spcBef>
                <a:spcPct val="20000"/>
              </a:spcBef>
            </a:pPr>
            <a:r>
              <a:rPr lang="pt-BR" sz="2000">
                <a:solidFill>
                  <a:srgbClr val="FF3300"/>
                </a:solidFill>
              </a:rPr>
              <a:t>		</a:t>
            </a:r>
            <a:r>
              <a:rPr lang="pt-BR" sz="2400">
                <a:solidFill>
                  <a:srgbClr val="FF3300"/>
                </a:solidFill>
              </a:rPr>
              <a:t>	</a:t>
            </a:r>
            <a:r>
              <a:rPr lang="pt-BR" sz="2400" b="0">
                <a:solidFill>
                  <a:schemeClr val="accent2"/>
                </a:solidFill>
              </a:rPr>
              <a:t>A – Norte  e Centro-Oeste</a:t>
            </a:r>
          </a:p>
          <a:p>
            <a:pPr marL="742950" lvl="1" indent="-285750" algn="l">
              <a:spcBef>
                <a:spcPct val="20000"/>
              </a:spcBef>
            </a:pPr>
            <a:r>
              <a:rPr lang="pt-BR" sz="2400" b="0">
                <a:solidFill>
                  <a:schemeClr val="accent2"/>
                </a:solidFill>
              </a:rPr>
              <a:t>			B – Nordeste</a:t>
            </a:r>
          </a:p>
          <a:p>
            <a:pPr marL="742950" lvl="1" indent="-285750" algn="l">
              <a:spcBef>
                <a:spcPct val="20000"/>
              </a:spcBef>
            </a:pPr>
            <a:r>
              <a:rPr lang="pt-BR" sz="2400" b="0">
                <a:solidFill>
                  <a:schemeClr val="accent2"/>
                </a:solidFill>
              </a:rPr>
              <a:t>			C – Sul</a:t>
            </a:r>
          </a:p>
          <a:p>
            <a:pPr marL="742950" lvl="1" indent="-285750" algn="l">
              <a:spcBef>
                <a:spcPct val="20000"/>
              </a:spcBef>
            </a:pPr>
            <a:r>
              <a:rPr lang="pt-BR" sz="2400" b="0">
                <a:solidFill>
                  <a:schemeClr val="accent2"/>
                </a:solidFill>
              </a:rPr>
              <a:t>			D – RJ, ES e MG</a:t>
            </a:r>
          </a:p>
          <a:p>
            <a:pPr marL="742950" lvl="1" indent="-285750" algn="l">
              <a:spcBef>
                <a:spcPct val="20000"/>
              </a:spcBef>
            </a:pPr>
            <a:r>
              <a:rPr lang="pt-BR" sz="2400" b="0">
                <a:solidFill>
                  <a:schemeClr val="accent2"/>
                </a:solidFill>
              </a:rPr>
              <a:t>			E – São Paulo</a:t>
            </a:r>
          </a:p>
          <a:p>
            <a:pPr marL="742950" lvl="1" indent="-285750" algn="l">
              <a:spcBef>
                <a:spcPct val="20000"/>
              </a:spcBef>
              <a:buFontTx/>
              <a:buChar char="–"/>
            </a:pPr>
            <a:endParaRPr lang="pt-BR" sz="2400" b="0">
              <a:solidFill>
                <a:schemeClr val="accent2"/>
              </a:solidFill>
            </a:endParaRPr>
          </a:p>
        </p:txBody>
      </p:sp>
      <p:sp>
        <p:nvSpPr>
          <p:cNvPr id="379911" name="AutoShap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50825" y="6092825"/>
            <a:ext cx="504825" cy="288925"/>
          </a:xfrm>
          <a:prstGeom prst="leftArrow">
            <a:avLst>
              <a:gd name="adj1" fmla="val 50000"/>
              <a:gd name="adj2" fmla="val 43681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561975"/>
          </a:xfrm>
        </p:spPr>
        <p:txBody>
          <a:bodyPr/>
          <a:lstStyle/>
          <a:p>
            <a:r>
              <a:rPr lang="pt-BR" sz="3200" b="1">
                <a:solidFill>
                  <a:srgbClr val="FF6600"/>
                </a:solidFill>
              </a:rPr>
              <a:t>PNAFM – Fase II</a:t>
            </a:r>
          </a:p>
        </p:txBody>
      </p:sp>
      <p:sp>
        <p:nvSpPr>
          <p:cNvPr id="380931" name="Text Box 3"/>
          <p:cNvSpPr txBox="1">
            <a:spLocks noChangeArrowheads="1"/>
          </p:cNvSpPr>
          <p:nvPr/>
        </p:nvSpPr>
        <p:spPr bwMode="auto">
          <a:xfrm>
            <a:off x="2124075" y="981075"/>
            <a:ext cx="56880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BR" sz="2800">
                <a:solidFill>
                  <a:schemeClr val="accent2"/>
                </a:solidFill>
              </a:rPr>
              <a:t>Atribuição das Unidades CAIXA</a:t>
            </a:r>
            <a:r>
              <a:rPr lang="pt-BR"/>
              <a:t> </a:t>
            </a:r>
            <a:endParaRPr lang="pt-BR">
              <a:solidFill>
                <a:srgbClr val="0000CC"/>
              </a:solidFill>
            </a:endParaRPr>
          </a:p>
        </p:txBody>
      </p:sp>
      <p:sp>
        <p:nvSpPr>
          <p:cNvPr id="380932" name="Text Box 4"/>
          <p:cNvSpPr txBox="1">
            <a:spLocks noChangeArrowheads="1"/>
          </p:cNvSpPr>
          <p:nvPr/>
        </p:nvSpPr>
        <p:spPr bwMode="auto">
          <a:xfrm>
            <a:off x="950913" y="1989138"/>
            <a:ext cx="1841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c</a:t>
            </a:r>
          </a:p>
        </p:txBody>
      </p:sp>
      <p:sp>
        <p:nvSpPr>
          <p:cNvPr id="380934" name="Rectangle 3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pt-BR" sz="2400">
                <a:solidFill>
                  <a:srgbClr val="FF3300"/>
                </a:solidFill>
              </a:rPr>
              <a:t>GIDUR – GI de Desenvolvimento Urbano e Rural</a:t>
            </a:r>
            <a:endParaRPr lang="pt-BR" sz="1200">
              <a:solidFill>
                <a:srgbClr val="FF3300"/>
              </a:solidFill>
            </a:endParaRP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2400" b="0">
                <a:solidFill>
                  <a:schemeClr val="accent2"/>
                </a:solidFill>
              </a:rPr>
              <a:t>Orienta e apóia os municípios na elaboração dos pedidos de financiamento e na obtenção da autorização da STN;</a:t>
            </a: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None/>
            </a:pPr>
            <a:endParaRPr lang="pt-BR" sz="1200" b="0">
              <a:solidFill>
                <a:schemeClr val="accent2"/>
              </a:solidFill>
            </a:endParaRP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2400" b="0">
                <a:solidFill>
                  <a:schemeClr val="accent2"/>
                </a:solidFill>
              </a:rPr>
              <a:t>Certifica a exigibilidade dos municípios na contratação do sub empréstimo;</a:t>
            </a: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None/>
            </a:pPr>
            <a:endParaRPr lang="pt-BR" sz="1200" b="0">
              <a:solidFill>
                <a:schemeClr val="accent2"/>
              </a:solidFill>
            </a:endParaRP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2400" b="0">
                <a:solidFill>
                  <a:schemeClr val="accent2"/>
                </a:solidFill>
              </a:rPr>
              <a:t>Supervisiona e acompanha a execução dos procedimentos operacionais de projetos;</a:t>
            </a:r>
          </a:p>
          <a:p>
            <a:pPr marL="1600200" lvl="3" indent="-228600" algn="r">
              <a:spcBef>
                <a:spcPct val="20000"/>
              </a:spcBef>
              <a:buFont typeface="Wingdings" pitchFamily="2" charset="2"/>
              <a:buNone/>
            </a:pPr>
            <a:r>
              <a:rPr lang="pt-BR" sz="1800" b="0">
                <a:solidFill>
                  <a:schemeClr val="accent2"/>
                </a:solidFill>
              </a:rPr>
              <a:t>Continua......</a:t>
            </a:r>
          </a:p>
          <a:p>
            <a:pPr marL="742950" lvl="1" indent="-285750" algn="l">
              <a:spcBef>
                <a:spcPct val="20000"/>
              </a:spcBef>
            </a:pPr>
            <a:endParaRPr lang="pt-BR" sz="2400" b="0">
              <a:solidFill>
                <a:schemeClr val="accent2"/>
              </a:solidFill>
            </a:endParaRPr>
          </a:p>
        </p:txBody>
      </p:sp>
      <p:sp>
        <p:nvSpPr>
          <p:cNvPr id="380935" name="AutoShap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468313" y="6021388"/>
            <a:ext cx="431800" cy="287337"/>
          </a:xfrm>
          <a:prstGeom prst="leftArrow">
            <a:avLst>
              <a:gd name="adj1" fmla="val 50000"/>
              <a:gd name="adj2" fmla="val 3756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561975"/>
          </a:xfrm>
        </p:spPr>
        <p:txBody>
          <a:bodyPr/>
          <a:lstStyle/>
          <a:p>
            <a:r>
              <a:rPr lang="pt-BR" sz="3200" b="1">
                <a:solidFill>
                  <a:srgbClr val="FF6600"/>
                </a:solidFill>
              </a:rPr>
              <a:t>PNAFM – Fase II</a:t>
            </a:r>
          </a:p>
        </p:txBody>
      </p:sp>
      <p:sp>
        <p:nvSpPr>
          <p:cNvPr id="381955" name="Text Box 3"/>
          <p:cNvSpPr txBox="1">
            <a:spLocks noChangeArrowheads="1"/>
          </p:cNvSpPr>
          <p:nvPr/>
        </p:nvSpPr>
        <p:spPr bwMode="auto">
          <a:xfrm>
            <a:off x="2124075" y="981075"/>
            <a:ext cx="5688013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pt-BR" sz="2800">
                <a:solidFill>
                  <a:schemeClr val="accent2"/>
                </a:solidFill>
              </a:rPr>
              <a:t>Atribuição das Unidades CAIXA</a:t>
            </a:r>
            <a:r>
              <a:rPr lang="pt-BR"/>
              <a:t> </a:t>
            </a:r>
            <a:endParaRPr lang="pt-BR">
              <a:solidFill>
                <a:srgbClr val="0000CC"/>
              </a:solidFill>
            </a:endParaRPr>
          </a:p>
        </p:txBody>
      </p:sp>
      <p:sp>
        <p:nvSpPr>
          <p:cNvPr id="381956" name="Text Box 4"/>
          <p:cNvSpPr txBox="1">
            <a:spLocks noChangeArrowheads="1"/>
          </p:cNvSpPr>
          <p:nvPr/>
        </p:nvSpPr>
        <p:spPr bwMode="auto">
          <a:xfrm>
            <a:off x="950913" y="1989138"/>
            <a:ext cx="1841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/>
              <a:t>c</a:t>
            </a:r>
          </a:p>
        </p:txBody>
      </p:sp>
      <p:sp>
        <p:nvSpPr>
          <p:cNvPr id="381957" name="Rectangle 3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pt-BR" sz="2400">
                <a:solidFill>
                  <a:srgbClr val="FF3300"/>
                </a:solidFill>
              </a:rPr>
              <a:t>GIDUR – GI de Desenvolvimento Urbano e Rural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endParaRPr lang="pt-BR" sz="1200">
              <a:solidFill>
                <a:srgbClr val="FF3300"/>
              </a:solidFill>
            </a:endParaRP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2400" b="0">
                <a:solidFill>
                  <a:schemeClr val="accent2"/>
                </a:solidFill>
              </a:rPr>
              <a:t>Analisa os pedidos de desembolso e respectivas justificativas de gastos;</a:t>
            </a: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endParaRPr lang="pt-BR" sz="1200" b="0">
              <a:solidFill>
                <a:schemeClr val="accent2"/>
              </a:solidFill>
            </a:endParaRP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2400" b="0">
                <a:solidFill>
                  <a:schemeClr val="accent2"/>
                </a:solidFill>
              </a:rPr>
              <a:t>Orienta a UEM quanto ao processo de aquisições;</a:t>
            </a: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endParaRPr lang="pt-BR" sz="1200" b="0">
              <a:solidFill>
                <a:schemeClr val="accent2"/>
              </a:solidFill>
            </a:endParaRP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2400" b="0">
                <a:solidFill>
                  <a:schemeClr val="accent2"/>
                </a:solidFill>
              </a:rPr>
              <a:t>Gera a movimentação financeira para liberação de recursos através de DRP encaminhada ao Ponto de Atendimento;</a:t>
            </a: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endParaRPr lang="pt-BR" sz="1200" b="0">
              <a:solidFill>
                <a:schemeClr val="accent2"/>
              </a:solidFill>
            </a:endParaRPr>
          </a:p>
          <a:p>
            <a:pPr marL="742950" lvl="1" indent="-285750" algn="l">
              <a:spcBef>
                <a:spcPct val="20000"/>
              </a:spcBef>
              <a:buFont typeface="Wingdings" pitchFamily="2" charset="2"/>
              <a:buChar char="Ø"/>
            </a:pPr>
            <a:r>
              <a:rPr lang="pt-BR" sz="2400" b="0">
                <a:solidFill>
                  <a:schemeClr val="accent2"/>
                </a:solidFill>
              </a:rPr>
              <a:t>Efetua pagamento ao fornecedor mediante autorização da UEM;</a:t>
            </a:r>
            <a:endParaRPr lang="pt-BR" sz="1800" b="0">
              <a:solidFill>
                <a:schemeClr val="accent2"/>
              </a:solidFill>
            </a:endParaRPr>
          </a:p>
        </p:txBody>
      </p:sp>
      <p:sp>
        <p:nvSpPr>
          <p:cNvPr id="381958" name="AutoShape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468313" y="6237288"/>
            <a:ext cx="503237" cy="360362"/>
          </a:xfrm>
          <a:prstGeom prst="leftArrow">
            <a:avLst>
              <a:gd name="adj1" fmla="val 50000"/>
              <a:gd name="adj2" fmla="val 3491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sign padrão">
  <a:themeElements>
    <a:clrScheme name="1_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5530</TotalTime>
  <Words>645</Words>
  <Application>Microsoft Office PowerPoint</Application>
  <PresentationFormat>Apresentação na tela (4:3)</PresentationFormat>
  <Paragraphs>159</Paragraphs>
  <Slides>16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Wingdings</vt:lpstr>
      <vt:lpstr>Comic Sans MS</vt:lpstr>
      <vt:lpstr>1_Design padrão</vt:lpstr>
      <vt:lpstr>Slide 1</vt:lpstr>
      <vt:lpstr>Slide 2</vt:lpstr>
      <vt:lpstr>Slide 3</vt:lpstr>
      <vt:lpstr>PNAFM – Fase II</vt:lpstr>
      <vt:lpstr>PNAFM – Fase II</vt:lpstr>
      <vt:lpstr>PNAFM – Fase II</vt:lpstr>
      <vt:lpstr>PNAFM – Fase II</vt:lpstr>
      <vt:lpstr>PNAFM – Fase II</vt:lpstr>
      <vt:lpstr>PNAFM – Fase II</vt:lpstr>
      <vt:lpstr>PNAFM – Fase II</vt:lpstr>
      <vt:lpstr>PNAFM – Fase II</vt:lpstr>
      <vt:lpstr>PNAFM – Fase II</vt:lpstr>
      <vt:lpstr>PNAFM – Fase II</vt:lpstr>
      <vt:lpstr>Slide 14</vt:lpstr>
      <vt:lpstr>PNAFM – Fase II</vt:lpstr>
      <vt:lpstr>Slide 16</vt:lpstr>
    </vt:vector>
  </TitlesOfParts>
  <Company>BorghierhLowe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larissa.santos</dc:creator>
  <cp:lastModifiedBy>IrmaBC</cp:lastModifiedBy>
  <cp:revision>190</cp:revision>
  <dcterms:created xsi:type="dcterms:W3CDTF">2009-08-13T21:08:28Z</dcterms:created>
  <dcterms:modified xsi:type="dcterms:W3CDTF">2018-08-31T12:56:13Z</dcterms:modified>
</cp:coreProperties>
</file>