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67" r:id="rId2"/>
    <p:sldId id="468" r:id="rId3"/>
    <p:sldId id="462" r:id="rId4"/>
    <p:sldId id="310" r:id="rId5"/>
    <p:sldId id="319" r:id="rId6"/>
    <p:sldId id="321" r:id="rId7"/>
    <p:sldId id="438" r:id="rId8"/>
    <p:sldId id="441" r:id="rId9"/>
    <p:sldId id="442" r:id="rId10"/>
    <p:sldId id="443" r:id="rId11"/>
    <p:sldId id="444" r:id="rId12"/>
    <p:sldId id="445" r:id="rId13"/>
    <p:sldId id="449" r:id="rId14"/>
    <p:sldId id="450" r:id="rId15"/>
    <p:sldId id="281" r:id="rId16"/>
    <p:sldId id="322" r:id="rId17"/>
    <p:sldId id="323" r:id="rId18"/>
    <p:sldId id="324" r:id="rId19"/>
    <p:sldId id="325" r:id="rId20"/>
    <p:sldId id="288" r:id="rId21"/>
    <p:sldId id="327" r:id="rId22"/>
    <p:sldId id="328" r:id="rId23"/>
    <p:sldId id="292" r:id="rId24"/>
    <p:sldId id="358" r:id="rId25"/>
    <p:sldId id="362" r:id="rId26"/>
    <p:sldId id="330" r:id="rId27"/>
    <p:sldId id="331" r:id="rId28"/>
    <p:sldId id="332" r:id="rId29"/>
    <p:sldId id="333" r:id="rId30"/>
    <p:sldId id="334" r:id="rId31"/>
    <p:sldId id="343" r:id="rId32"/>
    <p:sldId id="302" r:id="rId33"/>
    <p:sldId id="341" r:id="rId34"/>
    <p:sldId id="345" r:id="rId35"/>
    <p:sldId id="466" r:id="rId36"/>
  </p:sldIdLst>
  <p:sldSz cx="9144000" cy="6858000" type="screen4x3"/>
  <p:notesSz cx="6797675" cy="9926638"/>
  <p:custShowLst>
    <p:custShow name="Apresentação personalizada 1" id="0">
      <p:sldLst/>
    </p:custShow>
  </p:custShow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72" autoAdjust="0"/>
    <p:restoredTop sz="94660"/>
  </p:normalViewPr>
  <p:slideViewPr>
    <p:cSldViewPr>
      <p:cViewPr>
        <p:scale>
          <a:sx n="50" d="100"/>
          <a:sy n="50" d="100"/>
        </p:scale>
        <p:origin x="-1074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5225A2-56FB-435B-B97F-EB1B09AC721C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160FBE-11FA-4B7F-B64A-6FF5A9FBFD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176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6E7FC9-CEC4-4B51-BA53-01E4623DC437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A953E1-684D-402B-8600-917557283E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141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393327-CA6F-462E-8CCF-BF062C62768E}" type="slidenum">
              <a:rPr lang="pt-BR" sz="1200"/>
              <a:pPr algn="r"/>
              <a:t>3</a:t>
            </a:fld>
            <a:endParaRPr lang="pt-BR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53F4E-1A29-4553-B13B-4B3F702E4505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F469-463D-4FE3-BABF-2ABAC31096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9F2A-38A1-499A-8E8F-DA0628474BA4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D305-6A23-4BFE-A17B-B24482E478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DB3AA-49B8-4DDA-8319-045A5CC175C3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5A78-1A99-443B-85E2-AD146D49AF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5C36-6ECD-4B0B-A69B-E7132439DAAC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5904-1D95-4178-AADB-704553BFF0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00AB-E9A8-437A-8654-BCD63D547A11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8CC1-C3B8-4483-8046-29D5C6783A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962C-A604-4D11-B4DC-BC7DDA8C2282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491D-85E9-486D-BB02-86270C146A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0A67-D664-4C9B-BDAE-6627F870C121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7712-3CC2-4792-801A-CEFA50D7E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0D51B-4582-4052-BE03-44A495AE743F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D5E2-C0F1-425C-A0FE-AD662DA0B3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1143-CB20-4D69-A13E-B71E14734FC4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3944-85C7-4515-8CF9-735D8A06C5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01CA-4E90-4C80-A27D-0AD53D277889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8E80-EE84-4393-9E9F-65CC9466F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025F-D7AF-4CCD-8313-CD3758678436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AE3E-390E-4E1B-ADC7-FB0FA41ECC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34ECF1-B706-4DA5-A130-1255B45A7638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918E75-1570-4E3D-A0D6-D30790EC74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pt-BR" smtClean="0"/>
          </a:p>
        </p:txBody>
      </p:sp>
      <p:sp>
        <p:nvSpPr>
          <p:cNvPr id="16386" name="Subtítu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pt-BR" smtClean="0">
              <a:solidFill>
                <a:srgbClr val="898989"/>
              </a:solidFill>
            </a:endParaRPr>
          </a:p>
        </p:txBody>
      </p:sp>
      <p:pic>
        <p:nvPicPr>
          <p:cNvPr id="16387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5" name="Picture 2" descr="C:\Documents and Settings\wilson.brasil\Meus documentos\Nova image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3" y="115888"/>
            <a:ext cx="4852987" cy="6597650"/>
          </a:xfrm>
          <a:prstGeom prst="rect">
            <a:avLst/>
          </a:prstGeom>
          <a:noFill/>
          <a:ln w="76200" cmpd="tri">
            <a:solidFill>
              <a:srgbClr val="6666FF">
                <a:alpha val="98822"/>
              </a:srgbClr>
            </a:solidFill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11863" y="1057707"/>
            <a:ext cx="2663825" cy="45858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atin typeface="Book Antiqua" pitchFamily="18" charset="0"/>
              </a:rPr>
              <a:t>BIC ATUAL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atin typeface="Book Antiqua" pitchFamily="18" charset="0"/>
              </a:rPr>
              <a:t>Modelo digital, desenho em CAD, desenho e BIC arquivados em meio digital</a:t>
            </a:r>
            <a:r>
              <a:rPr lang="pt-BR" sz="2800" b="1" dirty="0" smtClean="0">
                <a:latin typeface="Book Antiqua" pitchFamily="18" charset="0"/>
              </a:rPr>
              <a:t>.</a:t>
            </a:r>
            <a:endParaRPr lang="pt-BR" dirty="0"/>
          </a:p>
          <a:p>
            <a:pPr>
              <a:spcBef>
                <a:spcPct val="50000"/>
              </a:spcBef>
              <a:defRPr/>
            </a:pPr>
            <a:endParaRPr lang="pt-BR" dirty="0"/>
          </a:p>
          <a:p>
            <a:pPr>
              <a:spcBef>
                <a:spcPct val="50000"/>
              </a:spcBef>
              <a:defRPr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29" name="Picture 4" descr="Z:\LIVRE\GIG\Maycon\wil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73025"/>
            <a:ext cx="5002213" cy="6669088"/>
          </a:xfrm>
          <a:prstGeom prst="rect">
            <a:avLst/>
          </a:prstGeom>
          <a:noFill/>
          <a:ln w="76200" cmpd="tri">
            <a:solidFill>
              <a:srgbClr val="6666FF"/>
            </a:solidFill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11863" y="1110368"/>
            <a:ext cx="2663825" cy="52475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atin typeface="Book Antiqua" pitchFamily="18" charset="0"/>
              </a:rPr>
              <a:t>PBIC	- Planilha do Boletim de Informações Cadastrais</a:t>
            </a:r>
          </a:p>
          <a:p>
            <a:pPr algn="ctr">
              <a:spcBef>
                <a:spcPct val="50000"/>
              </a:spcBef>
              <a:defRPr/>
            </a:pPr>
            <a:endParaRPr lang="pt-BR" sz="2800" b="1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atin typeface="Book Antiqua" pitchFamily="18" charset="0"/>
              </a:rPr>
              <a:t>Avaliação do imóvel em nova </a:t>
            </a:r>
            <a:r>
              <a:rPr lang="pt-BR" sz="2800" b="1" dirty="0" smtClean="0">
                <a:latin typeface="Book Antiqua" pitchFamily="18" charset="0"/>
              </a:rPr>
              <a:t>metodologia</a:t>
            </a:r>
            <a:endParaRPr lang="pt-BR" dirty="0"/>
          </a:p>
          <a:p>
            <a:pPr>
              <a:spcBef>
                <a:spcPct val="50000"/>
              </a:spcBef>
              <a:defRPr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14282" y="62546"/>
          <a:ext cx="8715468" cy="6652602"/>
        </p:xfrm>
        <a:graphic>
          <a:graphicData uri="http://schemas.openxmlformats.org/drawingml/2006/table">
            <a:tbl>
              <a:tblPr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tblPr>
              <a:tblGrid>
                <a:gridCol w="4071966"/>
                <a:gridCol w="4572032"/>
                <a:gridCol w="71470"/>
              </a:tblGrid>
              <a:tr h="22393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CATEGORIAS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DO SISTEMA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TIQUE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          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CATEGORIAS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PBIC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 smtClean="0">
                          <a:latin typeface="+mj-lt"/>
                          <a:ea typeface="MS Mincho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 smtClean="0">
                          <a:latin typeface="+mj-lt"/>
                          <a:ea typeface="MS Mincho"/>
                          <a:cs typeface="Times New Roman"/>
                        </a:rPr>
                        <a:t>PRECÁRIO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latin typeface="+mj-lt"/>
                          <a:ea typeface="MS Mincho"/>
                          <a:cs typeface="Times New Roman"/>
                        </a:rPr>
                        <a:t>Mínimo Inferior MI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Mínimo Superior MS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POPULAR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Baixo Inferior BI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Baixo Médio BM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MÉDIO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Baixo Superior BS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latin typeface="+mj-lt"/>
                          <a:ea typeface="MS Mincho"/>
                          <a:cs typeface="Times New Roman"/>
                        </a:rPr>
                        <a:t>Normal Inferior NI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 smtClean="0">
                          <a:latin typeface="+mj-lt"/>
                          <a:ea typeface="MS Mincho"/>
                          <a:cs typeface="Times New Roman"/>
                        </a:rPr>
                        <a:t>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 smtClean="0">
                          <a:latin typeface="+mj-lt"/>
                          <a:ea typeface="MS Mincho"/>
                          <a:cs typeface="Times New Roman"/>
                        </a:rPr>
                        <a:t>FINO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500" b="1" dirty="0">
                          <a:latin typeface="+mj-lt"/>
                          <a:ea typeface="MS Mincho"/>
                          <a:cs typeface="Times New Roman"/>
                        </a:rPr>
                        <a:t>Normal Medio NM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5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500" b="1" dirty="0" smtClean="0"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500" b="1" dirty="0" smtClean="0">
                        <a:latin typeface="+mj-lt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+mj-lt"/>
                          <a:ea typeface="MS Mincho"/>
                          <a:cs typeface="Times New Roman"/>
                        </a:rPr>
                        <a:t>LUXO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Normal Superior NS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0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4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Alto Inferior AI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+mj-lt"/>
                          <a:ea typeface="MS Mincho"/>
                          <a:cs typeface="Times New Roman"/>
                        </a:rPr>
                        <a:t>Alto Médio AM</a:t>
                      </a: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Times New Roman"/>
                          <a:ea typeface="MS Mincho"/>
                          <a:cs typeface="Times New Roman"/>
                        </a:rPr>
                        <a:t>Alto Superior AS</a:t>
                      </a:r>
                      <a:endParaRPr lang="pt-BR" sz="1500" dirty="0"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475" marR="18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354" name="Rectangle 1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7772400" cy="1143000"/>
          </a:xfrm>
        </p:spPr>
        <p:txBody>
          <a:bodyPr/>
          <a:lstStyle/>
          <a:p>
            <a:pPr eaLnBrk="1" hangingPunct="1"/>
            <a:r>
              <a:rPr lang="pt-BR" sz="2400" b="1" dirty="0" smtClean="0"/>
              <a:t>COMPARATIVO DE CATEGORIAS – TIQUE X PBIC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98627"/>
            <a:ext cx="7772400" cy="3802075"/>
          </a:xfrm>
        </p:spPr>
        <p:txBody>
          <a:bodyPr/>
          <a:lstStyle/>
          <a:p>
            <a:pPr algn="just" eaLnBrk="1" hangingPunct="1"/>
            <a:r>
              <a:rPr lang="pt-BR" sz="2800" dirty="0" smtClean="0"/>
              <a:t>Utilizando os dados coletados nos últimos 04 (quatro) anos nos imóveis prediais vistoriados e consistidos através do censo imobiliário, foi traçado o quadro comparativo com seus respectivos percentuais de acréscimo/decréscimo entre as categorias do sistema atual – TIQUE – e o futuro – PBIC – demonstrando a projeção das mesmas.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92" name="Group 72"/>
          <p:cNvGraphicFramePr>
            <a:graphicFrameLocks noGrp="1"/>
          </p:cNvGraphicFramePr>
          <p:nvPr/>
        </p:nvGraphicFramePr>
        <p:xfrm>
          <a:off x="285720" y="285728"/>
          <a:ext cx="8281987" cy="5853115"/>
        </p:xfrm>
        <a:graphic>
          <a:graphicData uri="http://schemas.openxmlformats.org/drawingml/2006/table">
            <a:tbl>
              <a:tblPr/>
              <a:tblGrid>
                <a:gridCol w="1866900"/>
                <a:gridCol w="3194050"/>
                <a:gridCol w="3221037"/>
              </a:tblGrid>
              <a:tr h="1268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QUADRO COMPARATIVO – PROJEÇÃO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MUDANÇA POR CATEGORIA (INDIVIDUAL)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TIQUE                                    PBIC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= 5,81%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18.873 UNIDADES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ACRÉSCIMO DE 5,0 %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6,1%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= 23,95%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77.810 UNIDADES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ACRÉSCIMO DE 13,3 %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26,1%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= 27,66%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89.852 UNIDADES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ACRÉSCIMO DE 31,2 %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34,3%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= 24,18%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78.544 UNIDADES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DECRÉSCIMO DE 17,1 %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19,0%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= 18,40%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Þ"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59.759 UNIDADES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DECRÉSCIMO DE 17,8 %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=&gt; 14,5%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324.838 UNIDADES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324.838 UNIDADES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1328762" y="823935"/>
            <a:ext cx="6743700" cy="5819775"/>
          </a:xfrm>
        </p:spPr>
        <p:txBody>
          <a:bodyPr/>
          <a:lstStyle/>
          <a:p>
            <a:pPr marL="0" indent="0" algn="just"/>
            <a:r>
              <a:rPr lang="pt-BR" dirty="0" smtClean="0"/>
              <a:t> Após obtermos uma forma de avaliar mais correta e justa, passamos a segunda etapa de nosso projeto que era o Recadastramento dos Imóveis do Município, visto que a última atualização do Cadastro era de 1995. Precisávamos de um banco de dados confiável.</a:t>
            </a:r>
          </a:p>
          <a:p>
            <a:pPr marL="0" indent="0" algn="just"/>
            <a:r>
              <a:rPr lang="pt-BR" dirty="0" smtClean="0"/>
              <a:t> Assim nasceu o Censo Imobiliário em 2005, na administração do Prefeito Nelson </a:t>
            </a:r>
            <a:r>
              <a:rPr lang="pt-BR" dirty="0" err="1" smtClean="0"/>
              <a:t>Trad</a:t>
            </a:r>
            <a:r>
              <a:rPr lang="pt-BR" dirty="0" smtClean="0"/>
              <a:t> Filho.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49" name="Text Box 19"/>
          <p:cNvSpPr txBox="1">
            <a:spLocks noChangeArrowheads="1"/>
          </p:cNvSpPr>
          <p:nvPr/>
        </p:nvSpPr>
        <p:spPr bwMode="auto">
          <a:xfrm>
            <a:off x="2809905" y="1142984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atin typeface="Verdana" pitchFamily="34" charset="0"/>
              </a:rPr>
              <a:t>2ª ETAPA</a:t>
            </a:r>
          </a:p>
        </p:txBody>
      </p:sp>
      <p:sp>
        <p:nvSpPr>
          <p:cNvPr id="104450" name="Text Box 20"/>
          <p:cNvSpPr txBox="1">
            <a:spLocks noChangeArrowheads="1"/>
          </p:cNvSpPr>
          <p:nvPr/>
        </p:nvSpPr>
        <p:spPr bwMode="auto">
          <a:xfrm>
            <a:off x="792193" y="2303447"/>
            <a:ext cx="7923211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RECASTRAMENTO DOS IMÓVEIS	</a:t>
            </a:r>
            <a:r>
              <a:rPr lang="pt-BR" sz="3200" dirty="0">
                <a:latin typeface="Verdana" pitchFamily="34" charset="0"/>
              </a:rPr>
              <a:t>Banco de Dados Confiável</a:t>
            </a:r>
          </a:p>
          <a:p>
            <a:pPr>
              <a:spcBef>
                <a:spcPct val="50000"/>
              </a:spcBef>
            </a:pPr>
            <a:endParaRPr lang="pt-BR" sz="16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2005 – Censo Imobiliário</a:t>
            </a:r>
          </a:p>
          <a:p>
            <a:pPr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	</a:t>
            </a:r>
            <a:r>
              <a:rPr lang="pt-BR" sz="3200" dirty="0">
                <a:latin typeface="Verdana" pitchFamily="34" charset="0"/>
              </a:rPr>
              <a:t>Recadastrar 355.000 unidades imobiliárias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3" name="Text Box 5"/>
          <p:cNvSpPr txBox="1">
            <a:spLocks noChangeArrowheads="1"/>
          </p:cNvSpPr>
          <p:nvPr/>
        </p:nvSpPr>
        <p:spPr bwMode="auto">
          <a:xfrm>
            <a:off x="2700338" y="785794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atin typeface="Verdana" pitchFamily="34" charset="0"/>
              </a:rPr>
              <a:t>PROJETO</a:t>
            </a:r>
          </a:p>
        </p:txBody>
      </p:sp>
      <p:sp>
        <p:nvSpPr>
          <p:cNvPr id="105474" name="Text Box 6"/>
          <p:cNvSpPr txBox="1">
            <a:spLocks noChangeArrowheads="1"/>
          </p:cNvSpPr>
          <p:nvPr/>
        </p:nvSpPr>
        <p:spPr bwMode="auto">
          <a:xfrm>
            <a:off x="179388" y="1600182"/>
            <a:ext cx="878522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>
              <a:spcBef>
                <a:spcPct val="50000"/>
              </a:spcBef>
              <a:tabLst>
                <a:tab pos="723900" algn="l"/>
              </a:tabLst>
            </a:pPr>
            <a:r>
              <a:rPr lang="pt-BR" sz="3000" b="1" dirty="0">
                <a:latin typeface="Verdana" pitchFamily="34" charset="0"/>
              </a:rPr>
              <a:t>Metodologia Própria – </a:t>
            </a:r>
            <a:r>
              <a:rPr lang="pt-BR" sz="3000" dirty="0">
                <a:latin typeface="Verdana" pitchFamily="34" charset="0"/>
              </a:rPr>
              <a:t>gera a seguinte demanda:</a:t>
            </a:r>
          </a:p>
          <a:p>
            <a:pPr marL="444500">
              <a:spcBef>
                <a:spcPct val="50000"/>
              </a:spcBef>
              <a:buFont typeface="Arial" charset="0"/>
              <a:buChar char="•"/>
              <a:tabLst>
                <a:tab pos="723900" algn="l"/>
              </a:tabLst>
            </a:pPr>
            <a:r>
              <a:rPr lang="pt-BR" sz="3200" dirty="0">
                <a:latin typeface="Verdana" pitchFamily="34" charset="0"/>
              </a:rPr>
              <a:t>	</a:t>
            </a:r>
            <a:r>
              <a:rPr lang="pt-BR" sz="2800" dirty="0">
                <a:latin typeface="Verdana" pitchFamily="34" charset="0"/>
              </a:rPr>
              <a:t>Contratação de 80 cadastradores</a:t>
            </a:r>
          </a:p>
          <a:p>
            <a:pPr marL="444500" algn="just">
              <a:spcBef>
                <a:spcPct val="50000"/>
              </a:spcBef>
              <a:buFont typeface="Arial" charset="0"/>
              <a:buChar char="•"/>
              <a:tabLst>
                <a:tab pos="723900" algn="l"/>
              </a:tabLst>
            </a:pPr>
            <a:r>
              <a:rPr lang="pt-BR" sz="2800" dirty="0">
                <a:latin typeface="Verdana" pitchFamily="34" charset="0"/>
              </a:rPr>
              <a:t>	Aquisição de 40 </a:t>
            </a:r>
            <a:r>
              <a:rPr lang="pt-BR" sz="2800" dirty="0" err="1">
                <a:latin typeface="Verdana" pitchFamily="34" charset="0"/>
              </a:rPr>
              <a:t>PDA’s</a:t>
            </a:r>
            <a:r>
              <a:rPr lang="pt-BR" sz="2800" dirty="0">
                <a:latin typeface="Verdana" pitchFamily="34" charset="0"/>
              </a:rPr>
              <a:t> (computador portátil 	de mão)</a:t>
            </a:r>
          </a:p>
          <a:p>
            <a:pPr marL="444500">
              <a:spcBef>
                <a:spcPct val="50000"/>
              </a:spcBef>
              <a:buFont typeface="Arial" charset="0"/>
              <a:buChar char="•"/>
              <a:tabLst>
                <a:tab pos="723900" algn="l"/>
              </a:tabLst>
            </a:pPr>
            <a:r>
              <a:rPr lang="pt-BR" sz="2800" dirty="0">
                <a:latin typeface="Verdana" pitchFamily="34" charset="0"/>
              </a:rPr>
              <a:t>	Aquisição de 1 Computador - Servidor de 	Dados</a:t>
            </a:r>
          </a:p>
          <a:p>
            <a:pPr marL="444500">
              <a:spcBef>
                <a:spcPct val="50000"/>
              </a:spcBef>
              <a:buFont typeface="Arial" charset="0"/>
              <a:buChar char="•"/>
              <a:tabLst>
                <a:tab pos="723900" algn="l"/>
              </a:tabLst>
            </a:pPr>
            <a:r>
              <a:rPr lang="pt-BR" sz="2800" dirty="0">
                <a:latin typeface="Verdana" pitchFamily="34" charset="0"/>
              </a:rPr>
              <a:t>	Desenvolvimento de Software específico</a:t>
            </a:r>
            <a:r>
              <a:rPr lang="pt-BR" sz="2800" b="1" dirty="0">
                <a:latin typeface="Verdana" pitchFamily="34" charset="0"/>
              </a:rPr>
              <a:t> </a:t>
            </a:r>
            <a:endParaRPr lang="pt-BR" sz="28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7" name="Text Box 5"/>
          <p:cNvSpPr txBox="1">
            <a:spLocks noChangeArrowheads="1"/>
          </p:cNvSpPr>
          <p:nvPr/>
        </p:nvSpPr>
        <p:spPr bwMode="auto">
          <a:xfrm>
            <a:off x="684213" y="128586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atin typeface="Verdana" pitchFamily="34" charset="0"/>
              </a:rPr>
              <a:t>FERRAMENTAS UTILIZADAS</a:t>
            </a:r>
          </a:p>
        </p:txBody>
      </p:sp>
      <p:sp>
        <p:nvSpPr>
          <p:cNvPr id="106498" name="Text Box 6"/>
          <p:cNvSpPr txBox="1">
            <a:spLocks noChangeArrowheads="1"/>
          </p:cNvSpPr>
          <p:nvPr/>
        </p:nvSpPr>
        <p:spPr bwMode="auto">
          <a:xfrm>
            <a:off x="752477" y="2571744"/>
            <a:ext cx="7962927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CAD – </a:t>
            </a:r>
            <a:r>
              <a:rPr lang="pt-BR" sz="3200" dirty="0">
                <a:latin typeface="Verdana" pitchFamily="34" charset="0"/>
              </a:rPr>
              <a:t>específicas para desenho nos </a:t>
            </a:r>
            <a:r>
              <a:rPr lang="pt-BR" sz="3200" dirty="0" err="1">
                <a:latin typeface="Verdana" pitchFamily="34" charset="0"/>
              </a:rPr>
              <a:t>PDA’s</a:t>
            </a:r>
            <a:endParaRPr lang="pt-BR" sz="32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PBIC </a:t>
            </a:r>
            <a:r>
              <a:rPr lang="pt-BR" sz="3200" dirty="0">
                <a:latin typeface="Verdana" pitchFamily="34" charset="0"/>
              </a:rPr>
              <a:t>– máscara – formulário de cadastramento para os </a:t>
            </a:r>
            <a:r>
              <a:rPr lang="pt-BR" sz="3200" dirty="0" err="1">
                <a:latin typeface="Verdana" pitchFamily="34" charset="0"/>
              </a:rPr>
              <a:t>PDA’s</a:t>
            </a:r>
            <a:endParaRPr lang="pt-BR" sz="32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PBIC </a:t>
            </a:r>
            <a:r>
              <a:rPr lang="pt-BR" sz="3200" dirty="0">
                <a:latin typeface="Verdana" pitchFamily="34" charset="0"/>
              </a:rPr>
              <a:t>– aplicativo para o servidor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1" name="Text Box 5"/>
          <p:cNvSpPr txBox="1">
            <a:spLocks noChangeArrowheads="1"/>
          </p:cNvSpPr>
          <p:nvPr/>
        </p:nvSpPr>
        <p:spPr bwMode="auto">
          <a:xfrm>
            <a:off x="684213" y="1214422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atin typeface="Verdana" pitchFamily="34" charset="0"/>
              </a:rPr>
              <a:t>SISTEMA DE TRABALHO</a:t>
            </a:r>
          </a:p>
        </p:txBody>
      </p:sp>
      <p:grpSp>
        <p:nvGrpSpPr>
          <p:cNvPr id="107522" name="Group 6"/>
          <p:cNvGrpSpPr>
            <a:grpSpLocks/>
          </p:cNvGrpSpPr>
          <p:nvPr/>
        </p:nvGrpSpPr>
        <p:grpSpPr bwMode="auto">
          <a:xfrm>
            <a:off x="1428728" y="2092310"/>
            <a:ext cx="6624638" cy="3781425"/>
            <a:chOff x="567" y="981"/>
            <a:chExt cx="4762" cy="2881"/>
          </a:xfrm>
        </p:grpSpPr>
        <p:sp>
          <p:nvSpPr>
            <p:cNvPr id="107523" name="_s1034"/>
            <p:cNvSpPr>
              <a:spLocks noChangeArrowheads="1"/>
            </p:cNvSpPr>
            <p:nvPr/>
          </p:nvSpPr>
          <p:spPr bwMode="auto">
            <a:xfrm>
              <a:off x="612" y="1298"/>
              <a:ext cx="1316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b="1"/>
                <a:t>1º -</a:t>
              </a:r>
              <a:r>
                <a:rPr kumimoji="1" lang="pt-BR" sz="1400" b="1"/>
                <a:t> Equipe Interna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sz="1200"/>
                <a:t>Prepara dados para serem utilizados pela equipe externa.</a:t>
              </a:r>
              <a:endParaRPr kumimoji="1" lang="pt-BR" sz="2400"/>
            </a:p>
          </p:txBody>
        </p:sp>
        <p:sp>
          <p:nvSpPr>
            <p:cNvPr id="107524" name="_s1028"/>
            <p:cNvSpPr>
              <a:spLocks noChangeArrowheads="1" noTextEdit="1"/>
            </p:cNvSpPr>
            <p:nvPr/>
          </p:nvSpPr>
          <p:spPr bwMode="auto">
            <a:xfrm>
              <a:off x="1519" y="1253"/>
              <a:ext cx="2545" cy="19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76" y="2369"/>
                  </a:moveTo>
                  <a:cubicBezTo>
                    <a:pt x="11654" y="2305"/>
                    <a:pt x="11227" y="2273"/>
                    <a:pt x="10800" y="2273"/>
                  </a:cubicBezTo>
                  <a:cubicBezTo>
                    <a:pt x="9303" y="2272"/>
                    <a:pt x="7832" y="2667"/>
                    <a:pt x="6536" y="3415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41" y="0"/>
                    <a:pt x="11882" y="40"/>
                    <a:pt x="12417" y="121"/>
                  </a:cubicBezTo>
                  <a:lnTo>
                    <a:pt x="12821" y="-2548"/>
                  </a:lnTo>
                  <a:lnTo>
                    <a:pt x="16041" y="1819"/>
                  </a:lnTo>
                  <a:lnTo>
                    <a:pt x="11672" y="5038"/>
                  </a:lnTo>
                  <a:lnTo>
                    <a:pt x="12076" y="236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7525" name="_s1032"/>
            <p:cNvSpPr>
              <a:spLocks noChangeArrowheads="1"/>
            </p:cNvSpPr>
            <p:nvPr/>
          </p:nvSpPr>
          <p:spPr bwMode="auto">
            <a:xfrm>
              <a:off x="3696" y="1389"/>
              <a:ext cx="1633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b="1"/>
                <a:t>2º</a:t>
              </a:r>
              <a:r>
                <a:rPr kumimoji="1" lang="pt-BR" sz="1400" b="1"/>
                <a:t> - Equipe Externa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sz="1200"/>
                <a:t>Coleta os dados cadastrais em campo, utilizando tecnologia digital.</a:t>
              </a:r>
              <a:endParaRPr kumimoji="1" lang="pt-BR" sz="2400"/>
            </a:p>
          </p:txBody>
        </p:sp>
        <p:sp>
          <p:nvSpPr>
            <p:cNvPr id="107526" name="_s1028"/>
            <p:cNvSpPr>
              <a:spLocks noChangeArrowheads="1" noTextEdit="1"/>
            </p:cNvSpPr>
            <p:nvPr/>
          </p:nvSpPr>
          <p:spPr bwMode="auto">
            <a:xfrm rot="6855125">
              <a:off x="2147" y="1260"/>
              <a:ext cx="2545" cy="19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144" y="2647"/>
                  </a:moveTo>
                  <a:cubicBezTo>
                    <a:pt x="11030" y="2642"/>
                    <a:pt x="10915" y="2640"/>
                    <a:pt x="10800" y="2640"/>
                  </a:cubicBezTo>
                  <a:cubicBezTo>
                    <a:pt x="9541" y="2639"/>
                    <a:pt x="8300" y="2930"/>
                    <a:pt x="7173" y="3490"/>
                  </a:cubicBezTo>
                  <a:lnTo>
                    <a:pt x="6000" y="1125"/>
                  </a:lnTo>
                  <a:cubicBezTo>
                    <a:pt x="7491" y="385"/>
                    <a:pt x="9134" y="-1"/>
                    <a:pt x="10800" y="0"/>
                  </a:cubicBezTo>
                  <a:cubicBezTo>
                    <a:pt x="10952" y="0"/>
                    <a:pt x="11104" y="3"/>
                    <a:pt x="11256" y="9"/>
                  </a:cubicBezTo>
                  <a:lnTo>
                    <a:pt x="11370" y="-2688"/>
                  </a:lnTo>
                  <a:lnTo>
                    <a:pt x="15216" y="1498"/>
                  </a:lnTo>
                  <a:lnTo>
                    <a:pt x="11030" y="5344"/>
                  </a:lnTo>
                  <a:lnTo>
                    <a:pt x="11144" y="264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7527" name="_s1033"/>
            <p:cNvSpPr>
              <a:spLocks noChangeArrowheads="1"/>
            </p:cNvSpPr>
            <p:nvPr/>
          </p:nvSpPr>
          <p:spPr bwMode="auto">
            <a:xfrm>
              <a:off x="3470" y="3203"/>
              <a:ext cx="1497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b="1"/>
                <a:t>3º -</a:t>
              </a:r>
              <a:r>
                <a:rPr kumimoji="1" lang="pt-BR"/>
                <a:t> </a:t>
              </a:r>
              <a:r>
                <a:rPr kumimoji="1" lang="pt-BR" sz="1400" b="1"/>
                <a:t>Equipe Interna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sz="1200"/>
                <a:t>Recebe os dados e realiza a consistência.</a:t>
              </a:r>
            </a:p>
          </p:txBody>
        </p:sp>
        <p:sp>
          <p:nvSpPr>
            <p:cNvPr id="107528" name="_s1035"/>
            <p:cNvSpPr>
              <a:spLocks noChangeArrowheads="1"/>
            </p:cNvSpPr>
            <p:nvPr/>
          </p:nvSpPr>
          <p:spPr bwMode="auto">
            <a:xfrm>
              <a:off x="567" y="3113"/>
              <a:ext cx="123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b="1"/>
                <a:t>4º</a:t>
              </a:r>
              <a:r>
                <a:rPr kumimoji="1" lang="pt-BR"/>
                <a:t> - </a:t>
              </a:r>
              <a:r>
                <a:rPr kumimoji="1" lang="pt-BR" sz="1400" b="1"/>
                <a:t>Equipe Interna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itchFamily="2" charset="2"/>
                <a:buNone/>
              </a:pPr>
              <a:r>
                <a:rPr kumimoji="1" lang="pt-BR" sz="1200"/>
                <a:t>Transfere dados definitivos para o Banco de Dados.</a:t>
              </a:r>
            </a:p>
          </p:txBody>
        </p:sp>
        <p:sp>
          <p:nvSpPr>
            <p:cNvPr id="107529" name="_s1028"/>
            <p:cNvSpPr>
              <a:spLocks noChangeArrowheads="1" noTextEdit="1"/>
            </p:cNvSpPr>
            <p:nvPr/>
          </p:nvSpPr>
          <p:spPr bwMode="auto">
            <a:xfrm rot="-6395153">
              <a:off x="651" y="1532"/>
              <a:ext cx="2545" cy="19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62 h 21600"/>
                <a:gd name="T20" fmla="*/ 18434 w 21600"/>
                <a:gd name="T21" fmla="*/ 1843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3337" y="2974"/>
                  </a:moveTo>
                  <a:cubicBezTo>
                    <a:pt x="12518" y="2708"/>
                    <a:pt x="11661" y="2573"/>
                    <a:pt x="10800" y="2573"/>
                  </a:cubicBezTo>
                  <a:cubicBezTo>
                    <a:pt x="10311" y="2572"/>
                    <a:pt x="9823" y="2616"/>
                    <a:pt x="9342" y="2703"/>
                  </a:cubicBezTo>
                  <a:lnTo>
                    <a:pt x="8886" y="170"/>
                  </a:lnTo>
                  <a:cubicBezTo>
                    <a:pt x="9517" y="57"/>
                    <a:pt x="10158" y="-1"/>
                    <a:pt x="10800" y="0"/>
                  </a:cubicBezTo>
                  <a:cubicBezTo>
                    <a:pt x="11931" y="0"/>
                    <a:pt x="13055" y="177"/>
                    <a:pt x="14131" y="526"/>
                  </a:cubicBezTo>
                  <a:lnTo>
                    <a:pt x="14964" y="-2042"/>
                  </a:lnTo>
                  <a:lnTo>
                    <a:pt x="17526" y="2979"/>
                  </a:lnTo>
                  <a:lnTo>
                    <a:pt x="12505" y="5542"/>
                  </a:lnTo>
                  <a:lnTo>
                    <a:pt x="13337" y="2974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  <p:sp>
          <p:nvSpPr>
            <p:cNvPr id="107530" name="_s1028"/>
            <p:cNvSpPr>
              <a:spLocks noChangeArrowheads="1" noTextEdit="1"/>
            </p:cNvSpPr>
            <p:nvPr/>
          </p:nvSpPr>
          <p:spPr bwMode="auto">
            <a:xfrm rot="10610625">
              <a:off x="1338" y="1888"/>
              <a:ext cx="2545" cy="18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6 w 21600"/>
                <a:gd name="T19" fmla="*/ 3159 h 21600"/>
                <a:gd name="T20" fmla="*/ 18434 w 21600"/>
                <a:gd name="T21" fmla="*/ 1844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770" y="2975"/>
                  </a:moveTo>
                  <a:cubicBezTo>
                    <a:pt x="12126" y="2813"/>
                    <a:pt x="11464" y="2731"/>
                    <a:pt x="10800" y="2731"/>
                  </a:cubicBezTo>
                  <a:cubicBezTo>
                    <a:pt x="9587" y="2730"/>
                    <a:pt x="8390" y="3004"/>
                    <a:pt x="7298" y="3530"/>
                  </a:cubicBezTo>
                  <a:lnTo>
                    <a:pt x="6113" y="1069"/>
                  </a:lnTo>
                  <a:cubicBezTo>
                    <a:pt x="7575" y="365"/>
                    <a:pt x="9177" y="-1"/>
                    <a:pt x="10800" y="0"/>
                  </a:cubicBezTo>
                  <a:cubicBezTo>
                    <a:pt x="11689" y="0"/>
                    <a:pt x="12575" y="109"/>
                    <a:pt x="13437" y="327"/>
                  </a:cubicBezTo>
                  <a:lnTo>
                    <a:pt x="14097" y="-2292"/>
                  </a:lnTo>
                  <a:lnTo>
                    <a:pt x="17047" y="2643"/>
                  </a:lnTo>
                  <a:lnTo>
                    <a:pt x="12111" y="5593"/>
                  </a:lnTo>
                  <a:lnTo>
                    <a:pt x="12770" y="297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Espaço Reservado para Conteúdo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0" name="Título 4"/>
          <p:cNvSpPr>
            <a:spLocks noGrp="1"/>
          </p:cNvSpPr>
          <p:nvPr>
            <p:ph type="ctrTitle" idx="4294967295"/>
          </p:nvPr>
        </p:nvSpPr>
        <p:spPr>
          <a:xfrm>
            <a:off x="684213" y="2924175"/>
            <a:ext cx="7772400" cy="1470025"/>
          </a:xfrm>
        </p:spPr>
        <p:txBody>
          <a:bodyPr/>
          <a:lstStyle/>
          <a:p>
            <a:r>
              <a:rPr lang="pt-BR" sz="5400" b="1" smtClean="0">
                <a:solidFill>
                  <a:srgbClr val="0033CC"/>
                </a:solidFill>
              </a:rPr>
              <a:t>IPTU - Azul</a:t>
            </a:r>
          </a:p>
        </p:txBody>
      </p:sp>
      <p:sp>
        <p:nvSpPr>
          <p:cNvPr id="17411" name="Subtítulo 5"/>
          <p:cNvSpPr>
            <a:spLocks noGrp="1"/>
          </p:cNvSpPr>
          <p:nvPr>
            <p:ph type="subTitle" idx="4294967295"/>
          </p:nvPr>
        </p:nvSpPr>
        <p:spPr>
          <a:xfrm>
            <a:off x="2339975" y="5157788"/>
            <a:ext cx="6400800" cy="838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smtClean="0"/>
              <a:t>Campo Grande - 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5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1357290" y="1252542"/>
            <a:ext cx="6743700" cy="4533912"/>
          </a:xfrm>
        </p:spPr>
        <p:txBody>
          <a:bodyPr/>
          <a:lstStyle/>
          <a:p>
            <a:pPr marL="0" indent="0" algn="just"/>
            <a:r>
              <a:rPr lang="pt-BR" dirty="0" smtClean="0"/>
              <a:t> Hoje podemos afirmar que o cadastro imobiliário da Prefeitura tem 100% de atualização na área urbana. </a:t>
            </a:r>
          </a:p>
          <a:p>
            <a:pPr marL="0" indent="0" algn="just"/>
            <a:endParaRPr lang="pt-BR" sz="1000" dirty="0" smtClean="0"/>
          </a:p>
          <a:p>
            <a:pPr marL="0" indent="0" algn="just"/>
            <a:r>
              <a:rPr lang="pt-BR" dirty="0" smtClean="0"/>
              <a:t> Em 2006 a Prefeitura efetuou um concurso público para contratar uma equipe permanente de cadastradores, que mantém e manterá o cadastro atualizado, permanentemente.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69" name="Text Box 5"/>
          <p:cNvSpPr txBox="1">
            <a:spLocks noChangeArrowheads="1"/>
          </p:cNvSpPr>
          <p:nvPr/>
        </p:nvSpPr>
        <p:spPr bwMode="auto">
          <a:xfrm>
            <a:off x="1835150" y="1125160"/>
            <a:ext cx="554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latin typeface="Verdana" pitchFamily="34" charset="0"/>
              </a:rPr>
              <a:t>RESULTADOS</a:t>
            </a:r>
          </a:p>
        </p:txBody>
      </p:sp>
      <p:sp>
        <p:nvSpPr>
          <p:cNvPr id="109570" name="Text Box 6"/>
          <p:cNvSpPr txBox="1">
            <a:spLocks noChangeArrowheads="1"/>
          </p:cNvSpPr>
          <p:nvPr/>
        </p:nvSpPr>
        <p:spPr bwMode="auto">
          <a:xfrm>
            <a:off x="395288" y="1990347"/>
            <a:ext cx="7921625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latin typeface="Verdana" pitchFamily="34" charset="0"/>
              </a:rPr>
              <a:t>Formação e manutenção do Cadastro Imobiliário sobre:</a:t>
            </a:r>
          </a:p>
          <a:p>
            <a:pPr>
              <a:spcBef>
                <a:spcPct val="50000"/>
              </a:spcBef>
            </a:pPr>
            <a:endParaRPr lang="pt-BR" sz="1000" b="1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pt-BR" sz="1000" b="1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Contribuintes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Imóveis</a:t>
            </a:r>
          </a:p>
          <a:p>
            <a:pPr lvl="1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Logradouros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1495871">
            <a:off x="4711700" y="3873122"/>
            <a:ext cx="3371850" cy="2160588"/>
          </a:xfrm>
          <a:prstGeom prst="downArrowCallout">
            <a:avLst>
              <a:gd name="adj1" fmla="val 39015"/>
              <a:gd name="adj2" fmla="val 39015"/>
              <a:gd name="adj3" fmla="val 16667"/>
              <a:gd name="adj4" fmla="val 66667"/>
            </a:avLst>
          </a:prstGeom>
          <a:gradFill>
            <a:gsLst>
              <a:gs pos="0">
                <a:srgbClr val="FFC000"/>
              </a:gs>
              <a:gs pos="45000">
                <a:srgbClr val="FF7A00"/>
              </a:gs>
              <a:gs pos="70000">
                <a:srgbClr val="FF9900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2400" b="1">
                <a:solidFill>
                  <a:schemeClr val="bg1"/>
                </a:solidFill>
              </a:rPr>
              <a:t>100% de atualização </a:t>
            </a:r>
          </a:p>
          <a:p>
            <a:pPr algn="ctr">
              <a:defRPr/>
            </a:pPr>
            <a:r>
              <a:rPr lang="pt-BR" sz="2400" b="1">
                <a:solidFill>
                  <a:schemeClr val="bg1"/>
                </a:solidFill>
              </a:rPr>
              <a:t>– Área Urbana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3" name="Text Box 4"/>
          <p:cNvSpPr txBox="1">
            <a:spLocks noChangeArrowheads="1"/>
          </p:cNvSpPr>
          <p:nvPr/>
        </p:nvSpPr>
        <p:spPr bwMode="auto">
          <a:xfrm>
            <a:off x="931836" y="188913"/>
            <a:ext cx="6840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 dirty="0"/>
              <a:t>REGIÃO DO ANHANDUIZINHO</a:t>
            </a:r>
          </a:p>
        </p:txBody>
      </p:sp>
      <p:pic>
        <p:nvPicPr>
          <p:cNvPr id="110594" name="Espaço Reservado para Conteúdo 2" descr="Anhanduizinh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20749"/>
            <a:ext cx="7670800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7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1000100" y="609600"/>
            <a:ext cx="7032625" cy="56769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b="1" dirty="0" smtClean="0"/>
              <a:t>NÃO PERMITIDOS</a:t>
            </a:r>
          </a:p>
          <a:p>
            <a:pPr algn="ctr">
              <a:buFont typeface="Arial" charset="0"/>
              <a:buNone/>
            </a:pPr>
            <a:endParaRPr lang="pt-BR" b="1" dirty="0" smtClean="0"/>
          </a:p>
          <a:p>
            <a:pPr algn="just"/>
            <a:r>
              <a:rPr lang="pt-BR" dirty="0" smtClean="0"/>
              <a:t>Dos imóveis vistoriados, 15% não permitiram vistoria.</a:t>
            </a:r>
          </a:p>
          <a:p>
            <a:pPr algn="just"/>
            <a:r>
              <a:rPr lang="pt-BR" dirty="0" smtClean="0"/>
              <a:t>Neste casos são tomadas as seguintes medidas:</a:t>
            </a:r>
          </a:p>
          <a:p>
            <a:pPr lvl="1" algn="just"/>
            <a:r>
              <a:rPr lang="pt-BR" dirty="0" smtClean="0"/>
              <a:t>Notificação do proprietário.</a:t>
            </a:r>
          </a:p>
          <a:p>
            <a:pPr lvl="1" algn="just"/>
            <a:r>
              <a:rPr lang="pt-BR" dirty="0" smtClean="0"/>
              <a:t>Em persistindo a recusa o levantamento é feito por estimativa  – utilizando o Geo, com o intuito de trazer o contribuinte até a PMCG.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1" name="Picture 2" descr="CROQUI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66" y="1357313"/>
            <a:ext cx="79295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CaixaDeTexto 3"/>
          <p:cNvSpPr txBox="1">
            <a:spLocks noChangeArrowheads="1"/>
          </p:cNvSpPr>
          <p:nvPr/>
        </p:nvSpPr>
        <p:spPr bwMode="auto">
          <a:xfrm>
            <a:off x="428596" y="142875"/>
            <a:ext cx="72866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dirty="0">
                <a:solidFill>
                  <a:srgbClr val="FFC000"/>
                </a:solidFill>
                <a:latin typeface="Verdana" pitchFamily="34" charset="0"/>
              </a:rPr>
              <a:t>Vista com ortofoto </a:t>
            </a:r>
            <a:r>
              <a:rPr lang="pt-BR" sz="3200" dirty="0" smtClean="0">
                <a:solidFill>
                  <a:srgbClr val="FFC000"/>
                </a:solidFill>
                <a:latin typeface="Verdana" pitchFamily="34" charset="0"/>
              </a:rPr>
              <a:t>que auxilia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Verdana" pitchFamily="34" charset="0"/>
              </a:rPr>
              <a:t> </a:t>
            </a:r>
            <a:r>
              <a:rPr lang="pt-BR" sz="3200" dirty="0">
                <a:solidFill>
                  <a:srgbClr val="FFC000"/>
                </a:solidFill>
                <a:latin typeface="Verdana" pitchFamily="34" charset="0"/>
              </a:rPr>
              <a:t>na conferencia dos croquis.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28596" y="260350"/>
            <a:ext cx="75961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BA2F"/>
                </a:solidFill>
                <a:latin typeface="Verdana" pitchFamily="34" charset="0"/>
              </a:rPr>
              <a:t>INVESTIMENTO </a:t>
            </a:r>
            <a:r>
              <a:rPr lang="pt-BR" sz="3600" b="1" dirty="0" smtClean="0">
                <a:solidFill>
                  <a:srgbClr val="FFBA2F"/>
                </a:solidFill>
                <a:latin typeface="Verdana" pitchFamily="34" charset="0"/>
              </a:rPr>
              <a:t>EM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600" b="1" dirty="0" smtClean="0">
                <a:solidFill>
                  <a:srgbClr val="FFBA2F"/>
                </a:solidFill>
                <a:latin typeface="Verdana" pitchFamily="34" charset="0"/>
              </a:rPr>
              <a:t>PESSOAL PNAFM</a:t>
            </a:r>
            <a:endParaRPr lang="pt-BR" sz="3600" b="1" dirty="0">
              <a:solidFill>
                <a:srgbClr val="FFBA2F"/>
              </a:solidFill>
              <a:latin typeface="Verdana" pitchFamily="34" charset="0"/>
            </a:endParaRPr>
          </a:p>
        </p:txBody>
      </p:sp>
      <p:sp>
        <p:nvSpPr>
          <p:cNvPr id="113666" name="Text Box 6"/>
          <p:cNvSpPr txBox="1">
            <a:spLocks noChangeArrowheads="1"/>
          </p:cNvSpPr>
          <p:nvPr/>
        </p:nvSpPr>
        <p:spPr bwMode="auto">
          <a:xfrm>
            <a:off x="971550" y="1928802"/>
            <a:ext cx="7488238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3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Capacitação dos Técnicos</a:t>
            </a:r>
          </a:p>
          <a:p>
            <a:pPr marL="355600" indent="-355600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pt-BR" sz="1000" dirty="0">
              <a:latin typeface="Verdana" pitchFamily="34" charset="0"/>
            </a:endParaRPr>
          </a:p>
          <a:p>
            <a:pPr marL="355600" indent="-355600">
              <a:lnSpc>
                <a:spcPct val="13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Curso de Pós Graduação:</a:t>
            </a:r>
          </a:p>
          <a:p>
            <a:pPr marL="355600" indent="-355600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3200" dirty="0">
                <a:latin typeface="Verdana" pitchFamily="34" charset="0"/>
              </a:rPr>
              <a:t>		 -</a:t>
            </a:r>
            <a:r>
              <a:rPr lang="pt-BR" sz="2800" dirty="0">
                <a:latin typeface="Verdana" pitchFamily="34" charset="0"/>
              </a:rPr>
              <a:t>Avaliação Imobiliária</a:t>
            </a:r>
          </a:p>
          <a:p>
            <a:pPr marL="355600" indent="-355600">
              <a:lnSpc>
                <a:spcPct val="13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800" dirty="0">
                <a:latin typeface="Verdana" pitchFamily="34" charset="0"/>
              </a:rPr>
              <a:t>		 -Geoprocessamento com Ênfase em Gestão Territorial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19250" y="5319732"/>
            <a:ext cx="72723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E9E6D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4800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Incentivos no IPTU</a:t>
            </a:r>
            <a:endParaRPr lang="pt-BR" sz="3200" dirty="0">
              <a:solidFill>
                <a:srgbClr val="FFBA2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85786" y="214290"/>
            <a:ext cx="759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INCENTIVOS</a:t>
            </a:r>
          </a:p>
        </p:txBody>
      </p:sp>
      <p:sp>
        <p:nvSpPr>
          <p:cNvPr id="115714" name="Text Box 5"/>
          <p:cNvSpPr txBox="1">
            <a:spLocks noChangeArrowheads="1"/>
          </p:cNvSpPr>
          <p:nvPr/>
        </p:nvSpPr>
        <p:spPr bwMode="auto">
          <a:xfrm>
            <a:off x="1258889" y="1243012"/>
            <a:ext cx="667069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Contribuintes Adimplentes</a:t>
            </a:r>
          </a:p>
          <a:p>
            <a:pPr marL="533400" lvl="1" indent="1588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20% - Pagamento à vista</a:t>
            </a:r>
          </a:p>
          <a:p>
            <a:pPr marL="533400" lvl="1" indent="1588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10% - Pagamento a prazo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71406" y="3475871"/>
            <a:ext cx="89297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600" dirty="0">
                <a:solidFill>
                  <a:srgbClr val="0033CC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pt-BR" sz="36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Programa Fidelidade Azul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800" dirty="0">
              <a:solidFill>
                <a:srgbClr val="003399"/>
              </a:solidFill>
              <a:latin typeface="Verdana" pitchFamily="34" charset="0"/>
              <a:cs typeface="Arial" pitchFamily="34" charset="0"/>
            </a:endParaRPr>
          </a:p>
          <a:p>
            <a:pPr marL="533400" lvl="1" indent="1588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	Quatro anos sem débito com </a:t>
            </a:r>
            <a:r>
              <a:rPr lang="pt-BR" sz="2800" dirty="0" smtClean="0">
                <a:latin typeface="Verdana" pitchFamily="34" charset="0"/>
                <a:cs typeface="Arial" pitchFamily="34" charset="0"/>
              </a:rPr>
              <a:t>o Município</a:t>
            </a:r>
            <a:endParaRPr lang="pt-BR" sz="2800" dirty="0">
              <a:latin typeface="Verdana" pitchFamily="34" charset="0"/>
              <a:cs typeface="Arial" pitchFamily="34" charset="0"/>
            </a:endParaRPr>
          </a:p>
          <a:p>
            <a:pPr marL="533400" lvl="1" indent="1588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				</a:t>
            </a:r>
            <a:r>
              <a:rPr lang="pt-BR" sz="4000" dirty="0">
                <a:latin typeface="Verdana" pitchFamily="34" charset="0"/>
                <a:cs typeface="Arial" pitchFamily="34" charset="0"/>
              </a:rPr>
              <a:t>= </a:t>
            </a:r>
          </a:p>
          <a:p>
            <a:pPr marL="533400" lvl="1" indent="1588"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	Mais 10% de Desconto </a:t>
            </a:r>
            <a:r>
              <a:rPr lang="pt-BR" sz="2000" dirty="0">
                <a:latin typeface="Verdana" pitchFamily="34" charset="0"/>
                <a:cs typeface="Arial" pitchFamily="34" charset="0"/>
              </a:rPr>
              <a:t>(A vista ou a prazo)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19151" y="222250"/>
            <a:ext cx="75961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PREMIAÇÃO PARA PAGAMENTO À VISTA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14314" y="1500188"/>
            <a:ext cx="8786842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 smtClean="0">
                <a:latin typeface="Verdana" pitchFamily="34" charset="0"/>
                <a:cs typeface="Arial" pitchFamily="34" charset="0"/>
              </a:rPr>
              <a:t>   Contribuintes </a:t>
            </a:r>
            <a:r>
              <a:rPr lang="pt-BR" sz="3200" dirty="0">
                <a:latin typeface="Verdana" pitchFamily="34" charset="0"/>
                <a:cs typeface="Arial" pitchFamily="34" charset="0"/>
              </a:rPr>
              <a:t>Adimplentes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Desconto 20% + Sorteio Especial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000" dirty="0">
              <a:latin typeface="Verdana" pitchFamily="34" charset="0"/>
              <a:cs typeface="Arial" pitchFamily="34" charset="0"/>
            </a:endParaRP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1 Carro </a:t>
            </a:r>
            <a:r>
              <a:rPr lang="pt-BR" sz="2800" dirty="0" err="1">
                <a:latin typeface="Verdana" pitchFamily="34" charset="0"/>
                <a:cs typeface="Arial" pitchFamily="34" charset="0"/>
              </a:rPr>
              <a:t>Okm</a:t>
            </a:r>
            <a:r>
              <a:rPr lang="pt-BR" sz="2800" dirty="0">
                <a:latin typeface="Verdana" pitchFamily="34" charset="0"/>
                <a:cs typeface="Arial" pitchFamily="34" charset="0"/>
              </a:rPr>
              <a:t> completo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10 Poupanças de R$ 10.000,00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10 aparelhos </a:t>
            </a:r>
            <a:r>
              <a:rPr lang="pt-BR" sz="2800" dirty="0" err="1">
                <a:latin typeface="Verdana" pitchFamily="34" charset="0"/>
                <a:cs typeface="Arial" pitchFamily="34" charset="0"/>
              </a:rPr>
              <a:t>IPhone</a:t>
            </a:r>
            <a:endParaRPr lang="pt-BR" sz="2800" dirty="0">
              <a:latin typeface="Verdana" pitchFamily="34" charset="0"/>
              <a:cs typeface="Arial" pitchFamily="34" charset="0"/>
            </a:endParaRP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Para 2012 – Premiação Especial, sendo uma casa com piscina e churrasqueira.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57224" y="214290"/>
            <a:ext cx="7596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ISENÇÕES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142976" y="1643063"/>
            <a:ext cx="748823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latin typeface="Verdana" pitchFamily="34" charset="0"/>
                <a:cs typeface="Arial" pitchFamily="34" charset="0"/>
              </a:rPr>
              <a:t>Aposentados e Pensionistas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latin typeface="Verdana" pitchFamily="34" charset="0"/>
                <a:cs typeface="Arial" pitchFamily="34" charset="0"/>
              </a:rPr>
              <a:t>	</a:t>
            </a:r>
            <a:r>
              <a:rPr lang="pt-BR" sz="2000" dirty="0">
                <a:latin typeface="Verdana" pitchFamily="34" charset="0"/>
                <a:cs typeface="Arial" pitchFamily="34" charset="0"/>
              </a:rPr>
              <a:t>(Até 2 Salários Mínimos e Residir no Imóvel)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000" dirty="0">
              <a:latin typeface="Verdana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latin typeface="Verdana" pitchFamily="34" charset="0"/>
                <a:cs typeface="Arial" pitchFamily="34" charset="0"/>
              </a:rPr>
              <a:t>Por valor venal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latin typeface="Verdana" pitchFamily="34" charset="0"/>
                <a:cs typeface="Arial" pitchFamily="34" charset="0"/>
              </a:rPr>
              <a:t>	</a:t>
            </a:r>
            <a:r>
              <a:rPr lang="pt-BR" sz="2400" dirty="0">
                <a:latin typeface="Verdana" pitchFamily="34" charset="0"/>
                <a:cs typeface="Arial" pitchFamily="34" charset="0"/>
              </a:rPr>
              <a:t>(Até R$ 21.441,70, único imóvel e nele residir)</a:t>
            </a:r>
            <a:r>
              <a:rPr lang="pt-BR" sz="3200" dirty="0">
                <a:latin typeface="Verdana" pitchFamily="34" charset="0"/>
                <a:cs typeface="Arial" pitchFamily="34" charset="0"/>
              </a:rPr>
              <a:t> </a:t>
            </a:r>
            <a:endParaRPr lang="pt-BR" sz="2800" dirty="0"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7"/>
          <p:cNvSpPr txBox="1">
            <a:spLocks noChangeArrowheads="1"/>
          </p:cNvSpPr>
          <p:nvPr/>
        </p:nvSpPr>
        <p:spPr bwMode="auto">
          <a:xfrm>
            <a:off x="271491" y="714356"/>
            <a:ext cx="311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Sobre a Cidade Morena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292128" y="1219181"/>
            <a:ext cx="8280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/>
          </a:p>
          <a:p>
            <a:r>
              <a:rPr lang="pt-BR" sz="1600" b="1" dirty="0"/>
              <a:t>População:</a:t>
            </a:r>
            <a:r>
              <a:rPr lang="pt-BR" sz="1600" dirty="0"/>
              <a:t> 780.000 (contagem da população, IBGE - 2010)</a:t>
            </a:r>
          </a:p>
          <a:p>
            <a:endParaRPr lang="pt-BR" sz="1600" dirty="0"/>
          </a:p>
          <a:p>
            <a:r>
              <a:rPr lang="pt-BR" sz="1600" b="1" dirty="0"/>
              <a:t>Área Urbana:</a:t>
            </a:r>
            <a:r>
              <a:rPr lang="pt-BR" sz="1600" dirty="0"/>
              <a:t> 360 km</a:t>
            </a:r>
            <a:r>
              <a:rPr lang="pt-BR" sz="1600" baseline="30000" dirty="0"/>
              <a:t>2</a:t>
            </a:r>
            <a:endParaRPr lang="pt-BR" dirty="0"/>
          </a:p>
          <a:p>
            <a:endParaRPr lang="pt-BR" sz="1600" dirty="0"/>
          </a:p>
          <a:p>
            <a:r>
              <a:rPr lang="pt-BR" sz="1600" b="1" dirty="0"/>
              <a:t>Área Rural:</a:t>
            </a:r>
            <a:r>
              <a:rPr lang="pt-BR" sz="1600" dirty="0"/>
              <a:t> 8.118,40 km</a:t>
            </a:r>
            <a:r>
              <a:rPr lang="pt-BR" sz="1600" baseline="30000" dirty="0"/>
              <a:t>2</a:t>
            </a:r>
            <a:endParaRPr lang="pt-BR" sz="1600" b="1" dirty="0"/>
          </a:p>
        </p:txBody>
      </p:sp>
      <p:pic>
        <p:nvPicPr>
          <p:cNvPr id="18435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3163869"/>
            <a:ext cx="2767012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Brasil f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011344"/>
            <a:ext cx="3819525" cy="4103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-142908" y="219060"/>
            <a:ext cx="7596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PREMIAÇÃO PARA PAGAMENTO PARCELADO E A VISTA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14348" y="1643063"/>
            <a:ext cx="7416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latin typeface="Verdana" pitchFamily="34" charset="0"/>
                <a:cs typeface="Arial" pitchFamily="34" charset="0"/>
              </a:rPr>
              <a:t>Contribuintes Adimplentes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dirty="0">
                <a:solidFill>
                  <a:srgbClr val="003399"/>
                </a:solidFill>
                <a:latin typeface="Verdana" pitchFamily="34" charset="0"/>
                <a:cs typeface="Arial" pitchFamily="34" charset="0"/>
              </a:rPr>
              <a:t>Desconto 10% + Sorteio</a:t>
            </a:r>
            <a:endParaRPr lang="pt-BR" sz="1000" dirty="0">
              <a:latin typeface="Verdana" pitchFamily="34" charset="0"/>
              <a:cs typeface="Arial" pitchFamily="34" charset="0"/>
            </a:endParaRP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3 Carros 0Km (1.0) 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87 Prêmios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		Televisores e aparelhos de Ar Condicionado</a:t>
            </a:r>
          </a:p>
          <a:p>
            <a:pPr marL="533400" lvl="1" indent="1588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Verdana" pitchFamily="34" charset="0"/>
                <a:cs typeface="Arial" pitchFamily="34" charset="0"/>
              </a:rPr>
              <a:t>		Notebooks e </a:t>
            </a:r>
            <a:r>
              <a:rPr lang="pt-BR" sz="2800" dirty="0" err="1">
                <a:latin typeface="Verdana" pitchFamily="34" charset="0"/>
                <a:cs typeface="Arial" pitchFamily="34" charset="0"/>
              </a:rPr>
              <a:t>DVD’s</a:t>
            </a:r>
            <a:endParaRPr lang="pt-BR" sz="2800" dirty="0"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2721" y="285728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RESULTADOS </a:t>
            </a:r>
            <a:r>
              <a:rPr lang="pt-BR" sz="2800" b="1" dirty="0" smtClean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DESSA POLÍTICA</a:t>
            </a:r>
            <a:endParaRPr lang="pt-BR" sz="2800" b="1" dirty="0">
              <a:solidFill>
                <a:srgbClr val="FFBA2F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9810" name="Text Box 7"/>
          <p:cNvSpPr txBox="1">
            <a:spLocks noChangeArrowheads="1"/>
          </p:cNvSpPr>
          <p:nvPr/>
        </p:nvSpPr>
        <p:spPr bwMode="auto">
          <a:xfrm>
            <a:off x="1403350" y="1916113"/>
            <a:ext cx="7596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800">
              <a:latin typeface="Verdana" pitchFamily="34" charset="0"/>
            </a:endParaRPr>
          </a:p>
        </p:txBody>
      </p:sp>
      <p:sp>
        <p:nvSpPr>
          <p:cNvPr id="119811" name="Text Box 4"/>
          <p:cNvSpPr txBox="1">
            <a:spLocks noChangeArrowheads="1"/>
          </p:cNvSpPr>
          <p:nvPr/>
        </p:nvSpPr>
        <p:spPr bwMode="auto">
          <a:xfrm>
            <a:off x="511199" y="1571612"/>
            <a:ext cx="7561263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000" b="1" dirty="0">
              <a:latin typeface="Verdana" pitchFamily="34" charset="0"/>
            </a:endParaRPr>
          </a:p>
          <a:p>
            <a:pPr lvl="1" algn="just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Aumento na Área Construída em 5.726.000,00</a:t>
            </a:r>
            <a:r>
              <a:rPr lang="pt-BR" sz="3200" dirty="0" err="1">
                <a:latin typeface="Verdana" pitchFamily="34" charset="0"/>
              </a:rPr>
              <a:t>m²</a:t>
            </a:r>
            <a:endParaRPr lang="pt-BR" sz="3200" dirty="0">
              <a:latin typeface="Verdana" pitchFamily="34" charset="0"/>
            </a:endParaRP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endParaRPr lang="pt-BR" sz="1400" dirty="0">
              <a:latin typeface="Verdana" pitchFamily="34" charset="0"/>
            </a:endParaRPr>
          </a:p>
          <a:p>
            <a:pPr lvl="1" algn="just">
              <a:spcBef>
                <a:spcPct val="50000"/>
              </a:spcBef>
              <a:buFont typeface="Arial" charset="0"/>
              <a:buChar char="•"/>
            </a:pPr>
            <a:r>
              <a:rPr lang="pt-BR" sz="3200" dirty="0">
                <a:latin typeface="Verdana" pitchFamily="34" charset="0"/>
              </a:rPr>
              <a:t> Aumento de Arrecadação com  ISSQN de construção</a:t>
            </a:r>
            <a:endParaRPr lang="pt-BR" sz="2800" dirty="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3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857224" y="1323992"/>
            <a:ext cx="7286676" cy="4105272"/>
          </a:xfrm>
        </p:spPr>
        <p:txBody>
          <a:bodyPr/>
          <a:lstStyle/>
          <a:p>
            <a:pPr marL="0" indent="0" algn="just"/>
            <a:endParaRPr lang="pt-BR" sz="3000" dirty="0" smtClean="0">
              <a:solidFill>
                <a:schemeClr val="accent2"/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pt-BR" dirty="0" smtClean="0"/>
              <a:t>De 2005 até 2012, com todo o trabalho de recadastramento e vistorias continuadas, pudemos aumentar a arrecadação da Prefeitura de R$ 112.190.000,00 para R$ 336.759.000,00. Um acréscimo de R$ 224.569.000,00, ou seja, 300%.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Text Box 6"/>
          <p:cNvSpPr txBox="1">
            <a:spLocks noChangeArrowheads="1"/>
          </p:cNvSpPr>
          <p:nvPr/>
        </p:nvSpPr>
        <p:spPr bwMode="auto">
          <a:xfrm>
            <a:off x="785786" y="2241562"/>
            <a:ext cx="76327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indent="-368300">
              <a:spcBef>
                <a:spcPct val="50000"/>
              </a:spcBef>
            </a:pPr>
            <a:r>
              <a:rPr lang="pt-BR" sz="3200" dirty="0">
                <a:latin typeface="Verdana" pitchFamily="34" charset="0"/>
              </a:rPr>
              <a:t> </a:t>
            </a:r>
            <a:r>
              <a:rPr lang="pt-BR" sz="3600" b="1" dirty="0">
                <a:solidFill>
                  <a:srgbClr val="FFBA2F"/>
                </a:solidFill>
                <a:latin typeface="Verdana" pitchFamily="34" charset="0"/>
              </a:rPr>
              <a:t>IPTU</a:t>
            </a:r>
          </a:p>
          <a:p>
            <a:pPr marL="723900" indent="-368300">
              <a:spcBef>
                <a:spcPct val="50000"/>
              </a:spcBef>
              <a:buFont typeface="Arial" charset="0"/>
              <a:buChar char="•"/>
            </a:pPr>
            <a:r>
              <a:rPr lang="pt-BR" sz="3000" dirty="0">
                <a:latin typeface="Verdana" pitchFamily="34" charset="0"/>
              </a:rPr>
              <a:t>84,5 % de Adimplência</a:t>
            </a:r>
          </a:p>
          <a:p>
            <a:pPr marL="723900" indent="-368300">
              <a:spcBef>
                <a:spcPct val="50000"/>
              </a:spcBef>
              <a:buFont typeface="Arial" charset="0"/>
              <a:buChar char="•"/>
            </a:pPr>
            <a:r>
              <a:rPr lang="pt-BR" sz="3000" dirty="0">
                <a:latin typeface="Verdana" pitchFamily="34" charset="0"/>
              </a:rPr>
              <a:t>300 % de Crescimento na Arrecadação – Somente com o Recadastramento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721" y="285728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RESULTADOS </a:t>
            </a:r>
            <a:r>
              <a:rPr lang="pt-BR" sz="2800" b="1" dirty="0" smtClean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DESSA POLÍTICA</a:t>
            </a:r>
            <a:endParaRPr lang="pt-BR" sz="2800" b="1" dirty="0">
              <a:solidFill>
                <a:srgbClr val="FFBA2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2" name="Text Box 7"/>
          <p:cNvSpPr txBox="1">
            <a:spLocks noChangeArrowheads="1"/>
          </p:cNvSpPr>
          <p:nvPr/>
        </p:nvSpPr>
        <p:spPr bwMode="auto">
          <a:xfrm>
            <a:off x="714348" y="1785938"/>
            <a:ext cx="7596188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latin typeface="Verdana" pitchFamily="34" charset="0"/>
              </a:rPr>
              <a:t>Confiança na boa aplicação do recurso: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3200" dirty="0">
                <a:latin typeface="Verdana" pitchFamily="34" charset="0"/>
              </a:rPr>
              <a:t> </a:t>
            </a:r>
            <a:r>
              <a:rPr lang="pt-BR" sz="2800" dirty="0">
                <a:latin typeface="Verdana" pitchFamily="34" charset="0"/>
              </a:rPr>
              <a:t>Escolas em Tempo Integral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</a:rPr>
              <a:t> Postos de Saúde 24h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</a:rPr>
              <a:t> Centro de Educação Infantil</a:t>
            </a:r>
          </a:p>
          <a:p>
            <a:pPr lvl="3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800" dirty="0">
                <a:latin typeface="Verdana" pitchFamily="34" charset="0"/>
              </a:rPr>
              <a:t> Asfalto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721" y="285728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RESULTADOS </a:t>
            </a:r>
            <a:r>
              <a:rPr lang="pt-BR" sz="2800" b="1" dirty="0" smtClean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DESSA POLÍTICA</a:t>
            </a:r>
            <a:endParaRPr lang="pt-BR" sz="2800" b="1" dirty="0">
              <a:solidFill>
                <a:srgbClr val="FFBA2F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ítulo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pt-BR" smtClean="0"/>
          </a:p>
        </p:txBody>
      </p:sp>
      <p:sp>
        <p:nvSpPr>
          <p:cNvPr id="123906" name="Subtítulo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pt-BR" smtClean="0">
              <a:solidFill>
                <a:srgbClr val="898989"/>
              </a:solidFill>
            </a:endParaRPr>
          </a:p>
        </p:txBody>
      </p:sp>
      <p:pic>
        <p:nvPicPr>
          <p:cNvPr id="123907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2339975" y="2565400"/>
            <a:ext cx="6408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>
                <a:solidFill>
                  <a:schemeClr val="bg1"/>
                </a:solidFill>
                <a:latin typeface="Book Antiqua" pitchFamily="18" charset="0"/>
              </a:rPr>
              <a:t>Muito Obrigado!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1" name="Picture 8"/>
          <p:cNvPicPr>
            <a:picLocks noChangeAspect="1" noChangeArrowheads="1"/>
          </p:cNvPicPr>
          <p:nvPr/>
        </p:nvPicPr>
        <p:blipFill>
          <a:blip r:embed="rId3" cstate="print"/>
          <a:srcRect l="13016" t="10608" r="20549" b="16345"/>
          <a:stretch>
            <a:fillRect/>
          </a:stretch>
        </p:blipFill>
        <p:spPr bwMode="auto">
          <a:xfrm>
            <a:off x="1144562" y="836613"/>
            <a:ext cx="6985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28662" y="260350"/>
            <a:ext cx="727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E9E6D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dirty="0">
                <a:solidFill>
                  <a:srgbClr val="FFBA2F"/>
                </a:solidFill>
                <a:latin typeface="Verdana" pitchFamily="34" charset="0"/>
                <a:cs typeface="Arial" pitchFamily="34" charset="0"/>
              </a:rPr>
              <a:t>CAMPO GRANDE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19250" y="5286388"/>
            <a:ext cx="72723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E9E6D7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4800" dirty="0">
                <a:solidFill>
                  <a:srgbClr val="FFBA2F"/>
                </a:solidFill>
                <a:latin typeface="Verdana" pitchFamily="34" charset="0"/>
              </a:rPr>
              <a:t>Recadastramento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2771775" y="1071546"/>
            <a:ext cx="3024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latin typeface="Verdana" pitchFamily="34" charset="0"/>
              </a:rPr>
              <a:t>1ª ETAPA</a:t>
            </a: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179388" y="1863709"/>
            <a:ext cx="87852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Verdana" pitchFamily="34" charset="0"/>
              </a:rPr>
              <a:t>BIC </a:t>
            </a:r>
            <a:r>
              <a:rPr lang="pt-BR" sz="3200">
                <a:latin typeface="Verdana" pitchFamily="34" charset="0"/>
              </a:rPr>
              <a:t>- Boletim de Informações Cadastrais</a:t>
            </a:r>
          </a:p>
          <a:p>
            <a:pPr>
              <a:spcBef>
                <a:spcPct val="50000"/>
              </a:spcBef>
            </a:pPr>
            <a:r>
              <a:rPr lang="pt-BR" sz="3200">
                <a:latin typeface="Verdana" pitchFamily="34" charset="0"/>
              </a:rPr>
              <a:t>		Algumas mudanças:</a:t>
            </a:r>
            <a:endParaRPr lang="pt-BR" sz="3200" b="1">
              <a:latin typeface="Verdana" pitchFamily="34" charset="0"/>
            </a:endParaRPr>
          </a:p>
        </p:txBody>
      </p:sp>
      <p:graphicFrame>
        <p:nvGraphicFramePr>
          <p:cNvPr id="81927" name="Group 7"/>
          <p:cNvGraphicFramePr>
            <a:graphicFrameLocks noGrp="1"/>
          </p:cNvGraphicFramePr>
          <p:nvPr/>
        </p:nvGraphicFramePr>
        <p:xfrm>
          <a:off x="179388" y="3590909"/>
          <a:ext cx="8785225" cy="2305051"/>
        </p:xfrm>
        <a:graphic>
          <a:graphicData uri="http://schemas.openxmlformats.org/drawingml/2006/table">
            <a:tbl>
              <a:tblPr/>
              <a:tblGrid>
                <a:gridCol w="4475162"/>
                <a:gridCol w="4310063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 informações descritivas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 informações descritivas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05 categorias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 categorias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3000" y="961985"/>
            <a:ext cx="67770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pt-BR" sz="2000" dirty="0">
                <a:ea typeface="MS Mincho"/>
                <a:cs typeface="Times New Roman" pitchFamily="18" charset="0"/>
              </a:rPr>
              <a:t>O objetivo principal do cadastramento é a coleta de dados característicos do terreno e da edificação que compõem o Modelo de Avaliação de Lotes Pequenos ou de Glebas e o Modelo de Avaliação de Edificações que, analisados e sistematizados, proporcionarão a definição do Valor do Imóvel para lançamento de tributos municipais.</a:t>
            </a:r>
          </a:p>
          <a:p>
            <a:pPr indent="449263" algn="just" eaLnBrk="0" hangingPunct="0"/>
            <a:r>
              <a:rPr lang="pt-BR" sz="2000" dirty="0">
                <a:ea typeface="MS Mincho"/>
                <a:cs typeface="Times New Roman" pitchFamily="18" charset="0"/>
              </a:rPr>
              <a:t>A Planilha do Boletim de Informações Cadastrais para Edificações - PBIC -  comporta até 04 (quatro) unidades de avaliação heterogêneas (apresentam características que indiquem tipos e /ou valores bem diferentes) para cada Edificação. Se a edificação for homogênea, deve ser cadastrada em uma única unidade de avaliação. </a:t>
            </a:r>
          </a:p>
          <a:p>
            <a:pPr indent="449263" algn="just" eaLnBrk="0" hangingPunct="0"/>
            <a:r>
              <a:rPr lang="pt-BR" sz="2000" dirty="0">
                <a:ea typeface="MS Mincho"/>
                <a:cs typeface="Times New Roman" pitchFamily="18" charset="0"/>
              </a:rPr>
              <a:t>Caso haja mais de um imóvel dentro de um mesmo terreno, cada imóvel será cadastrado em um PBIC separado e o Valor Total do Lote será distribuído proporcionalmente através da Fração Ideal do Imóvel.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3" descr="C:\Documents and Settings\wilson.brasil\Meus documentos\Nova image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2852"/>
            <a:ext cx="5014913" cy="6515100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1863" y="1536700"/>
            <a:ext cx="2663825" cy="2892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atin typeface="Book Antiqua" pitchFamily="18" charset="0"/>
              </a:rPr>
              <a:t>BIC ANTERIOR</a:t>
            </a:r>
          </a:p>
          <a:p>
            <a:pPr algn="ctr">
              <a:spcBef>
                <a:spcPct val="50000"/>
              </a:spcBef>
              <a:defRPr/>
            </a:pPr>
            <a:endParaRPr lang="pt-BR" sz="2800" b="1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dirty="0">
                <a:latin typeface="Book Antiqua" pitchFamily="18" charset="0"/>
              </a:rPr>
              <a:t>BIC desenhado à mão pelo agente fiscal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3" descr="C:\Documents and Settings\wilson.brasil\Meus documentos\Nova imagem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2852"/>
            <a:ext cx="5014913" cy="6515100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1863" y="1536700"/>
            <a:ext cx="2663825" cy="32623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latin typeface="Book Antiqua" pitchFamily="18" charset="0"/>
              </a:rPr>
              <a:t>BIC ANTERIOR</a:t>
            </a:r>
          </a:p>
          <a:p>
            <a:pPr algn="ctr">
              <a:spcBef>
                <a:spcPct val="50000"/>
              </a:spcBef>
              <a:defRPr/>
            </a:pPr>
            <a:endParaRPr lang="pt-BR" sz="2800" b="1" dirty="0">
              <a:latin typeface="Book Antiqu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b="1" dirty="0">
                <a:latin typeface="Book Antiqua" pitchFamily="18" charset="0"/>
              </a:rPr>
              <a:t>Frente do BIC preenchido à mão pelo agente fiscal .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85750" y="142852"/>
          <a:ext cx="4929188" cy="6421437"/>
        </p:xfrm>
        <a:graphic>
          <a:graphicData uri="http://schemas.openxmlformats.org/presentationml/2006/ole">
            <p:oleObj spid="_x0000_s97285" name="Acrobat Document" r:id="rId5" imgW="6415200" imgH="8865000" progId="AcroExch.Document.DC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947</Words>
  <Application>Microsoft Office PowerPoint</Application>
  <PresentationFormat>Apresentação na tela (4:3)</PresentationFormat>
  <Paragraphs>197</Paragraphs>
  <Slides>35</Slides>
  <Notes>1</Notes>
  <HiddenSlides>0</HiddenSlides>
  <MMClips>0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35</vt:i4>
      </vt:variant>
      <vt:variant>
        <vt:lpstr>Apresentações personalizadas</vt:lpstr>
      </vt:variant>
      <vt:variant>
        <vt:i4>1</vt:i4>
      </vt:variant>
    </vt:vector>
  </HeadingPairs>
  <TitlesOfParts>
    <vt:vector size="38" baseType="lpstr">
      <vt:lpstr>Tema do Office</vt:lpstr>
      <vt:lpstr>Acrobat Document</vt:lpstr>
      <vt:lpstr>Slide 1</vt:lpstr>
      <vt:lpstr>IPTU - Azul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COMPARATIVO DE CATEGORIAS – TIQUE X PBIC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Apresentação personalizada 1</vt:lpstr>
    </vt:vector>
  </TitlesOfParts>
  <Company>bartz propaganda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bartz propaganda</dc:creator>
  <cp:lastModifiedBy>IrmaBC</cp:lastModifiedBy>
  <cp:revision>145</cp:revision>
  <dcterms:created xsi:type="dcterms:W3CDTF">2009-11-10T15:53:26Z</dcterms:created>
  <dcterms:modified xsi:type="dcterms:W3CDTF">2018-08-31T12:59:18Z</dcterms:modified>
</cp:coreProperties>
</file>