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9" r:id="rId4"/>
    <p:sldId id="261" r:id="rId5"/>
    <p:sldId id="258" r:id="rId6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C69B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108" y="-2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31AC7D-F221-421D-B198-B7FB4B40F227}" type="datetimeFigureOut">
              <a:rPr lang="pt-BR"/>
              <a:pPr>
                <a:defRPr/>
              </a:pPr>
              <a:t>29/08/2018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E16015-4DC0-45DA-9A4C-36C78915ED2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EE56F1-FC7A-4319-B109-BDD42BE0CB5F}" type="datetimeFigureOut">
              <a:rPr lang="pt-BR"/>
              <a:pPr>
                <a:defRPr/>
              </a:pPr>
              <a:t>29/08/2018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90B34A-9E07-4640-B74A-ED89284DBF8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B6A28E-A77F-48C4-8A7D-608B38E44367}" type="datetimeFigureOut">
              <a:rPr lang="pt-BR"/>
              <a:pPr>
                <a:defRPr/>
              </a:pPr>
              <a:t>29/08/2018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40BAA5-D17A-4E65-90FE-A44D7020A6A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D86311-D88F-4F4A-8A24-CAA7B250E969}" type="datetimeFigureOut">
              <a:rPr lang="pt-BR"/>
              <a:pPr>
                <a:defRPr/>
              </a:pPr>
              <a:t>29/08/2018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463F09-94C5-4DA6-9348-5D86ACA0011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EB9D51-58B8-41F4-9AC0-D4DD60701B11}" type="datetimeFigureOut">
              <a:rPr lang="pt-BR"/>
              <a:pPr>
                <a:defRPr/>
              </a:pPr>
              <a:t>29/08/2018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8A172C-89D0-4ADA-AF5E-138B5E4430D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A7580A-4C74-4125-A256-4131AAC23178}" type="datetimeFigureOut">
              <a:rPr lang="pt-BR"/>
              <a:pPr>
                <a:defRPr/>
              </a:pPr>
              <a:t>29/08/2018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66A82D-5316-44AB-8A5A-40F4CBB6DDC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DAA16F-8C2C-4349-A4BB-8CF416ECEC74}" type="datetimeFigureOut">
              <a:rPr lang="pt-BR"/>
              <a:pPr>
                <a:defRPr/>
              </a:pPr>
              <a:t>29/08/2018</a:t>
            </a:fld>
            <a:endParaRPr lang="pt-BR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83B9B9-C07E-4DA3-88E8-81F374052AA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21945F-4AB1-4A12-9A48-0F2FFABEE925}" type="datetimeFigureOut">
              <a:rPr lang="pt-BR"/>
              <a:pPr>
                <a:defRPr/>
              </a:pPr>
              <a:t>29/08/2018</a:t>
            </a:fld>
            <a:endParaRPr lang="pt-BR"/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7C7546-7997-48E6-81F1-169DA0B063D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BA152D-748E-409F-90F2-9C9B27F4DE85}" type="datetimeFigureOut">
              <a:rPr lang="pt-BR"/>
              <a:pPr>
                <a:defRPr/>
              </a:pPr>
              <a:t>29/08/2018</a:t>
            </a:fld>
            <a:endParaRPr lang="pt-BR"/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1AB38B-EA54-4CC4-BA48-6EED4FC23AC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AF133D-0F0B-4837-9332-721316F26C2A}" type="datetimeFigureOut">
              <a:rPr lang="pt-BR"/>
              <a:pPr>
                <a:defRPr/>
              </a:pPr>
              <a:t>29/08/2018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F84E1B-F358-4A13-8A73-574C7361BDF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93524B-62EC-4276-988F-08C1D3779249}" type="datetimeFigureOut">
              <a:rPr lang="pt-BR"/>
              <a:pPr>
                <a:defRPr/>
              </a:pPr>
              <a:t>29/08/2018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660ED3-7620-4F4A-9B8C-9837CDBAB60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EA44B2F-0C21-4BA5-97B4-FF7A2FEC8957}" type="datetimeFigureOut">
              <a:rPr lang="pt-BR"/>
              <a:pPr>
                <a:defRPr/>
              </a:pPr>
              <a:t>29/08/2018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6E97D49-F49D-4671-876E-675940A815F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luiz.palmeira@fazenda.gov.br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msaito\Spark\user\msaito@capital.ms.gov.br\downloads\base_ppt-01-capa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55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aixaDeTexto 4"/>
          <p:cNvSpPr txBox="1"/>
          <p:nvPr/>
        </p:nvSpPr>
        <p:spPr>
          <a:xfrm>
            <a:off x="4429125" y="2790825"/>
            <a:ext cx="4572000" cy="11080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pt-BR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pt-BR" sz="1600" dirty="0"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pt-BR" sz="1600" dirty="0"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pt-BR" sz="16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1115616" y="5085184"/>
            <a:ext cx="71287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b="1" dirty="0" smtClean="0"/>
              <a:t>12ª Reunião do Comitê Gestor da Rede PNAFM</a:t>
            </a:r>
          </a:p>
          <a:p>
            <a:pPr algn="r"/>
            <a:r>
              <a:rPr lang="pt-BR" b="1" dirty="0" smtClean="0"/>
              <a:t>Campo Grande / MS – 01 e 02.06.2016</a:t>
            </a:r>
            <a:endParaRPr lang="pt-B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msaito\Spark\user\msaito@capital.ms.gov.br\downloads\base_ppt-0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55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CaixaDeTexto 6"/>
          <p:cNvSpPr txBox="1">
            <a:spLocks noChangeArrowheads="1"/>
          </p:cNvSpPr>
          <p:nvPr/>
        </p:nvSpPr>
        <p:spPr bwMode="auto">
          <a:xfrm>
            <a:off x="357188" y="1143000"/>
            <a:ext cx="4429125" cy="4246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t-BR"/>
          </a:p>
          <a:p>
            <a:r>
              <a:rPr lang="pt-BR"/>
              <a:t>.</a:t>
            </a:r>
          </a:p>
          <a:p>
            <a:r>
              <a:rPr lang="pt-BR"/>
              <a:t>.</a:t>
            </a:r>
          </a:p>
          <a:p>
            <a:r>
              <a:rPr lang="pt-BR"/>
              <a:t>.</a:t>
            </a:r>
          </a:p>
          <a:p>
            <a:r>
              <a:rPr lang="pt-BR"/>
              <a:t>.</a:t>
            </a:r>
          </a:p>
          <a:p>
            <a:r>
              <a:rPr lang="pt-BR"/>
              <a:t>.</a:t>
            </a:r>
          </a:p>
          <a:p>
            <a:r>
              <a:rPr lang="pt-BR"/>
              <a:t>.</a:t>
            </a:r>
          </a:p>
          <a:p>
            <a:r>
              <a:rPr lang="pt-BR"/>
              <a:t>.</a:t>
            </a:r>
          </a:p>
          <a:p>
            <a:r>
              <a:rPr lang="pt-BR"/>
              <a:t>.</a:t>
            </a:r>
          </a:p>
          <a:p>
            <a:r>
              <a:rPr lang="pt-BR"/>
              <a:t>.</a:t>
            </a:r>
          </a:p>
          <a:p>
            <a:r>
              <a:rPr lang="pt-BR"/>
              <a:t>.</a:t>
            </a:r>
          </a:p>
          <a:p>
            <a:r>
              <a:rPr lang="pt-BR"/>
              <a:t>.</a:t>
            </a:r>
          </a:p>
          <a:p>
            <a:r>
              <a:rPr lang="pt-BR"/>
              <a:t>.</a:t>
            </a:r>
          </a:p>
          <a:p>
            <a:r>
              <a:rPr lang="pt-BR"/>
              <a:t>.</a:t>
            </a:r>
          </a:p>
          <a:p>
            <a:r>
              <a:rPr lang="pt-BR"/>
              <a:t>.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395536" y="692696"/>
            <a:ext cx="40324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/>
              <a:t>PONTOS DE AUDITORIA</a:t>
            </a:r>
            <a:endParaRPr lang="pt-BR" sz="2400" b="1" dirty="0"/>
          </a:p>
        </p:txBody>
      </p:sp>
      <p:sp>
        <p:nvSpPr>
          <p:cNvPr id="5" name="CaixaDeTexto 4"/>
          <p:cNvSpPr txBox="1"/>
          <p:nvPr/>
        </p:nvSpPr>
        <p:spPr>
          <a:xfrm>
            <a:off x="755576" y="1988840"/>
            <a:ext cx="7632848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 pitchFamily="34" charset="0"/>
              <a:buChar char="•"/>
            </a:pPr>
            <a:r>
              <a:rPr lang="pt-BR" sz="2000" dirty="0" smtClean="0"/>
              <a:t>Avaliação dos Resultados/Gerenciamento do Projeto:</a:t>
            </a:r>
          </a:p>
          <a:p>
            <a:pPr marL="342900" indent="-342900" algn="just"/>
            <a:endParaRPr lang="pt-BR" sz="2000" dirty="0" smtClean="0"/>
          </a:p>
          <a:p>
            <a:pPr marL="342900" indent="-342900" algn="just"/>
            <a:endParaRPr lang="pt-BR" sz="2000" dirty="0" smtClean="0"/>
          </a:p>
          <a:p>
            <a:pPr marL="800100" lvl="1" indent="-342900" algn="just">
              <a:buFont typeface="+mj-lt"/>
              <a:buAutoNum type="alphaLcPeriod"/>
            </a:pPr>
            <a:r>
              <a:rPr lang="pt-BR" sz="2000" dirty="0" smtClean="0"/>
              <a:t>Baixa Execução Física e Financeira;</a:t>
            </a:r>
          </a:p>
          <a:p>
            <a:pPr marL="800100" lvl="1" indent="-342900" algn="just"/>
            <a:endParaRPr lang="pt-BR" sz="2000" dirty="0" smtClean="0"/>
          </a:p>
          <a:p>
            <a:pPr marL="800100" lvl="1" indent="-342900" algn="just">
              <a:buFont typeface="+mj-lt"/>
              <a:buAutoNum type="alphaLcPeriod"/>
            </a:pPr>
            <a:r>
              <a:rPr lang="pt-BR" sz="2000" dirty="0" smtClean="0"/>
              <a:t>Relatórios de Monitoramento não refletem a real execução dos projetos (SEEMP e SIGFIN);</a:t>
            </a:r>
          </a:p>
          <a:p>
            <a:pPr marL="342900" indent="-342900"/>
            <a:r>
              <a:rPr lang="pt-BR" dirty="0"/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msaito\Spark\user\msaito@capital.ms.gov.br\downloads\base_ppt-0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88640"/>
            <a:ext cx="91455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CaixaDeTexto 6"/>
          <p:cNvSpPr txBox="1">
            <a:spLocks noChangeArrowheads="1"/>
          </p:cNvSpPr>
          <p:nvPr/>
        </p:nvSpPr>
        <p:spPr bwMode="auto">
          <a:xfrm>
            <a:off x="357188" y="1143000"/>
            <a:ext cx="4429125" cy="4246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t-BR" dirty="0"/>
          </a:p>
          <a:p>
            <a:r>
              <a:rPr lang="pt-BR" dirty="0"/>
              <a:t>.</a:t>
            </a:r>
          </a:p>
          <a:p>
            <a:r>
              <a:rPr lang="pt-BR" dirty="0"/>
              <a:t>.</a:t>
            </a:r>
          </a:p>
          <a:p>
            <a:r>
              <a:rPr lang="pt-BR" dirty="0"/>
              <a:t>.</a:t>
            </a:r>
          </a:p>
          <a:p>
            <a:r>
              <a:rPr lang="pt-BR" dirty="0"/>
              <a:t>.</a:t>
            </a:r>
          </a:p>
          <a:p>
            <a:r>
              <a:rPr lang="pt-BR" dirty="0"/>
              <a:t>.</a:t>
            </a:r>
          </a:p>
          <a:p>
            <a:r>
              <a:rPr lang="pt-BR" dirty="0"/>
              <a:t>.</a:t>
            </a:r>
          </a:p>
          <a:p>
            <a:r>
              <a:rPr lang="pt-BR" dirty="0"/>
              <a:t>.</a:t>
            </a:r>
          </a:p>
          <a:p>
            <a:r>
              <a:rPr lang="pt-BR" dirty="0"/>
              <a:t>.</a:t>
            </a:r>
          </a:p>
          <a:p>
            <a:r>
              <a:rPr lang="pt-BR" dirty="0"/>
              <a:t>.</a:t>
            </a:r>
          </a:p>
          <a:p>
            <a:r>
              <a:rPr lang="pt-BR" dirty="0"/>
              <a:t>.</a:t>
            </a:r>
          </a:p>
          <a:p>
            <a:r>
              <a:rPr lang="pt-BR" dirty="0"/>
              <a:t>.</a:t>
            </a:r>
          </a:p>
          <a:p>
            <a:r>
              <a:rPr lang="pt-BR" dirty="0"/>
              <a:t>.</a:t>
            </a:r>
          </a:p>
          <a:p>
            <a:r>
              <a:rPr lang="pt-BR" dirty="0"/>
              <a:t>.</a:t>
            </a:r>
          </a:p>
          <a:p>
            <a:r>
              <a:rPr lang="pt-BR" dirty="0"/>
              <a:t>.</a:t>
            </a:r>
          </a:p>
        </p:txBody>
      </p:sp>
      <p:sp>
        <p:nvSpPr>
          <p:cNvPr id="4" name="Retângulo 3"/>
          <p:cNvSpPr/>
          <p:nvPr/>
        </p:nvSpPr>
        <p:spPr>
          <a:xfrm>
            <a:off x="611560" y="1556792"/>
            <a:ext cx="7848872" cy="4678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 algn="just"/>
            <a:endParaRPr lang="pt-BR" dirty="0" smtClean="0"/>
          </a:p>
          <a:p>
            <a:pPr marL="342900" indent="-342900" algn="just">
              <a:buFont typeface="Arial" pitchFamily="34" charset="0"/>
              <a:buChar char="•"/>
            </a:pPr>
            <a:r>
              <a:rPr lang="pt-BR" sz="2000" dirty="0" smtClean="0"/>
              <a:t>Aquisição de Bens, Obras e Serviços/Contratações:</a:t>
            </a:r>
          </a:p>
          <a:p>
            <a:pPr marL="342900" indent="-342900" algn="just"/>
            <a:endParaRPr lang="pt-BR" sz="2000" dirty="0" smtClean="0"/>
          </a:p>
          <a:p>
            <a:pPr marL="800100" lvl="1" indent="-342900" algn="just">
              <a:buFont typeface="+mj-lt"/>
              <a:buAutoNum type="alphaLcPeriod"/>
            </a:pPr>
            <a:r>
              <a:rPr lang="pt-BR" sz="2000" dirty="0" smtClean="0"/>
              <a:t>Licitações: Ausência de pesquisas de preços e outras falhas nos processos licitatórios, tais como exigências restritivas à competição;</a:t>
            </a:r>
          </a:p>
          <a:p>
            <a:pPr marL="800100" lvl="1" indent="-342900" algn="just">
              <a:buFont typeface="+mj-lt"/>
              <a:buAutoNum type="alphaLcPeriod"/>
            </a:pPr>
            <a:r>
              <a:rPr lang="pt-BR" sz="2000" dirty="0" smtClean="0"/>
              <a:t>Pagamentos por serviços e materiais sem respaldo contratual;</a:t>
            </a:r>
          </a:p>
          <a:p>
            <a:pPr marL="800100" lvl="1" indent="-342900" algn="just">
              <a:buFont typeface="+mj-lt"/>
              <a:buAutoNum type="alphaLcPeriod"/>
            </a:pPr>
            <a:r>
              <a:rPr lang="pt-BR" sz="2000" dirty="0" smtClean="0"/>
              <a:t>Ausência de Fiscal de Contrato;</a:t>
            </a:r>
          </a:p>
          <a:p>
            <a:pPr marL="800100" lvl="1" indent="-342900" algn="just">
              <a:buFont typeface="+mj-lt"/>
              <a:buAutoNum type="alphaLcPeriod"/>
            </a:pPr>
            <a:r>
              <a:rPr lang="pt-BR" sz="2000" dirty="0" smtClean="0"/>
              <a:t>Atrasos na execução das obras;</a:t>
            </a:r>
          </a:p>
          <a:p>
            <a:pPr marL="800100" lvl="1" indent="-342900" algn="just">
              <a:buFont typeface="+mj-lt"/>
              <a:buAutoNum type="alphaLcPeriod"/>
            </a:pPr>
            <a:r>
              <a:rPr lang="pt-BR" sz="2000" dirty="0" smtClean="0"/>
              <a:t>Fragilidades no acompanhamento de contratos de consultoria, resultando em pagamentos indevidos;</a:t>
            </a:r>
          </a:p>
          <a:p>
            <a:pPr marL="800100" lvl="1" indent="-342900" algn="just">
              <a:buFont typeface="+mj-lt"/>
              <a:buAutoNum type="alphaLcPeriod"/>
            </a:pPr>
            <a:r>
              <a:rPr lang="pt-BR" sz="2000" dirty="0" smtClean="0"/>
              <a:t>Na aquisição de  sistemas informatizados é importante contratar a transferência de tecnologia para que a prefeitura não se torne dependente das empresas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251520" y="692696"/>
            <a:ext cx="51125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/>
              <a:t>PONTOS DE AUDITORIA</a:t>
            </a:r>
            <a:endParaRPr lang="pt-BR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msaito\Spark\user\msaito@capital.ms.gov.br\downloads\base_ppt-0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88640"/>
            <a:ext cx="91455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CaixaDeTexto 6"/>
          <p:cNvSpPr txBox="1">
            <a:spLocks noChangeArrowheads="1"/>
          </p:cNvSpPr>
          <p:nvPr/>
        </p:nvSpPr>
        <p:spPr bwMode="auto">
          <a:xfrm>
            <a:off x="357188" y="1143000"/>
            <a:ext cx="4429125" cy="4246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t-BR" dirty="0"/>
          </a:p>
          <a:p>
            <a:r>
              <a:rPr lang="pt-BR" dirty="0"/>
              <a:t>.</a:t>
            </a:r>
          </a:p>
          <a:p>
            <a:r>
              <a:rPr lang="pt-BR" dirty="0"/>
              <a:t>.</a:t>
            </a:r>
          </a:p>
          <a:p>
            <a:r>
              <a:rPr lang="pt-BR" dirty="0"/>
              <a:t>.</a:t>
            </a:r>
          </a:p>
          <a:p>
            <a:r>
              <a:rPr lang="pt-BR" dirty="0"/>
              <a:t>.</a:t>
            </a:r>
          </a:p>
          <a:p>
            <a:r>
              <a:rPr lang="pt-BR" dirty="0"/>
              <a:t>.</a:t>
            </a:r>
          </a:p>
          <a:p>
            <a:r>
              <a:rPr lang="pt-BR" dirty="0"/>
              <a:t>.</a:t>
            </a:r>
          </a:p>
          <a:p>
            <a:r>
              <a:rPr lang="pt-BR" dirty="0"/>
              <a:t>.</a:t>
            </a:r>
          </a:p>
          <a:p>
            <a:r>
              <a:rPr lang="pt-BR" dirty="0"/>
              <a:t>.</a:t>
            </a:r>
          </a:p>
          <a:p>
            <a:r>
              <a:rPr lang="pt-BR" dirty="0"/>
              <a:t>.</a:t>
            </a:r>
          </a:p>
          <a:p>
            <a:r>
              <a:rPr lang="pt-BR" dirty="0"/>
              <a:t>.</a:t>
            </a:r>
          </a:p>
          <a:p>
            <a:r>
              <a:rPr lang="pt-BR" dirty="0"/>
              <a:t>.</a:t>
            </a:r>
          </a:p>
          <a:p>
            <a:r>
              <a:rPr lang="pt-BR" dirty="0"/>
              <a:t>.</a:t>
            </a:r>
          </a:p>
          <a:p>
            <a:r>
              <a:rPr lang="pt-BR" dirty="0"/>
              <a:t>.</a:t>
            </a:r>
          </a:p>
          <a:p>
            <a:r>
              <a:rPr lang="pt-BR" dirty="0"/>
              <a:t>.</a:t>
            </a:r>
          </a:p>
        </p:txBody>
      </p:sp>
      <p:sp>
        <p:nvSpPr>
          <p:cNvPr id="4" name="Retângulo 3"/>
          <p:cNvSpPr/>
          <p:nvPr/>
        </p:nvSpPr>
        <p:spPr>
          <a:xfrm>
            <a:off x="539552" y="1916832"/>
            <a:ext cx="784887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 algn="just">
              <a:buFont typeface="Arial" pitchFamily="34" charset="0"/>
              <a:buChar char="•"/>
            </a:pPr>
            <a:r>
              <a:rPr lang="pt-BR" sz="2000" dirty="0" smtClean="0"/>
              <a:t>Controles Patrimoniais:</a:t>
            </a:r>
          </a:p>
          <a:p>
            <a:pPr marL="800100" lvl="1" indent="-342900" algn="just">
              <a:buFont typeface="Arial" pitchFamily="34" charset="0"/>
              <a:buChar char="•"/>
            </a:pPr>
            <a:endParaRPr lang="pt-BR" sz="2000" dirty="0" smtClean="0"/>
          </a:p>
          <a:p>
            <a:pPr marL="800100" lvl="1" indent="-342900" algn="just"/>
            <a:endParaRPr lang="pt-BR" sz="2000" dirty="0"/>
          </a:p>
          <a:p>
            <a:pPr marL="1371600" lvl="2" indent="-457200" algn="just">
              <a:buFont typeface="+mj-lt"/>
              <a:buAutoNum type="alphaLcPeriod"/>
            </a:pPr>
            <a:r>
              <a:rPr lang="pt-BR" sz="2000" dirty="0" smtClean="0"/>
              <a:t>Falta de gestão e controle dos bens adquiridos com recursos do projeto;</a:t>
            </a:r>
          </a:p>
          <a:p>
            <a:pPr marL="1371600" lvl="2" indent="-457200" algn="just">
              <a:buFont typeface="+mj-lt"/>
              <a:buAutoNum type="alphaLcPeriod"/>
            </a:pPr>
            <a:endParaRPr lang="pt-BR" sz="2000" dirty="0" smtClean="0"/>
          </a:p>
          <a:p>
            <a:pPr marL="1371600" lvl="2" indent="-457200" algn="just">
              <a:buFont typeface="+mj-lt"/>
              <a:buAutoNum type="alphaLcPeriod"/>
            </a:pPr>
            <a:r>
              <a:rPr lang="pt-BR" sz="2000" dirty="0" smtClean="0"/>
              <a:t>Ausência de Termo de Responsabilidade dos bens adquiridos;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251520" y="692696"/>
            <a:ext cx="51125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/>
              <a:t>PONTOS DE AUDITORIA</a:t>
            </a:r>
            <a:endParaRPr lang="pt-BR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msaito\Spark\user\msaito@capital.ms.gov.br\downloads\base_ppt-01-capa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55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aixaDeTexto 4"/>
          <p:cNvSpPr txBox="1"/>
          <p:nvPr/>
        </p:nvSpPr>
        <p:spPr>
          <a:xfrm>
            <a:off x="4429125" y="2643188"/>
            <a:ext cx="4572000" cy="3381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pt-BR" sz="16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4788024" y="2276872"/>
            <a:ext cx="413995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Obrigado,</a:t>
            </a:r>
          </a:p>
          <a:p>
            <a:endParaRPr lang="pt-BR" dirty="0"/>
          </a:p>
          <a:p>
            <a:r>
              <a:rPr lang="pt-BR" b="1" dirty="0" smtClean="0"/>
              <a:t>Luiz Palmeira</a:t>
            </a:r>
          </a:p>
          <a:p>
            <a:r>
              <a:rPr lang="pt-BR" dirty="0" smtClean="0"/>
              <a:t>Coordenador-Geral de Programas e Projetos de Cooperação</a:t>
            </a:r>
          </a:p>
          <a:p>
            <a:r>
              <a:rPr lang="pt-BR" dirty="0" smtClean="0"/>
              <a:t>COOPE/SGE/SE/MF</a:t>
            </a:r>
          </a:p>
          <a:p>
            <a:r>
              <a:rPr lang="pt-BR" dirty="0" smtClean="0">
                <a:hlinkClick r:id="rId3"/>
              </a:rPr>
              <a:t>luiz.palmeira@fazenda.gov.br</a:t>
            </a:r>
            <a:endParaRPr lang="pt-BR" dirty="0" smtClean="0"/>
          </a:p>
          <a:p>
            <a:r>
              <a:rPr lang="pt-BR" dirty="0" smtClean="0"/>
              <a:t>(61) 3412-2492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490</TotalTime>
  <Words>221</Words>
  <Application>Microsoft Office PowerPoint</Application>
  <PresentationFormat>Apresentação na tela (4:3)</PresentationFormat>
  <Paragraphs>81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6" baseType="lpstr">
      <vt:lpstr>Tema do Office</vt:lpstr>
      <vt:lpstr>Slide 1</vt:lpstr>
      <vt:lpstr>Slide 2</vt:lpstr>
      <vt:lpstr>Slide 3</vt:lpstr>
      <vt:lpstr>Slide 4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msaito</dc:creator>
  <cp:lastModifiedBy>IrmaBC</cp:lastModifiedBy>
  <cp:revision>9</cp:revision>
  <dcterms:created xsi:type="dcterms:W3CDTF">2012-04-13T19:51:33Z</dcterms:created>
  <dcterms:modified xsi:type="dcterms:W3CDTF">2018-08-29T16:40:51Z</dcterms:modified>
</cp:coreProperties>
</file>