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96B65-9328-4DA5-8573-A6C762FF4E96}" type="doc">
      <dgm:prSet loTypeId="urn:microsoft.com/office/officeart/2005/8/layout/radial3" loCatId="relationship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BA0AA55-881B-48ED-9F08-7F6FCA77370E}">
      <dgm:prSet phldrT="[Texto]"/>
      <dgm:spPr/>
      <dgm:t>
        <a:bodyPr/>
        <a:lstStyle/>
        <a:p>
          <a:r>
            <a:rPr lang="pt-BR" dirty="0" smtClean="0"/>
            <a:t>GESTÃO CONVENIOS</a:t>
          </a:r>
          <a:endParaRPr lang="pt-BR" dirty="0"/>
        </a:p>
      </dgm:t>
    </dgm:pt>
    <dgm:pt modelId="{E0D6EB99-D2A4-4ED3-86D4-85E4C78497AF}" type="parTrans" cxnId="{F962A38D-046C-4688-9BDA-93769CD0C6CF}">
      <dgm:prSet/>
      <dgm:spPr/>
      <dgm:t>
        <a:bodyPr/>
        <a:lstStyle/>
        <a:p>
          <a:endParaRPr lang="pt-BR"/>
        </a:p>
      </dgm:t>
    </dgm:pt>
    <dgm:pt modelId="{850CD965-3E16-47F3-A8BF-1C484BB9891F}" type="sibTrans" cxnId="{F962A38D-046C-4688-9BDA-93769CD0C6CF}">
      <dgm:prSet/>
      <dgm:spPr/>
      <dgm:t>
        <a:bodyPr/>
        <a:lstStyle/>
        <a:p>
          <a:endParaRPr lang="pt-BR"/>
        </a:p>
      </dgm:t>
    </dgm:pt>
    <dgm:pt modelId="{F6AFEA15-2950-4616-B487-56CA01748C76}">
      <dgm:prSet phldrT="[Texto]"/>
      <dgm:spPr/>
      <dgm:t>
        <a:bodyPr/>
        <a:lstStyle/>
        <a:p>
          <a:r>
            <a:rPr lang="pt-BR" dirty="0" smtClean="0"/>
            <a:t>SECRETARIA PLANEJAMENTO</a:t>
          </a:r>
          <a:endParaRPr lang="pt-BR" dirty="0"/>
        </a:p>
      </dgm:t>
    </dgm:pt>
    <dgm:pt modelId="{646D4810-8D10-422E-87B1-E58D914931C6}" type="parTrans" cxnId="{720CE45E-EFE0-405D-93EA-B4A40494B169}">
      <dgm:prSet/>
      <dgm:spPr/>
      <dgm:t>
        <a:bodyPr/>
        <a:lstStyle/>
        <a:p>
          <a:endParaRPr lang="pt-BR"/>
        </a:p>
      </dgm:t>
    </dgm:pt>
    <dgm:pt modelId="{5E828DB3-7D12-4A93-9FD3-CC9915266533}" type="sibTrans" cxnId="{720CE45E-EFE0-405D-93EA-B4A40494B169}">
      <dgm:prSet/>
      <dgm:spPr/>
      <dgm:t>
        <a:bodyPr/>
        <a:lstStyle/>
        <a:p>
          <a:endParaRPr lang="pt-BR"/>
        </a:p>
      </dgm:t>
    </dgm:pt>
    <dgm:pt modelId="{08CA1166-0B65-4830-B77F-1D1F0208C7B9}">
      <dgm:prSet phldrT="[Texto]"/>
      <dgm:spPr/>
      <dgm:t>
        <a:bodyPr/>
        <a:lstStyle/>
        <a:p>
          <a:r>
            <a:rPr lang="pt-BR" dirty="0" smtClean="0"/>
            <a:t>SECRETARIA ASSISTENCIA SOCIAL</a:t>
          </a:r>
          <a:endParaRPr lang="pt-BR" dirty="0"/>
        </a:p>
      </dgm:t>
    </dgm:pt>
    <dgm:pt modelId="{C4D95B97-AE71-4AE1-ADF8-153A9FF82923}" type="parTrans" cxnId="{D6B64E3D-34CF-432C-BCBB-1F4FD9395E1E}">
      <dgm:prSet/>
      <dgm:spPr/>
      <dgm:t>
        <a:bodyPr/>
        <a:lstStyle/>
        <a:p>
          <a:endParaRPr lang="pt-BR"/>
        </a:p>
      </dgm:t>
    </dgm:pt>
    <dgm:pt modelId="{279307D1-30F9-468A-B59C-8FCAA4C79BF4}" type="sibTrans" cxnId="{D6B64E3D-34CF-432C-BCBB-1F4FD9395E1E}">
      <dgm:prSet/>
      <dgm:spPr/>
      <dgm:t>
        <a:bodyPr/>
        <a:lstStyle/>
        <a:p>
          <a:endParaRPr lang="pt-BR"/>
        </a:p>
      </dgm:t>
    </dgm:pt>
    <dgm:pt modelId="{E4539D2A-3A2F-4C70-A2CB-3AB8BEF97D6C}">
      <dgm:prSet phldrT="[Texto]"/>
      <dgm:spPr/>
      <dgm:t>
        <a:bodyPr/>
        <a:lstStyle/>
        <a:p>
          <a:r>
            <a:rPr lang="pt-BR" dirty="0" smtClean="0"/>
            <a:t>SECRETARIA EDUCAÇÃO</a:t>
          </a:r>
          <a:endParaRPr lang="pt-BR" dirty="0"/>
        </a:p>
      </dgm:t>
    </dgm:pt>
    <dgm:pt modelId="{DF893981-C98E-4D72-AB54-8C9F8B5B74B8}" type="parTrans" cxnId="{8DB9C380-BEAD-4288-B607-5BEA913B6D45}">
      <dgm:prSet/>
      <dgm:spPr/>
      <dgm:t>
        <a:bodyPr/>
        <a:lstStyle/>
        <a:p>
          <a:endParaRPr lang="pt-BR"/>
        </a:p>
      </dgm:t>
    </dgm:pt>
    <dgm:pt modelId="{AE730F24-70CD-4EE1-86CF-C70F23B9976F}" type="sibTrans" cxnId="{8DB9C380-BEAD-4288-B607-5BEA913B6D45}">
      <dgm:prSet/>
      <dgm:spPr/>
      <dgm:t>
        <a:bodyPr/>
        <a:lstStyle/>
        <a:p>
          <a:endParaRPr lang="pt-BR"/>
        </a:p>
      </dgm:t>
    </dgm:pt>
    <dgm:pt modelId="{772FA49F-6C64-4889-9B0E-E5BFB461E69A}">
      <dgm:prSet phldrT="[Texto]"/>
      <dgm:spPr/>
      <dgm:t>
        <a:bodyPr/>
        <a:lstStyle/>
        <a:p>
          <a:r>
            <a:rPr lang="pt-BR" dirty="0" smtClean="0"/>
            <a:t>SECRETARIA ADMINISTRAÇÃO</a:t>
          </a:r>
          <a:endParaRPr lang="pt-BR" dirty="0"/>
        </a:p>
      </dgm:t>
    </dgm:pt>
    <dgm:pt modelId="{871E1E45-AC27-40FB-870F-DE6F69772305}" type="parTrans" cxnId="{C721AC04-7CB9-477B-9E42-844E36EA92E2}">
      <dgm:prSet/>
      <dgm:spPr/>
      <dgm:t>
        <a:bodyPr/>
        <a:lstStyle/>
        <a:p>
          <a:endParaRPr lang="pt-BR"/>
        </a:p>
      </dgm:t>
    </dgm:pt>
    <dgm:pt modelId="{30760CCB-58C2-4BB0-B4E1-170256878428}" type="sibTrans" cxnId="{C721AC04-7CB9-477B-9E42-844E36EA92E2}">
      <dgm:prSet/>
      <dgm:spPr/>
      <dgm:t>
        <a:bodyPr/>
        <a:lstStyle/>
        <a:p>
          <a:endParaRPr lang="pt-BR"/>
        </a:p>
      </dgm:t>
    </dgm:pt>
    <dgm:pt modelId="{7206E58E-432D-498F-8E19-01F34A12EB98}">
      <dgm:prSet phldrT="[Texto]"/>
      <dgm:spPr/>
      <dgm:t>
        <a:bodyPr/>
        <a:lstStyle/>
        <a:p>
          <a:r>
            <a:rPr lang="pt-BR" dirty="0" smtClean="0"/>
            <a:t>SECRETARIA DA SAUDE</a:t>
          </a:r>
          <a:endParaRPr lang="pt-BR" dirty="0"/>
        </a:p>
      </dgm:t>
    </dgm:pt>
    <dgm:pt modelId="{5712170A-872B-492B-AF3D-200580832B0E}" type="parTrans" cxnId="{5E588365-19DF-4297-977F-171F7B2DA399}">
      <dgm:prSet/>
      <dgm:spPr/>
      <dgm:t>
        <a:bodyPr/>
        <a:lstStyle/>
        <a:p>
          <a:endParaRPr lang="pt-BR"/>
        </a:p>
      </dgm:t>
    </dgm:pt>
    <dgm:pt modelId="{0F88A071-33D9-464C-9E11-2C2B10D3CB19}" type="sibTrans" cxnId="{5E588365-19DF-4297-977F-171F7B2DA399}">
      <dgm:prSet/>
      <dgm:spPr/>
      <dgm:t>
        <a:bodyPr/>
        <a:lstStyle/>
        <a:p>
          <a:endParaRPr lang="pt-BR"/>
        </a:p>
      </dgm:t>
    </dgm:pt>
    <dgm:pt modelId="{9447FC08-564E-4787-A3EA-CE6F89EDF233}">
      <dgm:prSet phldrT="[Texto]"/>
      <dgm:spPr/>
      <dgm:t>
        <a:bodyPr/>
        <a:lstStyle/>
        <a:p>
          <a:r>
            <a:rPr lang="pt-BR" dirty="0" smtClean="0"/>
            <a:t>SECRETARIAS OUTRAS</a:t>
          </a:r>
          <a:endParaRPr lang="pt-BR" dirty="0"/>
        </a:p>
      </dgm:t>
    </dgm:pt>
    <dgm:pt modelId="{F113BBAD-2DD5-46DE-850D-542AA3F8483C}" type="parTrans" cxnId="{2B4B8434-794B-4F27-B9B8-865CF64B39AD}">
      <dgm:prSet/>
      <dgm:spPr/>
      <dgm:t>
        <a:bodyPr/>
        <a:lstStyle/>
        <a:p>
          <a:endParaRPr lang="pt-BR"/>
        </a:p>
      </dgm:t>
    </dgm:pt>
    <dgm:pt modelId="{F4DDE261-323C-4417-A846-136756952477}" type="sibTrans" cxnId="{2B4B8434-794B-4F27-B9B8-865CF64B39AD}">
      <dgm:prSet/>
      <dgm:spPr/>
      <dgm:t>
        <a:bodyPr/>
        <a:lstStyle/>
        <a:p>
          <a:endParaRPr lang="pt-BR"/>
        </a:p>
      </dgm:t>
    </dgm:pt>
    <dgm:pt modelId="{C1F213D0-1D24-4F8B-A224-CCB5DB00F949}" type="pres">
      <dgm:prSet presAssocID="{28D96B65-9328-4DA5-8573-A6C762FF4E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154B99-6891-445D-91C0-3A30780E159B}" type="pres">
      <dgm:prSet presAssocID="{28D96B65-9328-4DA5-8573-A6C762FF4E96}" presName="radial" presStyleCnt="0">
        <dgm:presLayoutVars>
          <dgm:animLvl val="ctr"/>
        </dgm:presLayoutVars>
      </dgm:prSet>
      <dgm:spPr/>
    </dgm:pt>
    <dgm:pt modelId="{5E4E86DD-432C-43C3-BB70-2A71923177C1}" type="pres">
      <dgm:prSet presAssocID="{EBA0AA55-881B-48ED-9F08-7F6FCA77370E}" presName="centerShape" presStyleLbl="vennNode1" presStyleIdx="0" presStyleCnt="7"/>
      <dgm:spPr/>
      <dgm:t>
        <a:bodyPr/>
        <a:lstStyle/>
        <a:p>
          <a:endParaRPr lang="pt-BR"/>
        </a:p>
      </dgm:t>
    </dgm:pt>
    <dgm:pt modelId="{BFDA8601-9863-42B0-A7DE-362EBDB30A2A}" type="pres">
      <dgm:prSet presAssocID="{F6AFEA15-2950-4616-B487-56CA01748C76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122120-D77A-4BED-90EB-AFB8B964921F}" type="pres">
      <dgm:prSet presAssocID="{08CA1166-0B65-4830-B77F-1D1F0208C7B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AC31A3-0F6B-4C2C-B1F3-6B548AE81687}" type="pres">
      <dgm:prSet presAssocID="{7206E58E-432D-498F-8E19-01F34A12EB98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0E6BD-AC0F-45DF-B870-696401DF59F9}" type="pres">
      <dgm:prSet presAssocID="{E4539D2A-3A2F-4C70-A2CB-3AB8BEF97D6C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8D64B1-4272-4B61-B6B9-4CE4A9E1AC89}" type="pres">
      <dgm:prSet presAssocID="{772FA49F-6C64-4889-9B0E-E5BFB461E69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A47A6-07FF-4819-BE88-9C78F312CC0A}" type="pres">
      <dgm:prSet presAssocID="{9447FC08-564E-4787-A3EA-CE6F89EDF23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62A38D-046C-4688-9BDA-93769CD0C6CF}" srcId="{28D96B65-9328-4DA5-8573-A6C762FF4E96}" destId="{EBA0AA55-881B-48ED-9F08-7F6FCA77370E}" srcOrd="0" destOrd="0" parTransId="{E0D6EB99-D2A4-4ED3-86D4-85E4C78497AF}" sibTransId="{850CD965-3E16-47F3-A8BF-1C484BB9891F}"/>
    <dgm:cxn modelId="{4C956BDD-10AE-4D0B-87F5-3E35A64E6BB6}" type="presOf" srcId="{08CA1166-0B65-4830-B77F-1D1F0208C7B9}" destId="{74122120-D77A-4BED-90EB-AFB8B964921F}" srcOrd="0" destOrd="0" presId="urn:microsoft.com/office/officeart/2005/8/layout/radial3"/>
    <dgm:cxn modelId="{C721AC04-7CB9-477B-9E42-844E36EA92E2}" srcId="{EBA0AA55-881B-48ED-9F08-7F6FCA77370E}" destId="{772FA49F-6C64-4889-9B0E-E5BFB461E69A}" srcOrd="4" destOrd="0" parTransId="{871E1E45-AC27-40FB-870F-DE6F69772305}" sibTransId="{30760CCB-58C2-4BB0-B4E1-170256878428}"/>
    <dgm:cxn modelId="{A1F5A684-C13A-4F99-B8D8-D7461CF29490}" type="presOf" srcId="{9447FC08-564E-4787-A3EA-CE6F89EDF233}" destId="{093A47A6-07FF-4819-BE88-9C78F312CC0A}" srcOrd="0" destOrd="0" presId="urn:microsoft.com/office/officeart/2005/8/layout/radial3"/>
    <dgm:cxn modelId="{D6B64E3D-34CF-432C-BCBB-1F4FD9395E1E}" srcId="{EBA0AA55-881B-48ED-9F08-7F6FCA77370E}" destId="{08CA1166-0B65-4830-B77F-1D1F0208C7B9}" srcOrd="1" destOrd="0" parTransId="{C4D95B97-AE71-4AE1-ADF8-153A9FF82923}" sibTransId="{279307D1-30F9-468A-B59C-8FCAA4C79BF4}"/>
    <dgm:cxn modelId="{5E588365-19DF-4297-977F-171F7B2DA399}" srcId="{EBA0AA55-881B-48ED-9F08-7F6FCA77370E}" destId="{7206E58E-432D-498F-8E19-01F34A12EB98}" srcOrd="2" destOrd="0" parTransId="{5712170A-872B-492B-AF3D-200580832B0E}" sibTransId="{0F88A071-33D9-464C-9E11-2C2B10D3CB19}"/>
    <dgm:cxn modelId="{C3BE73E6-9342-4A43-A0F8-7D6725672C60}" type="presOf" srcId="{772FA49F-6C64-4889-9B0E-E5BFB461E69A}" destId="{578D64B1-4272-4B61-B6B9-4CE4A9E1AC89}" srcOrd="0" destOrd="0" presId="urn:microsoft.com/office/officeart/2005/8/layout/radial3"/>
    <dgm:cxn modelId="{2B4B8434-794B-4F27-B9B8-865CF64B39AD}" srcId="{EBA0AA55-881B-48ED-9F08-7F6FCA77370E}" destId="{9447FC08-564E-4787-A3EA-CE6F89EDF233}" srcOrd="5" destOrd="0" parTransId="{F113BBAD-2DD5-46DE-850D-542AA3F8483C}" sibTransId="{F4DDE261-323C-4417-A846-136756952477}"/>
    <dgm:cxn modelId="{F12B865F-864B-4472-8D1C-E2D9D4FF412B}" type="presOf" srcId="{E4539D2A-3A2F-4C70-A2CB-3AB8BEF97D6C}" destId="{C940E6BD-AC0F-45DF-B870-696401DF59F9}" srcOrd="0" destOrd="0" presId="urn:microsoft.com/office/officeart/2005/8/layout/radial3"/>
    <dgm:cxn modelId="{720CE45E-EFE0-405D-93EA-B4A40494B169}" srcId="{EBA0AA55-881B-48ED-9F08-7F6FCA77370E}" destId="{F6AFEA15-2950-4616-B487-56CA01748C76}" srcOrd="0" destOrd="0" parTransId="{646D4810-8D10-422E-87B1-E58D914931C6}" sibTransId="{5E828DB3-7D12-4A93-9FD3-CC9915266533}"/>
    <dgm:cxn modelId="{6E3E92FD-282D-4682-B0A4-B079886CBF26}" type="presOf" srcId="{F6AFEA15-2950-4616-B487-56CA01748C76}" destId="{BFDA8601-9863-42B0-A7DE-362EBDB30A2A}" srcOrd="0" destOrd="0" presId="urn:microsoft.com/office/officeart/2005/8/layout/radial3"/>
    <dgm:cxn modelId="{04AA94B6-258A-4CCE-AA61-E9770D1CBBEE}" type="presOf" srcId="{7206E58E-432D-498F-8E19-01F34A12EB98}" destId="{44AC31A3-0F6B-4C2C-B1F3-6B548AE81687}" srcOrd="0" destOrd="0" presId="urn:microsoft.com/office/officeart/2005/8/layout/radial3"/>
    <dgm:cxn modelId="{90315240-3D1F-410C-BD1D-F494757E2D99}" type="presOf" srcId="{28D96B65-9328-4DA5-8573-A6C762FF4E96}" destId="{C1F213D0-1D24-4F8B-A224-CCB5DB00F949}" srcOrd="0" destOrd="0" presId="urn:microsoft.com/office/officeart/2005/8/layout/radial3"/>
    <dgm:cxn modelId="{A9BC9A86-2CB8-458E-8DC3-44AC4938D1D7}" type="presOf" srcId="{EBA0AA55-881B-48ED-9F08-7F6FCA77370E}" destId="{5E4E86DD-432C-43C3-BB70-2A71923177C1}" srcOrd="0" destOrd="0" presId="urn:microsoft.com/office/officeart/2005/8/layout/radial3"/>
    <dgm:cxn modelId="{8DB9C380-BEAD-4288-B607-5BEA913B6D45}" srcId="{EBA0AA55-881B-48ED-9F08-7F6FCA77370E}" destId="{E4539D2A-3A2F-4C70-A2CB-3AB8BEF97D6C}" srcOrd="3" destOrd="0" parTransId="{DF893981-C98E-4D72-AB54-8C9F8B5B74B8}" sibTransId="{AE730F24-70CD-4EE1-86CF-C70F23B9976F}"/>
    <dgm:cxn modelId="{85769AD9-7743-4BCC-AE67-0C1532AFE78C}" type="presParOf" srcId="{C1F213D0-1D24-4F8B-A224-CCB5DB00F949}" destId="{4E154B99-6891-445D-91C0-3A30780E159B}" srcOrd="0" destOrd="0" presId="urn:microsoft.com/office/officeart/2005/8/layout/radial3"/>
    <dgm:cxn modelId="{A0CC01E7-7DAD-4C2F-AE50-87204788B21D}" type="presParOf" srcId="{4E154B99-6891-445D-91C0-3A30780E159B}" destId="{5E4E86DD-432C-43C3-BB70-2A71923177C1}" srcOrd="0" destOrd="0" presId="urn:microsoft.com/office/officeart/2005/8/layout/radial3"/>
    <dgm:cxn modelId="{26F0274B-0170-4980-9AB3-7481C93AC286}" type="presParOf" srcId="{4E154B99-6891-445D-91C0-3A30780E159B}" destId="{BFDA8601-9863-42B0-A7DE-362EBDB30A2A}" srcOrd="1" destOrd="0" presId="urn:microsoft.com/office/officeart/2005/8/layout/radial3"/>
    <dgm:cxn modelId="{E7452D6B-E1F9-4B60-B7B8-AD3DCC8503A8}" type="presParOf" srcId="{4E154B99-6891-445D-91C0-3A30780E159B}" destId="{74122120-D77A-4BED-90EB-AFB8B964921F}" srcOrd="2" destOrd="0" presId="urn:microsoft.com/office/officeart/2005/8/layout/radial3"/>
    <dgm:cxn modelId="{46DA04A1-44EB-4FB1-B108-3665D50EAB50}" type="presParOf" srcId="{4E154B99-6891-445D-91C0-3A30780E159B}" destId="{44AC31A3-0F6B-4C2C-B1F3-6B548AE81687}" srcOrd="3" destOrd="0" presId="urn:microsoft.com/office/officeart/2005/8/layout/radial3"/>
    <dgm:cxn modelId="{A0DD9DC6-C54B-412A-B1EA-F3ED701BF699}" type="presParOf" srcId="{4E154B99-6891-445D-91C0-3A30780E159B}" destId="{C940E6BD-AC0F-45DF-B870-696401DF59F9}" srcOrd="4" destOrd="0" presId="urn:microsoft.com/office/officeart/2005/8/layout/radial3"/>
    <dgm:cxn modelId="{9FC9EB8C-33BA-4D32-8FC5-44CB6341E07E}" type="presParOf" srcId="{4E154B99-6891-445D-91C0-3A30780E159B}" destId="{578D64B1-4272-4B61-B6B9-4CE4A9E1AC89}" srcOrd="5" destOrd="0" presId="urn:microsoft.com/office/officeart/2005/8/layout/radial3"/>
    <dgm:cxn modelId="{BEE7E9B2-C25C-4A1D-89C2-B5D72FEAD957}" type="presParOf" srcId="{4E154B99-6891-445D-91C0-3A30780E159B}" destId="{093A47A6-07FF-4819-BE88-9C78F312CC0A}" srcOrd="6" destOrd="0" presId="urn:microsoft.com/office/officeart/2005/8/layout/radial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E86DD-432C-43C3-BB70-2A71923177C1}">
      <dsp:nvSpPr>
        <dsp:cNvPr id="0" name=""/>
        <dsp:cNvSpPr/>
      </dsp:nvSpPr>
      <dsp:spPr>
        <a:xfrm>
          <a:off x="2080947" y="980281"/>
          <a:ext cx="2442104" cy="24421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GESTÃO CONVENIOS</a:t>
          </a:r>
          <a:endParaRPr lang="pt-BR" sz="2600" kern="1200" dirty="0"/>
        </a:p>
      </dsp:txBody>
      <dsp:txXfrm>
        <a:off x="2080947" y="980281"/>
        <a:ext cx="2442104" cy="2442104"/>
      </dsp:txXfrm>
    </dsp:sp>
    <dsp:sp modelId="{BFDA8601-9863-42B0-A7DE-362EBDB30A2A}">
      <dsp:nvSpPr>
        <dsp:cNvPr id="0" name=""/>
        <dsp:cNvSpPr/>
      </dsp:nvSpPr>
      <dsp:spPr>
        <a:xfrm>
          <a:off x="2691473" y="435"/>
          <a:ext cx="1221052" cy="12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PLANEJAMENTO</a:t>
          </a:r>
          <a:endParaRPr lang="pt-BR" sz="900" kern="1200" dirty="0"/>
        </a:p>
      </dsp:txBody>
      <dsp:txXfrm>
        <a:off x="2691473" y="435"/>
        <a:ext cx="1221052" cy="1221052"/>
      </dsp:txXfrm>
    </dsp:sp>
    <dsp:sp modelId="{74122120-D77A-4BED-90EB-AFB8B964921F}">
      <dsp:nvSpPr>
        <dsp:cNvPr id="0" name=""/>
        <dsp:cNvSpPr/>
      </dsp:nvSpPr>
      <dsp:spPr>
        <a:xfrm>
          <a:off x="4068776" y="795621"/>
          <a:ext cx="1221052" cy="12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ASSISTENCIA SOCIAL</a:t>
          </a:r>
          <a:endParaRPr lang="pt-BR" sz="900" kern="1200" dirty="0"/>
        </a:p>
      </dsp:txBody>
      <dsp:txXfrm>
        <a:off x="4068776" y="795621"/>
        <a:ext cx="1221052" cy="1221052"/>
      </dsp:txXfrm>
    </dsp:sp>
    <dsp:sp modelId="{44AC31A3-0F6B-4C2C-B1F3-6B548AE81687}">
      <dsp:nvSpPr>
        <dsp:cNvPr id="0" name=""/>
        <dsp:cNvSpPr/>
      </dsp:nvSpPr>
      <dsp:spPr>
        <a:xfrm>
          <a:off x="4068776" y="2385993"/>
          <a:ext cx="1221052" cy="12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DA SAUDE</a:t>
          </a:r>
          <a:endParaRPr lang="pt-BR" sz="900" kern="1200" dirty="0"/>
        </a:p>
      </dsp:txBody>
      <dsp:txXfrm>
        <a:off x="4068776" y="2385993"/>
        <a:ext cx="1221052" cy="1221052"/>
      </dsp:txXfrm>
    </dsp:sp>
    <dsp:sp modelId="{C940E6BD-AC0F-45DF-B870-696401DF59F9}">
      <dsp:nvSpPr>
        <dsp:cNvPr id="0" name=""/>
        <dsp:cNvSpPr/>
      </dsp:nvSpPr>
      <dsp:spPr>
        <a:xfrm>
          <a:off x="2691473" y="3181178"/>
          <a:ext cx="1221052" cy="12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EDUCAÇÃO</a:t>
          </a:r>
          <a:endParaRPr lang="pt-BR" sz="900" kern="1200" dirty="0"/>
        </a:p>
      </dsp:txBody>
      <dsp:txXfrm>
        <a:off x="2691473" y="3181178"/>
        <a:ext cx="1221052" cy="1221052"/>
      </dsp:txXfrm>
    </dsp:sp>
    <dsp:sp modelId="{578D64B1-4272-4B61-B6B9-4CE4A9E1AC89}">
      <dsp:nvSpPr>
        <dsp:cNvPr id="0" name=""/>
        <dsp:cNvSpPr/>
      </dsp:nvSpPr>
      <dsp:spPr>
        <a:xfrm>
          <a:off x="1314171" y="2385993"/>
          <a:ext cx="1221052" cy="12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 ADMINISTRAÇÃO</a:t>
          </a:r>
          <a:endParaRPr lang="pt-BR" sz="900" kern="1200" dirty="0"/>
        </a:p>
      </dsp:txBody>
      <dsp:txXfrm>
        <a:off x="1314171" y="2385993"/>
        <a:ext cx="1221052" cy="1221052"/>
      </dsp:txXfrm>
    </dsp:sp>
    <dsp:sp modelId="{093A47A6-07FF-4819-BE88-9C78F312CC0A}">
      <dsp:nvSpPr>
        <dsp:cNvPr id="0" name=""/>
        <dsp:cNvSpPr/>
      </dsp:nvSpPr>
      <dsp:spPr>
        <a:xfrm>
          <a:off x="1314171" y="795621"/>
          <a:ext cx="1221052" cy="12210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SECRETARIAS OUTRAS</a:t>
          </a:r>
          <a:endParaRPr lang="pt-BR" sz="900" kern="1200" dirty="0"/>
        </a:p>
      </dsp:txBody>
      <dsp:txXfrm>
        <a:off x="1314171" y="795621"/>
        <a:ext cx="1221052" cy="122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EB8E-E96F-4ED5-8430-A4C795725DBD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78AA7-7ABF-4CD8-9189-025C272E4C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762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23AB5A-0712-419C-90D4-94D4D0384A0D}" type="slidenum">
              <a:rPr lang="pt-BR" altLang="pt-BR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98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84F489-C276-4462-8976-09C7D6FC3FE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28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120485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584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F19530-316B-47EB-8849-F8D8373028C7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28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401503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B502EB-B837-4B25-9CBF-C29B94E0AA42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6868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71955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C36FED-B146-44BE-9074-173CF36ECF7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6499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7891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951C55-A9A9-4AA5-B2A2-742F9CEDC0C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8813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88509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198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4FA628-8469-424E-9EA6-0670B73641F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673330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3011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0B3BDD-13F5-4B59-B169-4D9B34EE51E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3012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56126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7864EA-F000-467C-A338-5A24F0FCAB2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797342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7864EA-F000-467C-A338-5A24F0FCAB22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39301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4651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0C9950-6DBB-47B3-AA74-790340E71A34}" type="slidenum">
              <a:rPr lang="pt-BR" altLang="pt-BR">
                <a:latin typeface="Calibri" panose="020F0502020204030204" pitchFamily="34" charset="0"/>
              </a:rPr>
              <a:pPr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187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030540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483963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846986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01228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543856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60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C812D9-66F6-423D-979B-DBBA8781799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89503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C36FED-B146-44BE-9074-173CF36ECF7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161537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403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C30355-1883-4302-8170-FD9C2A935E0B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44036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554456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403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C30355-1883-4302-8170-FD9C2A935E0B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44036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500286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403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C30355-1883-4302-8170-FD9C2A935E0B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4036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8644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2E31BB-E50F-4D87-AC22-FB5C99B74841}" type="slidenum">
              <a:rPr lang="pt-BR" altLang="pt-BR">
                <a:latin typeface="Calibri" panose="020F0502020204030204" pitchFamily="34" charset="0"/>
              </a:rPr>
              <a:pPr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62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C36FED-B146-44BE-9074-173CF36ECF7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951100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C36FED-B146-44BE-9074-173CF36ECF7A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14385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C36FED-B146-44BE-9074-173CF36ECF7A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047997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C36FED-B146-44BE-9074-173CF36ECF7A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3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27640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4E2F35-8F5D-4602-9D75-75F10BFB14C6}" type="slidenum">
              <a:rPr lang="pt-BR" altLang="pt-BR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8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114665-6505-4C37-877C-4510E5774F6C}" type="slidenum">
              <a:rPr lang="pt-BR" altLang="pt-BR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8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14A1CD-B285-43CB-887D-AAD31B79079E}" type="slidenum">
              <a:rPr lang="pt-BR" altLang="pt-BR">
                <a:latin typeface="Calibri" panose="020F0502020204030204" pitchFamily="34" charset="0"/>
              </a:rPr>
              <a:pPr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78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D8E25-0441-4AE6-9694-944BEBEE05F4}" type="slidenum">
              <a:rPr lang="pt-BR" altLang="pt-BR">
                <a:latin typeface="Calibri" panose="020F0502020204030204" pitchFamily="34" charset="0"/>
              </a:rPr>
              <a:pPr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65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4403A4-9950-4D9E-B315-627D3E3702A1}" type="slidenum">
              <a:rPr lang="pt-BR" altLang="pt-BR">
                <a:latin typeface="Calibri" panose="020F0502020204030204" pitchFamily="34" charset="0"/>
              </a:rPr>
              <a:pPr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29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Programa de Modernização Administrativa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84F489-C276-4462-8976-09C7D6FC3FE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2957513" y="520700"/>
            <a:ext cx="3652837" cy="25288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>
          <a:xfrm>
            <a:off x="1276350" y="3197225"/>
            <a:ext cx="7007225" cy="29749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152833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5650484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9326162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3604310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0263515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1939312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4196363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9257151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361831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0073031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1870890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5985467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A23D-E396-49E4-AE2D-EE9416B7BAA0}" type="datetimeFigureOut">
              <a:rPr lang="pt-BR" smtClean="0"/>
              <a:pPr/>
              <a:t>06/06/2016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C4BEA-4DD5-4F54-BABC-84AF313E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617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820" y="0"/>
            <a:ext cx="9902281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5946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5"/>
          <p:cNvSpPr txBox="1">
            <a:spLocks noChangeArrowheads="1"/>
          </p:cNvSpPr>
          <p:nvPr/>
        </p:nvSpPr>
        <p:spPr bwMode="auto">
          <a:xfrm>
            <a:off x="1660525" y="1268413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Processos de trabalho suportados</a:t>
            </a:r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1660526" y="1773239"/>
            <a:ext cx="87852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Gestão de todos os convênios (Prefeitura x União e Estado)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Gestão de todos os termos de fomento e colaboração  (Prefeitura x Entidades)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Gestão por Entidade / Centro de Custos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Controle de cada etapa dos projetos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Elaboração de planos de trabalho e banco de projetos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Controle das cláusulas suspensivas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Gestão financeira e executiva dos projetos (bloqueio de repasses)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Prestação de contas parcial e final (incluindo pareceres e justificativas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Relatórios exigidos pelo Tribunal de Contas do Estado de São Paulo – TCE-SP.</a:t>
            </a:r>
          </a:p>
        </p:txBody>
      </p:sp>
    </p:spTree>
    <p:extLst>
      <p:ext uri="{BB962C8B-B14F-4D97-AF65-F5344CB8AC3E}">
        <p14:creationId xmlns:p14="http://schemas.microsoft.com/office/powerpoint/2010/main" xmlns="" val="33101355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885951"/>
            <a:ext cx="7508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46438"/>
            <a:ext cx="2609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3151" y="1847851"/>
            <a:ext cx="10652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039" y="3314701"/>
            <a:ext cx="1392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0472">
            <a:off x="1746250" y="1828800"/>
            <a:ext cx="1504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451" y="3436938"/>
            <a:ext cx="18637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CaixaDeTexto 1"/>
          <p:cNvSpPr txBox="1">
            <a:spLocks noChangeArrowheads="1"/>
          </p:cNvSpPr>
          <p:nvPr/>
        </p:nvSpPr>
        <p:spPr bwMode="auto">
          <a:xfrm>
            <a:off x="1901826" y="2424113"/>
            <a:ext cx="1179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Gestão de cada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etapa do projeto</a:t>
            </a:r>
          </a:p>
        </p:txBody>
      </p:sp>
      <p:sp>
        <p:nvSpPr>
          <p:cNvPr id="19465" name="CaixaDeTexto 15"/>
          <p:cNvSpPr txBox="1">
            <a:spLocks noChangeArrowheads="1"/>
          </p:cNvSpPr>
          <p:nvPr/>
        </p:nvSpPr>
        <p:spPr bwMode="auto">
          <a:xfrm>
            <a:off x="4008439" y="2535239"/>
            <a:ext cx="15636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Gestão das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cláusulas suspensivas</a:t>
            </a:r>
          </a:p>
        </p:txBody>
      </p:sp>
      <p:sp>
        <p:nvSpPr>
          <p:cNvPr id="19466" name="CaixaDeTexto 16"/>
          <p:cNvSpPr txBox="1">
            <a:spLocks noChangeArrowheads="1"/>
          </p:cNvSpPr>
          <p:nvPr/>
        </p:nvSpPr>
        <p:spPr bwMode="auto">
          <a:xfrm>
            <a:off x="8616950" y="2613025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Gestão Eletrônica 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 Documentos - GED</a:t>
            </a:r>
          </a:p>
        </p:txBody>
      </p:sp>
      <p:sp>
        <p:nvSpPr>
          <p:cNvPr id="19467" name="CaixaDeTexto 17"/>
          <p:cNvSpPr txBox="1">
            <a:spLocks noChangeArrowheads="1"/>
          </p:cNvSpPr>
          <p:nvPr/>
        </p:nvSpPr>
        <p:spPr bwMode="auto">
          <a:xfrm>
            <a:off x="2620964" y="3902075"/>
            <a:ext cx="2257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Cadastro digital de: Legislação,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Formulários, Desenhos, Manuais,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Normas e Procedimentos</a:t>
            </a:r>
          </a:p>
        </p:txBody>
      </p:sp>
      <p:sp>
        <p:nvSpPr>
          <p:cNvPr id="19468" name="CaixaDeTexto 18"/>
          <p:cNvSpPr txBox="1">
            <a:spLocks noChangeArrowheads="1"/>
          </p:cNvSpPr>
          <p:nvPr/>
        </p:nvSpPr>
        <p:spPr bwMode="auto">
          <a:xfrm>
            <a:off x="5700713" y="4387851"/>
            <a:ext cx="176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Gestão Físico / Financeira</a:t>
            </a:r>
          </a:p>
        </p:txBody>
      </p:sp>
      <p:pic>
        <p:nvPicPr>
          <p:cNvPr id="19469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0" y="4797425"/>
            <a:ext cx="1143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CaixaDeTexto 20"/>
          <p:cNvSpPr txBox="1">
            <a:spLocks noChangeArrowheads="1"/>
          </p:cNvSpPr>
          <p:nvPr/>
        </p:nvSpPr>
        <p:spPr bwMode="auto">
          <a:xfrm>
            <a:off x="4367214" y="5808663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Chat colaborativo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Prefeitura e Entidades</a:t>
            </a:r>
          </a:p>
        </p:txBody>
      </p:sp>
      <p:pic>
        <p:nvPicPr>
          <p:cNvPr id="1947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752600"/>
            <a:ext cx="893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CaixaDeTexto 23"/>
          <p:cNvSpPr txBox="1">
            <a:spLocks noChangeArrowheads="1"/>
          </p:cNvSpPr>
          <p:nvPr/>
        </p:nvSpPr>
        <p:spPr bwMode="auto">
          <a:xfrm>
            <a:off x="5797550" y="2535239"/>
            <a:ext cx="2368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Controle dos documentos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entregues para prestação de contas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 por etapa do projeto</a:t>
            </a:r>
          </a:p>
        </p:txBody>
      </p:sp>
      <p:sp>
        <p:nvSpPr>
          <p:cNvPr id="19473" name="CaixaDeTexto 5"/>
          <p:cNvSpPr txBox="1">
            <a:spLocks noChangeArrowheads="1"/>
          </p:cNvSpPr>
          <p:nvPr/>
        </p:nvSpPr>
        <p:spPr bwMode="auto">
          <a:xfrm>
            <a:off x="1660525" y="1268413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Principais funcionalidades do sistema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3582989" y="2090739"/>
            <a:ext cx="496887" cy="3000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557839" y="2092325"/>
            <a:ext cx="496887" cy="300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7867650" y="2063750"/>
            <a:ext cx="496888" cy="2984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10071100" y="2055814"/>
            <a:ext cx="496888" cy="3000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1722439" y="3438525"/>
            <a:ext cx="496887" cy="300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5138739" y="3486150"/>
            <a:ext cx="496887" cy="300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7778750" y="3525839"/>
            <a:ext cx="496888" cy="3000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948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50" y="4868863"/>
            <a:ext cx="13414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CaixaDeTexto 20"/>
          <p:cNvSpPr txBox="1">
            <a:spLocks noChangeArrowheads="1"/>
          </p:cNvSpPr>
          <p:nvPr/>
        </p:nvSpPr>
        <p:spPr bwMode="auto">
          <a:xfrm>
            <a:off x="6672263" y="5738813"/>
            <a:ext cx="134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Espacialização das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entidades</a:t>
            </a:r>
          </a:p>
        </p:txBody>
      </p:sp>
    </p:spTree>
    <p:extLst>
      <p:ext uri="{BB962C8B-B14F-4D97-AF65-F5344CB8AC3E}">
        <p14:creationId xmlns:p14="http://schemas.microsoft.com/office/powerpoint/2010/main" xmlns="" val="115350118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47528" y="2132856"/>
            <a:ext cx="8516466" cy="267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4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3366"/>
                </a:solidFill>
                <a:latin typeface="Arial" charset="0"/>
              </a:rPr>
              <a:t>PREGÃO PRESENCIAL N.º 030/2015 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3366"/>
                </a:solidFill>
                <a:latin typeface="Arial" charset="0"/>
              </a:rPr>
              <a:t>PROCESSO N.º 795/2015 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3366"/>
                </a:solidFill>
                <a:latin typeface="Arial" charset="0"/>
              </a:rPr>
              <a:t>Relatórios relativos aos itens do referido edital: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003366"/>
                </a:solidFill>
                <a:latin typeface="Arial" charset="0"/>
              </a:rPr>
              <a:t>17</a:t>
            </a:r>
            <a:r>
              <a:rPr lang="pt-BR" sz="1600" dirty="0">
                <a:solidFill>
                  <a:srgbClr val="003366"/>
                </a:solidFill>
                <a:latin typeface="Arial" charset="0"/>
              </a:rPr>
              <a:t>. Aderência dos processos de trabalho ao sistema</a:t>
            </a:r>
          </a:p>
          <a:p>
            <a:pPr algn="just">
              <a:lnSpc>
                <a:spcPct val="14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003366"/>
                </a:solidFill>
                <a:latin typeface="Arial" charset="0"/>
              </a:rPr>
              <a:t>Subitens: 17.1, 17.2., 17.3. 17.4., 17.5. Relatório com fluxograma detalhado de cada processo de trabalho. </a:t>
            </a:r>
            <a:endParaRPr lang="en-GB" sz="16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11487" y="188640"/>
            <a:ext cx="9588549" cy="936104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rgbClr val="003366"/>
                </a:solidFill>
                <a:latin typeface="Arial" charset="0"/>
              </a:rPr>
              <a:t>Relatório Remodelagem e Proposta de Melhoria dos processos de trabalho da área de Gestão Municipal de Convênios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27873806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2570" y="200026"/>
            <a:ext cx="9393237" cy="7016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PROGRAMA DE MODERNIZAÇÃO ADMINISTRATIVA</a:t>
            </a:r>
          </a:p>
        </p:txBody>
      </p:sp>
      <p:sp>
        <p:nvSpPr>
          <p:cNvPr id="7172" name="WordArt 2"/>
          <p:cNvSpPr>
            <a:spLocks noChangeArrowheads="1" noChangeShapeType="1" noTextEdit="1"/>
          </p:cNvSpPr>
          <p:nvPr/>
        </p:nvSpPr>
        <p:spPr bwMode="auto">
          <a:xfrm>
            <a:off x="2014185" y="2348880"/>
            <a:ext cx="8352953" cy="20884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Remodelagem dos processos de trabalho </a:t>
            </a:r>
          </a:p>
          <a:p>
            <a:pPr algn="ctr"/>
            <a:r>
              <a:rPr lang="pt-BR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Municipal de Convênios</a:t>
            </a: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225258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51856" y="1866900"/>
            <a:ext cx="2514600" cy="91440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304256" y="2019301"/>
            <a:ext cx="2286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3366"/>
                </a:solidFill>
                <a:latin typeface="Comic Sans MS" pitchFamily="66" charset="0"/>
              </a:rPr>
              <a:t>ESTRUTURA</a:t>
            </a:r>
          </a:p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3366"/>
                </a:solidFill>
                <a:latin typeface="Comic Sans MS" pitchFamily="66" charset="0"/>
              </a:rPr>
              <a:t>ORGANIZACIONAL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371056" y="3009900"/>
            <a:ext cx="21336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47256" y="3086101"/>
            <a:ext cx="20574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Descentralização Administrativa de Atividades de Apoio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371056" y="4000500"/>
            <a:ext cx="2133600" cy="762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447256" y="4000501"/>
            <a:ext cx="20574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Postos de Atendimento Descentralizados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371056" y="4914900"/>
            <a:ext cx="2133600" cy="762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447256" y="4914901"/>
            <a:ext cx="19812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Adequação das demais Estruturas Administrativas</a:t>
            </a: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2609056" y="2781300"/>
            <a:ext cx="1588" cy="2590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2609056" y="5372100"/>
            <a:ext cx="762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2609056" y="4381500"/>
            <a:ext cx="762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2609056" y="3467100"/>
            <a:ext cx="762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6552406" y="1847850"/>
            <a:ext cx="2743200" cy="914400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6704806" y="2000251"/>
            <a:ext cx="24384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3366"/>
                </a:solidFill>
                <a:latin typeface="Comic Sans MS" pitchFamily="66" charset="0"/>
              </a:rPr>
              <a:t>DESENVOLVIMENTO ORGANIZACIONAL</a:t>
            </a:r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8076406" y="2914650"/>
            <a:ext cx="2209800" cy="762000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8152606" y="2990850"/>
            <a:ext cx="2133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Melhoria da Qualidade dos Serviços</a:t>
            </a:r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8076406" y="3829050"/>
            <a:ext cx="2209800" cy="762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8152606" y="3905250"/>
            <a:ext cx="2057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Valorização dos Servidores</a:t>
            </a:r>
          </a:p>
        </p:txBody>
      </p:sp>
      <p:sp>
        <p:nvSpPr>
          <p:cNvPr id="8212" name="Rectangle 19"/>
          <p:cNvSpPr>
            <a:spLocks noChangeArrowheads="1"/>
          </p:cNvSpPr>
          <p:nvPr/>
        </p:nvSpPr>
        <p:spPr bwMode="auto">
          <a:xfrm>
            <a:off x="8076406" y="4743450"/>
            <a:ext cx="2209800" cy="685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8400257" y="5508625"/>
            <a:ext cx="9302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8152606" y="4743451"/>
            <a:ext cx="19812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Utilização da Tecnologia de Informação</a:t>
            </a:r>
          </a:p>
        </p:txBody>
      </p:sp>
      <p:sp>
        <p:nvSpPr>
          <p:cNvPr id="8215" name="Rectangle 22"/>
          <p:cNvSpPr>
            <a:spLocks noChangeArrowheads="1"/>
          </p:cNvSpPr>
          <p:nvPr/>
        </p:nvSpPr>
        <p:spPr bwMode="auto">
          <a:xfrm>
            <a:off x="8076406" y="5581650"/>
            <a:ext cx="2209800" cy="533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8152606" y="5581650"/>
            <a:ext cx="2133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3366"/>
                </a:solidFill>
                <a:latin typeface="Arial" charset="0"/>
              </a:rPr>
              <a:t>Intervenção no Ambiente</a:t>
            </a:r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>
            <a:off x="7162006" y="2762250"/>
            <a:ext cx="1588" cy="304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8" name="Line 25"/>
          <p:cNvSpPr>
            <a:spLocks noChangeShapeType="1"/>
          </p:cNvSpPr>
          <p:nvPr/>
        </p:nvSpPr>
        <p:spPr bwMode="auto">
          <a:xfrm>
            <a:off x="7162006" y="581025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>
            <a:off x="7162006" y="512445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0" name="Line 27"/>
          <p:cNvSpPr>
            <a:spLocks noChangeShapeType="1"/>
          </p:cNvSpPr>
          <p:nvPr/>
        </p:nvSpPr>
        <p:spPr bwMode="auto">
          <a:xfrm>
            <a:off x="7162006" y="428625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>
            <a:off x="7162006" y="3371850"/>
            <a:ext cx="914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>
            <a:off x="3482182" y="1619250"/>
            <a:ext cx="450056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3482181" y="1619250"/>
            <a:ext cx="1588" cy="1793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982745" y="1619250"/>
            <a:ext cx="1587" cy="190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225" name="Line 32"/>
          <p:cNvSpPr>
            <a:spLocks noChangeShapeType="1"/>
          </p:cNvSpPr>
          <p:nvPr/>
        </p:nvSpPr>
        <p:spPr bwMode="auto">
          <a:xfrm>
            <a:off x="5642770" y="1260476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29" name="Rectangle 33"/>
          <p:cNvSpPr>
            <a:spLocks noGrp="1" noChangeArrowheads="1"/>
          </p:cNvSpPr>
          <p:nvPr>
            <p:ph type="title"/>
          </p:nvPr>
        </p:nvSpPr>
        <p:spPr>
          <a:xfrm>
            <a:off x="1502570" y="212726"/>
            <a:ext cx="9393237" cy="6889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PROGRAMA DE MODERNIZAÇÃO ADMINISTRATIVA</a:t>
            </a:r>
          </a:p>
        </p:txBody>
      </p:sp>
      <p:sp>
        <p:nvSpPr>
          <p:cNvPr id="3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554914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609056" y="1428750"/>
            <a:ext cx="7086600" cy="947738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500"/>
              </a:spcBef>
              <a:spcAft>
                <a:spcPts val="3500"/>
              </a:spcAft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336699"/>
                </a:solidFill>
                <a:latin typeface="Verdana" pitchFamily="34" charset="0"/>
              </a:rPr>
              <a:t>MELHORIA DA QUALIDADE DOS SERVIÇOS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828006" y="2743201"/>
            <a:ext cx="8610600" cy="3020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40000"/>
              </a:lnSpc>
              <a:spcBef>
                <a:spcPts val="1000"/>
              </a:spcBef>
              <a:buClr>
                <a:srgbClr val="00336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Verificar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quando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onde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melhorar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processos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eliminando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as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atividades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que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não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agregam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valor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bem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identificar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as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oportunidades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para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a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simplificação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dos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mesmos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40000"/>
              </a:lnSpc>
              <a:spcBef>
                <a:spcPts val="2000"/>
              </a:spcBef>
              <a:buClr>
                <a:srgbClr val="00336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Propiciar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uma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base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comum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de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foco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comunicação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promovendo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uma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linguagem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por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meio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da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qual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as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pessoas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possam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compartilhar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seu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entendimento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40000"/>
              </a:lnSpc>
              <a:spcBef>
                <a:spcPts val="2000"/>
              </a:spcBef>
              <a:buClr>
                <a:srgbClr val="003366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Levar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funcionários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a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verem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suas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atividades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encaixam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-se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processos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mais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gerais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como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estes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por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sua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vez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focalizam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o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atendimento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e a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superação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das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necessidades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desejos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expectativas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do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Cliente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(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Interno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 e </a:t>
            </a:r>
            <a:r>
              <a:rPr lang="en-GB" sz="1600" dirty="0" err="1">
                <a:solidFill>
                  <a:srgbClr val="003366"/>
                </a:solidFill>
                <a:latin typeface="Arial" charset="0"/>
              </a:rPr>
              <a:t>Externo</a:t>
            </a:r>
            <a:r>
              <a:rPr lang="en-GB" sz="1600" dirty="0">
                <a:solidFill>
                  <a:srgbClr val="003366"/>
                </a:solidFill>
                <a:latin typeface="Arial" charset="0"/>
              </a:rPr>
              <a:t>).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69231" y="360363"/>
            <a:ext cx="9393238" cy="5397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Revisão</a:t>
            </a:r>
            <a:r>
              <a:rPr lang="en-GB" dirty="0" smtClean="0"/>
              <a:t> de </a:t>
            </a:r>
            <a:r>
              <a:rPr lang="en-GB" dirty="0" err="1"/>
              <a:t>P</a:t>
            </a:r>
            <a:r>
              <a:rPr lang="en-GB" dirty="0" err="1" smtClean="0"/>
              <a:t>rocessos</a:t>
            </a:r>
            <a:endParaRPr lang="en-GB" dirty="0" smtClean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37182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281" y="333376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Contexto</a:t>
            </a:r>
            <a:r>
              <a:rPr lang="en-GB" dirty="0" smtClean="0"/>
              <a:t> do </a:t>
            </a:r>
            <a:r>
              <a:rPr lang="en-GB" dirty="0" err="1"/>
              <a:t>P</a:t>
            </a:r>
            <a:r>
              <a:rPr lang="en-GB" dirty="0" err="1" smtClean="0"/>
              <a:t>rocesso</a:t>
            </a:r>
            <a:endParaRPr lang="en-GB" dirty="0" smtClean="0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567213" y="1412777"/>
            <a:ext cx="9067800" cy="4941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Gestão Municipal de Convênios é unidade do Departamento de Programas e Projetos responsável por articular estratégias para a captação de recursos locais, regionais, estaduais, federais e internacionais necessários ao financiamento e ou fomento aos projetos de desenvolvimento econômico e social do município.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atividades e serviços compreendem a gestão dos convênios federais das seguintes áreas: Fazenda, Patrimônio, Assuntos Jurídicos, Administração, Habitação, Serviços de Manutenção da Cidade, Assistência Social, Administração, Comunicação Social, Cultura, Desenvolvimento Agroindustrial, Desenvolvimento Econômico e Relações do Trabalho, Esporte, Lazer e Recreação, Governo, Meio Ambiente e Sustentabilidade, Mobilidade Urbana, Obras.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Comunica eventualmente as secretarias de Educação e Saúde sobre os programas abertos para consultarem. Utiliza o sistema do governo federal SICONV.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caso das entidades recebem diretamente o recurso, e toda a gestão é realizada diretamente pela mesma. Caso eventualmente algum recurso precise ser repassado para alguma entidade, o tramite passa pelo setor.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Todas as secretarias possuem a função do Gestor Municipal de Convênios no entanto, essa gestão é centralizada em um único gestor. Os convênios estaduais e municipais são tratados diretamente com pelas secretarias Educação, Saúde Vigilância Sanitária</a:t>
            </a:r>
            <a:endParaRPr lang="pt-BR" sz="1400" dirty="0">
              <a:solidFill>
                <a:srgbClr val="336699"/>
              </a:solidFill>
              <a:latin typeface="Arial Unicode MS" pitchFamily="34" charset="-128"/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845854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63752" y="1628801"/>
            <a:ext cx="4536504" cy="900113"/>
          </a:xfrm>
          <a:prstGeom prst="rect">
            <a:avLst/>
          </a:prstGeom>
          <a:solidFill>
            <a:srgbClr val="EAEAEA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39494" y="1772817"/>
            <a:ext cx="270351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>
                <a:solidFill>
                  <a:srgbClr val="003366"/>
                </a:solidFill>
                <a:latin typeface="Arial" charset="0"/>
              </a:rPr>
              <a:t>Secretaria</a:t>
            </a:r>
            <a:r>
              <a:rPr lang="en-GB" sz="2000" b="1" dirty="0">
                <a:solidFill>
                  <a:srgbClr val="003366"/>
                </a:solidFill>
                <a:latin typeface="Arial" charset="0"/>
              </a:rPr>
              <a:t> Municipal de </a:t>
            </a:r>
            <a:r>
              <a:rPr lang="en-GB" sz="2000" b="1" dirty="0" err="1">
                <a:solidFill>
                  <a:srgbClr val="003366"/>
                </a:solidFill>
                <a:latin typeface="Arial" charset="0"/>
              </a:rPr>
              <a:t>Governo</a:t>
            </a:r>
            <a:endParaRPr lang="en-GB" sz="20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11824" y="2924944"/>
            <a:ext cx="31683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1400" b="1" dirty="0">
              <a:solidFill>
                <a:srgbClr val="003366"/>
              </a:solidFill>
              <a:latin typeface="Arial" charset="0"/>
            </a:endParaRPr>
          </a:p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003366"/>
                </a:solidFill>
                <a:latin typeface="Arial" charset="0"/>
              </a:rPr>
              <a:t>Departamento de Programas e </a:t>
            </a:r>
          </a:p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003366"/>
                </a:solidFill>
                <a:latin typeface="Arial" charset="0"/>
              </a:rPr>
              <a:t>Projetos</a:t>
            </a:r>
          </a:p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003366"/>
                </a:solidFill>
                <a:latin typeface="Arial" charset="0"/>
              </a:rPr>
              <a:t> 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096000" y="2528914"/>
            <a:ext cx="0" cy="39603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1502569" y="360364"/>
            <a:ext cx="9359900" cy="5746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Estrutura</a:t>
            </a:r>
            <a:r>
              <a:rPr lang="en-GB" dirty="0" smtClean="0"/>
              <a:t> </a:t>
            </a:r>
            <a:r>
              <a:rPr lang="en-GB" dirty="0" err="1" smtClean="0"/>
              <a:t>organizacional</a:t>
            </a:r>
            <a:endParaRPr lang="en-GB" dirty="0" smtClean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096000" y="3789040"/>
            <a:ext cx="0" cy="3600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727849" y="4176062"/>
            <a:ext cx="2815158" cy="1341170"/>
          </a:xfrm>
          <a:prstGeom prst="rect">
            <a:avLst/>
          </a:prstGeom>
          <a:solidFill>
            <a:schemeClr val="bg1">
              <a:lumMod val="95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>
                <a:solidFill>
                  <a:srgbClr val="003366"/>
                </a:solidFill>
                <a:latin typeface="Arial" charset="0"/>
              </a:rPr>
              <a:t>Gestão Municipal de Convênios </a:t>
            </a:r>
          </a:p>
        </p:txBody>
      </p:sp>
    </p:spTree>
    <p:extLst>
      <p:ext uri="{BB962C8B-B14F-4D97-AF65-F5344CB8AC3E}">
        <p14:creationId xmlns:p14="http://schemas.microsoft.com/office/powerpoint/2010/main" xmlns="" val="184688956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570" y="360363"/>
            <a:ext cx="9393237" cy="519112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Organização</a:t>
            </a:r>
            <a:r>
              <a:rPr lang="en-GB" dirty="0" smtClean="0"/>
              <a:t> do </a:t>
            </a:r>
            <a:r>
              <a:rPr lang="en-GB" dirty="0" err="1" smtClean="0"/>
              <a:t>projeto</a:t>
            </a:r>
            <a:endParaRPr lang="en-GB" dirty="0" smtClean="0"/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1485106" y="1314450"/>
            <a:ext cx="9296400" cy="4672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EIXO A SER TRABALHADO:</a:t>
            </a:r>
            <a:r>
              <a:rPr lang="pt-BR" sz="1400" i="1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Melhoria da qualidade da gestão de convênios </a:t>
            </a:r>
          </a:p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ESCOLHA DO PROCESSO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:</a:t>
            </a:r>
            <a:r>
              <a:rPr lang="pt-BR" sz="1400" i="1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 A administração local é fortemente demandada pelos munícipes para atuar nas mais diversas e complexas áreas e para atender parte delas a Prefeitura de Araçatuba busca recursos de transferências voluntárias. Portanto é fundamental que a área gestora destes recursos seja contemplada pelo processo de melhoria dos serviços da gestão.</a:t>
            </a:r>
          </a:p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PROPOSTA DE TRABALHO:</a:t>
            </a:r>
            <a:r>
              <a:rPr lang="pt-BR" sz="1400" i="1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Reuniões de planejamento e execução de ações com a “Equipe de Revisão  do Departamento de aprovação de projetos” utilizando a metodologia de Revisão de Processos.</a:t>
            </a:r>
          </a:p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Etapas de Trabalho: 1ª Etapa: Organização do Projeto; 2ª Etapa: Diagnóstico da situação atual; 3ª Etapa: Redesenho; 4ª Etapa: </a:t>
            </a:r>
            <a:r>
              <a:rPr lang="pt-BR" sz="1400" dirty="0" err="1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Manualização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dos procedimentos.</a:t>
            </a:r>
          </a:p>
          <a:p>
            <a:pPr algn="just"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GRUPO DE TRABALHO:</a:t>
            </a:r>
            <a:r>
              <a:rPr lang="pt-BR" sz="1400" i="1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	</a:t>
            </a:r>
          </a:p>
          <a:p>
            <a:pPr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Consultores: </a:t>
            </a:r>
            <a:r>
              <a:rPr lang="pt-BR" sz="1400" dirty="0" err="1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Laide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pt-BR" sz="1400" dirty="0" err="1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Julioti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/Altair </a:t>
            </a:r>
            <a:r>
              <a:rPr lang="pt-BR" sz="1400" dirty="0" err="1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Pepice</a:t>
            </a:r>
            <a:endParaRPr lang="pt-BR" sz="1400" dirty="0">
              <a:solidFill>
                <a:srgbClr val="003366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algn="just"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PRAZO:</a:t>
            </a:r>
            <a:r>
              <a:rPr lang="pt-BR" sz="1400" i="1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Início :                   Conclusão : </a:t>
            </a:r>
          </a:p>
          <a:p>
            <a:pPr algn="just"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336699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FRONTEIRAS DO PROCESSO:</a:t>
            </a:r>
            <a:r>
              <a:rPr lang="pt-BR" sz="1400" i="1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Início: Solicitação do projeto    Término: formalização do convênio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212749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231" y="360363"/>
            <a:ext cx="9393238" cy="519112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Organização</a:t>
            </a:r>
            <a:r>
              <a:rPr lang="en-GB" dirty="0" smtClean="0"/>
              <a:t> do </a:t>
            </a:r>
            <a:r>
              <a:rPr lang="en-GB" dirty="0" err="1" smtClean="0"/>
              <a:t>projeto</a:t>
            </a:r>
            <a:endParaRPr lang="en-GB" dirty="0" smtClean="0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1327944" y="1341439"/>
            <a:ext cx="9448800" cy="3477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METAS: Eliminar etapas que não agregam valor aos processos; melhorar a qualidade e eficiência dos serviços prestados; identificar as melhorias necessárias nos sistemas computacionais e estrutura organizacional.    </a:t>
            </a:r>
          </a:p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PRODUTO ESPERADO: Otimização dos processos e desburocratização interna e externa;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GANHOS POTENCIAIS:</a:t>
            </a:r>
          </a:p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Para a gestão de convênios: Melhoria da gestão dos projetos e dos recursos, eliminação de tarefas duplicadas e obsoletas, otimização do fluxo de trabalho, redução de tempo e custos, maior segurança no cumprimento da prestação de contas.</a:t>
            </a:r>
          </a:p>
          <a:p>
            <a:pPr algn="just">
              <a:lnSpc>
                <a:spcPct val="150000"/>
              </a:lnSpc>
              <a:spcBef>
                <a:spcPts val="875"/>
              </a:spcBef>
              <a:buClr>
                <a:srgbClr val="33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 dirty="0">
                <a:solidFill>
                  <a:srgbClr val="00336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Para a prefeitura: Ganho de eficiência e eficácia na utilização dos recursos públicos, melhorias nos sistemas e equipamentos, melhoria dos serviços prestados aos munícipes</a:t>
            </a:r>
            <a:r>
              <a:rPr lang="pt-BR" sz="1400" dirty="0">
                <a:solidFill>
                  <a:schemeClr val="accent6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144406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27817" y="1268414"/>
            <a:ext cx="527926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3600" b="1" dirty="0">
                <a:solidFill>
                  <a:srgbClr val="243E5E"/>
                </a:solidFill>
                <a:latin typeface="+mj-lt"/>
              </a:rPr>
              <a:t>Modelo de gestão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600" b="1" dirty="0">
                <a:solidFill>
                  <a:srgbClr val="243E5E"/>
                </a:solidFill>
                <a:latin typeface="Arial" charset="0"/>
              </a:rPr>
              <a:t>de convênios </a:t>
            </a:r>
            <a:r>
              <a:rPr lang="pt-BR" sz="3600" b="1" dirty="0">
                <a:solidFill>
                  <a:srgbClr val="243E5E"/>
                </a:solidFill>
                <a:latin typeface="+mj-lt"/>
              </a:rPr>
              <a:t>e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3600" b="1" dirty="0">
                <a:solidFill>
                  <a:srgbClr val="243E5E"/>
                </a:solidFill>
                <a:latin typeface="+mj-lt"/>
              </a:rPr>
              <a:t>parcerias com terceiro setor</a:t>
            </a:r>
          </a:p>
        </p:txBody>
      </p:sp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072563" y="5413375"/>
            <a:ext cx="126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243E5E"/>
                </a:solidFill>
                <a:latin typeface="Arial" panose="020B0604020202020204" pitchFamily="34" charset="0"/>
              </a:rPr>
              <a:t>Maio 2016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508501"/>
            <a:ext cx="14097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743699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1559496" y="3212976"/>
            <a:ext cx="9145016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7"/>
              </a:avLst>
            </a:prstTxWarp>
          </a:bodyPr>
          <a:lstStyle/>
          <a:p>
            <a:pPr algn="ctr"/>
            <a:endParaRPr lang="pt-BR" sz="3200" b="1" kern="10" dirty="0">
              <a:ln w="9525">
                <a:noFill/>
                <a:round/>
                <a:headEnd/>
                <a:tailEnd/>
              </a:ln>
              <a:solidFill>
                <a:srgbClr val="006699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3" name="Retângulo 2"/>
          <p:cNvSpPr/>
          <p:nvPr/>
        </p:nvSpPr>
        <p:spPr>
          <a:xfrm>
            <a:off x="4645129" y="3246194"/>
            <a:ext cx="222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Captação de Recursos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333341" y="1463391"/>
            <a:ext cx="9597326" cy="4773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processo: Captação de Recursos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Processos:  - Elaboração de  Projeto 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- Acompanhamento da Proposta de Projeto em Análise</a:t>
            </a:r>
          </a:p>
          <a:p>
            <a:pPr>
              <a:lnSpc>
                <a:spcPct val="100000"/>
              </a:lnSpc>
            </a:pPr>
            <a:endParaRPr lang="pt-BR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processo: Execução do Convênio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Processos:  - Acompanhamento do processo de Licitação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		      - Gestão e Acompanhamento da Execução do Convênio </a:t>
            </a:r>
          </a:p>
          <a:p>
            <a:pPr algn="ctr"/>
            <a:endParaRPr lang="pt-BR" sz="3600" b="1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0186" dir="1096358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281" y="333376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Processos</a:t>
            </a:r>
            <a:r>
              <a:rPr lang="en-GB" dirty="0" smtClean="0"/>
              <a:t> </a:t>
            </a:r>
            <a:r>
              <a:rPr lang="en-GB" dirty="0" err="1" smtClean="0"/>
              <a:t>identificados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9281556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1559496" y="3212976"/>
            <a:ext cx="9145016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7"/>
              </a:avLst>
            </a:prstTxWarp>
          </a:bodyPr>
          <a:lstStyle/>
          <a:p>
            <a:pPr algn="ctr"/>
            <a:endParaRPr lang="pt-BR" sz="3200" b="1" kern="10" dirty="0">
              <a:ln w="9525">
                <a:noFill/>
                <a:round/>
                <a:headEnd/>
                <a:tailEnd/>
              </a:ln>
              <a:solidFill>
                <a:srgbClr val="006699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3" name="Retângulo 2"/>
          <p:cNvSpPr/>
          <p:nvPr/>
        </p:nvSpPr>
        <p:spPr>
          <a:xfrm>
            <a:off x="4645129" y="3246194"/>
            <a:ext cx="222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Captação de Recursos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343472" y="1556793"/>
            <a:ext cx="9577065" cy="470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6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processo: Execução do Convênio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Processos: - Acompanhamento da Liquidação 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e pagamentos dos fornecedores dos convênios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- Elaboração da Prestação de Contas Parcial</a:t>
            </a:r>
          </a:p>
          <a:p>
            <a:pPr>
              <a:lnSpc>
                <a:spcPct val="100000"/>
              </a:lnSpc>
            </a:pPr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- Elaboração da Prestação de Contas Final </a:t>
            </a:r>
          </a:p>
          <a:p>
            <a:endParaRPr lang="pt-BR" sz="3600" b="1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0186" dir="1096358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281" y="333376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/>
              <a:t>Processos</a:t>
            </a:r>
            <a:r>
              <a:rPr lang="en-GB" dirty="0" smtClean="0"/>
              <a:t> </a:t>
            </a:r>
            <a:r>
              <a:rPr lang="en-GB" dirty="0" err="1" smtClean="0"/>
              <a:t>identificados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1791212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sz="800" dirty="0" err="1"/>
              <a:t>Prefeitura</a:t>
            </a:r>
            <a:r>
              <a:rPr lang="en-GB" sz="800" dirty="0"/>
              <a:t> Municipal de </a:t>
            </a:r>
            <a:r>
              <a:rPr lang="en-GB" sz="800" dirty="0" err="1"/>
              <a:t>Araçatuba</a:t>
            </a:r>
            <a:r>
              <a:rPr lang="en-GB" sz="800" dirty="0"/>
              <a:t> - PMA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55638"/>
            <a:ext cx="9217024" cy="56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05306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12" y="884181"/>
            <a:ext cx="8986242" cy="58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982903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268761"/>
            <a:ext cx="950505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40234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96753"/>
            <a:ext cx="8839105" cy="44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359523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29" y="764088"/>
            <a:ext cx="8661251" cy="564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49525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89501"/>
            <a:ext cx="9683374" cy="367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86263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21762" y="116632"/>
            <a:ext cx="9393238" cy="5191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FLUXO OPERACIONAL – </a:t>
            </a:r>
            <a:r>
              <a:rPr lang="en-GB" dirty="0" err="1" smtClean="0"/>
              <a:t>Redesenho</a:t>
            </a:r>
            <a:endParaRPr lang="en-GB" dirty="0" smtClean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221226"/>
            <a:ext cx="9491686" cy="47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206971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281" y="333376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latin typeface="Arial Unicode MS" pitchFamily="34" charset="-128"/>
              </a:rPr>
              <a:t>Novo Contexto</a:t>
            </a:r>
            <a:endParaRPr lang="pt-BR" b="1" dirty="0">
              <a:latin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343472" y="1052737"/>
            <a:ext cx="9433048" cy="5649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A Gestão dos Convênios passará a ser compartilhada, dessa forma todos os envolvidos poderão acompanhar e compreender cada uma das etapas que lhes diz respeito. Além disso, todas as informações estarão disponíveis a todos, de forma padronizada, o que diminui a morosidade do processo e contribui para a diminuição de erros e problemas.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As capacitações contribuirão para que todos tenham conhecimento e capacidade técnica e gerencial para se apropriarem do novo modelo de gestão, da elaboração de projetos, do uso dos sistemas e por fim entender os processos como um todo.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 A gestão passará a ser descentralizada elegendo responsáveis em cada área para tratar dos assuntos referentes aos convênios. Dessa forma, os prazos e as solicitações serão mais facilmente cumpridos.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O sistema de gestão de convênios suportará o modelo de gestão compartilhada, possibilitando um canal de comunicação entre as áreas, o registro das solicitações e conversas, registro de indicadores, controle de prazos, upload de documentos, e registro das informações possibilitando realizar a gestão do conhecimento dos serviços.  </a:t>
            </a:r>
            <a:endParaRPr lang="pt-BR" sz="1400" dirty="0">
              <a:solidFill>
                <a:srgbClr val="336699"/>
              </a:solidFill>
              <a:latin typeface="Arial Unicode MS" pitchFamily="34" charset="-128"/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484053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5"/>
          <p:cNvSpPr txBox="1">
            <a:spLocks noChangeArrowheads="1"/>
          </p:cNvSpPr>
          <p:nvPr/>
        </p:nvSpPr>
        <p:spPr bwMode="auto">
          <a:xfrm>
            <a:off x="1666875" y="1500188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Cenário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693863" y="2009776"/>
            <a:ext cx="86487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000">
                <a:latin typeface="Arial" panose="020B0604020202020204" pitchFamily="34" charset="0"/>
              </a:rPr>
              <a:t>Necessidade de adequação ao “Marco Regulatório do Terceiro Setor”     lei 13.019/2014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000">
                <a:latin typeface="Arial" panose="020B0604020202020204" pitchFamily="34" charset="0"/>
              </a:rPr>
              <a:t>Dificuldade de atendimento às novas exigências do TCESP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000">
                <a:latin typeface="Arial" panose="020B0604020202020204" pitchFamily="34" charset="0"/>
              </a:rPr>
              <a:t>Prazos para prestação de contas não são cumpridos pelas áreas executantes e entidades parceiras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000">
                <a:latin typeface="Arial" panose="020B0604020202020204" pitchFamily="34" charset="0"/>
              </a:rPr>
              <a:t>Dificuldades em gerenciar as etapas desde a elaboração do projeto até a execução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000">
                <a:latin typeface="Arial" panose="020B0604020202020204" pitchFamily="34" charset="0"/>
              </a:rPr>
              <a:t>Modelo de gestão inadequado e ausência formalização dos processos de trabalho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000">
                <a:latin typeface="Arial" panose="020B0604020202020204" pitchFamily="34" charset="0"/>
              </a:rPr>
              <a:t>Decisões sobre o encaminhamento das demandas são pautadas na experiência e são reativas.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9685308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116633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Arial Unicode MS" pitchFamily="34" charset="-128"/>
              </a:rPr>
              <a:t>Práticas atuais x Principais mudanças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487488" y="1700808"/>
          <a:ext cx="9289032" cy="4335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6130"/>
                <a:gridCol w="4682902"/>
              </a:tblGrid>
              <a:tr h="2783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PRÁTICAS ATUAIS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 smtClean="0"/>
                        <a:t>PRINCIPAIS MUDANÇAS</a:t>
                      </a:r>
                      <a:endParaRPr lang="pt-BR" sz="1600" noProof="0" dirty="0"/>
                    </a:p>
                  </a:txBody>
                  <a:tcPr/>
                </a:tc>
              </a:tr>
              <a:tr h="2314960"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Processos de trabalho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Ausência formalização dos processos de trabalho, a maior parte das decisões sobre o encaminhamento das demandas são pautadas na experiência e são reativas.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Não há registro dos procedimentos e das decisões. 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Dificuldades em gerenciar as etapas desde a elaboração do projeto até a execução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Falta de Banco de Projetos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Prazos não são cumpridos pelas áreas para devolução de documentos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Processos de trabalho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 Procedimentos definidos e integrados ao Sistema de gestão do conhecimento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Sistema de gestão de convênios com a opção de Busca por funções programáticas por Secretaria, Registro de Sites importantes, Banco de contatos e Recursos de Contrapartida para previsão na LDO do município.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Capacitação em Gestão de Convênios e Projetos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Criação do Banco de Projetos no Sistema de Convênios 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 Criação do modelo de gestão compartilhada dos processos, onde cada área que possui relacionamento em alguma fase do processo terá acesso as informações e dará tratamento ao que lhe couber.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Criação do Sistema de gestão de Convênios, onde serão controlados os prazos e documentos solicitados do gestor para as áreas e vice-versa. 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Acompanhamento da execução do convenio através do plano de aquisições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9741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116633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Arial Unicode MS" pitchFamily="34" charset="-128"/>
              </a:rPr>
              <a:t>Práticas atuais x Principais mudanças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487488" y="1124744"/>
          <a:ext cx="9361040" cy="36724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1836"/>
                <a:gridCol w="4719204"/>
              </a:tblGrid>
              <a:tr h="3574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PRÁTICAS ATUAIS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 smtClean="0"/>
                        <a:t>PRINCIPAIS MUDANÇAS</a:t>
                      </a:r>
                      <a:endParaRPr lang="pt-BR" sz="1600" noProof="0" dirty="0"/>
                    </a:p>
                  </a:txBody>
                  <a:tcPr/>
                </a:tc>
              </a:tr>
              <a:tr h="3314917"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Comunicação com outras</a:t>
                      </a:r>
                      <a:r>
                        <a:rPr lang="pt-BR" sz="1200" b="1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áreas</a:t>
                      </a:r>
                      <a:endParaRPr lang="pt-BR" sz="1200" b="1" noProof="0" dirty="0" smtClean="0">
                        <a:solidFill>
                          <a:srgbClr val="000000"/>
                        </a:solidFill>
                        <a:cs typeface="+mn-cs"/>
                      </a:endParaRP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Realizadas por telefone ou pessoalmente;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Dificuldades em obter informações e documentos com as áreas;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Dificuldade de envolvimento das áreas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Comunicação com outras</a:t>
                      </a:r>
                      <a:r>
                        <a:rPr lang="pt-BR" sz="1200" b="1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áreas</a:t>
                      </a:r>
                      <a:endParaRPr lang="pt-BR" sz="1200" b="1" noProof="0" dirty="0" smtClean="0">
                        <a:solidFill>
                          <a:srgbClr val="000000"/>
                        </a:solidFill>
                        <a:cs typeface="+mn-cs"/>
                      </a:endParaRP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 Criação do Sistema de gestão de Convênios, onde haverá um chat interno para registro de conversas e troca de informações. 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Criação do modelo de gestão compartilhada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O Sistema de gestão de Convênios  controlará prazo para envio das propostas para análise e permitirá o cadastro de documentos necessários para a o cadastro da proposta.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Parametrização no Sistema de Convênios para que as áreas possam atender os documentos necessários para da Clausula Suspensiva com a opção de realizar upload para cada um dos convênios, e controle de prazo para entrega.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44529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8" y="5111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latin typeface="Arial Unicode MS" pitchFamily="34" charset="-128"/>
              </a:rPr>
              <a:t>Práticas atuais x Principais mudanças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415480" y="548680"/>
          <a:ext cx="9505056" cy="5844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528"/>
                <a:gridCol w="4752528"/>
              </a:tblGrid>
              <a:tr h="4231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PRÁTICAS ATUAIS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noProof="0" dirty="0" smtClean="0"/>
                        <a:t>PRINCIPAIS MUDANÇAS</a:t>
                      </a:r>
                      <a:endParaRPr lang="pt-BR" sz="1600" noProof="0" dirty="0"/>
                    </a:p>
                  </a:txBody>
                  <a:tcPr/>
                </a:tc>
              </a:tr>
              <a:tr h="1234549"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Indicadores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Não há indicares definidos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Não há registro dos 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Indicadores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Indicadores definidos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Os Indicadores serão registrados por meio do Sistema de Gestão de Convênios.</a:t>
                      </a:r>
                    </a:p>
                  </a:txBody>
                  <a:tcPr/>
                </a:tc>
              </a:tr>
              <a:tr h="1234549"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Sistema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SICONV não pode ter erro ao digitar alguma informação, pois não é possível corrigir sem que se exclua etapas posteriores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Não há sistema para gestão interna dos convênios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Sistema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 Criação de um Sistema para realizar a gestão dos convênios em todas as suas etapas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Capacitação das áreas no Sistema SICONV</a:t>
                      </a:r>
                    </a:p>
                  </a:txBody>
                  <a:tcPr/>
                </a:tc>
              </a:tr>
              <a:tr h="1932337"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Recursos Humanos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A gestão e as ações para formalização dos convênios e o fechamento estão centralizados em um único gestor.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O gestor assume funções de outras áreas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Falta de capacitação das áreas</a:t>
                      </a: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Não há um responsável em cada secretaria para tratar dos convênios.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Recursos Humanos</a:t>
                      </a:r>
                    </a:p>
                    <a:p>
                      <a:pPr marL="85725" marR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SzTx/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Descentralização das tarefas operacionais de um único gestor com a criação do modelo de gestão compartilhada</a:t>
                      </a:r>
                    </a:p>
                    <a:p>
                      <a:pPr marL="85725" marR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SzTx/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Capacitação em Gestão de projetos e Convênios</a:t>
                      </a:r>
                    </a:p>
                    <a:p>
                      <a:pPr marL="85725" marR="0" indent="-857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SzTx/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Redefinição da estrutura organizacional com a indicação de um gestor responsável em cada área para tratar das demandas relativas aos convênios.</a:t>
                      </a:r>
                    </a:p>
                  </a:txBody>
                  <a:tcPr/>
                </a:tc>
              </a:tr>
              <a:tr h="1019844"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Equipamentos</a:t>
                      </a:r>
                      <a:endParaRPr lang="pt-BR" sz="1200" b="1" noProof="0" dirty="0" smtClean="0">
                        <a:solidFill>
                          <a:srgbClr val="000000"/>
                        </a:solidFill>
                        <a:cs typeface="+mn-cs"/>
                      </a:endParaRP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Falta de equipamento para digitalizar documentos</a:t>
                      </a:r>
                    </a:p>
                    <a:p>
                      <a:pPr marL="0" indent="0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endParaRPr lang="pt-BR" sz="1200" b="0" baseline="0" noProof="0" dirty="0" smtClean="0">
                        <a:solidFill>
                          <a:srgbClr val="00000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None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1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Equipamentos</a:t>
                      </a:r>
                      <a:endParaRPr lang="pt-BR" sz="1200" b="1" noProof="0" dirty="0" smtClean="0">
                        <a:solidFill>
                          <a:srgbClr val="000000"/>
                        </a:solidFill>
                        <a:cs typeface="+mn-cs"/>
                      </a:endParaRPr>
                    </a:p>
                    <a:p>
                      <a:pPr marL="85725" indent="-85725" algn="just" fontAlgn="auto">
                        <a:spcBef>
                          <a:spcPts val="250"/>
                        </a:spcBef>
                        <a:spcAft>
                          <a:spcPts val="600"/>
                        </a:spcAft>
                        <a:buClr>
                          <a:srgbClr val="9A0000"/>
                        </a:buClr>
                        <a:buFont typeface="Wingdings" pitchFamily="2" charset="2"/>
                        <a:buChar char=""/>
                        <a:tabLst>
                          <a:tab pos="85725" algn="l"/>
                          <a:tab pos="533400" algn="l"/>
                          <a:tab pos="982663" algn="l"/>
                          <a:tab pos="1431925" algn="l"/>
                          <a:tab pos="1881188" algn="l"/>
                          <a:tab pos="2330450" algn="l"/>
                          <a:tab pos="2779713" algn="l"/>
                          <a:tab pos="3228975" algn="l"/>
                          <a:tab pos="3678238" algn="l"/>
                          <a:tab pos="4127500" algn="l"/>
                          <a:tab pos="4576763" algn="l"/>
                          <a:tab pos="5026025" algn="l"/>
                          <a:tab pos="5475288" algn="l"/>
                          <a:tab pos="5924550" algn="l"/>
                          <a:tab pos="6373813" algn="l"/>
                          <a:tab pos="6823075" algn="l"/>
                          <a:tab pos="7272338" algn="l"/>
                          <a:tab pos="7721600" algn="l"/>
                          <a:tab pos="8170863" algn="l"/>
                          <a:tab pos="8620125" algn="l"/>
                          <a:tab pos="9069388" algn="l"/>
                        </a:tabLst>
                        <a:defRPr/>
                      </a:pPr>
                      <a:r>
                        <a:rPr lang="pt-BR" sz="1200" b="0" baseline="0" noProof="0" dirty="0" smtClean="0">
                          <a:solidFill>
                            <a:srgbClr val="000000"/>
                          </a:solidFill>
                          <a:cs typeface="+mn-cs"/>
                        </a:rPr>
                        <a:t>  Equipamentos em todas as áreas para digitalizar os documentos necessários.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671845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281" y="333376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Indicadores Chave de </a:t>
            </a:r>
            <a:r>
              <a:rPr lang="pt-BR" dirty="0" err="1"/>
              <a:t>Performace</a:t>
            </a:r>
            <a:r>
              <a:rPr lang="pt-BR" dirty="0"/>
              <a:t> (KPI) </a:t>
            </a:r>
            <a:endParaRPr lang="pt-BR" b="1" dirty="0">
              <a:latin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631156" y="1268760"/>
            <a:ext cx="9067800" cy="4499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Os Indicadores de </a:t>
            </a:r>
            <a:r>
              <a:rPr lang="pt-BR" sz="1600" dirty="0" err="1">
                <a:solidFill>
                  <a:srgbClr val="336699"/>
                </a:solidFill>
                <a:latin typeface="Arial Unicode MS" pitchFamily="34" charset="-128"/>
              </a:rPr>
              <a:t>Performace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 (KPI) -Key Performance </a:t>
            </a:r>
            <a:r>
              <a:rPr lang="pt-BR" sz="1600" dirty="0" err="1">
                <a:solidFill>
                  <a:srgbClr val="336699"/>
                </a:solidFill>
                <a:latin typeface="Arial Unicode MS" pitchFamily="34" charset="-128"/>
              </a:rPr>
              <a:t>Indicator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 são formas de representações quantificáveis de características de produtos e processos utilizados para acompanhar os resultados ao longo do tempo, os quais permitirão analisar o progresso e as deficiências dos processos e, através de uma acurada análise, indicarão as ações de correções para o presente e de planejamento para o futuro.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Ele nos permitem medir o desempenho e garantem que todos os indivíduos, em todos os níveis hierárquicos, caminhem em direção aos mesmos objetivos e estratégias, sendo que os resultados devem ser divulgados por meio de relatórios.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É importante ressaltar que, esses indicadores devem ser personalizados para cada caso.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A seguir, estão destacados alguns dos possíveis itens a medir e acompanhar referente a como os serviços da GMC estão se comportando em relação ao proposto.</a:t>
            </a:r>
            <a:r>
              <a:rPr lang="pt-BR" sz="1400" dirty="0">
                <a:solidFill>
                  <a:srgbClr val="336699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72010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281" y="333376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Indicadores Chave de </a:t>
            </a:r>
            <a:r>
              <a:rPr lang="pt-BR" dirty="0" err="1"/>
              <a:t>Performace</a:t>
            </a:r>
            <a:r>
              <a:rPr lang="pt-BR" dirty="0"/>
              <a:t> (KPI) </a:t>
            </a:r>
            <a:endParaRPr lang="pt-BR" b="1" dirty="0">
              <a:latin typeface="Arial Unicode MS" pitchFamily="34" charset="-128"/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533903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37" y="476673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Decisões fundamentais para implementação do redesenho </a:t>
            </a:r>
            <a:endParaRPr lang="pt-BR" b="1" dirty="0">
              <a:latin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587843" y="1095787"/>
            <a:ext cx="9067800" cy="4300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Para que os objetivos sejam atingidos existem decisões fundamentais que os gestores desta administração devem tomar para a implementação efetiva deste projeto e consequente ganho de gestão: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336699"/>
                </a:solidFill>
                <a:latin typeface="Arial Unicode MS" pitchFamily="34" charset="-128"/>
              </a:rPr>
              <a:t>Fluxo de trabalho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: Os processos de trabalho redesenhados deverão ser implementados e devem garantir a melhoria da qualidade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336699"/>
                </a:solidFill>
                <a:latin typeface="Arial Unicode MS" pitchFamily="34" charset="-128"/>
              </a:rPr>
              <a:t>Estrutura organizacional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: Adequação da estrutura organizacional, por meio de concurso público para eliminar ou diminuir a rotatividade, a contratação de estagiários e funcionários comissionados.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336699"/>
                </a:solidFill>
                <a:latin typeface="Arial Unicode MS" pitchFamily="34" charset="-128"/>
              </a:rPr>
              <a:t>Capacitação: 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Atualização técnica contínua dos servidores concursados.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dirty="0">
              <a:solidFill>
                <a:srgbClr val="336699"/>
              </a:solidFill>
              <a:latin typeface="Arial Unicode MS" pitchFamily="34" charset="-128"/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228068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37" y="476673"/>
            <a:ext cx="9393238" cy="51911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Decisões fundamentais para implementação do redesenho </a:t>
            </a:r>
            <a:endParaRPr lang="pt-BR" b="1" dirty="0">
              <a:latin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631156" y="1268760"/>
            <a:ext cx="9067800" cy="1828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336699"/>
                </a:solidFill>
                <a:latin typeface="Arial Unicode MS" pitchFamily="34" charset="-128"/>
              </a:rPr>
              <a:t>Tecnologia da informação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: Aquisição de novos equipamentos de infraestrutura, servidores e licenças de sistemas que suportarão o novo modelo de gestão.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dos serviços e o modelo de gestão.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Clr>
                <a:srgbClr val="00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336699"/>
                </a:solidFill>
                <a:latin typeface="Arial Unicode MS" pitchFamily="34" charset="-128"/>
              </a:rPr>
              <a:t>Ambiente Físico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: Adequação dos espaços e do </a:t>
            </a:r>
            <a:r>
              <a:rPr lang="pt-BR" sz="1600" dirty="0" err="1">
                <a:solidFill>
                  <a:srgbClr val="336699"/>
                </a:solidFill>
                <a:latin typeface="Arial Unicode MS" pitchFamily="34" charset="-128"/>
              </a:rPr>
              <a:t>lay-out</a:t>
            </a:r>
            <a:r>
              <a:rPr lang="pt-BR" sz="1600" dirty="0">
                <a:solidFill>
                  <a:srgbClr val="336699"/>
                </a:solidFill>
                <a:latin typeface="Arial Unicode MS" pitchFamily="34" charset="-128"/>
              </a:rPr>
              <a:t> de infraestrutura de TI, servidores.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441903" y="6525345"/>
            <a:ext cx="7891561" cy="25268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Prefeitura</a:t>
            </a:r>
            <a:r>
              <a:rPr lang="en-GB" dirty="0" smtClean="0"/>
              <a:t> Municipal de </a:t>
            </a:r>
            <a:r>
              <a:rPr lang="en-GB" dirty="0" err="1" smtClean="0"/>
              <a:t>Araçatuba</a:t>
            </a:r>
            <a:r>
              <a:rPr lang="en-GB" dirty="0" smtClean="0"/>
              <a:t> - PMA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13688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5"/>
          <p:cNvSpPr txBox="1">
            <a:spLocks noChangeArrowheads="1"/>
          </p:cNvSpPr>
          <p:nvPr/>
        </p:nvSpPr>
        <p:spPr bwMode="auto">
          <a:xfrm>
            <a:off x="1660525" y="1196976"/>
            <a:ext cx="8643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Proposta de solução: novo do Modelo de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Gestão de Convênios e Parcerias com Terceiro Setor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60526" y="2276476"/>
            <a:ext cx="8945563" cy="37814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2400" b="1" dirty="0">
                <a:latin typeface="+mj-lt"/>
              </a:rPr>
              <a:t>Escopo: Viabilizar a gestão compartilhada entre a administração pública e as entidades parceiras</a:t>
            </a:r>
            <a:endParaRPr lang="pt-BR" sz="2000" dirty="0">
              <a:latin typeface="+mj-lt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74825" y="3554414"/>
            <a:ext cx="2160588" cy="23764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+mj-lt"/>
              </a:rPr>
              <a:t>Processos</a:t>
            </a:r>
          </a:p>
          <a:p>
            <a:pPr algn="ctr">
              <a:defRPr/>
            </a:pPr>
            <a:endParaRPr lang="pt-BR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+mj-lt"/>
              </a:rPr>
              <a:t>Consultoria para remodelar processos e definir modelo de gestão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8128000" y="3554414"/>
            <a:ext cx="2160588" cy="23764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+mj-lt"/>
              </a:rPr>
              <a:t>Sistema</a:t>
            </a:r>
          </a:p>
          <a:p>
            <a:pPr algn="ctr">
              <a:defRPr/>
            </a:pPr>
            <a:endParaRPr lang="pt-BR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+mj-lt"/>
              </a:rPr>
              <a:t>Software aderente que suporte o modelo de gestão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902201" y="3554414"/>
            <a:ext cx="2201863" cy="2395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+mj-lt"/>
              </a:rPr>
              <a:t>Pessoas</a:t>
            </a:r>
          </a:p>
          <a:p>
            <a:pPr algn="ctr">
              <a:defRPr/>
            </a:pPr>
            <a:endParaRPr lang="pt-BR" b="1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+mj-lt"/>
              </a:rPr>
              <a:t>Sensibilização, envolvimento, capacitação do: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+mj-lt"/>
              </a:rPr>
              <a:t>modelo de gestão e do software</a:t>
            </a:r>
          </a:p>
        </p:txBody>
      </p:sp>
      <p:sp>
        <p:nvSpPr>
          <p:cNvPr id="6" name="Mais 5"/>
          <p:cNvSpPr/>
          <p:nvPr/>
        </p:nvSpPr>
        <p:spPr>
          <a:xfrm>
            <a:off x="4049714" y="4418013"/>
            <a:ext cx="750887" cy="64770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Mais 10"/>
          <p:cNvSpPr/>
          <p:nvPr/>
        </p:nvSpPr>
        <p:spPr>
          <a:xfrm>
            <a:off x="7319964" y="4427539"/>
            <a:ext cx="750887" cy="649287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57142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5"/>
          <p:cNvSpPr txBox="1">
            <a:spLocks noChangeArrowheads="1"/>
          </p:cNvSpPr>
          <p:nvPr/>
        </p:nvSpPr>
        <p:spPr bwMode="auto">
          <a:xfrm>
            <a:off x="1666875" y="1309688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Principais Ganhos</a:t>
            </a:r>
          </a:p>
        </p:txBody>
      </p:sp>
      <p:sp>
        <p:nvSpPr>
          <p:cNvPr id="8195" name="CaixaDeTexto 6"/>
          <p:cNvSpPr txBox="1">
            <a:spLocks noChangeArrowheads="1"/>
          </p:cNvSpPr>
          <p:nvPr/>
        </p:nvSpPr>
        <p:spPr bwMode="auto">
          <a:xfrm>
            <a:off x="1666875" y="1978025"/>
            <a:ext cx="88217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Gestão detalhada de cada projeto em fase de elaboração e execução, segregado por entidade e / ou secretaria;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Redução do tempo gasto na organização e prestação de contas;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Mitigação de erros de procedimentos na execução dos projetos e prestação de contas;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Padronização e disseminação do conhecimento sobre a legislação e procedimentos relativos a gestão dos projetos;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Melhoria da qualidade da gestão interna da prefeitura e das entidades contratadas;</a:t>
            </a:r>
          </a:p>
        </p:txBody>
      </p:sp>
    </p:spTree>
    <p:extLst>
      <p:ext uri="{BB962C8B-B14F-4D97-AF65-F5344CB8AC3E}">
        <p14:creationId xmlns:p14="http://schemas.microsoft.com/office/powerpoint/2010/main" xmlns="" val="117455149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794000" y="122766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8216171"/>
      </p:ext>
    </p:extLst>
  </p:cSld>
  <p:clrMapOvr>
    <a:masterClrMapping/>
  </p:clrMapOvr>
  <p:transition spd="slow" advClick="0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5"/>
          <p:cNvSpPr txBox="1">
            <a:spLocks noChangeArrowheads="1"/>
          </p:cNvSpPr>
          <p:nvPr/>
        </p:nvSpPr>
        <p:spPr bwMode="auto">
          <a:xfrm>
            <a:off x="1666875" y="1309688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Principais Ganhos</a:t>
            </a:r>
          </a:p>
        </p:txBody>
      </p:sp>
      <p:sp>
        <p:nvSpPr>
          <p:cNvPr id="11267" name="CaixaDeTexto 6"/>
          <p:cNvSpPr txBox="1">
            <a:spLocks noChangeArrowheads="1"/>
          </p:cNvSpPr>
          <p:nvPr/>
        </p:nvSpPr>
        <p:spPr bwMode="auto">
          <a:xfrm>
            <a:off x="1666875" y="1989139"/>
            <a:ext cx="88217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Redução da quantidade de papel e cópias com a utilização de documentos digitalizados – GED;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Possibilidade de bloqueio de repasses de verbas durante o projeto em razão da ausência ou deficiência da prestação de contas;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 sz="2200">
                <a:latin typeface="Arial" panose="020B0604020202020204" pitchFamily="34" charset="0"/>
              </a:rPr>
              <a:t>Melhoria da transparência das ações do governo e do investimento do recurso público.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>
                <a:latin typeface="Arial" panose="020B0604020202020204" pitchFamily="34" charset="0"/>
              </a:rPr>
              <a:t>Redução da curva de aprendizado de novos servidores e colaboradores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altLang="pt-BR">
                <a:latin typeface="Arial" panose="020B0604020202020204" pitchFamily="34" charset="0"/>
              </a:rPr>
              <a:t>Rápida assimilação de conteúdo e da tecnologia: Fácil utilização do software</a:t>
            </a:r>
            <a:endParaRPr lang="pt-BR" altLang="pt-BR" sz="2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527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5"/>
          <p:cNvSpPr txBox="1">
            <a:spLocks noChangeArrowheads="1"/>
          </p:cNvSpPr>
          <p:nvPr/>
        </p:nvSpPr>
        <p:spPr bwMode="auto">
          <a:xfrm>
            <a:off x="1660525" y="1382713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Abrangência</a:t>
            </a:r>
          </a:p>
        </p:txBody>
      </p:sp>
      <p:sp>
        <p:nvSpPr>
          <p:cNvPr id="13315" name="Retângulo 2"/>
          <p:cNvSpPr>
            <a:spLocks noChangeArrowheads="1"/>
          </p:cNvSpPr>
          <p:nvPr/>
        </p:nvSpPr>
        <p:spPr bwMode="auto">
          <a:xfrm>
            <a:off x="1660526" y="2060575"/>
            <a:ext cx="87852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Áreas da administração contempladas pelo projeto: Finanças, Administração, Educação, Saúde, Habitação, Desenvolvimento Social, Cultura, Esporte, Captação de Recursos / Convênios, Obras e Serviços Públicos, Participação Cidadã, Planejamento Urbano entre outras.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Totalizando aproximadamente 12 áreas.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altLang="pt-BR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Entidades do terceiro setor que mantém contratos com a administração local.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Estimamos 80 entidades.</a:t>
            </a:r>
          </a:p>
        </p:txBody>
      </p:sp>
    </p:spTree>
    <p:extLst>
      <p:ext uri="{BB962C8B-B14F-4D97-AF65-F5344CB8AC3E}">
        <p14:creationId xmlns:p14="http://schemas.microsoft.com/office/powerpoint/2010/main" xmlns="" val="289376064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5"/>
          <p:cNvSpPr txBox="1">
            <a:spLocks noChangeArrowheads="1"/>
          </p:cNvSpPr>
          <p:nvPr/>
        </p:nvSpPr>
        <p:spPr bwMode="auto">
          <a:xfrm>
            <a:off x="1660525" y="1382713"/>
            <a:ext cx="864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Novo modelo de gestão do conhecimento </a:t>
            </a:r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1660526" y="2060576"/>
            <a:ext cx="8785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Principal inovação é a gestão compartilhada envolvendo: diversas secretarias municipais e seus gestores, entidades do terceiro setor e área de convênios.</a:t>
            </a:r>
          </a:p>
        </p:txBody>
      </p:sp>
      <p:sp>
        <p:nvSpPr>
          <p:cNvPr id="15364" name="CaixaDeTexto 5"/>
          <p:cNvSpPr txBox="1">
            <a:spLocks noChangeArrowheads="1"/>
          </p:cNvSpPr>
          <p:nvPr/>
        </p:nvSpPr>
        <p:spPr bwMode="auto">
          <a:xfrm>
            <a:off x="1700214" y="3414713"/>
            <a:ext cx="8643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243E5E"/>
                </a:solidFill>
                <a:latin typeface="Arial" panose="020B0604020202020204" pitchFamily="34" charset="0"/>
              </a:rPr>
              <a:t>Resultados</a:t>
            </a:r>
          </a:p>
        </p:txBody>
      </p:sp>
      <p:sp>
        <p:nvSpPr>
          <p:cNvPr id="15365" name="Retângulo 2"/>
          <p:cNvSpPr>
            <a:spLocks noChangeArrowheads="1"/>
          </p:cNvSpPr>
          <p:nvPr/>
        </p:nvSpPr>
        <p:spPr bwMode="auto">
          <a:xfrm>
            <a:off x="1720851" y="4076701"/>
            <a:ext cx="8785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Melhoria da gestão, comunicação e transparência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Prestação de contas precisas e dentro do prazo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>
                <a:latin typeface="Arial" panose="020B0604020202020204" pitchFamily="34" charset="0"/>
              </a:rPr>
              <a:t>Cumprimento da legislação e das exigências do TCESP</a:t>
            </a:r>
          </a:p>
        </p:txBody>
      </p:sp>
    </p:spTree>
    <p:extLst>
      <p:ext uri="{BB962C8B-B14F-4D97-AF65-F5344CB8AC3E}">
        <p14:creationId xmlns:p14="http://schemas.microsoft.com/office/powerpoint/2010/main" xmlns="" val="312948291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2695</Words>
  <Application>Microsoft Office PowerPoint</Application>
  <PresentationFormat>Personalizar</PresentationFormat>
  <Paragraphs>319</Paragraphs>
  <Slides>36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Relatório Remodelagem e Proposta de Melhoria dos processos de trabalho da área de Gestão Municipal de Convênios</vt:lpstr>
      <vt:lpstr>PROGRAMA DE MODERNIZAÇÃO ADMINISTRATIVA</vt:lpstr>
      <vt:lpstr>PROGRAMA DE MODERNIZAÇÃO ADMINISTRATIVA</vt:lpstr>
      <vt:lpstr>Revisão de Processos</vt:lpstr>
      <vt:lpstr>Contexto do Processo</vt:lpstr>
      <vt:lpstr>Estrutura organizacional</vt:lpstr>
      <vt:lpstr>Organização do projeto</vt:lpstr>
      <vt:lpstr>Organização do projeto</vt:lpstr>
      <vt:lpstr>Processos identificados</vt:lpstr>
      <vt:lpstr>Processos identificados</vt:lpstr>
      <vt:lpstr>FLUXO OPERACIONAL – Redesenho</vt:lpstr>
      <vt:lpstr>FLUXO OPERACIONAL – Redesenho</vt:lpstr>
      <vt:lpstr>FLUXO OPERACIONAL – Redesenho</vt:lpstr>
      <vt:lpstr>FLUXO OPERACIONAL – Redesenho</vt:lpstr>
      <vt:lpstr>FLUXO OPERACIONAL – Redesenho</vt:lpstr>
      <vt:lpstr>FLUXO OPERACIONAL – Redesenho</vt:lpstr>
      <vt:lpstr>FLUXO OPERACIONAL – Redesenho</vt:lpstr>
      <vt:lpstr>Novo Contexto</vt:lpstr>
      <vt:lpstr>Práticas atuais x Principais mudanças</vt:lpstr>
      <vt:lpstr>Práticas atuais x Principais mudanças</vt:lpstr>
      <vt:lpstr>Práticas atuais x Principais mudanças</vt:lpstr>
      <vt:lpstr>Indicadores Chave de Performace (KPI) </vt:lpstr>
      <vt:lpstr>Indicadores Chave de Performace (KPI) </vt:lpstr>
      <vt:lpstr>Decisões fundamentais para implementação do redesenho </vt:lpstr>
      <vt:lpstr>Decisões fundamentais para implementação do redesenho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Helio</dc:creator>
  <cp:lastModifiedBy>IrmaBC</cp:lastModifiedBy>
  <cp:revision>5</cp:revision>
  <dcterms:created xsi:type="dcterms:W3CDTF">2016-06-01T19:55:27Z</dcterms:created>
  <dcterms:modified xsi:type="dcterms:W3CDTF">2016-06-06T18:35:31Z</dcterms:modified>
</cp:coreProperties>
</file>