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9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129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D96B65-9328-4DA5-8573-A6C762FF4E96}" type="doc">
      <dgm:prSet loTypeId="urn:microsoft.com/office/officeart/2005/8/layout/radial3" loCatId="relationship" qsTypeId="urn:microsoft.com/office/officeart/2005/8/quickstyle/3d4" qsCatId="3D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EBA0AA55-881B-48ED-9F08-7F6FCA77370E}">
      <dgm:prSet phldrT="[Texto]"/>
      <dgm:spPr/>
      <dgm:t>
        <a:bodyPr/>
        <a:lstStyle/>
        <a:p>
          <a:r>
            <a:rPr lang="pt-BR" dirty="0" smtClean="0"/>
            <a:t>GESTÃO CONVENIOS</a:t>
          </a:r>
          <a:endParaRPr lang="pt-BR" dirty="0"/>
        </a:p>
      </dgm:t>
    </dgm:pt>
    <dgm:pt modelId="{E0D6EB99-D2A4-4ED3-86D4-85E4C78497AF}" type="parTrans" cxnId="{F962A38D-046C-4688-9BDA-93769CD0C6CF}">
      <dgm:prSet/>
      <dgm:spPr/>
      <dgm:t>
        <a:bodyPr/>
        <a:lstStyle/>
        <a:p>
          <a:endParaRPr lang="pt-BR"/>
        </a:p>
      </dgm:t>
    </dgm:pt>
    <dgm:pt modelId="{850CD965-3E16-47F3-A8BF-1C484BB9891F}" type="sibTrans" cxnId="{F962A38D-046C-4688-9BDA-93769CD0C6CF}">
      <dgm:prSet/>
      <dgm:spPr/>
      <dgm:t>
        <a:bodyPr/>
        <a:lstStyle/>
        <a:p>
          <a:endParaRPr lang="pt-BR"/>
        </a:p>
      </dgm:t>
    </dgm:pt>
    <dgm:pt modelId="{F6AFEA15-2950-4616-B487-56CA01748C76}">
      <dgm:prSet phldrT="[Texto]"/>
      <dgm:spPr/>
      <dgm:t>
        <a:bodyPr/>
        <a:lstStyle/>
        <a:p>
          <a:r>
            <a:rPr lang="pt-BR" dirty="0" smtClean="0"/>
            <a:t>SECRETARIA PLANEJAMENTO</a:t>
          </a:r>
          <a:endParaRPr lang="pt-BR" dirty="0"/>
        </a:p>
      </dgm:t>
    </dgm:pt>
    <dgm:pt modelId="{646D4810-8D10-422E-87B1-E58D914931C6}" type="parTrans" cxnId="{720CE45E-EFE0-405D-93EA-B4A40494B169}">
      <dgm:prSet/>
      <dgm:spPr/>
      <dgm:t>
        <a:bodyPr/>
        <a:lstStyle/>
        <a:p>
          <a:endParaRPr lang="pt-BR"/>
        </a:p>
      </dgm:t>
    </dgm:pt>
    <dgm:pt modelId="{5E828DB3-7D12-4A93-9FD3-CC9915266533}" type="sibTrans" cxnId="{720CE45E-EFE0-405D-93EA-B4A40494B169}">
      <dgm:prSet/>
      <dgm:spPr/>
      <dgm:t>
        <a:bodyPr/>
        <a:lstStyle/>
        <a:p>
          <a:endParaRPr lang="pt-BR"/>
        </a:p>
      </dgm:t>
    </dgm:pt>
    <dgm:pt modelId="{08CA1166-0B65-4830-B77F-1D1F0208C7B9}">
      <dgm:prSet phldrT="[Texto]"/>
      <dgm:spPr/>
      <dgm:t>
        <a:bodyPr/>
        <a:lstStyle/>
        <a:p>
          <a:r>
            <a:rPr lang="pt-BR" dirty="0" smtClean="0"/>
            <a:t>SECRETARIA ASSISTENCIA SOCIAL</a:t>
          </a:r>
          <a:endParaRPr lang="pt-BR" dirty="0"/>
        </a:p>
      </dgm:t>
    </dgm:pt>
    <dgm:pt modelId="{C4D95B97-AE71-4AE1-ADF8-153A9FF82923}" type="parTrans" cxnId="{D6B64E3D-34CF-432C-BCBB-1F4FD9395E1E}">
      <dgm:prSet/>
      <dgm:spPr/>
      <dgm:t>
        <a:bodyPr/>
        <a:lstStyle/>
        <a:p>
          <a:endParaRPr lang="pt-BR"/>
        </a:p>
      </dgm:t>
    </dgm:pt>
    <dgm:pt modelId="{279307D1-30F9-468A-B59C-8FCAA4C79BF4}" type="sibTrans" cxnId="{D6B64E3D-34CF-432C-BCBB-1F4FD9395E1E}">
      <dgm:prSet/>
      <dgm:spPr/>
      <dgm:t>
        <a:bodyPr/>
        <a:lstStyle/>
        <a:p>
          <a:endParaRPr lang="pt-BR"/>
        </a:p>
      </dgm:t>
    </dgm:pt>
    <dgm:pt modelId="{E4539D2A-3A2F-4C70-A2CB-3AB8BEF97D6C}">
      <dgm:prSet phldrT="[Texto]"/>
      <dgm:spPr/>
      <dgm:t>
        <a:bodyPr/>
        <a:lstStyle/>
        <a:p>
          <a:r>
            <a:rPr lang="pt-BR" dirty="0" smtClean="0"/>
            <a:t>SECRETARIA EDUCAÇÃO</a:t>
          </a:r>
          <a:endParaRPr lang="pt-BR" dirty="0"/>
        </a:p>
      </dgm:t>
    </dgm:pt>
    <dgm:pt modelId="{DF893981-C98E-4D72-AB54-8C9F8B5B74B8}" type="parTrans" cxnId="{8DB9C380-BEAD-4288-B607-5BEA913B6D45}">
      <dgm:prSet/>
      <dgm:spPr/>
      <dgm:t>
        <a:bodyPr/>
        <a:lstStyle/>
        <a:p>
          <a:endParaRPr lang="pt-BR"/>
        </a:p>
      </dgm:t>
    </dgm:pt>
    <dgm:pt modelId="{AE730F24-70CD-4EE1-86CF-C70F23B9976F}" type="sibTrans" cxnId="{8DB9C380-BEAD-4288-B607-5BEA913B6D45}">
      <dgm:prSet/>
      <dgm:spPr/>
      <dgm:t>
        <a:bodyPr/>
        <a:lstStyle/>
        <a:p>
          <a:endParaRPr lang="pt-BR"/>
        </a:p>
      </dgm:t>
    </dgm:pt>
    <dgm:pt modelId="{772FA49F-6C64-4889-9B0E-E5BFB461E69A}">
      <dgm:prSet phldrT="[Texto]"/>
      <dgm:spPr/>
      <dgm:t>
        <a:bodyPr/>
        <a:lstStyle/>
        <a:p>
          <a:r>
            <a:rPr lang="pt-BR" dirty="0" smtClean="0"/>
            <a:t>SECRETARIA ADMINISTRAÇÃO</a:t>
          </a:r>
          <a:endParaRPr lang="pt-BR" dirty="0"/>
        </a:p>
      </dgm:t>
    </dgm:pt>
    <dgm:pt modelId="{871E1E45-AC27-40FB-870F-DE6F69772305}" type="parTrans" cxnId="{C721AC04-7CB9-477B-9E42-844E36EA92E2}">
      <dgm:prSet/>
      <dgm:spPr/>
      <dgm:t>
        <a:bodyPr/>
        <a:lstStyle/>
        <a:p>
          <a:endParaRPr lang="pt-BR"/>
        </a:p>
      </dgm:t>
    </dgm:pt>
    <dgm:pt modelId="{30760CCB-58C2-4BB0-B4E1-170256878428}" type="sibTrans" cxnId="{C721AC04-7CB9-477B-9E42-844E36EA92E2}">
      <dgm:prSet/>
      <dgm:spPr/>
      <dgm:t>
        <a:bodyPr/>
        <a:lstStyle/>
        <a:p>
          <a:endParaRPr lang="pt-BR"/>
        </a:p>
      </dgm:t>
    </dgm:pt>
    <dgm:pt modelId="{7206E58E-432D-498F-8E19-01F34A12EB98}">
      <dgm:prSet phldrT="[Texto]"/>
      <dgm:spPr/>
      <dgm:t>
        <a:bodyPr/>
        <a:lstStyle/>
        <a:p>
          <a:r>
            <a:rPr lang="pt-BR" dirty="0" smtClean="0"/>
            <a:t>SECRETARIA DA SAUDE</a:t>
          </a:r>
          <a:endParaRPr lang="pt-BR" dirty="0"/>
        </a:p>
      </dgm:t>
    </dgm:pt>
    <dgm:pt modelId="{5712170A-872B-492B-AF3D-200580832B0E}" type="parTrans" cxnId="{5E588365-19DF-4297-977F-171F7B2DA399}">
      <dgm:prSet/>
      <dgm:spPr/>
      <dgm:t>
        <a:bodyPr/>
        <a:lstStyle/>
        <a:p>
          <a:endParaRPr lang="pt-BR"/>
        </a:p>
      </dgm:t>
    </dgm:pt>
    <dgm:pt modelId="{0F88A071-33D9-464C-9E11-2C2B10D3CB19}" type="sibTrans" cxnId="{5E588365-19DF-4297-977F-171F7B2DA399}">
      <dgm:prSet/>
      <dgm:spPr/>
      <dgm:t>
        <a:bodyPr/>
        <a:lstStyle/>
        <a:p>
          <a:endParaRPr lang="pt-BR"/>
        </a:p>
      </dgm:t>
    </dgm:pt>
    <dgm:pt modelId="{9447FC08-564E-4787-A3EA-CE6F89EDF233}">
      <dgm:prSet phldrT="[Texto]"/>
      <dgm:spPr/>
      <dgm:t>
        <a:bodyPr/>
        <a:lstStyle/>
        <a:p>
          <a:r>
            <a:rPr lang="pt-BR" dirty="0" smtClean="0"/>
            <a:t>SECRETARIAS OUTRAS</a:t>
          </a:r>
          <a:endParaRPr lang="pt-BR" dirty="0"/>
        </a:p>
      </dgm:t>
    </dgm:pt>
    <dgm:pt modelId="{F113BBAD-2DD5-46DE-850D-542AA3F8483C}" type="parTrans" cxnId="{2B4B8434-794B-4F27-B9B8-865CF64B39AD}">
      <dgm:prSet/>
      <dgm:spPr/>
      <dgm:t>
        <a:bodyPr/>
        <a:lstStyle/>
        <a:p>
          <a:endParaRPr lang="pt-BR"/>
        </a:p>
      </dgm:t>
    </dgm:pt>
    <dgm:pt modelId="{F4DDE261-323C-4417-A846-136756952477}" type="sibTrans" cxnId="{2B4B8434-794B-4F27-B9B8-865CF64B39AD}">
      <dgm:prSet/>
      <dgm:spPr/>
      <dgm:t>
        <a:bodyPr/>
        <a:lstStyle/>
        <a:p>
          <a:endParaRPr lang="pt-BR"/>
        </a:p>
      </dgm:t>
    </dgm:pt>
    <dgm:pt modelId="{C1F213D0-1D24-4F8B-A224-CCB5DB00F949}" type="pres">
      <dgm:prSet presAssocID="{28D96B65-9328-4DA5-8573-A6C762FF4E9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E154B99-6891-445D-91C0-3A30780E159B}" type="pres">
      <dgm:prSet presAssocID="{28D96B65-9328-4DA5-8573-A6C762FF4E96}" presName="radial" presStyleCnt="0">
        <dgm:presLayoutVars>
          <dgm:animLvl val="ctr"/>
        </dgm:presLayoutVars>
      </dgm:prSet>
      <dgm:spPr/>
    </dgm:pt>
    <dgm:pt modelId="{5E4E86DD-432C-43C3-BB70-2A71923177C1}" type="pres">
      <dgm:prSet presAssocID="{EBA0AA55-881B-48ED-9F08-7F6FCA77370E}" presName="centerShape" presStyleLbl="vennNode1" presStyleIdx="0" presStyleCnt="7"/>
      <dgm:spPr/>
      <dgm:t>
        <a:bodyPr/>
        <a:lstStyle/>
        <a:p>
          <a:endParaRPr lang="pt-BR"/>
        </a:p>
      </dgm:t>
    </dgm:pt>
    <dgm:pt modelId="{BFDA8601-9863-42B0-A7DE-362EBDB30A2A}" type="pres">
      <dgm:prSet presAssocID="{F6AFEA15-2950-4616-B487-56CA01748C76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122120-D77A-4BED-90EB-AFB8B964921F}" type="pres">
      <dgm:prSet presAssocID="{08CA1166-0B65-4830-B77F-1D1F0208C7B9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AC31A3-0F6B-4C2C-B1F3-6B548AE81687}" type="pres">
      <dgm:prSet presAssocID="{7206E58E-432D-498F-8E19-01F34A12EB98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40E6BD-AC0F-45DF-B870-696401DF59F9}" type="pres">
      <dgm:prSet presAssocID="{E4539D2A-3A2F-4C70-A2CB-3AB8BEF97D6C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8D64B1-4272-4B61-B6B9-4CE4A9E1AC89}" type="pres">
      <dgm:prSet presAssocID="{772FA49F-6C64-4889-9B0E-E5BFB461E69A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3A47A6-07FF-4819-BE88-9C78F312CC0A}" type="pres">
      <dgm:prSet presAssocID="{9447FC08-564E-4787-A3EA-CE6F89EDF233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962A38D-046C-4688-9BDA-93769CD0C6CF}" srcId="{28D96B65-9328-4DA5-8573-A6C762FF4E96}" destId="{EBA0AA55-881B-48ED-9F08-7F6FCA77370E}" srcOrd="0" destOrd="0" parTransId="{E0D6EB99-D2A4-4ED3-86D4-85E4C78497AF}" sibTransId="{850CD965-3E16-47F3-A8BF-1C484BB9891F}"/>
    <dgm:cxn modelId="{4C956BDD-10AE-4D0B-87F5-3E35A64E6BB6}" type="presOf" srcId="{08CA1166-0B65-4830-B77F-1D1F0208C7B9}" destId="{74122120-D77A-4BED-90EB-AFB8B964921F}" srcOrd="0" destOrd="0" presId="urn:microsoft.com/office/officeart/2005/8/layout/radial3"/>
    <dgm:cxn modelId="{C721AC04-7CB9-477B-9E42-844E36EA92E2}" srcId="{EBA0AA55-881B-48ED-9F08-7F6FCA77370E}" destId="{772FA49F-6C64-4889-9B0E-E5BFB461E69A}" srcOrd="4" destOrd="0" parTransId="{871E1E45-AC27-40FB-870F-DE6F69772305}" sibTransId="{30760CCB-58C2-4BB0-B4E1-170256878428}"/>
    <dgm:cxn modelId="{A1F5A684-C13A-4F99-B8D8-D7461CF29490}" type="presOf" srcId="{9447FC08-564E-4787-A3EA-CE6F89EDF233}" destId="{093A47A6-07FF-4819-BE88-9C78F312CC0A}" srcOrd="0" destOrd="0" presId="urn:microsoft.com/office/officeart/2005/8/layout/radial3"/>
    <dgm:cxn modelId="{D6B64E3D-34CF-432C-BCBB-1F4FD9395E1E}" srcId="{EBA0AA55-881B-48ED-9F08-7F6FCA77370E}" destId="{08CA1166-0B65-4830-B77F-1D1F0208C7B9}" srcOrd="1" destOrd="0" parTransId="{C4D95B97-AE71-4AE1-ADF8-153A9FF82923}" sibTransId="{279307D1-30F9-468A-B59C-8FCAA4C79BF4}"/>
    <dgm:cxn modelId="{5E588365-19DF-4297-977F-171F7B2DA399}" srcId="{EBA0AA55-881B-48ED-9F08-7F6FCA77370E}" destId="{7206E58E-432D-498F-8E19-01F34A12EB98}" srcOrd="2" destOrd="0" parTransId="{5712170A-872B-492B-AF3D-200580832B0E}" sibTransId="{0F88A071-33D9-464C-9E11-2C2B10D3CB19}"/>
    <dgm:cxn modelId="{C3BE73E6-9342-4A43-A0F8-7D6725672C60}" type="presOf" srcId="{772FA49F-6C64-4889-9B0E-E5BFB461E69A}" destId="{578D64B1-4272-4B61-B6B9-4CE4A9E1AC89}" srcOrd="0" destOrd="0" presId="urn:microsoft.com/office/officeart/2005/8/layout/radial3"/>
    <dgm:cxn modelId="{2B4B8434-794B-4F27-B9B8-865CF64B39AD}" srcId="{EBA0AA55-881B-48ED-9F08-7F6FCA77370E}" destId="{9447FC08-564E-4787-A3EA-CE6F89EDF233}" srcOrd="5" destOrd="0" parTransId="{F113BBAD-2DD5-46DE-850D-542AA3F8483C}" sibTransId="{F4DDE261-323C-4417-A846-136756952477}"/>
    <dgm:cxn modelId="{F12B865F-864B-4472-8D1C-E2D9D4FF412B}" type="presOf" srcId="{E4539D2A-3A2F-4C70-A2CB-3AB8BEF97D6C}" destId="{C940E6BD-AC0F-45DF-B870-696401DF59F9}" srcOrd="0" destOrd="0" presId="urn:microsoft.com/office/officeart/2005/8/layout/radial3"/>
    <dgm:cxn modelId="{720CE45E-EFE0-405D-93EA-B4A40494B169}" srcId="{EBA0AA55-881B-48ED-9F08-7F6FCA77370E}" destId="{F6AFEA15-2950-4616-B487-56CA01748C76}" srcOrd="0" destOrd="0" parTransId="{646D4810-8D10-422E-87B1-E58D914931C6}" sibTransId="{5E828DB3-7D12-4A93-9FD3-CC9915266533}"/>
    <dgm:cxn modelId="{6E3E92FD-282D-4682-B0A4-B079886CBF26}" type="presOf" srcId="{F6AFEA15-2950-4616-B487-56CA01748C76}" destId="{BFDA8601-9863-42B0-A7DE-362EBDB30A2A}" srcOrd="0" destOrd="0" presId="urn:microsoft.com/office/officeart/2005/8/layout/radial3"/>
    <dgm:cxn modelId="{04AA94B6-258A-4CCE-AA61-E9770D1CBBEE}" type="presOf" srcId="{7206E58E-432D-498F-8E19-01F34A12EB98}" destId="{44AC31A3-0F6B-4C2C-B1F3-6B548AE81687}" srcOrd="0" destOrd="0" presId="urn:microsoft.com/office/officeart/2005/8/layout/radial3"/>
    <dgm:cxn modelId="{90315240-3D1F-410C-BD1D-F494757E2D99}" type="presOf" srcId="{28D96B65-9328-4DA5-8573-A6C762FF4E96}" destId="{C1F213D0-1D24-4F8B-A224-CCB5DB00F949}" srcOrd="0" destOrd="0" presId="urn:microsoft.com/office/officeart/2005/8/layout/radial3"/>
    <dgm:cxn modelId="{A9BC9A86-2CB8-458E-8DC3-44AC4938D1D7}" type="presOf" srcId="{EBA0AA55-881B-48ED-9F08-7F6FCA77370E}" destId="{5E4E86DD-432C-43C3-BB70-2A71923177C1}" srcOrd="0" destOrd="0" presId="urn:microsoft.com/office/officeart/2005/8/layout/radial3"/>
    <dgm:cxn modelId="{8DB9C380-BEAD-4288-B607-5BEA913B6D45}" srcId="{EBA0AA55-881B-48ED-9F08-7F6FCA77370E}" destId="{E4539D2A-3A2F-4C70-A2CB-3AB8BEF97D6C}" srcOrd="3" destOrd="0" parTransId="{DF893981-C98E-4D72-AB54-8C9F8B5B74B8}" sibTransId="{AE730F24-70CD-4EE1-86CF-C70F23B9976F}"/>
    <dgm:cxn modelId="{85769AD9-7743-4BCC-AE67-0C1532AFE78C}" type="presParOf" srcId="{C1F213D0-1D24-4F8B-A224-CCB5DB00F949}" destId="{4E154B99-6891-445D-91C0-3A30780E159B}" srcOrd="0" destOrd="0" presId="urn:microsoft.com/office/officeart/2005/8/layout/radial3"/>
    <dgm:cxn modelId="{A0CC01E7-7DAD-4C2F-AE50-87204788B21D}" type="presParOf" srcId="{4E154B99-6891-445D-91C0-3A30780E159B}" destId="{5E4E86DD-432C-43C3-BB70-2A71923177C1}" srcOrd="0" destOrd="0" presId="urn:microsoft.com/office/officeart/2005/8/layout/radial3"/>
    <dgm:cxn modelId="{26F0274B-0170-4980-9AB3-7481C93AC286}" type="presParOf" srcId="{4E154B99-6891-445D-91C0-3A30780E159B}" destId="{BFDA8601-9863-42B0-A7DE-362EBDB30A2A}" srcOrd="1" destOrd="0" presId="urn:microsoft.com/office/officeart/2005/8/layout/radial3"/>
    <dgm:cxn modelId="{E7452D6B-E1F9-4B60-B7B8-AD3DCC8503A8}" type="presParOf" srcId="{4E154B99-6891-445D-91C0-3A30780E159B}" destId="{74122120-D77A-4BED-90EB-AFB8B964921F}" srcOrd="2" destOrd="0" presId="urn:microsoft.com/office/officeart/2005/8/layout/radial3"/>
    <dgm:cxn modelId="{46DA04A1-44EB-4FB1-B108-3665D50EAB50}" type="presParOf" srcId="{4E154B99-6891-445D-91C0-3A30780E159B}" destId="{44AC31A3-0F6B-4C2C-B1F3-6B548AE81687}" srcOrd="3" destOrd="0" presId="urn:microsoft.com/office/officeart/2005/8/layout/radial3"/>
    <dgm:cxn modelId="{A0DD9DC6-C54B-412A-B1EA-F3ED701BF699}" type="presParOf" srcId="{4E154B99-6891-445D-91C0-3A30780E159B}" destId="{C940E6BD-AC0F-45DF-B870-696401DF59F9}" srcOrd="4" destOrd="0" presId="urn:microsoft.com/office/officeart/2005/8/layout/radial3"/>
    <dgm:cxn modelId="{9FC9EB8C-33BA-4D32-8FC5-44CB6341E07E}" type="presParOf" srcId="{4E154B99-6891-445D-91C0-3A30780E159B}" destId="{578D64B1-4272-4B61-B6B9-4CE4A9E1AC89}" srcOrd="5" destOrd="0" presId="urn:microsoft.com/office/officeart/2005/8/layout/radial3"/>
    <dgm:cxn modelId="{BEE7E9B2-C25C-4A1D-89C2-B5D72FEAD957}" type="presParOf" srcId="{4E154B99-6891-445D-91C0-3A30780E159B}" destId="{093A47A6-07FF-4819-BE88-9C78F312CC0A}" srcOrd="6" destOrd="0" presId="urn:microsoft.com/office/officeart/2005/8/layout/radial3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4E86DD-432C-43C3-BB70-2A71923177C1}">
      <dsp:nvSpPr>
        <dsp:cNvPr id="0" name=""/>
        <dsp:cNvSpPr/>
      </dsp:nvSpPr>
      <dsp:spPr>
        <a:xfrm>
          <a:off x="2080947" y="980281"/>
          <a:ext cx="2442104" cy="244210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GESTÃO CONVENIOS</a:t>
          </a:r>
          <a:endParaRPr lang="pt-BR" sz="2600" kern="1200" dirty="0"/>
        </a:p>
      </dsp:txBody>
      <dsp:txXfrm>
        <a:off x="2080947" y="980281"/>
        <a:ext cx="2442104" cy="2442104"/>
      </dsp:txXfrm>
    </dsp:sp>
    <dsp:sp modelId="{BFDA8601-9863-42B0-A7DE-362EBDB30A2A}">
      <dsp:nvSpPr>
        <dsp:cNvPr id="0" name=""/>
        <dsp:cNvSpPr/>
      </dsp:nvSpPr>
      <dsp:spPr>
        <a:xfrm>
          <a:off x="2691473" y="435"/>
          <a:ext cx="1221052" cy="122105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SECRETARIA PLANEJAMENTO</a:t>
          </a:r>
          <a:endParaRPr lang="pt-BR" sz="900" kern="1200" dirty="0"/>
        </a:p>
      </dsp:txBody>
      <dsp:txXfrm>
        <a:off x="2691473" y="435"/>
        <a:ext cx="1221052" cy="1221052"/>
      </dsp:txXfrm>
    </dsp:sp>
    <dsp:sp modelId="{74122120-D77A-4BED-90EB-AFB8B964921F}">
      <dsp:nvSpPr>
        <dsp:cNvPr id="0" name=""/>
        <dsp:cNvSpPr/>
      </dsp:nvSpPr>
      <dsp:spPr>
        <a:xfrm>
          <a:off x="4068776" y="795621"/>
          <a:ext cx="1221052" cy="122105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SECRETARIA ASSISTENCIA SOCIAL</a:t>
          </a:r>
          <a:endParaRPr lang="pt-BR" sz="900" kern="1200" dirty="0"/>
        </a:p>
      </dsp:txBody>
      <dsp:txXfrm>
        <a:off x="4068776" y="795621"/>
        <a:ext cx="1221052" cy="1221052"/>
      </dsp:txXfrm>
    </dsp:sp>
    <dsp:sp modelId="{44AC31A3-0F6B-4C2C-B1F3-6B548AE81687}">
      <dsp:nvSpPr>
        <dsp:cNvPr id="0" name=""/>
        <dsp:cNvSpPr/>
      </dsp:nvSpPr>
      <dsp:spPr>
        <a:xfrm>
          <a:off x="4068776" y="2385993"/>
          <a:ext cx="1221052" cy="122105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SECRETARIA DA SAUDE</a:t>
          </a:r>
          <a:endParaRPr lang="pt-BR" sz="900" kern="1200" dirty="0"/>
        </a:p>
      </dsp:txBody>
      <dsp:txXfrm>
        <a:off x="4068776" y="2385993"/>
        <a:ext cx="1221052" cy="1221052"/>
      </dsp:txXfrm>
    </dsp:sp>
    <dsp:sp modelId="{C940E6BD-AC0F-45DF-B870-696401DF59F9}">
      <dsp:nvSpPr>
        <dsp:cNvPr id="0" name=""/>
        <dsp:cNvSpPr/>
      </dsp:nvSpPr>
      <dsp:spPr>
        <a:xfrm>
          <a:off x="2691473" y="3181178"/>
          <a:ext cx="1221052" cy="122105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SECRETARIA EDUCAÇÃO</a:t>
          </a:r>
          <a:endParaRPr lang="pt-BR" sz="900" kern="1200" dirty="0"/>
        </a:p>
      </dsp:txBody>
      <dsp:txXfrm>
        <a:off x="2691473" y="3181178"/>
        <a:ext cx="1221052" cy="1221052"/>
      </dsp:txXfrm>
    </dsp:sp>
    <dsp:sp modelId="{578D64B1-4272-4B61-B6B9-4CE4A9E1AC89}">
      <dsp:nvSpPr>
        <dsp:cNvPr id="0" name=""/>
        <dsp:cNvSpPr/>
      </dsp:nvSpPr>
      <dsp:spPr>
        <a:xfrm>
          <a:off x="1314171" y="2385993"/>
          <a:ext cx="1221052" cy="122105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SECRETARIA ADMINISTRAÇÃO</a:t>
          </a:r>
          <a:endParaRPr lang="pt-BR" sz="900" kern="1200" dirty="0"/>
        </a:p>
      </dsp:txBody>
      <dsp:txXfrm>
        <a:off x="1314171" y="2385993"/>
        <a:ext cx="1221052" cy="1221052"/>
      </dsp:txXfrm>
    </dsp:sp>
    <dsp:sp modelId="{093A47A6-07FF-4819-BE88-9C78F312CC0A}">
      <dsp:nvSpPr>
        <dsp:cNvPr id="0" name=""/>
        <dsp:cNvSpPr/>
      </dsp:nvSpPr>
      <dsp:spPr>
        <a:xfrm>
          <a:off x="1314171" y="795621"/>
          <a:ext cx="1221052" cy="122105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SECRETARIAS OUTRAS</a:t>
          </a:r>
          <a:endParaRPr lang="pt-BR" sz="900" kern="1200" dirty="0"/>
        </a:p>
      </dsp:txBody>
      <dsp:txXfrm>
        <a:off x="1314171" y="795621"/>
        <a:ext cx="1221052" cy="1221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BEB8E-E96F-4ED5-8430-A4C795725DBD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78AA7-7ABF-4CD8-9189-025C272E4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57627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723AB5A-0712-419C-90D4-94D4D0384A0D}" type="slidenum">
              <a:rPr lang="pt-BR" altLang="pt-BR">
                <a:latin typeface="Calibri" panose="020F0502020204030204" pitchFamily="34" charset="0"/>
              </a:rPr>
              <a:pPr/>
              <a:t>3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986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34819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F84F489-C276-4462-8976-09C7D6FC3FEE}" type="slidenum">
              <a:rPr lang="en-GB" smtClean="0"/>
              <a:pPr/>
              <a:t>13</a:t>
            </a:fld>
            <a:endParaRPr lang="en-GB" smtClean="0"/>
          </a:p>
        </p:txBody>
      </p:sp>
      <p:sp>
        <p:nvSpPr>
          <p:cNvPr id="34820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288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1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3120485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3584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DF19530-316B-47EB-8849-F8D8373028C7}" type="slidenum">
              <a:rPr lang="en-GB" smtClean="0"/>
              <a:pPr/>
              <a:t>14</a:t>
            </a:fld>
            <a:endParaRPr lang="en-GB" smtClean="0"/>
          </a:p>
        </p:txBody>
      </p:sp>
      <p:sp>
        <p:nvSpPr>
          <p:cNvPr id="3584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288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4015038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36867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2B502EB-B837-4B25-9CBF-C29B94E0AA42}" type="slidenum">
              <a:rPr lang="en-GB" smtClean="0"/>
              <a:pPr/>
              <a:t>15</a:t>
            </a:fld>
            <a:endParaRPr lang="en-GB" smtClean="0"/>
          </a:p>
        </p:txBody>
      </p:sp>
      <p:sp>
        <p:nvSpPr>
          <p:cNvPr id="36868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6869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719550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096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3C36FED-B146-44BE-9074-173CF36ECF7A}" type="slidenum">
              <a:rPr lang="en-GB" smtClean="0"/>
              <a:pPr/>
              <a:t>16</a:t>
            </a:fld>
            <a:endParaRPr lang="en-GB" smtClean="0"/>
          </a:p>
        </p:txBody>
      </p:sp>
      <p:sp>
        <p:nvSpPr>
          <p:cNvPr id="4096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364993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37891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8951C55-A9A9-4AA5-B2A2-742F9CEDC0C7}" type="slidenum">
              <a:rPr lang="en-GB" smtClean="0"/>
              <a:pPr/>
              <a:t>17</a:t>
            </a:fld>
            <a:endParaRPr lang="en-GB" smtClean="0"/>
          </a:p>
        </p:txBody>
      </p:sp>
      <p:sp>
        <p:nvSpPr>
          <p:cNvPr id="37892" name="Text Box 2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8813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2885098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1987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94FA628-8469-424E-9EA6-0670B73641FD}" type="slidenum">
              <a:rPr lang="en-GB" smtClean="0"/>
              <a:pPr/>
              <a:t>18</a:t>
            </a:fld>
            <a:endParaRPr lang="en-GB" smtClean="0"/>
          </a:p>
        </p:txBody>
      </p:sp>
      <p:sp>
        <p:nvSpPr>
          <p:cNvPr id="41988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1989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1673330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3011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B0B3BDD-13F5-4B59-B169-4D9B34EE51ED}" type="slidenum">
              <a:rPr lang="en-GB" smtClean="0"/>
              <a:pPr/>
              <a:t>19</a:t>
            </a:fld>
            <a:endParaRPr lang="en-GB" smtClean="0"/>
          </a:p>
        </p:txBody>
      </p:sp>
      <p:sp>
        <p:nvSpPr>
          <p:cNvPr id="43012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3013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1561261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38915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67864EA-F000-467C-A338-5A24F0FCAB22}" type="slidenum">
              <a:rPr lang="en-GB" smtClean="0"/>
              <a:pPr/>
              <a:t>20</a:t>
            </a:fld>
            <a:endParaRPr lang="en-GB" smtClean="0"/>
          </a:p>
        </p:txBody>
      </p:sp>
      <p:sp>
        <p:nvSpPr>
          <p:cNvPr id="38916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7973428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38915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67864EA-F000-467C-A338-5A24F0FCAB22}" type="slidenum">
              <a:rPr lang="en-GB" smtClean="0"/>
              <a:pPr/>
              <a:t>21</a:t>
            </a:fld>
            <a:endParaRPr lang="en-GB" smtClean="0"/>
          </a:p>
        </p:txBody>
      </p:sp>
      <p:sp>
        <p:nvSpPr>
          <p:cNvPr id="38916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2393012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608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6C812D9-66F6-423D-979B-DBBA87817991}" type="slidenum">
              <a:rPr lang="en-GB" smtClean="0"/>
              <a:pPr/>
              <a:t>22</a:t>
            </a:fld>
            <a:endParaRPr lang="en-GB" smtClean="0"/>
          </a:p>
        </p:txBody>
      </p:sp>
      <p:sp>
        <p:nvSpPr>
          <p:cNvPr id="4608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2465194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90C9950-6DBB-47B3-AA74-790340E71A34}" type="slidenum">
              <a:rPr lang="pt-BR" altLang="pt-BR">
                <a:latin typeface="Calibri" panose="020F0502020204030204" pitchFamily="34" charset="0"/>
              </a:rPr>
              <a:pPr/>
              <a:t>4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11874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608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6C812D9-66F6-423D-979B-DBBA87817991}" type="slidenum">
              <a:rPr lang="en-GB" smtClean="0"/>
              <a:pPr/>
              <a:t>23</a:t>
            </a:fld>
            <a:endParaRPr lang="en-GB" smtClean="0"/>
          </a:p>
        </p:txBody>
      </p:sp>
      <p:sp>
        <p:nvSpPr>
          <p:cNvPr id="4608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1030540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608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6C812D9-66F6-423D-979B-DBBA87817991}" type="slidenum">
              <a:rPr lang="en-GB" smtClean="0"/>
              <a:pPr/>
              <a:t>24</a:t>
            </a:fld>
            <a:endParaRPr lang="en-GB" smtClean="0"/>
          </a:p>
        </p:txBody>
      </p:sp>
      <p:sp>
        <p:nvSpPr>
          <p:cNvPr id="4608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24839634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608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6C812D9-66F6-423D-979B-DBBA87817991}" type="slidenum">
              <a:rPr lang="en-GB" smtClean="0"/>
              <a:pPr/>
              <a:t>25</a:t>
            </a:fld>
            <a:endParaRPr lang="en-GB" smtClean="0"/>
          </a:p>
        </p:txBody>
      </p:sp>
      <p:sp>
        <p:nvSpPr>
          <p:cNvPr id="4608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18469861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608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6C812D9-66F6-423D-979B-DBBA87817991}" type="slidenum">
              <a:rPr lang="en-GB" smtClean="0"/>
              <a:pPr/>
              <a:t>26</a:t>
            </a:fld>
            <a:endParaRPr lang="en-GB" smtClean="0"/>
          </a:p>
        </p:txBody>
      </p:sp>
      <p:sp>
        <p:nvSpPr>
          <p:cNvPr id="4608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3012289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608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6C812D9-66F6-423D-979B-DBBA87817991}" type="slidenum">
              <a:rPr lang="en-GB" smtClean="0"/>
              <a:pPr/>
              <a:t>27</a:t>
            </a:fld>
            <a:endParaRPr lang="en-GB" smtClean="0"/>
          </a:p>
        </p:txBody>
      </p:sp>
      <p:sp>
        <p:nvSpPr>
          <p:cNvPr id="4608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15438560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608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6C812D9-66F6-423D-979B-DBBA87817991}" type="slidenum">
              <a:rPr lang="en-GB" smtClean="0"/>
              <a:pPr/>
              <a:t>28</a:t>
            </a:fld>
            <a:endParaRPr lang="en-GB" smtClean="0"/>
          </a:p>
        </p:txBody>
      </p:sp>
      <p:sp>
        <p:nvSpPr>
          <p:cNvPr id="4608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8950309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096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3C36FED-B146-44BE-9074-173CF36ECF7A}" type="slidenum">
              <a:rPr lang="en-GB" smtClean="0"/>
              <a:pPr/>
              <a:t>29</a:t>
            </a:fld>
            <a:endParaRPr lang="en-GB" smtClean="0"/>
          </a:p>
        </p:txBody>
      </p:sp>
      <p:sp>
        <p:nvSpPr>
          <p:cNvPr id="4096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21615376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4035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3C30355-1883-4302-8170-FD9C2A935E0B}" type="slidenum">
              <a:rPr lang="en-GB" smtClean="0"/>
              <a:pPr/>
              <a:t>30</a:t>
            </a:fld>
            <a:endParaRPr lang="en-GB" smtClean="0"/>
          </a:p>
        </p:txBody>
      </p:sp>
      <p:sp>
        <p:nvSpPr>
          <p:cNvPr id="44036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4037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25544568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4035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3C30355-1883-4302-8170-FD9C2A935E0B}" type="slidenum">
              <a:rPr lang="en-GB" smtClean="0"/>
              <a:pPr/>
              <a:t>31</a:t>
            </a:fld>
            <a:endParaRPr lang="en-GB" smtClean="0"/>
          </a:p>
        </p:txBody>
      </p:sp>
      <p:sp>
        <p:nvSpPr>
          <p:cNvPr id="44036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4037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5002867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4035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3C30355-1883-4302-8170-FD9C2A935E0B}" type="slidenum">
              <a:rPr lang="en-GB" smtClean="0"/>
              <a:pPr/>
              <a:t>32</a:t>
            </a:fld>
            <a:endParaRPr lang="en-GB" smtClean="0"/>
          </a:p>
        </p:txBody>
      </p:sp>
      <p:sp>
        <p:nvSpPr>
          <p:cNvPr id="44036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4037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2786446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92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72E31BB-E50F-4D87-AC22-FB5C99B74841}" type="slidenum">
              <a:rPr lang="pt-BR" altLang="pt-BR">
                <a:latin typeface="Calibri" panose="020F0502020204030204" pitchFamily="34" charset="0"/>
              </a:rPr>
              <a:pPr/>
              <a:t>5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56620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096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3C36FED-B146-44BE-9074-173CF36ECF7A}" type="slidenum">
              <a:rPr lang="en-GB" smtClean="0"/>
              <a:pPr/>
              <a:t>33</a:t>
            </a:fld>
            <a:endParaRPr lang="en-GB" smtClean="0"/>
          </a:p>
        </p:txBody>
      </p:sp>
      <p:sp>
        <p:nvSpPr>
          <p:cNvPr id="4096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9511007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096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3C36FED-B146-44BE-9074-173CF36ECF7A}" type="slidenum">
              <a:rPr lang="en-GB" smtClean="0"/>
              <a:pPr/>
              <a:t>34</a:t>
            </a:fld>
            <a:endParaRPr lang="en-GB" smtClean="0"/>
          </a:p>
        </p:txBody>
      </p:sp>
      <p:sp>
        <p:nvSpPr>
          <p:cNvPr id="4096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4143850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096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3C36FED-B146-44BE-9074-173CF36ECF7A}" type="slidenum">
              <a:rPr lang="en-GB" smtClean="0"/>
              <a:pPr/>
              <a:t>35</a:t>
            </a:fld>
            <a:endParaRPr lang="en-GB" smtClean="0"/>
          </a:p>
        </p:txBody>
      </p:sp>
      <p:sp>
        <p:nvSpPr>
          <p:cNvPr id="4096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40479977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40963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3C36FED-B146-44BE-9074-173CF36ECF7A}" type="slidenum">
              <a:rPr lang="en-GB" smtClean="0"/>
              <a:pPr/>
              <a:t>36</a:t>
            </a:fld>
            <a:endParaRPr lang="en-GB" smtClean="0"/>
          </a:p>
        </p:txBody>
      </p:sp>
      <p:sp>
        <p:nvSpPr>
          <p:cNvPr id="40964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304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5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276408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122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94E2F35-8F5D-4602-9D75-75F10BFB14C6}" type="slidenum">
              <a:rPr lang="pt-BR" altLang="pt-BR">
                <a:latin typeface="Calibri" panose="020F0502020204030204" pitchFamily="34" charset="0"/>
              </a:rPr>
              <a:pPr/>
              <a:t>7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1684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143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DD114665-6505-4C37-877C-4510E5774F6C}" type="slidenum">
              <a:rPr lang="pt-BR" altLang="pt-BR">
                <a:latin typeface="Calibri" panose="020F0502020204030204" pitchFamily="34" charset="0"/>
              </a:rPr>
              <a:pPr/>
              <a:t>8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682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163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F14A1CD-B285-43CB-887D-AAD31B79079E}" type="slidenum">
              <a:rPr lang="pt-BR" altLang="pt-BR">
                <a:latin typeface="Calibri" panose="020F0502020204030204" pitchFamily="34" charset="0"/>
              </a:rPr>
              <a:pPr/>
              <a:t>9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782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184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9AD8E25-0441-4AE6-9694-944BEBEE05F4}" type="slidenum">
              <a:rPr lang="pt-BR" altLang="pt-BR">
                <a:latin typeface="Calibri" panose="020F0502020204030204" pitchFamily="34" charset="0"/>
              </a:rPr>
              <a:pPr/>
              <a:t>10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2654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BR" smtClean="0"/>
          </a:p>
        </p:txBody>
      </p:sp>
      <p:sp>
        <p:nvSpPr>
          <p:cNvPr id="204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14403A4-9950-4D9E-B315-627D3E3702A1}" type="slidenum">
              <a:rPr lang="pt-BR" altLang="pt-BR">
                <a:latin typeface="Calibri" panose="020F0502020204030204" pitchFamily="34" charset="0"/>
              </a:rPr>
              <a:pPr/>
              <a:t>11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292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GB" smtClean="0"/>
              <a:t>Programa de Modernização Administrativa</a:t>
            </a:r>
          </a:p>
        </p:txBody>
      </p:sp>
      <p:sp>
        <p:nvSpPr>
          <p:cNvPr id="34819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F84F489-C276-4462-8976-09C7D6FC3FEE}" type="slidenum">
              <a:rPr lang="en-GB" smtClean="0"/>
              <a:pPr/>
              <a:t>12</a:t>
            </a:fld>
            <a:endParaRPr lang="en-GB" smtClean="0"/>
          </a:p>
        </p:txBody>
      </p:sp>
      <p:sp>
        <p:nvSpPr>
          <p:cNvPr id="34820" name="Text Box 1"/>
          <p:cNvSpPr txBox="1">
            <a:spLocks noChangeArrowheads="1"/>
          </p:cNvSpPr>
          <p:nvPr/>
        </p:nvSpPr>
        <p:spPr bwMode="auto">
          <a:xfrm>
            <a:off x="2957513" y="520700"/>
            <a:ext cx="3652837" cy="25288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4821" name="Rectangle 2"/>
          <p:cNvSpPr>
            <a:spLocks noGrp="1" noChangeArrowheads="1"/>
          </p:cNvSpPr>
          <p:nvPr>
            <p:ph type="body"/>
          </p:nvPr>
        </p:nvSpPr>
        <p:spPr>
          <a:xfrm>
            <a:off x="1276350" y="3197225"/>
            <a:ext cx="7007225" cy="29749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1528336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75650484"/>
      </p:ext>
    </p:extLst>
  </p:cSld>
  <p:clrMapOvr>
    <a:masterClrMapping/>
  </p:clrMapOvr>
  <p:transition spd="slow" advClick="0" advTm="3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69326162"/>
      </p:ext>
    </p:extLst>
  </p:cSld>
  <p:clrMapOvr>
    <a:masterClrMapping/>
  </p:clrMapOvr>
  <p:transition spd="slow" advClick="0" advTm="3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13604310"/>
      </p:ext>
    </p:extLst>
  </p:cSld>
  <p:clrMapOvr>
    <a:masterClrMapping/>
  </p:clrMapOvr>
  <p:transition spd="slow" advClick="0" advTm="3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50263515"/>
      </p:ext>
    </p:extLst>
  </p:cSld>
  <p:clrMapOvr>
    <a:masterClrMapping/>
  </p:clrMapOvr>
  <p:transition spd="slow" advClick="0" advTm="3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71939312"/>
      </p:ext>
    </p:extLst>
  </p:cSld>
  <p:clrMapOvr>
    <a:masterClrMapping/>
  </p:clrMapOvr>
  <p:transition spd="slow"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74196363"/>
      </p:ext>
    </p:extLst>
  </p:cSld>
  <p:clrMapOvr>
    <a:masterClrMapping/>
  </p:clrMapOvr>
  <p:transition spd="slow" advClick="0" advTm="3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49257151"/>
      </p:ext>
    </p:extLst>
  </p:cSld>
  <p:clrMapOvr>
    <a:masterClrMapping/>
  </p:clrMapOvr>
  <p:transition spd="slow" advClick="0" advTm="3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0361831"/>
      </p:ext>
    </p:extLst>
  </p:cSld>
  <p:clrMapOvr>
    <a:masterClrMapping/>
  </p:clrMapOvr>
  <p:transition spd="slow" advClick="0" advTm="3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20073031"/>
      </p:ext>
    </p:extLst>
  </p:cSld>
  <p:clrMapOvr>
    <a:masterClrMapping/>
  </p:clrMapOvr>
  <p:transition spd="slow" advClick="0" advTm="3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61870890"/>
      </p:ext>
    </p:extLst>
  </p:cSld>
  <p:clrMapOvr>
    <a:masterClrMapping/>
  </p:clrMapOvr>
  <p:transition spd="slow" advClick="0" advTm="3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25985467"/>
      </p:ext>
    </p:extLst>
  </p:cSld>
  <p:clrMapOvr>
    <a:masterClrMapping/>
  </p:clrMapOvr>
  <p:transition spd="slow" advClick="0" advTm="3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BA23D-E396-49E4-AE2D-EE9416B7BAA0}" type="datetimeFigureOut">
              <a:rPr lang="pt-BR" smtClean="0"/>
              <a:pPr/>
              <a:t>06/06/2016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C4BEA-4DD5-4F54-BABC-84AF313EFE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4617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2820" y="0"/>
            <a:ext cx="9902281" cy="660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559460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ixaDeTexto 5"/>
          <p:cNvSpPr txBox="1">
            <a:spLocks noChangeArrowheads="1"/>
          </p:cNvSpPr>
          <p:nvPr/>
        </p:nvSpPr>
        <p:spPr bwMode="auto">
          <a:xfrm>
            <a:off x="1660525" y="1268413"/>
            <a:ext cx="8643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Processos de trabalho suportados</a:t>
            </a:r>
          </a:p>
        </p:txBody>
      </p:sp>
      <p:sp>
        <p:nvSpPr>
          <p:cNvPr id="17411" name="Retângulo 2"/>
          <p:cNvSpPr>
            <a:spLocks noChangeArrowheads="1"/>
          </p:cNvSpPr>
          <p:nvPr/>
        </p:nvSpPr>
        <p:spPr bwMode="auto">
          <a:xfrm>
            <a:off x="1660526" y="1773239"/>
            <a:ext cx="8785225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Gestão de todos os convênios (Prefeitura x União e Estado)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Gestão de todos os termos de fomento e colaboração  (Prefeitura x Entidades)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Gestão por Entidade / Centro de Custos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Controle de cada etapa dos projetos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Elaboração de planos de trabalho e banco de projetos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Controle das cláusulas suspensivas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Gestão financeira e executiva dos projetos (bloqueio de repasses)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Prestação de contas parcial e final (incluindo pareceres e justificativas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Relatórios exigidos pelo Tribunal de Contas do Estado de São Paulo – TCE-SP.</a:t>
            </a:r>
          </a:p>
        </p:txBody>
      </p:sp>
    </p:spTree>
    <p:extLst>
      <p:ext uri="{BB962C8B-B14F-4D97-AF65-F5344CB8AC3E}">
        <p14:creationId xmlns:p14="http://schemas.microsoft.com/office/powerpoint/2010/main" xmlns="" val="331013559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0550" y="1885951"/>
            <a:ext cx="750888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246438"/>
            <a:ext cx="26098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3151" y="1847851"/>
            <a:ext cx="106521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8039" y="3314701"/>
            <a:ext cx="139223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00472">
            <a:off x="1746250" y="1828800"/>
            <a:ext cx="15049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3451" y="3436938"/>
            <a:ext cx="1863725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CaixaDeTexto 1"/>
          <p:cNvSpPr txBox="1">
            <a:spLocks noChangeArrowheads="1"/>
          </p:cNvSpPr>
          <p:nvPr/>
        </p:nvSpPr>
        <p:spPr bwMode="auto">
          <a:xfrm>
            <a:off x="1901826" y="2424113"/>
            <a:ext cx="1179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Gestão de cada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etapa do projeto</a:t>
            </a:r>
          </a:p>
        </p:txBody>
      </p:sp>
      <p:sp>
        <p:nvSpPr>
          <p:cNvPr id="19465" name="CaixaDeTexto 15"/>
          <p:cNvSpPr txBox="1">
            <a:spLocks noChangeArrowheads="1"/>
          </p:cNvSpPr>
          <p:nvPr/>
        </p:nvSpPr>
        <p:spPr bwMode="auto">
          <a:xfrm>
            <a:off x="4008439" y="2535239"/>
            <a:ext cx="1563687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Gestão das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cláusulas suspensivas</a:t>
            </a:r>
          </a:p>
        </p:txBody>
      </p:sp>
      <p:sp>
        <p:nvSpPr>
          <p:cNvPr id="19466" name="CaixaDeTexto 16"/>
          <p:cNvSpPr txBox="1">
            <a:spLocks noChangeArrowheads="1"/>
          </p:cNvSpPr>
          <p:nvPr/>
        </p:nvSpPr>
        <p:spPr bwMode="auto">
          <a:xfrm>
            <a:off x="8616950" y="2613025"/>
            <a:ext cx="145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Gestão Eletrônica de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 Documentos - GED</a:t>
            </a:r>
          </a:p>
        </p:txBody>
      </p:sp>
      <p:sp>
        <p:nvSpPr>
          <p:cNvPr id="19467" name="CaixaDeTexto 17"/>
          <p:cNvSpPr txBox="1">
            <a:spLocks noChangeArrowheads="1"/>
          </p:cNvSpPr>
          <p:nvPr/>
        </p:nvSpPr>
        <p:spPr bwMode="auto">
          <a:xfrm>
            <a:off x="2620964" y="3902075"/>
            <a:ext cx="22574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Cadastro digital de: Legislação,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Formulários, Desenhos, Manuais,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Normas e Procedimentos</a:t>
            </a:r>
          </a:p>
        </p:txBody>
      </p:sp>
      <p:sp>
        <p:nvSpPr>
          <p:cNvPr id="19468" name="CaixaDeTexto 18"/>
          <p:cNvSpPr txBox="1">
            <a:spLocks noChangeArrowheads="1"/>
          </p:cNvSpPr>
          <p:nvPr/>
        </p:nvSpPr>
        <p:spPr bwMode="auto">
          <a:xfrm>
            <a:off x="5700713" y="4387851"/>
            <a:ext cx="17653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Gestão Físico / Financeira</a:t>
            </a:r>
          </a:p>
        </p:txBody>
      </p:sp>
      <p:pic>
        <p:nvPicPr>
          <p:cNvPr id="19469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0" y="4797425"/>
            <a:ext cx="1143000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0" name="CaixaDeTexto 20"/>
          <p:cNvSpPr txBox="1">
            <a:spLocks noChangeArrowheads="1"/>
          </p:cNvSpPr>
          <p:nvPr/>
        </p:nvSpPr>
        <p:spPr bwMode="auto">
          <a:xfrm>
            <a:off x="4367214" y="5808663"/>
            <a:ext cx="1533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Chat colaborativo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Prefeitura e Entidades</a:t>
            </a:r>
          </a:p>
        </p:txBody>
      </p:sp>
      <p:pic>
        <p:nvPicPr>
          <p:cNvPr id="19471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1" y="1752600"/>
            <a:ext cx="8937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CaixaDeTexto 23"/>
          <p:cNvSpPr txBox="1">
            <a:spLocks noChangeArrowheads="1"/>
          </p:cNvSpPr>
          <p:nvPr/>
        </p:nvSpPr>
        <p:spPr bwMode="auto">
          <a:xfrm>
            <a:off x="5797550" y="2535239"/>
            <a:ext cx="23685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Controle dos documentos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entregues para prestação de contas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 por etapa do projeto</a:t>
            </a:r>
          </a:p>
        </p:txBody>
      </p:sp>
      <p:sp>
        <p:nvSpPr>
          <p:cNvPr id="19473" name="CaixaDeTexto 5"/>
          <p:cNvSpPr txBox="1">
            <a:spLocks noChangeArrowheads="1"/>
          </p:cNvSpPr>
          <p:nvPr/>
        </p:nvSpPr>
        <p:spPr bwMode="auto">
          <a:xfrm>
            <a:off x="1660525" y="1268413"/>
            <a:ext cx="8643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Principais funcionalidades do sistema</a:t>
            </a:r>
          </a:p>
        </p:txBody>
      </p:sp>
      <p:sp>
        <p:nvSpPr>
          <p:cNvPr id="2" name="Seta para a direita 1"/>
          <p:cNvSpPr/>
          <p:nvPr/>
        </p:nvSpPr>
        <p:spPr>
          <a:xfrm>
            <a:off x="3582989" y="2090739"/>
            <a:ext cx="496887" cy="300037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>
            <a:off x="5557839" y="2092325"/>
            <a:ext cx="496887" cy="30003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1" name="Seta para a direita 20"/>
          <p:cNvSpPr/>
          <p:nvPr/>
        </p:nvSpPr>
        <p:spPr>
          <a:xfrm>
            <a:off x="7867650" y="2063750"/>
            <a:ext cx="496888" cy="29845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2" name="Seta para a direita 21"/>
          <p:cNvSpPr/>
          <p:nvPr/>
        </p:nvSpPr>
        <p:spPr>
          <a:xfrm>
            <a:off x="10071100" y="2055814"/>
            <a:ext cx="496888" cy="300037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3" name="Seta para a direita 22"/>
          <p:cNvSpPr/>
          <p:nvPr/>
        </p:nvSpPr>
        <p:spPr>
          <a:xfrm>
            <a:off x="1722439" y="3438525"/>
            <a:ext cx="496887" cy="30003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4" name="Seta para a direita 23"/>
          <p:cNvSpPr/>
          <p:nvPr/>
        </p:nvSpPr>
        <p:spPr>
          <a:xfrm>
            <a:off x="5138739" y="3486150"/>
            <a:ext cx="496887" cy="30003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5" name="Seta para a direita 24"/>
          <p:cNvSpPr/>
          <p:nvPr/>
        </p:nvSpPr>
        <p:spPr>
          <a:xfrm>
            <a:off x="7778750" y="3525839"/>
            <a:ext cx="496888" cy="300037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9481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3850" y="4868863"/>
            <a:ext cx="1341438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82" name="CaixaDeTexto 20"/>
          <p:cNvSpPr txBox="1">
            <a:spLocks noChangeArrowheads="1"/>
          </p:cNvSpPr>
          <p:nvPr/>
        </p:nvSpPr>
        <p:spPr bwMode="auto">
          <a:xfrm>
            <a:off x="6672263" y="5738813"/>
            <a:ext cx="1344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Espacialização das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>
                <a:latin typeface="Arial" panose="020B0604020202020204" pitchFamily="34" charset="0"/>
              </a:rPr>
              <a:t>entidades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115350118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847528" y="2132856"/>
            <a:ext cx="8516466" cy="267573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just">
              <a:lnSpc>
                <a:spcPct val="14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003366"/>
                </a:solidFill>
                <a:latin typeface="Arial" charset="0"/>
              </a:rPr>
              <a:t>PREGÃO PRESENCIAL N.º 030/2015 </a:t>
            </a:r>
          </a:p>
          <a:p>
            <a:pPr algn="just">
              <a:lnSpc>
                <a:spcPct val="14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003366"/>
                </a:solidFill>
                <a:latin typeface="Arial" charset="0"/>
              </a:rPr>
              <a:t>PROCESSO N.º 795/2015 </a:t>
            </a:r>
          </a:p>
          <a:p>
            <a:pPr algn="just">
              <a:lnSpc>
                <a:spcPct val="14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003366"/>
                </a:solidFill>
                <a:latin typeface="Arial" charset="0"/>
              </a:rPr>
              <a:t>Relatórios relativos aos itens do referido edital:</a:t>
            </a:r>
          </a:p>
          <a:p>
            <a:pPr algn="just">
              <a:lnSpc>
                <a:spcPct val="14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rgbClr val="003366"/>
                </a:solidFill>
                <a:latin typeface="Arial" charset="0"/>
              </a:rPr>
              <a:t>17</a:t>
            </a:r>
            <a:r>
              <a:rPr lang="pt-BR" sz="1600" dirty="0">
                <a:solidFill>
                  <a:srgbClr val="003366"/>
                </a:solidFill>
                <a:latin typeface="Arial" charset="0"/>
              </a:rPr>
              <a:t>. Aderência dos processos de trabalho ao sistema</a:t>
            </a:r>
          </a:p>
          <a:p>
            <a:pPr algn="just">
              <a:lnSpc>
                <a:spcPct val="14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003366"/>
                </a:solidFill>
                <a:latin typeface="Arial" charset="0"/>
              </a:rPr>
              <a:t>Subitens: 17.1, 17.2., 17.3. 17.4., 17.5. Relatório com fluxograma detalhado de cada processo de trabalho. </a:t>
            </a:r>
            <a:endParaRPr lang="en-GB" sz="1600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311487" y="188640"/>
            <a:ext cx="9588549" cy="936104"/>
          </a:xfrm>
        </p:spPr>
        <p:txBody>
          <a:bodyPr/>
          <a:lstStyle/>
          <a:p>
            <a:pPr algn="ctr"/>
            <a:r>
              <a:rPr lang="pt-BR" sz="2400" b="1" dirty="0">
                <a:solidFill>
                  <a:srgbClr val="003366"/>
                </a:solidFill>
                <a:latin typeface="Arial" charset="0"/>
              </a:rPr>
              <a:t>Relatório Remodelagem e Proposta de Melhoria dos processos de trabalho da área de Gestão Municipal de Convênios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27873806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1502570" y="200026"/>
            <a:ext cx="9393237" cy="7016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smtClean="0"/>
              <a:t>PROGRAMA DE MODERNIZAÇÃO ADMINISTRATIVA</a:t>
            </a:r>
          </a:p>
        </p:txBody>
      </p:sp>
      <p:sp>
        <p:nvSpPr>
          <p:cNvPr id="7172" name="WordArt 2"/>
          <p:cNvSpPr>
            <a:spLocks noChangeArrowheads="1" noChangeShapeType="1" noTextEdit="1"/>
          </p:cNvSpPr>
          <p:nvPr/>
        </p:nvSpPr>
        <p:spPr bwMode="auto">
          <a:xfrm>
            <a:off x="2014185" y="2348880"/>
            <a:ext cx="8352953" cy="208843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i="1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0186" dir="1096358" algn="ctr" rotWithShape="0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Remodelagem dos processos de trabalho </a:t>
            </a:r>
          </a:p>
          <a:p>
            <a:pPr algn="ctr"/>
            <a:r>
              <a:rPr lang="pt-BR" sz="3600" i="1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0186" dir="1096358" algn="ctr" rotWithShape="0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Gestão Municipal de Convênios</a:t>
            </a:r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92252580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2151856" y="1866900"/>
            <a:ext cx="2514600" cy="914400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2304256" y="2019301"/>
            <a:ext cx="2286000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>
                <a:solidFill>
                  <a:srgbClr val="003366"/>
                </a:solidFill>
                <a:latin typeface="Comic Sans MS" pitchFamily="66" charset="0"/>
              </a:rPr>
              <a:t>ESTRUTURA</a:t>
            </a:r>
          </a:p>
          <a:p>
            <a:pPr algn="ctr"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>
                <a:solidFill>
                  <a:srgbClr val="003366"/>
                </a:solidFill>
                <a:latin typeface="Comic Sans MS" pitchFamily="66" charset="0"/>
              </a:rPr>
              <a:t>ORGANIZACIONAL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3371056" y="3009900"/>
            <a:ext cx="2133600" cy="8382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3447256" y="3086101"/>
            <a:ext cx="2057400" cy="740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3366"/>
                </a:solidFill>
                <a:latin typeface="Arial" charset="0"/>
              </a:rPr>
              <a:t>Descentralização Administrativa de Atividades de Apoio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3371056" y="4000500"/>
            <a:ext cx="2133600" cy="762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3447256" y="4000501"/>
            <a:ext cx="2057400" cy="740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3366"/>
                </a:solidFill>
                <a:latin typeface="Arial" charset="0"/>
              </a:rPr>
              <a:t>Postos de Atendimento Descentralizados</a:t>
            </a: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3371056" y="4914900"/>
            <a:ext cx="2133600" cy="762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3447256" y="4914901"/>
            <a:ext cx="1981200" cy="740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3366"/>
                </a:solidFill>
                <a:latin typeface="Arial" charset="0"/>
              </a:rPr>
              <a:t>Adequação das demais Estruturas Administrativas</a:t>
            </a:r>
          </a:p>
        </p:txBody>
      </p:sp>
      <p:sp>
        <p:nvSpPr>
          <p:cNvPr id="8202" name="Line 9"/>
          <p:cNvSpPr>
            <a:spLocks noChangeShapeType="1"/>
          </p:cNvSpPr>
          <p:nvPr/>
        </p:nvSpPr>
        <p:spPr bwMode="auto">
          <a:xfrm>
            <a:off x="2609056" y="2781300"/>
            <a:ext cx="1588" cy="2590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3" name="Line 10"/>
          <p:cNvSpPr>
            <a:spLocks noChangeShapeType="1"/>
          </p:cNvSpPr>
          <p:nvPr/>
        </p:nvSpPr>
        <p:spPr bwMode="auto">
          <a:xfrm>
            <a:off x="2609056" y="5372100"/>
            <a:ext cx="7620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4" name="Line 11"/>
          <p:cNvSpPr>
            <a:spLocks noChangeShapeType="1"/>
          </p:cNvSpPr>
          <p:nvPr/>
        </p:nvSpPr>
        <p:spPr bwMode="auto">
          <a:xfrm>
            <a:off x="2609056" y="4381500"/>
            <a:ext cx="7620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5" name="Line 12"/>
          <p:cNvSpPr>
            <a:spLocks noChangeShapeType="1"/>
          </p:cNvSpPr>
          <p:nvPr/>
        </p:nvSpPr>
        <p:spPr bwMode="auto">
          <a:xfrm>
            <a:off x="2609056" y="3467100"/>
            <a:ext cx="7620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06" name="Rectangle 13"/>
          <p:cNvSpPr>
            <a:spLocks noChangeArrowheads="1"/>
          </p:cNvSpPr>
          <p:nvPr/>
        </p:nvSpPr>
        <p:spPr bwMode="auto">
          <a:xfrm>
            <a:off x="6552406" y="1847850"/>
            <a:ext cx="2743200" cy="914400"/>
          </a:xfrm>
          <a:prstGeom prst="rect">
            <a:avLst/>
          </a:prstGeom>
          <a:solidFill>
            <a:srgbClr val="EAEAEA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7" name="Text Box 14"/>
          <p:cNvSpPr txBox="1">
            <a:spLocks noChangeArrowheads="1"/>
          </p:cNvSpPr>
          <p:nvPr/>
        </p:nvSpPr>
        <p:spPr bwMode="auto">
          <a:xfrm>
            <a:off x="6704806" y="2000251"/>
            <a:ext cx="2438400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>
                <a:solidFill>
                  <a:srgbClr val="003366"/>
                </a:solidFill>
                <a:latin typeface="Comic Sans MS" pitchFamily="66" charset="0"/>
              </a:rPr>
              <a:t>DESENVOLVIMENTO ORGANIZACIONAL</a:t>
            </a:r>
          </a:p>
        </p:txBody>
      </p:sp>
      <p:sp>
        <p:nvSpPr>
          <p:cNvPr id="8208" name="Rectangle 15"/>
          <p:cNvSpPr>
            <a:spLocks noChangeArrowheads="1"/>
          </p:cNvSpPr>
          <p:nvPr/>
        </p:nvSpPr>
        <p:spPr bwMode="auto">
          <a:xfrm>
            <a:off x="8076406" y="2914650"/>
            <a:ext cx="2209800" cy="762000"/>
          </a:xfrm>
          <a:prstGeom prst="rect">
            <a:avLst/>
          </a:prstGeom>
          <a:solidFill>
            <a:srgbClr val="EAEAEA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09" name="Text Box 16"/>
          <p:cNvSpPr txBox="1">
            <a:spLocks noChangeArrowheads="1"/>
          </p:cNvSpPr>
          <p:nvPr/>
        </p:nvSpPr>
        <p:spPr bwMode="auto">
          <a:xfrm>
            <a:off x="8152606" y="2990850"/>
            <a:ext cx="213360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3366"/>
                </a:solidFill>
                <a:latin typeface="Arial" charset="0"/>
              </a:rPr>
              <a:t>Melhoria da Qualidade dos Serviços</a:t>
            </a:r>
          </a:p>
        </p:txBody>
      </p:sp>
      <p:sp>
        <p:nvSpPr>
          <p:cNvPr id="8210" name="Rectangle 17"/>
          <p:cNvSpPr>
            <a:spLocks noChangeArrowheads="1"/>
          </p:cNvSpPr>
          <p:nvPr/>
        </p:nvSpPr>
        <p:spPr bwMode="auto">
          <a:xfrm>
            <a:off x="8076406" y="3829050"/>
            <a:ext cx="2209800" cy="762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1" name="Text Box 18"/>
          <p:cNvSpPr txBox="1">
            <a:spLocks noChangeArrowheads="1"/>
          </p:cNvSpPr>
          <p:nvPr/>
        </p:nvSpPr>
        <p:spPr bwMode="auto">
          <a:xfrm>
            <a:off x="8152606" y="3905250"/>
            <a:ext cx="205740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3366"/>
                </a:solidFill>
                <a:latin typeface="Arial" charset="0"/>
              </a:rPr>
              <a:t>Valorização dos Servidores</a:t>
            </a:r>
          </a:p>
        </p:txBody>
      </p:sp>
      <p:sp>
        <p:nvSpPr>
          <p:cNvPr id="8212" name="Rectangle 19"/>
          <p:cNvSpPr>
            <a:spLocks noChangeArrowheads="1"/>
          </p:cNvSpPr>
          <p:nvPr/>
        </p:nvSpPr>
        <p:spPr bwMode="auto">
          <a:xfrm>
            <a:off x="8076406" y="4743450"/>
            <a:ext cx="2209800" cy="6858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3" name="Text Box 20"/>
          <p:cNvSpPr txBox="1">
            <a:spLocks noChangeArrowheads="1"/>
          </p:cNvSpPr>
          <p:nvPr/>
        </p:nvSpPr>
        <p:spPr bwMode="auto">
          <a:xfrm>
            <a:off x="8400257" y="5508625"/>
            <a:ext cx="930275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4" name="Text Box 21"/>
          <p:cNvSpPr txBox="1">
            <a:spLocks noChangeArrowheads="1"/>
          </p:cNvSpPr>
          <p:nvPr/>
        </p:nvSpPr>
        <p:spPr bwMode="auto">
          <a:xfrm>
            <a:off x="8152606" y="4743451"/>
            <a:ext cx="1981200" cy="740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3366"/>
                </a:solidFill>
                <a:latin typeface="Arial" charset="0"/>
              </a:rPr>
              <a:t>Utilização da Tecnologia de Informação</a:t>
            </a:r>
          </a:p>
        </p:txBody>
      </p:sp>
      <p:sp>
        <p:nvSpPr>
          <p:cNvPr id="8215" name="Rectangle 22"/>
          <p:cNvSpPr>
            <a:spLocks noChangeArrowheads="1"/>
          </p:cNvSpPr>
          <p:nvPr/>
        </p:nvSpPr>
        <p:spPr bwMode="auto">
          <a:xfrm>
            <a:off x="8076406" y="5581650"/>
            <a:ext cx="2209800" cy="5334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216" name="Text Box 23"/>
          <p:cNvSpPr txBox="1">
            <a:spLocks noChangeArrowheads="1"/>
          </p:cNvSpPr>
          <p:nvPr/>
        </p:nvSpPr>
        <p:spPr bwMode="auto">
          <a:xfrm>
            <a:off x="8152606" y="5581650"/>
            <a:ext cx="213360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 b="1">
                <a:solidFill>
                  <a:srgbClr val="003366"/>
                </a:solidFill>
                <a:latin typeface="Arial" charset="0"/>
              </a:rPr>
              <a:t>Intervenção no Ambiente</a:t>
            </a:r>
          </a:p>
        </p:txBody>
      </p:sp>
      <p:sp>
        <p:nvSpPr>
          <p:cNvPr id="8217" name="Line 24"/>
          <p:cNvSpPr>
            <a:spLocks noChangeShapeType="1"/>
          </p:cNvSpPr>
          <p:nvPr/>
        </p:nvSpPr>
        <p:spPr bwMode="auto">
          <a:xfrm>
            <a:off x="7162006" y="2762250"/>
            <a:ext cx="1588" cy="30480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8" name="Line 25"/>
          <p:cNvSpPr>
            <a:spLocks noChangeShapeType="1"/>
          </p:cNvSpPr>
          <p:nvPr/>
        </p:nvSpPr>
        <p:spPr bwMode="auto">
          <a:xfrm>
            <a:off x="7162006" y="5810250"/>
            <a:ext cx="9144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19" name="Line 26"/>
          <p:cNvSpPr>
            <a:spLocks noChangeShapeType="1"/>
          </p:cNvSpPr>
          <p:nvPr/>
        </p:nvSpPr>
        <p:spPr bwMode="auto">
          <a:xfrm>
            <a:off x="7162006" y="5124450"/>
            <a:ext cx="9144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0" name="Line 27"/>
          <p:cNvSpPr>
            <a:spLocks noChangeShapeType="1"/>
          </p:cNvSpPr>
          <p:nvPr/>
        </p:nvSpPr>
        <p:spPr bwMode="auto">
          <a:xfrm>
            <a:off x="7162006" y="4286250"/>
            <a:ext cx="9144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1" name="Line 28"/>
          <p:cNvSpPr>
            <a:spLocks noChangeShapeType="1"/>
          </p:cNvSpPr>
          <p:nvPr/>
        </p:nvSpPr>
        <p:spPr bwMode="auto">
          <a:xfrm>
            <a:off x="7162006" y="3371850"/>
            <a:ext cx="914400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2" name="Line 29"/>
          <p:cNvSpPr>
            <a:spLocks noChangeShapeType="1"/>
          </p:cNvSpPr>
          <p:nvPr/>
        </p:nvSpPr>
        <p:spPr bwMode="auto">
          <a:xfrm>
            <a:off x="3482182" y="1619250"/>
            <a:ext cx="4500563" cy="15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3" name="Line 30"/>
          <p:cNvSpPr>
            <a:spLocks noChangeShapeType="1"/>
          </p:cNvSpPr>
          <p:nvPr/>
        </p:nvSpPr>
        <p:spPr bwMode="auto">
          <a:xfrm>
            <a:off x="3482181" y="1619250"/>
            <a:ext cx="1588" cy="17938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4" name="Line 31"/>
          <p:cNvSpPr>
            <a:spLocks noChangeShapeType="1"/>
          </p:cNvSpPr>
          <p:nvPr/>
        </p:nvSpPr>
        <p:spPr bwMode="auto">
          <a:xfrm>
            <a:off x="7982745" y="1619250"/>
            <a:ext cx="1587" cy="1905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225" name="Line 32"/>
          <p:cNvSpPr>
            <a:spLocks noChangeShapeType="1"/>
          </p:cNvSpPr>
          <p:nvPr/>
        </p:nvSpPr>
        <p:spPr bwMode="auto">
          <a:xfrm>
            <a:off x="5642770" y="1260476"/>
            <a:ext cx="1587" cy="360363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4129" name="Rectangle 33"/>
          <p:cNvSpPr>
            <a:spLocks noGrp="1" noChangeArrowheads="1"/>
          </p:cNvSpPr>
          <p:nvPr>
            <p:ph type="title"/>
          </p:nvPr>
        </p:nvSpPr>
        <p:spPr>
          <a:xfrm>
            <a:off x="1502570" y="212726"/>
            <a:ext cx="9393237" cy="68897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mtClean="0"/>
              <a:t>PROGRAMA DE MODERNIZAÇÃO ADMINISTRATIVA</a:t>
            </a:r>
          </a:p>
        </p:txBody>
      </p:sp>
      <p:sp>
        <p:nvSpPr>
          <p:cNvPr id="36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6554914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2609056" y="1428750"/>
            <a:ext cx="7086600" cy="947738"/>
          </a:xfrm>
          <a:prstGeom prst="rect">
            <a:avLst/>
          </a:prstGeom>
          <a:solidFill>
            <a:srgbClr val="EAEAEA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3500"/>
              </a:spcBef>
              <a:spcAft>
                <a:spcPts val="3500"/>
              </a:spcAft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336699"/>
                </a:solidFill>
                <a:latin typeface="Verdana" pitchFamily="34" charset="0"/>
              </a:rPr>
              <a:t>MELHORIA DA QUALIDADE DOS SERVIÇOS</a:t>
            </a: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1828006" y="2743201"/>
            <a:ext cx="8610600" cy="3020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40000"/>
              </a:lnSpc>
              <a:spcBef>
                <a:spcPts val="1000"/>
              </a:spcBef>
              <a:buClr>
                <a:srgbClr val="003366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Verificar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quando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onde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e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como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melhorar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os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processos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eliminando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as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atividades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que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não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agregam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valor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bem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como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identificar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as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oportunidades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para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a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simplificação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dos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mesmos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140000"/>
              </a:lnSpc>
              <a:spcBef>
                <a:spcPts val="2000"/>
              </a:spcBef>
              <a:buClr>
                <a:srgbClr val="003366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Propiciar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uma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base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comum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de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foco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e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comunicação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promovendo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uma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linguagem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por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meio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da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qual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as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pessoas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possam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compartilhar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seu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entendimento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.</a:t>
            </a:r>
          </a:p>
          <a:p>
            <a:pPr algn="just">
              <a:lnSpc>
                <a:spcPct val="140000"/>
              </a:lnSpc>
              <a:spcBef>
                <a:spcPts val="2000"/>
              </a:spcBef>
              <a:buClr>
                <a:srgbClr val="003366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Levar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os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funcionários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a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verem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como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suas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atividades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encaixam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-se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em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processos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mais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gerais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e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como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estes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por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sua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vez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focalizam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o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atendimento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e a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superação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das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necessidades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,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desejos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e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expectativas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do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Cliente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(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Interno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 e </a:t>
            </a:r>
            <a:r>
              <a:rPr lang="en-GB" sz="1600" dirty="0" err="1">
                <a:solidFill>
                  <a:srgbClr val="003366"/>
                </a:solidFill>
                <a:latin typeface="Arial" charset="0"/>
              </a:rPr>
              <a:t>Externo</a:t>
            </a:r>
            <a:r>
              <a:rPr lang="en-GB" sz="1600" dirty="0">
                <a:solidFill>
                  <a:srgbClr val="003366"/>
                </a:solidFill>
                <a:latin typeface="Arial" charset="0"/>
              </a:rPr>
              <a:t>).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1469231" y="360363"/>
            <a:ext cx="9393238" cy="53975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err="1" smtClean="0"/>
              <a:t>Revisão</a:t>
            </a:r>
            <a:r>
              <a:rPr lang="en-GB" dirty="0" smtClean="0"/>
              <a:t> de </a:t>
            </a:r>
            <a:r>
              <a:rPr lang="en-GB" dirty="0" err="1"/>
              <a:t>P</a:t>
            </a:r>
            <a:r>
              <a:rPr lang="en-GB" dirty="0" err="1" smtClean="0"/>
              <a:t>rocessos</a:t>
            </a:r>
            <a:endParaRPr lang="en-GB" dirty="0" smtClean="0"/>
          </a:p>
        </p:txBody>
      </p:sp>
      <p:sp>
        <p:nvSpPr>
          <p:cNvPr id="7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23718252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8281" y="333376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err="1" smtClean="0"/>
              <a:t>Contexto</a:t>
            </a:r>
            <a:r>
              <a:rPr lang="en-GB" dirty="0" smtClean="0"/>
              <a:t> do </a:t>
            </a:r>
            <a:r>
              <a:rPr lang="en-GB" dirty="0" err="1"/>
              <a:t>P</a:t>
            </a:r>
            <a:r>
              <a:rPr lang="en-GB" dirty="0" err="1" smtClean="0"/>
              <a:t>rocesso</a:t>
            </a:r>
            <a:endParaRPr lang="en-GB" dirty="0" smtClean="0"/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1567213" y="1412777"/>
            <a:ext cx="9067800" cy="494199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3366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Gestão Municipal de Convênios é unidade do Departamento de Programas e Projetos responsável por articular estratégias para a captação de recursos locais, regionais, estaduais, federais e internacionais necessários ao financiamento e ou fomento aos projetos de desenvolvimento econômico e social do município.</a:t>
            </a:r>
          </a:p>
          <a:p>
            <a:pPr algn="just">
              <a:lnSpc>
                <a:spcPct val="150000"/>
              </a:lnSpc>
            </a:pPr>
            <a:r>
              <a:rPr lang="pt-BR" sz="1400" dirty="0">
                <a:solidFill>
                  <a:srgbClr val="3366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As atividades e serviços compreendem a gestão dos convênios federais das seguintes áreas: Fazenda, Patrimônio, Assuntos Jurídicos, Administração, Habitação, Serviços de Manutenção da Cidade, Assistência Social, Administração, Comunicação Social, Cultura, Desenvolvimento Agroindustrial, Desenvolvimento Econômico e Relações do Trabalho, Esporte, Lazer e Recreação, Governo, Meio Ambiente e Sustentabilidade, Mobilidade Urbana, Obras. </a:t>
            </a:r>
          </a:p>
          <a:p>
            <a:pPr algn="just">
              <a:lnSpc>
                <a:spcPct val="150000"/>
              </a:lnSpc>
            </a:pPr>
            <a:r>
              <a:rPr lang="pt-BR" sz="1400" dirty="0">
                <a:solidFill>
                  <a:srgbClr val="3366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Comunica eventualmente as secretarias de Educação e Saúde sobre os programas abertos para consultarem. Utiliza o sistema do governo federal SICONV. </a:t>
            </a:r>
          </a:p>
          <a:p>
            <a:pPr algn="just">
              <a:lnSpc>
                <a:spcPct val="150000"/>
              </a:lnSpc>
            </a:pPr>
            <a:r>
              <a:rPr lang="pt-BR" sz="1400" dirty="0">
                <a:solidFill>
                  <a:srgbClr val="3366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 caso das entidades recebem diretamente o recurso, e toda a gestão é realizada diretamente pela mesma. Caso eventualmente algum recurso precise ser repassado para alguma entidade, o tramite passa pelo setor. </a:t>
            </a:r>
          </a:p>
          <a:p>
            <a:pPr algn="just">
              <a:lnSpc>
                <a:spcPct val="150000"/>
              </a:lnSpc>
            </a:pPr>
            <a:r>
              <a:rPr lang="pt-BR" sz="1400" dirty="0">
                <a:solidFill>
                  <a:srgbClr val="336699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Todas as secretarias possuem a função do Gestor Municipal de Convênios no entanto, essa gestão é centralizada em um único gestor. Os convênios estaduais e municipais são tratados diretamente com pelas secretarias Educação, Saúde Vigilância Sanitária</a:t>
            </a:r>
            <a:endParaRPr lang="pt-BR" sz="1400" dirty="0">
              <a:solidFill>
                <a:srgbClr val="336699"/>
              </a:solidFill>
              <a:latin typeface="Arial Unicode MS" pitchFamily="34" charset="-128"/>
            </a:endParaRP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8458549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63752" y="1628801"/>
            <a:ext cx="4536504" cy="900113"/>
          </a:xfrm>
          <a:prstGeom prst="rect">
            <a:avLst/>
          </a:prstGeom>
          <a:solidFill>
            <a:srgbClr val="EAEAEA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839494" y="1772817"/>
            <a:ext cx="2703513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 dirty="0" err="1">
                <a:solidFill>
                  <a:srgbClr val="003366"/>
                </a:solidFill>
                <a:latin typeface="Arial" charset="0"/>
              </a:rPr>
              <a:t>Secretaria</a:t>
            </a:r>
            <a:r>
              <a:rPr lang="en-GB" sz="2000" b="1" dirty="0">
                <a:solidFill>
                  <a:srgbClr val="003366"/>
                </a:solidFill>
                <a:latin typeface="Arial" charset="0"/>
              </a:rPr>
              <a:t> Municipal de </a:t>
            </a:r>
            <a:r>
              <a:rPr lang="en-GB" sz="2000" b="1" dirty="0" err="1">
                <a:solidFill>
                  <a:srgbClr val="003366"/>
                </a:solidFill>
                <a:latin typeface="Arial" charset="0"/>
              </a:rPr>
              <a:t>Governo</a:t>
            </a:r>
            <a:endParaRPr lang="en-GB" sz="2000" b="1" dirty="0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511824" y="2924944"/>
            <a:ext cx="3168352" cy="864096"/>
          </a:xfrm>
          <a:prstGeom prst="rect">
            <a:avLst/>
          </a:prstGeom>
          <a:solidFill>
            <a:schemeClr val="bg1">
              <a:lumMod val="95000"/>
            </a:schemeClr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400" b="1" dirty="0">
              <a:solidFill>
                <a:srgbClr val="003366"/>
              </a:solidFill>
              <a:latin typeface="Arial" charset="0"/>
            </a:endParaRPr>
          </a:p>
          <a:p>
            <a:pPr algn="ctr"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dirty="0">
                <a:solidFill>
                  <a:srgbClr val="003366"/>
                </a:solidFill>
                <a:latin typeface="Arial" charset="0"/>
              </a:rPr>
              <a:t>Departamento de Programas e </a:t>
            </a:r>
          </a:p>
          <a:p>
            <a:pPr algn="ctr"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dirty="0">
                <a:solidFill>
                  <a:srgbClr val="003366"/>
                </a:solidFill>
                <a:latin typeface="Arial" charset="0"/>
              </a:rPr>
              <a:t>Projetos</a:t>
            </a:r>
          </a:p>
          <a:p>
            <a:pPr algn="ctr"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dirty="0">
                <a:solidFill>
                  <a:srgbClr val="003366"/>
                </a:solidFill>
                <a:latin typeface="Arial" charset="0"/>
              </a:rPr>
              <a:t> </a:t>
            </a: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6096000" y="2528914"/>
            <a:ext cx="0" cy="396031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310" name="Rectangle 14"/>
          <p:cNvSpPr>
            <a:spLocks noGrp="1" noChangeArrowheads="1"/>
          </p:cNvSpPr>
          <p:nvPr>
            <p:ph type="title"/>
          </p:nvPr>
        </p:nvSpPr>
        <p:spPr>
          <a:xfrm>
            <a:off x="1502569" y="360364"/>
            <a:ext cx="9359900" cy="57467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err="1" smtClean="0"/>
              <a:t>Estrutura</a:t>
            </a:r>
            <a:r>
              <a:rPr lang="en-GB" dirty="0" smtClean="0"/>
              <a:t> </a:t>
            </a:r>
            <a:r>
              <a:rPr lang="en-GB" dirty="0" err="1" smtClean="0"/>
              <a:t>organizacional</a:t>
            </a:r>
            <a:endParaRPr lang="en-GB" dirty="0" smtClean="0"/>
          </a:p>
        </p:txBody>
      </p:sp>
      <p:sp>
        <p:nvSpPr>
          <p:cNvPr id="12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>
            <a:off x="6096000" y="3789040"/>
            <a:ext cx="0" cy="36004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4727849" y="4176062"/>
            <a:ext cx="2815158" cy="1341170"/>
          </a:xfrm>
          <a:prstGeom prst="rect">
            <a:avLst/>
          </a:prstGeom>
          <a:solidFill>
            <a:schemeClr val="bg1">
              <a:lumMod val="95000"/>
            </a:schemeClr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dirty="0">
                <a:solidFill>
                  <a:srgbClr val="003366"/>
                </a:solidFill>
                <a:latin typeface="Arial" charset="0"/>
              </a:rPr>
              <a:t>Gestão Municipal de Convênios </a:t>
            </a:r>
          </a:p>
        </p:txBody>
      </p:sp>
    </p:spTree>
    <p:extLst>
      <p:ext uri="{BB962C8B-B14F-4D97-AF65-F5344CB8AC3E}">
        <p14:creationId xmlns:p14="http://schemas.microsoft.com/office/powerpoint/2010/main" xmlns="" val="1846889565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02570" y="360363"/>
            <a:ext cx="9393237" cy="519112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err="1" smtClean="0"/>
              <a:t>Organização</a:t>
            </a:r>
            <a:r>
              <a:rPr lang="en-GB" dirty="0" smtClean="0"/>
              <a:t> do </a:t>
            </a:r>
            <a:r>
              <a:rPr lang="en-GB" dirty="0" err="1" smtClean="0"/>
              <a:t>projeto</a:t>
            </a:r>
            <a:endParaRPr lang="en-GB" dirty="0" smtClean="0"/>
          </a:p>
        </p:txBody>
      </p:sp>
      <p:sp>
        <p:nvSpPr>
          <p:cNvPr id="14340" name="Text Box 1"/>
          <p:cNvSpPr txBox="1">
            <a:spLocks noChangeArrowheads="1"/>
          </p:cNvSpPr>
          <p:nvPr/>
        </p:nvSpPr>
        <p:spPr bwMode="auto">
          <a:xfrm>
            <a:off x="1485106" y="1314450"/>
            <a:ext cx="9296400" cy="467269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336699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EIXO A SER TRABALHADO:</a:t>
            </a:r>
            <a:r>
              <a:rPr lang="pt-BR" sz="1400" i="1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Melhoria da qualidade da gestão de convênios </a:t>
            </a:r>
          </a:p>
          <a:p>
            <a:pPr algn="just">
              <a:lnSpc>
                <a:spcPct val="150000"/>
              </a:lnSpc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336699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ESCOLHA DO PROCESSO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:</a:t>
            </a:r>
            <a:r>
              <a:rPr lang="pt-BR" sz="1400" i="1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 A administração local é fortemente demandada pelos munícipes para atuar nas mais diversas e complexas áreas e para atender parte delas a Prefeitura de Araçatuba busca recursos de transferências voluntárias. Portanto é fundamental que a área gestora destes recursos seja contemplada pelo processo de melhoria dos serviços da gestão.</a:t>
            </a:r>
          </a:p>
          <a:p>
            <a:pPr algn="just">
              <a:lnSpc>
                <a:spcPct val="150000"/>
              </a:lnSpc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336699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PROPOSTA DE TRABALHO:</a:t>
            </a:r>
            <a:r>
              <a:rPr lang="pt-BR" sz="1400" i="1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Reuniões de planejamento e execução de ações com a “Equipe de Revisão  do Departamento de aprovação de projetos” utilizando a metodologia de Revisão de Processos.</a:t>
            </a:r>
          </a:p>
          <a:p>
            <a:pPr algn="just">
              <a:lnSpc>
                <a:spcPct val="150000"/>
              </a:lnSpc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Etapas de Trabalho: 1ª Etapa: Organização do Projeto; 2ª Etapa: Diagnóstico da situação atual; 3ª Etapa: Redesenho; 4ª Etapa: </a:t>
            </a:r>
            <a:r>
              <a:rPr lang="pt-BR" sz="1400" dirty="0" err="1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Manualização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dos procedimentos.</a:t>
            </a:r>
          </a:p>
          <a:p>
            <a:pPr algn="just"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336699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GRUPO DE TRABALHO:</a:t>
            </a:r>
            <a:r>
              <a:rPr lang="pt-BR" sz="1400" i="1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	</a:t>
            </a:r>
          </a:p>
          <a:p>
            <a:pPr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Consultores: </a:t>
            </a:r>
            <a:r>
              <a:rPr lang="pt-BR" sz="1400" dirty="0" err="1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Laide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 </a:t>
            </a:r>
            <a:r>
              <a:rPr lang="pt-BR" sz="1400" dirty="0" err="1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Julioti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/Altair </a:t>
            </a:r>
            <a:r>
              <a:rPr lang="pt-BR" sz="1400" dirty="0" err="1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Pepice</a:t>
            </a:r>
            <a:endParaRPr lang="pt-BR" sz="1400" dirty="0">
              <a:solidFill>
                <a:srgbClr val="003366"/>
              </a:solidFill>
              <a:latin typeface="Arial" charset="0"/>
              <a:ea typeface="Lucida Sans Unicode" pitchFamily="34" charset="0"/>
              <a:cs typeface="Lucida Sans Unicode" pitchFamily="34" charset="0"/>
            </a:endParaRPr>
          </a:p>
          <a:p>
            <a:pPr algn="just"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336699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PRAZO:</a:t>
            </a:r>
            <a:r>
              <a:rPr lang="pt-BR" sz="1400" i="1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Início :                   Conclusão : </a:t>
            </a:r>
          </a:p>
          <a:p>
            <a:pPr algn="just"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dirty="0">
                <a:solidFill>
                  <a:srgbClr val="336699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FRONTEIRAS DO PROCESSO:</a:t>
            </a:r>
            <a:r>
              <a:rPr lang="pt-BR" sz="1400" i="1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Início: Solicitação do projeto    Término: formalização do convênio</a:t>
            </a: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62127494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69231" y="360363"/>
            <a:ext cx="9393238" cy="519112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err="1" smtClean="0"/>
              <a:t>Organização</a:t>
            </a:r>
            <a:r>
              <a:rPr lang="en-GB" dirty="0" smtClean="0"/>
              <a:t> do </a:t>
            </a:r>
            <a:r>
              <a:rPr lang="en-GB" dirty="0" err="1" smtClean="0"/>
              <a:t>projeto</a:t>
            </a:r>
            <a:endParaRPr lang="en-GB" dirty="0" smtClean="0"/>
          </a:p>
        </p:txBody>
      </p:sp>
      <p:sp>
        <p:nvSpPr>
          <p:cNvPr id="15364" name="Text Box 1"/>
          <p:cNvSpPr txBox="1">
            <a:spLocks noChangeArrowheads="1"/>
          </p:cNvSpPr>
          <p:nvPr/>
        </p:nvSpPr>
        <p:spPr bwMode="auto">
          <a:xfrm>
            <a:off x="1327944" y="1341439"/>
            <a:ext cx="9448800" cy="34774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50000"/>
              </a:lnSpc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METAS: Eliminar etapas que não agregam valor aos processos; melhorar a qualidade e eficiência dos serviços prestados; identificar as melhorias necessárias nos sistemas computacionais e estrutura organizacional.    </a:t>
            </a:r>
          </a:p>
          <a:p>
            <a:pPr algn="just">
              <a:lnSpc>
                <a:spcPct val="150000"/>
              </a:lnSpc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PRODUTO ESPERADO: Otimização dos processos e desburocratização interna e externa; 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GANHOS POTENCIAIS:</a:t>
            </a:r>
          </a:p>
          <a:p>
            <a:pPr algn="just">
              <a:lnSpc>
                <a:spcPct val="150000"/>
              </a:lnSpc>
              <a:spcBef>
                <a:spcPts val="875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Para a gestão de convênios: Melhoria da gestão dos projetos e dos recursos, eliminação de tarefas duplicadas e obsoletas, otimização do fluxo de trabalho, redução de tempo e custos, maior segurança no cumprimento da prestação de contas.</a:t>
            </a:r>
          </a:p>
          <a:p>
            <a:pPr algn="just">
              <a:lnSpc>
                <a:spcPct val="150000"/>
              </a:lnSpc>
              <a:spcBef>
                <a:spcPts val="875"/>
              </a:spcBef>
              <a:buClr>
                <a:srgbClr val="336699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pt-BR" sz="1400" dirty="0">
                <a:solidFill>
                  <a:srgbClr val="00336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Para a prefeitura: Ganho de eficiência e eficácia na utilização dos recursos públicos, melhorias nos sistemas e equipamentos, melhoria dos serviços prestados aos munícipes</a:t>
            </a:r>
            <a:r>
              <a:rPr lang="pt-BR" sz="1400" dirty="0">
                <a:solidFill>
                  <a:schemeClr val="accent6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.</a:t>
            </a: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21444069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627817" y="1268414"/>
            <a:ext cx="5279266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pt-BR" sz="3600" b="1" dirty="0">
                <a:solidFill>
                  <a:srgbClr val="243E5E"/>
                </a:solidFill>
                <a:latin typeface="+mj-lt"/>
              </a:rPr>
              <a:t>Modelo de gestão </a:t>
            </a:r>
          </a:p>
          <a:p>
            <a:pPr algn="ctr">
              <a:lnSpc>
                <a:spcPct val="150000"/>
              </a:lnSpc>
              <a:defRPr/>
            </a:pPr>
            <a:r>
              <a:rPr lang="pt-BR" sz="3600" b="1" dirty="0">
                <a:solidFill>
                  <a:srgbClr val="243E5E"/>
                </a:solidFill>
                <a:latin typeface="Arial" charset="0"/>
              </a:rPr>
              <a:t>de convênios </a:t>
            </a:r>
            <a:r>
              <a:rPr lang="pt-BR" sz="3600" b="1" dirty="0">
                <a:solidFill>
                  <a:srgbClr val="243E5E"/>
                </a:solidFill>
                <a:latin typeface="+mj-lt"/>
              </a:rPr>
              <a:t>e </a:t>
            </a:r>
          </a:p>
          <a:p>
            <a:pPr algn="ctr">
              <a:lnSpc>
                <a:spcPct val="150000"/>
              </a:lnSpc>
              <a:defRPr/>
            </a:pPr>
            <a:r>
              <a:rPr lang="pt-BR" sz="3600" b="1" dirty="0">
                <a:solidFill>
                  <a:srgbClr val="243E5E"/>
                </a:solidFill>
                <a:latin typeface="+mj-lt"/>
              </a:rPr>
              <a:t>parcerias com terceiro setor</a:t>
            </a:r>
          </a:p>
        </p:txBody>
      </p:sp>
      <p:sp>
        <p:nvSpPr>
          <p:cNvPr id="3075" name="Retângulo 4"/>
          <p:cNvSpPr>
            <a:spLocks noChangeArrowheads="1"/>
          </p:cNvSpPr>
          <p:nvPr/>
        </p:nvSpPr>
        <p:spPr bwMode="auto">
          <a:xfrm>
            <a:off x="9072563" y="5413375"/>
            <a:ext cx="1262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243E5E"/>
                </a:solidFill>
                <a:latin typeface="Arial" panose="020B0604020202020204" pitchFamily="34" charset="0"/>
              </a:rPr>
              <a:t>Maio 2016</a:t>
            </a:r>
          </a:p>
        </p:txBody>
      </p:sp>
      <p:pic>
        <p:nvPicPr>
          <p:cNvPr id="307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1150" y="4508501"/>
            <a:ext cx="1409700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87436999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WordArt 5"/>
          <p:cNvSpPr>
            <a:spLocks noChangeArrowheads="1" noChangeShapeType="1" noTextEdit="1"/>
          </p:cNvSpPr>
          <p:nvPr/>
        </p:nvSpPr>
        <p:spPr bwMode="auto">
          <a:xfrm>
            <a:off x="1559496" y="3212976"/>
            <a:ext cx="9145016" cy="13681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27"/>
              </a:avLst>
            </a:prstTxWarp>
          </a:bodyPr>
          <a:lstStyle/>
          <a:p>
            <a:pPr algn="ctr"/>
            <a:endParaRPr lang="pt-BR" sz="3200" b="1" kern="10" dirty="0">
              <a:ln w="9525">
                <a:noFill/>
                <a:round/>
                <a:headEnd/>
                <a:tailEnd/>
              </a:ln>
              <a:solidFill>
                <a:srgbClr val="006699"/>
              </a:solidFill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sp>
        <p:nvSpPr>
          <p:cNvPr id="3" name="Retângulo 2"/>
          <p:cNvSpPr/>
          <p:nvPr/>
        </p:nvSpPr>
        <p:spPr>
          <a:xfrm>
            <a:off x="4645129" y="3246194"/>
            <a:ext cx="2229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Captação de Recursos</a:t>
            </a:r>
          </a:p>
        </p:txBody>
      </p:sp>
      <p:sp>
        <p:nvSpPr>
          <p:cNvPr id="8" name="WordArt 2"/>
          <p:cNvSpPr>
            <a:spLocks noChangeArrowheads="1" noChangeShapeType="1" noTextEdit="1"/>
          </p:cNvSpPr>
          <p:nvPr/>
        </p:nvSpPr>
        <p:spPr bwMode="auto">
          <a:xfrm>
            <a:off x="1333341" y="1463391"/>
            <a:ext cx="9597326" cy="477392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 processo: Captação de Recursos</a:t>
            </a: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Processos:  - Elaboração de  Projeto </a:t>
            </a: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   - Acompanhamento da Proposta de Projeto em Análise</a:t>
            </a:r>
          </a:p>
          <a:p>
            <a:pPr>
              <a:lnSpc>
                <a:spcPct val="100000"/>
              </a:lnSpc>
            </a:pPr>
            <a:endParaRPr lang="pt-BR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 processo: Execução do Convênio</a:t>
            </a: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Processos:  - Acompanhamento do processo de Licitação</a:t>
            </a: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					      - Gestão e Acompanhamento da Execução do Convênio </a:t>
            </a:r>
          </a:p>
          <a:p>
            <a:pPr algn="ctr"/>
            <a:endParaRPr lang="pt-BR" sz="3600" b="1" i="1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0186" dir="1096358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88281" y="333376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err="1" smtClean="0"/>
              <a:t>Processos</a:t>
            </a:r>
            <a:r>
              <a:rPr lang="en-GB" dirty="0" smtClean="0"/>
              <a:t> </a:t>
            </a:r>
            <a:r>
              <a:rPr lang="en-GB" dirty="0" err="1" smtClean="0"/>
              <a:t>identificados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392815560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WordArt 5"/>
          <p:cNvSpPr>
            <a:spLocks noChangeArrowheads="1" noChangeShapeType="1" noTextEdit="1"/>
          </p:cNvSpPr>
          <p:nvPr/>
        </p:nvSpPr>
        <p:spPr bwMode="auto">
          <a:xfrm>
            <a:off x="1559496" y="3212976"/>
            <a:ext cx="9145016" cy="13681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27"/>
              </a:avLst>
            </a:prstTxWarp>
          </a:bodyPr>
          <a:lstStyle/>
          <a:p>
            <a:pPr algn="ctr"/>
            <a:endParaRPr lang="pt-BR" sz="3200" b="1" kern="10" dirty="0">
              <a:ln w="9525">
                <a:noFill/>
                <a:round/>
                <a:headEnd/>
                <a:tailEnd/>
              </a:ln>
              <a:solidFill>
                <a:srgbClr val="006699"/>
              </a:solidFill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sp>
        <p:nvSpPr>
          <p:cNvPr id="3" name="Retângulo 2"/>
          <p:cNvSpPr/>
          <p:nvPr/>
        </p:nvSpPr>
        <p:spPr>
          <a:xfrm>
            <a:off x="4645129" y="3246194"/>
            <a:ext cx="2229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Captação de Recursos</a:t>
            </a:r>
          </a:p>
        </p:txBody>
      </p:sp>
      <p:sp>
        <p:nvSpPr>
          <p:cNvPr id="8" name="WordArt 2"/>
          <p:cNvSpPr>
            <a:spLocks noChangeArrowheads="1" noChangeShapeType="1" noTextEdit="1"/>
          </p:cNvSpPr>
          <p:nvPr/>
        </p:nvSpPr>
        <p:spPr bwMode="auto">
          <a:xfrm>
            <a:off x="1343472" y="1556793"/>
            <a:ext cx="9577065" cy="4701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86"/>
              </a:avLst>
            </a:prstTxWarp>
          </a:bodyPr>
          <a:lstStyle/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 processo: Execução do Convênio</a:t>
            </a: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Processos: - Acompanhamento da Liquidação </a:t>
            </a: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 e pagamentos dos fornecedores dos convênios</a:t>
            </a: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- Elaboração da Prestação de Contas Parcial</a:t>
            </a:r>
          </a:p>
          <a:p>
            <a:pPr>
              <a:lnSpc>
                <a:spcPct val="100000"/>
              </a:lnSpc>
            </a:pPr>
            <a:r>
              <a:rPr lang="pt-BR" sz="3600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- Elaboração da Prestação de Contas Final </a:t>
            </a:r>
          </a:p>
          <a:p>
            <a:endParaRPr lang="pt-BR" sz="3600" b="1" i="1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0186" dir="1096358" algn="ctr" rotWithShape="0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488281" y="333376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err="1" smtClean="0"/>
              <a:t>Processos</a:t>
            </a:r>
            <a:r>
              <a:rPr lang="en-GB" dirty="0" smtClean="0"/>
              <a:t> </a:t>
            </a:r>
            <a:r>
              <a:rPr lang="en-GB" dirty="0" err="1" smtClean="0"/>
              <a:t>identificados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117912126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421762" y="116632"/>
            <a:ext cx="9393238" cy="5191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smtClean="0"/>
              <a:t>FLUXO OPERACIONAL – </a:t>
            </a:r>
            <a:r>
              <a:rPr lang="en-GB" dirty="0" err="1" smtClean="0"/>
              <a:t>Redesenho</a:t>
            </a:r>
            <a:endParaRPr lang="en-GB" dirty="0" smtClean="0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sz="800" dirty="0" err="1"/>
              <a:t>Prefeitura</a:t>
            </a:r>
            <a:r>
              <a:rPr lang="en-GB" sz="800" dirty="0"/>
              <a:t> Municipal de </a:t>
            </a:r>
            <a:r>
              <a:rPr lang="en-GB" sz="800" dirty="0" err="1"/>
              <a:t>Araçatuba</a:t>
            </a:r>
            <a:r>
              <a:rPr lang="en-GB" sz="800" dirty="0"/>
              <a:t> - PMA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9496" y="1155638"/>
            <a:ext cx="9217024" cy="5657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03053060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421762" y="116632"/>
            <a:ext cx="9393238" cy="5191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smtClean="0"/>
              <a:t>FLUXO OPERACIONAL – </a:t>
            </a:r>
            <a:r>
              <a:rPr lang="en-GB" dirty="0" err="1" smtClean="0"/>
              <a:t>Redesenho</a:t>
            </a:r>
            <a:endParaRPr lang="en-GB" dirty="0" smtClean="0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3512" y="884181"/>
            <a:ext cx="8986242" cy="5836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49829036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421762" y="116632"/>
            <a:ext cx="9393238" cy="5191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smtClean="0"/>
              <a:t>FLUXO OPERACIONAL – </a:t>
            </a:r>
            <a:r>
              <a:rPr lang="en-GB" dirty="0" err="1" smtClean="0"/>
              <a:t>Redesenho</a:t>
            </a:r>
            <a:endParaRPr lang="en-GB" dirty="0" smtClean="0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268761"/>
            <a:ext cx="9505057" cy="39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240234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421762" y="116632"/>
            <a:ext cx="9393238" cy="5191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smtClean="0"/>
              <a:t>FLUXO OPERACIONAL – </a:t>
            </a:r>
            <a:r>
              <a:rPr lang="en-GB" dirty="0" err="1" smtClean="0"/>
              <a:t>Redesenho</a:t>
            </a:r>
            <a:endParaRPr lang="en-GB" dirty="0" smtClean="0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3513" y="1196753"/>
            <a:ext cx="8839105" cy="448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3595235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421762" y="116632"/>
            <a:ext cx="9393238" cy="5191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smtClean="0"/>
              <a:t>FLUXO OPERACIONAL – </a:t>
            </a:r>
            <a:r>
              <a:rPr lang="en-GB" dirty="0" err="1" smtClean="0"/>
              <a:t>Redesenho</a:t>
            </a:r>
            <a:endParaRPr lang="en-GB" dirty="0" smtClean="0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7529" y="764088"/>
            <a:ext cx="8661251" cy="5647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449525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421762" y="116632"/>
            <a:ext cx="9393238" cy="5191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smtClean="0"/>
              <a:t>FLUXO OPERACIONAL – </a:t>
            </a:r>
            <a:r>
              <a:rPr lang="en-GB" dirty="0" err="1" smtClean="0"/>
              <a:t>Redesenho</a:t>
            </a:r>
            <a:endParaRPr lang="en-GB" dirty="0" smtClean="0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1464" y="1489501"/>
            <a:ext cx="9683374" cy="367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3786263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1421762" y="116632"/>
            <a:ext cx="9393238" cy="5191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smtClean="0"/>
              <a:t>FLUXO OPERACIONAL – </a:t>
            </a:r>
            <a:r>
              <a:rPr lang="en-GB" dirty="0" err="1" smtClean="0"/>
              <a:t>Redesenho</a:t>
            </a:r>
            <a:endParaRPr lang="en-GB" dirty="0" smtClean="0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3472" y="1221226"/>
            <a:ext cx="9491686" cy="472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2069716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8281" y="333376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 smtClean="0">
                <a:latin typeface="Arial Unicode MS" pitchFamily="34" charset="-128"/>
              </a:rPr>
              <a:t>Novo Contexto</a:t>
            </a:r>
            <a:endParaRPr lang="pt-BR" b="1" dirty="0">
              <a:latin typeface="Arial Unicode MS" pitchFamily="34" charset="-128"/>
            </a:endParaRP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1343472" y="1052737"/>
            <a:ext cx="9433048" cy="56498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A Gestão dos Convênios passará a ser compartilhada, dessa forma todos os envolvidos poderão acompanhar e compreender cada uma das etapas que lhes diz respeito. Além disso, todas as informações estarão disponíveis a todos, de forma padronizada, o que diminui a morosidade do processo e contribui para a diminuição de erros e problemas. 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As capacitações contribuirão para que todos tenham conhecimento e capacidade técnica e gerencial para se apropriarem do novo modelo de gestão, da elaboração de projetos, do uso dos sistemas e por fim entender os processos como um todo.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 A gestão passará a ser descentralizada elegendo responsáveis em cada área para tratar dos assuntos referentes aos convênios. Dessa forma, os prazos e as solicitações serão mais facilmente cumpridos.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O sistema de gestão de convênios suportará o modelo de gestão compartilhada, possibilitando um canal de comunicação entre as áreas, o registro das solicitações e conversas, registro de indicadores, controle de prazos, upload de documentos, e registro das informações possibilitando realizar a gestão do conhecimento dos serviços.  </a:t>
            </a:r>
            <a:endParaRPr lang="pt-BR" sz="1400" dirty="0">
              <a:solidFill>
                <a:srgbClr val="336699"/>
              </a:solidFill>
              <a:latin typeface="Arial Unicode MS" pitchFamily="34" charset="-128"/>
            </a:endParaRP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74840536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aixaDeTexto 5"/>
          <p:cNvSpPr txBox="1">
            <a:spLocks noChangeArrowheads="1"/>
          </p:cNvSpPr>
          <p:nvPr/>
        </p:nvSpPr>
        <p:spPr bwMode="auto">
          <a:xfrm>
            <a:off x="1666875" y="1500188"/>
            <a:ext cx="8643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Cenário</a:t>
            </a:r>
          </a:p>
        </p:txBody>
      </p:sp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1693863" y="2009776"/>
            <a:ext cx="86487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000">
                <a:latin typeface="Arial" panose="020B0604020202020204" pitchFamily="34" charset="0"/>
              </a:rPr>
              <a:t>Necessidade de adequação ao “Marco Regulatório do Terceiro Setor”     lei 13.019/2014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000">
                <a:latin typeface="Arial" panose="020B0604020202020204" pitchFamily="34" charset="0"/>
              </a:rPr>
              <a:t>Dificuldade de atendimento às novas exigências do TCESP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000">
                <a:latin typeface="Arial" panose="020B0604020202020204" pitchFamily="34" charset="0"/>
              </a:rPr>
              <a:t>Prazos para prestação de contas não são cumpridos pelas áreas executantes e entidades parceiras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000">
                <a:latin typeface="Arial" panose="020B0604020202020204" pitchFamily="34" charset="0"/>
              </a:rPr>
              <a:t>Dificuldades em gerenciar as etapas desde a elaboração do projeto até a execução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000">
                <a:latin typeface="Arial" panose="020B0604020202020204" pitchFamily="34" charset="0"/>
              </a:rPr>
              <a:t>Modelo de gestão inadequado e ausência formalização dos processos de trabalho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000">
                <a:latin typeface="Arial" panose="020B0604020202020204" pitchFamily="34" charset="0"/>
              </a:rPr>
              <a:t>Decisões sobre o encaminhamento das demandas são pautadas na experiência e são reativas.</a:t>
            </a:r>
          </a:p>
        </p:txBody>
      </p:sp>
    </p:spTree>
    <p:extLst>
      <p:ext uri="{BB962C8B-B14F-4D97-AF65-F5344CB8AC3E}">
        <p14:creationId xmlns:p14="http://schemas.microsoft.com/office/powerpoint/2010/main" xmlns="" val="968530805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7488" y="116633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Arial Unicode MS" pitchFamily="34" charset="-128"/>
              </a:rPr>
              <a:t>Práticas atuais x Principais mudanças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1487488" y="1700808"/>
          <a:ext cx="9289032" cy="43357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06130"/>
                <a:gridCol w="4682902"/>
              </a:tblGrid>
              <a:tr h="27830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PRÁTICAS ATUAIS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PRINCIPAIS MUDANÇAS</a:t>
                      </a:r>
                      <a:endParaRPr lang="pt-BR" sz="1600" noProof="0" dirty="0"/>
                    </a:p>
                  </a:txBody>
                  <a:tcPr/>
                </a:tc>
              </a:tr>
              <a:tr h="2314960"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Processos de trabalho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Ausência formalização dos processos de trabalho, a maior parte das decisões sobre o encaminhamento das demandas são pautadas na experiência e são reativas.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Não há registro dos procedimentos e das decisões. 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Dificuldades em gerenciar as etapas desde a elaboração do projeto até a execução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Falta de Banco de Projetos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Prazos não são cumpridos pelas áreas para devolução de documentos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Processos de trabalho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 Procedimentos definidos e integrados ao Sistema de gestão do conhecimento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Sistema de gestão de convênios com a opção de Busca por funções programáticas por Secretaria, Registro de Sites importantes, Banco de contatos e Recursos de Contrapartida para previsão na LDO do município.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Capacitação em Gestão de Convênios e Projetos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Criação do Banco de Projetos no Sistema de Convênios 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 Criação do modelo de gestão compartilhada dos processos, onde cada área que possui relacionamento em alguma fase do processo terá acesso as informações e dará tratamento ao que lhe couber.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Criação do Sistema de gestão de Convênios, onde serão controlados os prazos e documentos solicitados do gestor para as áreas e vice-versa. 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Acompanhamento da execução do convenio através do plano de aquisições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2797415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7488" y="116633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Arial Unicode MS" pitchFamily="34" charset="-128"/>
              </a:rPr>
              <a:t>Práticas atuais x Principais mudanças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1487488" y="1124744"/>
          <a:ext cx="9361040" cy="36724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41836"/>
                <a:gridCol w="4719204"/>
              </a:tblGrid>
              <a:tr h="35749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PRÁTICAS ATUAIS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PRINCIPAIS MUDANÇAS</a:t>
                      </a:r>
                      <a:endParaRPr lang="pt-BR" sz="1600" noProof="0" dirty="0"/>
                    </a:p>
                  </a:txBody>
                  <a:tcPr/>
                </a:tc>
              </a:tr>
              <a:tr h="3314917"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Comunicação com outras</a:t>
                      </a:r>
                      <a:r>
                        <a:rPr lang="pt-BR" sz="1200" b="1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áreas</a:t>
                      </a:r>
                      <a:endParaRPr lang="pt-BR" sz="1200" b="1" noProof="0" dirty="0" smtClean="0">
                        <a:solidFill>
                          <a:srgbClr val="000000"/>
                        </a:solidFill>
                        <a:cs typeface="+mn-cs"/>
                      </a:endParaRP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Realizadas por telefone ou pessoalmente;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Dificuldades em obter informações e documentos com as áreas;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Dificuldade de envolvimento das áreas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Comunicação com outras</a:t>
                      </a:r>
                      <a:r>
                        <a:rPr lang="pt-BR" sz="1200" b="1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áreas</a:t>
                      </a:r>
                      <a:endParaRPr lang="pt-BR" sz="1200" b="1" noProof="0" dirty="0" smtClean="0">
                        <a:solidFill>
                          <a:srgbClr val="000000"/>
                        </a:solidFill>
                        <a:cs typeface="+mn-cs"/>
                      </a:endParaRP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 Criação do Sistema de gestão de Convênios, onde haverá um chat interno para registro de conversas e troca de informações. 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Criação do modelo de gestão compartilhada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O Sistema de gestão de Convênios  controlará prazo para envio das propostas para análise e permitirá o cadastro de documentos necessários para a o cadastro da proposta.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Parametrização no Sistema de Convênios para que as áreas possam atender os documentos necessários para da Clausula Suspensiva com a opção de realizar upload para cada um dos convênios, e controle de prazo para entrega.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544529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7488" y="5111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dirty="0">
                <a:latin typeface="Arial Unicode MS" pitchFamily="34" charset="-128"/>
              </a:rPr>
              <a:t>Práticas atuais x Principais mudanças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1415480" y="548680"/>
          <a:ext cx="9505056" cy="58443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52528"/>
                <a:gridCol w="4752528"/>
              </a:tblGrid>
              <a:tr h="42310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PRÁTICAS ATUAIS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noProof="0" dirty="0" smtClean="0"/>
                        <a:t>PRINCIPAIS MUDANÇAS</a:t>
                      </a:r>
                      <a:endParaRPr lang="pt-BR" sz="1600" noProof="0" dirty="0"/>
                    </a:p>
                  </a:txBody>
                  <a:tcPr/>
                </a:tc>
              </a:tr>
              <a:tr h="1234549"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Indicadores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Não há indicares definidos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Não há registro dos indicadores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Indicadores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Indicadores definidos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Os Indicadores serão registrados por meio do Sistema de Gestão de Convênios.</a:t>
                      </a:r>
                    </a:p>
                  </a:txBody>
                  <a:tcPr/>
                </a:tc>
              </a:tr>
              <a:tr h="1234549"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Sistema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SICONV não pode ter erro ao digitar alguma informação, pois não é possível corrigir sem que se exclua etapas posteriores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Não há sistema para gestão interna dos convênios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Sistema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 Criação de um Sistema para realizar a gestão dos convênios em todas as suas etapas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Capacitação das áreas no Sistema SICONV</a:t>
                      </a:r>
                    </a:p>
                  </a:txBody>
                  <a:tcPr/>
                </a:tc>
              </a:tr>
              <a:tr h="1932337"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Recursos Humanos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A gestão e as ações para formalização dos convênios e o fechamento estão centralizados em um único gestor.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O gestor assume funções de outras áreas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Falta de capacitação das áreas</a:t>
                      </a: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Não há um responsável em cada secretaria para tratar dos convênios.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Recursos Humanos</a:t>
                      </a:r>
                    </a:p>
                    <a:p>
                      <a:pPr marL="85725" marR="0" indent="-8572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SzTx/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Descentralização das tarefas operacionais de um único gestor com a criação do modelo de gestão compartilhada</a:t>
                      </a:r>
                    </a:p>
                    <a:p>
                      <a:pPr marL="85725" marR="0" indent="-8572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SzTx/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Capacitação em Gestão de projetos e Convênios</a:t>
                      </a:r>
                    </a:p>
                    <a:p>
                      <a:pPr marL="85725" marR="0" indent="-8572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SzTx/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Redefinição da estrutura organizacional com a indicação de um gestor responsável em cada área para tratar das demandas relativas aos convênios.</a:t>
                      </a:r>
                    </a:p>
                  </a:txBody>
                  <a:tcPr/>
                </a:tc>
              </a:tr>
              <a:tr h="1019844"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Equipamentos</a:t>
                      </a:r>
                      <a:endParaRPr lang="pt-BR" sz="1200" b="1" noProof="0" dirty="0" smtClean="0">
                        <a:solidFill>
                          <a:srgbClr val="000000"/>
                        </a:solidFill>
                        <a:cs typeface="+mn-cs"/>
                      </a:endParaRP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Falta de equipamento para digitalizar documentos</a:t>
                      </a:r>
                    </a:p>
                    <a:p>
                      <a:pPr marL="0" indent="0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endParaRPr lang="pt-BR" sz="1200" b="0" baseline="0" noProof="0" dirty="0" smtClean="0">
                        <a:solidFill>
                          <a:srgbClr val="000000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ctr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None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1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Equipamentos</a:t>
                      </a:r>
                      <a:endParaRPr lang="pt-BR" sz="1200" b="1" noProof="0" dirty="0" smtClean="0">
                        <a:solidFill>
                          <a:srgbClr val="000000"/>
                        </a:solidFill>
                        <a:cs typeface="+mn-cs"/>
                      </a:endParaRPr>
                    </a:p>
                    <a:p>
                      <a:pPr marL="85725" indent="-85725" algn="just" fontAlgn="auto">
                        <a:spcBef>
                          <a:spcPts val="250"/>
                        </a:spcBef>
                        <a:spcAft>
                          <a:spcPts val="600"/>
                        </a:spcAft>
                        <a:buClr>
                          <a:srgbClr val="9A0000"/>
                        </a:buClr>
                        <a:buFont typeface="Wingdings" pitchFamily="2" charset="2"/>
                        <a:buChar char=""/>
                        <a:tabLst>
                          <a:tab pos="85725" algn="l"/>
                          <a:tab pos="533400" algn="l"/>
                          <a:tab pos="982663" algn="l"/>
                          <a:tab pos="1431925" algn="l"/>
                          <a:tab pos="1881188" algn="l"/>
                          <a:tab pos="2330450" algn="l"/>
                          <a:tab pos="2779713" algn="l"/>
                          <a:tab pos="3228975" algn="l"/>
                          <a:tab pos="3678238" algn="l"/>
                          <a:tab pos="4127500" algn="l"/>
                          <a:tab pos="4576763" algn="l"/>
                          <a:tab pos="5026025" algn="l"/>
                          <a:tab pos="5475288" algn="l"/>
                          <a:tab pos="5924550" algn="l"/>
                          <a:tab pos="6373813" algn="l"/>
                          <a:tab pos="6823075" algn="l"/>
                          <a:tab pos="7272338" algn="l"/>
                          <a:tab pos="7721600" algn="l"/>
                          <a:tab pos="8170863" algn="l"/>
                          <a:tab pos="8620125" algn="l"/>
                          <a:tab pos="9069388" algn="l"/>
                        </a:tabLst>
                        <a:defRPr/>
                      </a:pPr>
                      <a:r>
                        <a:rPr lang="pt-BR" sz="1200" b="0" baseline="0" noProof="0" dirty="0" smtClean="0">
                          <a:solidFill>
                            <a:srgbClr val="000000"/>
                          </a:solidFill>
                          <a:cs typeface="+mn-cs"/>
                        </a:rPr>
                        <a:t>  Equipamentos em todas as áreas para digitalizar os documentos necessários.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76718454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8281" y="333376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/>
              <a:t>Indicadores Chave de </a:t>
            </a:r>
            <a:r>
              <a:rPr lang="pt-BR" dirty="0" err="1"/>
              <a:t>Performace</a:t>
            </a:r>
            <a:r>
              <a:rPr lang="pt-BR" dirty="0"/>
              <a:t> (KPI) </a:t>
            </a:r>
            <a:endParaRPr lang="pt-BR" b="1" dirty="0">
              <a:latin typeface="Arial Unicode MS" pitchFamily="34" charset="-128"/>
            </a:endParaRP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1631156" y="1268760"/>
            <a:ext cx="9067800" cy="44993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Os Indicadores de </a:t>
            </a:r>
            <a:r>
              <a:rPr lang="pt-BR" sz="1600" dirty="0" err="1">
                <a:solidFill>
                  <a:srgbClr val="336699"/>
                </a:solidFill>
                <a:latin typeface="Arial Unicode MS" pitchFamily="34" charset="-128"/>
              </a:rPr>
              <a:t>Performace</a:t>
            </a: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 (KPI) -Key Performance </a:t>
            </a:r>
            <a:r>
              <a:rPr lang="pt-BR" sz="1600" dirty="0" err="1">
                <a:solidFill>
                  <a:srgbClr val="336699"/>
                </a:solidFill>
                <a:latin typeface="Arial Unicode MS" pitchFamily="34" charset="-128"/>
              </a:rPr>
              <a:t>Indicator</a:t>
            </a: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 são formas de representações quantificáveis de características de produtos e processos utilizados para acompanhar os resultados ao longo do tempo, os quais permitirão analisar o progresso e as deficiências dos processos e, através de uma acurada análise, indicarão as ações de correções para o presente e de planejamento para o futuro.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Ele nos permitem medir o desempenho e garantem que todos os indivíduos, em todos os níveis hierárquicos, caminhem em direção aos mesmos objetivos e estratégias, sendo que os resultados devem ser divulgados por meio de relatórios.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É importante ressaltar que, esses indicadores devem ser personalizados para cada caso.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A seguir, estão destacados alguns dos possíveis itens a medir e acompanhar referente a como os serviços da GMC estão se comportando em relação ao proposto.</a:t>
            </a:r>
            <a:r>
              <a:rPr lang="pt-BR" sz="1400" dirty="0">
                <a:solidFill>
                  <a:srgbClr val="336699"/>
                </a:solidFill>
                <a:latin typeface="Arial Unicode MS" pitchFamily="34" charset="-128"/>
              </a:rPr>
              <a:t> </a:t>
            </a: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4720107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8281" y="333376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/>
              <a:t>Indicadores Chave de </a:t>
            </a:r>
            <a:r>
              <a:rPr lang="pt-BR" dirty="0" err="1"/>
              <a:t>Performace</a:t>
            </a:r>
            <a:r>
              <a:rPr lang="pt-BR" dirty="0"/>
              <a:t> (KPI) </a:t>
            </a:r>
            <a:endParaRPr lang="pt-BR" b="1" dirty="0">
              <a:latin typeface="Arial Unicode MS" pitchFamily="34" charset="-128"/>
            </a:endParaRP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2533903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8437" y="476673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/>
              <a:t>Decisões fundamentais para implementação do redesenho </a:t>
            </a:r>
            <a:endParaRPr lang="pt-BR" b="1" dirty="0">
              <a:latin typeface="Arial Unicode MS" pitchFamily="34" charset="-128"/>
            </a:endParaRP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1587843" y="1095787"/>
            <a:ext cx="9067800" cy="430079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Para que os objetivos sejam atingidos existem decisões fundamentais que os gestores desta administração devem tomar para a implementação efetiva deste projeto e consequente ganho de gestão: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rgbClr val="336699"/>
                </a:solidFill>
                <a:latin typeface="Arial Unicode MS" pitchFamily="34" charset="-128"/>
              </a:rPr>
              <a:t>Fluxo de trabalho</a:t>
            </a: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: Os processos de trabalho redesenhados deverão ser implementados e devem garantir a melhoria da qualidade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rgbClr val="336699"/>
                </a:solidFill>
                <a:latin typeface="Arial Unicode MS" pitchFamily="34" charset="-128"/>
              </a:rPr>
              <a:t>Estrutura organizacional</a:t>
            </a: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: Adequação da estrutura organizacional, por meio de concurso público para eliminar ou diminuir a rotatividade, a contratação de estagiários e funcionários comissionados. 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rgbClr val="336699"/>
                </a:solidFill>
                <a:latin typeface="Arial Unicode MS" pitchFamily="34" charset="-128"/>
              </a:rPr>
              <a:t>Capacitação: </a:t>
            </a: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Atualização técnica contínua dos servidores concursados.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600" dirty="0">
              <a:solidFill>
                <a:srgbClr val="336699"/>
              </a:solidFill>
              <a:latin typeface="Arial Unicode MS" pitchFamily="34" charset="-128"/>
            </a:endParaRP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02280684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8437" y="476673"/>
            <a:ext cx="9393238" cy="519113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dirty="0"/>
              <a:t>Decisões fundamentais para implementação do redesenho </a:t>
            </a:r>
            <a:endParaRPr lang="pt-BR" b="1" dirty="0">
              <a:latin typeface="Arial Unicode MS" pitchFamily="34" charset="-128"/>
            </a:endParaRP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1631156" y="1268760"/>
            <a:ext cx="9067800" cy="18283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rgbClr val="336699"/>
                </a:solidFill>
                <a:latin typeface="Arial Unicode MS" pitchFamily="34" charset="-128"/>
              </a:rPr>
              <a:t>Tecnologia da informação</a:t>
            </a: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: Aquisição de novos equipamentos de infraestrutura, servidores e licenças de sistemas que suportarão o novo modelo de gestão.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dos serviços e o modelo de gestão.</a:t>
            </a:r>
          </a:p>
          <a:p>
            <a:pPr algn="just">
              <a:lnSpc>
                <a:spcPct val="150000"/>
              </a:lnSpc>
              <a:spcBef>
                <a:spcPts val="1000"/>
              </a:spcBef>
              <a:buClr>
                <a:srgbClr val="0033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 dirty="0">
                <a:solidFill>
                  <a:srgbClr val="336699"/>
                </a:solidFill>
                <a:latin typeface="Arial Unicode MS" pitchFamily="34" charset="-128"/>
              </a:rPr>
              <a:t>Ambiente Físico</a:t>
            </a: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: Adequação dos espaços e do </a:t>
            </a:r>
            <a:r>
              <a:rPr lang="pt-BR" sz="1600" dirty="0" err="1">
                <a:solidFill>
                  <a:srgbClr val="336699"/>
                </a:solidFill>
                <a:latin typeface="Arial Unicode MS" pitchFamily="34" charset="-128"/>
              </a:rPr>
              <a:t>lay-out</a:t>
            </a:r>
            <a:r>
              <a:rPr lang="pt-BR" sz="1600" dirty="0">
                <a:solidFill>
                  <a:srgbClr val="336699"/>
                </a:solidFill>
                <a:latin typeface="Arial Unicode MS" pitchFamily="34" charset="-128"/>
              </a:rPr>
              <a:t> de infraestrutura de TI, servidores.</a:t>
            </a: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441903" y="6525345"/>
            <a:ext cx="7891561" cy="25268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Prefeitura</a:t>
            </a:r>
            <a:r>
              <a:rPr lang="en-GB" dirty="0" smtClean="0"/>
              <a:t> Municipal de </a:t>
            </a:r>
            <a:r>
              <a:rPr lang="en-GB" dirty="0" err="1" smtClean="0"/>
              <a:t>Araçatuba</a:t>
            </a:r>
            <a:r>
              <a:rPr lang="en-GB" dirty="0" smtClean="0"/>
              <a:t> - PMA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91368822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aixaDeTexto 5"/>
          <p:cNvSpPr txBox="1">
            <a:spLocks noChangeArrowheads="1"/>
          </p:cNvSpPr>
          <p:nvPr/>
        </p:nvSpPr>
        <p:spPr bwMode="auto">
          <a:xfrm>
            <a:off x="1660525" y="1196976"/>
            <a:ext cx="86439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Proposta de solução: novo do Modelo de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Gestão de Convênios e Parcerias com Terceiro Setor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1660526" y="2276476"/>
            <a:ext cx="8945563" cy="3781425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pt-BR" sz="2400" b="1" dirty="0">
                <a:latin typeface="+mj-lt"/>
              </a:rPr>
              <a:t>Escopo: Viabilizar a gestão compartilhada entre a administração pública e as entidades parceiras</a:t>
            </a:r>
            <a:endParaRPr lang="pt-BR" sz="2000" dirty="0">
              <a:latin typeface="+mj-lt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74825" y="3554414"/>
            <a:ext cx="2160588" cy="23764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FF0000"/>
                </a:solidFill>
                <a:latin typeface="+mj-lt"/>
              </a:rPr>
              <a:t>Processos</a:t>
            </a:r>
          </a:p>
          <a:p>
            <a:pPr algn="ctr">
              <a:defRPr/>
            </a:pPr>
            <a:endParaRPr lang="pt-BR" b="1" dirty="0">
              <a:solidFill>
                <a:srgbClr val="FF0000"/>
              </a:solidFill>
              <a:latin typeface="+mj-lt"/>
            </a:endParaRPr>
          </a:p>
          <a:p>
            <a:pPr algn="ctr">
              <a:defRPr/>
            </a:pPr>
            <a:r>
              <a:rPr lang="pt-BR" dirty="0">
                <a:solidFill>
                  <a:schemeClr val="tx1"/>
                </a:solidFill>
                <a:latin typeface="+mj-lt"/>
              </a:rPr>
              <a:t>Consultoria para remodelar processos e definir modelo de gestão</a:t>
            </a:r>
          </a:p>
          <a:p>
            <a:pPr algn="ctr">
              <a:defRPr/>
            </a:pPr>
            <a:endParaRPr lang="pt-BR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8128000" y="3554414"/>
            <a:ext cx="2160588" cy="237648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FF0000"/>
                </a:solidFill>
                <a:latin typeface="+mj-lt"/>
              </a:rPr>
              <a:t>Sistema</a:t>
            </a:r>
          </a:p>
          <a:p>
            <a:pPr algn="ctr">
              <a:defRPr/>
            </a:pPr>
            <a:endParaRPr lang="pt-BR" b="1" dirty="0">
              <a:solidFill>
                <a:srgbClr val="FF0000"/>
              </a:solidFill>
              <a:latin typeface="+mj-lt"/>
            </a:endParaRPr>
          </a:p>
          <a:p>
            <a:pPr algn="ctr">
              <a:defRPr/>
            </a:pPr>
            <a:r>
              <a:rPr lang="pt-BR" dirty="0">
                <a:solidFill>
                  <a:schemeClr val="tx1"/>
                </a:solidFill>
                <a:latin typeface="+mj-lt"/>
              </a:rPr>
              <a:t>Software aderente que suporte o modelo de gestão</a:t>
            </a:r>
          </a:p>
          <a:p>
            <a:pPr algn="ctr">
              <a:defRPr/>
            </a:pPr>
            <a:endParaRPr lang="pt-BR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endParaRPr lang="pt-BR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4902201" y="3554414"/>
            <a:ext cx="2201863" cy="23955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rgbClr val="FF0000"/>
                </a:solidFill>
                <a:latin typeface="+mj-lt"/>
              </a:rPr>
              <a:t>Pessoas</a:t>
            </a:r>
          </a:p>
          <a:p>
            <a:pPr algn="ctr">
              <a:defRPr/>
            </a:pPr>
            <a:endParaRPr lang="pt-BR" b="1" dirty="0">
              <a:solidFill>
                <a:srgbClr val="FF0000"/>
              </a:solidFill>
              <a:latin typeface="+mj-lt"/>
            </a:endParaRPr>
          </a:p>
          <a:p>
            <a:pPr algn="ctr">
              <a:defRPr/>
            </a:pPr>
            <a:r>
              <a:rPr lang="pt-BR" dirty="0">
                <a:solidFill>
                  <a:schemeClr val="tx1"/>
                </a:solidFill>
                <a:latin typeface="+mj-lt"/>
              </a:rPr>
              <a:t>Sensibilização, envolvimento, capacitação do:</a:t>
            </a:r>
          </a:p>
          <a:p>
            <a:pPr algn="ctr">
              <a:defRPr/>
            </a:pPr>
            <a:r>
              <a:rPr lang="pt-BR" dirty="0">
                <a:solidFill>
                  <a:schemeClr val="tx1"/>
                </a:solidFill>
                <a:latin typeface="+mj-lt"/>
              </a:rPr>
              <a:t>modelo de gestão e do software</a:t>
            </a:r>
          </a:p>
        </p:txBody>
      </p:sp>
      <p:sp>
        <p:nvSpPr>
          <p:cNvPr id="6" name="Mais 5"/>
          <p:cNvSpPr/>
          <p:nvPr/>
        </p:nvSpPr>
        <p:spPr>
          <a:xfrm>
            <a:off x="4049714" y="4418013"/>
            <a:ext cx="750887" cy="647700"/>
          </a:xfrm>
          <a:prstGeom prst="mathPl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" name="Mais 10"/>
          <p:cNvSpPr/>
          <p:nvPr/>
        </p:nvSpPr>
        <p:spPr>
          <a:xfrm>
            <a:off x="7319964" y="4427539"/>
            <a:ext cx="750887" cy="649287"/>
          </a:xfrm>
          <a:prstGeom prst="mathPl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0571422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aixaDeTexto 5"/>
          <p:cNvSpPr txBox="1">
            <a:spLocks noChangeArrowheads="1"/>
          </p:cNvSpPr>
          <p:nvPr/>
        </p:nvSpPr>
        <p:spPr bwMode="auto">
          <a:xfrm>
            <a:off x="1666875" y="1309688"/>
            <a:ext cx="8643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Principais Ganhos</a:t>
            </a:r>
          </a:p>
        </p:txBody>
      </p:sp>
      <p:sp>
        <p:nvSpPr>
          <p:cNvPr id="8195" name="CaixaDeTexto 6"/>
          <p:cNvSpPr txBox="1">
            <a:spLocks noChangeArrowheads="1"/>
          </p:cNvSpPr>
          <p:nvPr/>
        </p:nvSpPr>
        <p:spPr bwMode="auto">
          <a:xfrm>
            <a:off x="1666875" y="1978025"/>
            <a:ext cx="8821738" cy="375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200">
                <a:latin typeface="Arial" panose="020B0604020202020204" pitchFamily="34" charset="0"/>
              </a:rPr>
              <a:t>Gestão detalhada de cada projeto em fase de elaboração e execução, segregado por entidade e / ou secretaria;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200">
                <a:latin typeface="Arial" panose="020B0604020202020204" pitchFamily="34" charset="0"/>
              </a:rPr>
              <a:t>Redução do tempo gasto na organização e prestação de contas;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200">
                <a:latin typeface="Arial" panose="020B0604020202020204" pitchFamily="34" charset="0"/>
              </a:rPr>
              <a:t>Mitigação de erros de procedimentos na execução dos projetos e prestação de contas;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200">
                <a:latin typeface="Arial" panose="020B0604020202020204" pitchFamily="34" charset="0"/>
              </a:rPr>
              <a:t>Padronização e disseminação do conhecimento sobre a legislação e procedimentos relativos a gestão dos projetos;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200">
                <a:latin typeface="Arial" panose="020B0604020202020204" pitchFamily="34" charset="0"/>
              </a:rPr>
              <a:t>Melhoria da qualidade da gestão interna da prefeitura e das entidades contratadas;</a:t>
            </a:r>
          </a:p>
        </p:txBody>
      </p:sp>
    </p:spTree>
    <p:extLst>
      <p:ext uri="{BB962C8B-B14F-4D97-AF65-F5344CB8AC3E}">
        <p14:creationId xmlns:p14="http://schemas.microsoft.com/office/powerpoint/2010/main" xmlns="" val="117455149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2794000" y="1227667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338216171"/>
      </p:ext>
    </p:extLst>
  </p:cSld>
  <p:clrMapOvr>
    <a:masterClrMapping/>
  </p:clrMapOvr>
  <p:transition spd="slow" advClick="0" advTm="3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ixaDeTexto 5"/>
          <p:cNvSpPr txBox="1">
            <a:spLocks noChangeArrowheads="1"/>
          </p:cNvSpPr>
          <p:nvPr/>
        </p:nvSpPr>
        <p:spPr bwMode="auto">
          <a:xfrm>
            <a:off x="1666875" y="1309688"/>
            <a:ext cx="8643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Principais Ganhos</a:t>
            </a:r>
          </a:p>
        </p:txBody>
      </p:sp>
      <p:sp>
        <p:nvSpPr>
          <p:cNvPr id="11267" name="CaixaDeTexto 6"/>
          <p:cNvSpPr txBox="1">
            <a:spLocks noChangeArrowheads="1"/>
          </p:cNvSpPr>
          <p:nvPr/>
        </p:nvSpPr>
        <p:spPr bwMode="auto">
          <a:xfrm>
            <a:off x="1666875" y="1989139"/>
            <a:ext cx="8821738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2857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200">
                <a:latin typeface="Arial" panose="020B0604020202020204" pitchFamily="34" charset="0"/>
              </a:rPr>
              <a:t>Redução da quantidade de papel e cópias com a utilização de documentos digitalizados – GED;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200">
                <a:latin typeface="Arial" panose="020B0604020202020204" pitchFamily="34" charset="0"/>
              </a:rPr>
              <a:t>Possibilidade de bloqueio de repasses de verbas durante o projeto em razão da ausência ou deficiência da prestação de contas;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 sz="2200">
                <a:latin typeface="Arial" panose="020B0604020202020204" pitchFamily="34" charset="0"/>
              </a:rPr>
              <a:t>Melhoria da transparência das ações do governo e do investimento do recurso público.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>
                <a:latin typeface="Arial" panose="020B0604020202020204" pitchFamily="34" charset="0"/>
              </a:rPr>
              <a:t>Redução da curva de aprendizado de novos servidores e colaboradores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</a:pPr>
            <a:r>
              <a:rPr lang="pt-BR" altLang="pt-BR">
                <a:latin typeface="Arial" panose="020B0604020202020204" pitchFamily="34" charset="0"/>
              </a:rPr>
              <a:t>Rápida assimilação de conteúdo e da tecnologia: Fácil utilização do software</a:t>
            </a:r>
            <a:endParaRPr lang="pt-BR" altLang="pt-BR" sz="2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452734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aixaDeTexto 5"/>
          <p:cNvSpPr txBox="1">
            <a:spLocks noChangeArrowheads="1"/>
          </p:cNvSpPr>
          <p:nvPr/>
        </p:nvSpPr>
        <p:spPr bwMode="auto">
          <a:xfrm>
            <a:off x="1660525" y="1382713"/>
            <a:ext cx="8643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Abrangência</a:t>
            </a:r>
          </a:p>
        </p:txBody>
      </p:sp>
      <p:sp>
        <p:nvSpPr>
          <p:cNvPr id="13315" name="Retângulo 2"/>
          <p:cNvSpPr>
            <a:spLocks noChangeArrowheads="1"/>
          </p:cNvSpPr>
          <p:nvPr/>
        </p:nvSpPr>
        <p:spPr bwMode="auto">
          <a:xfrm>
            <a:off x="1660526" y="2060575"/>
            <a:ext cx="878522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Áreas da administração contempladas pelo projeto: Finanças, Administração, Educação, Saúde, Habitação, Desenvolvimento Social, Cultura, Esporte, Captação de Recursos / Convênios, Obras e Serviços Públicos, Participação Cidadã, Planejamento Urbano entre outras.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Totalizando aproximadamente 12 áreas.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altLang="pt-BR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Entidades do terceiro setor que mantém contratos com a administração local.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Estimamos 80 entidades.</a:t>
            </a:r>
          </a:p>
        </p:txBody>
      </p:sp>
    </p:spTree>
    <p:extLst>
      <p:ext uri="{BB962C8B-B14F-4D97-AF65-F5344CB8AC3E}">
        <p14:creationId xmlns:p14="http://schemas.microsoft.com/office/powerpoint/2010/main" xmlns="" val="2893760644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aixaDeTexto 5"/>
          <p:cNvSpPr txBox="1">
            <a:spLocks noChangeArrowheads="1"/>
          </p:cNvSpPr>
          <p:nvPr/>
        </p:nvSpPr>
        <p:spPr bwMode="auto">
          <a:xfrm>
            <a:off x="1660525" y="1382713"/>
            <a:ext cx="8643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Novo modelo de gestão do conhecimento </a:t>
            </a:r>
          </a:p>
        </p:txBody>
      </p:sp>
      <p:sp>
        <p:nvSpPr>
          <p:cNvPr id="15363" name="Retângulo 2"/>
          <p:cNvSpPr>
            <a:spLocks noChangeArrowheads="1"/>
          </p:cNvSpPr>
          <p:nvPr/>
        </p:nvSpPr>
        <p:spPr bwMode="auto">
          <a:xfrm>
            <a:off x="1660526" y="2060576"/>
            <a:ext cx="87852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Principal inovação é a gestão compartilhada envolvendo: diversas secretarias municipais e seus gestores, entidades do terceiro setor e área de convênios.</a:t>
            </a:r>
          </a:p>
        </p:txBody>
      </p:sp>
      <p:sp>
        <p:nvSpPr>
          <p:cNvPr id="15364" name="CaixaDeTexto 5"/>
          <p:cNvSpPr txBox="1">
            <a:spLocks noChangeArrowheads="1"/>
          </p:cNvSpPr>
          <p:nvPr/>
        </p:nvSpPr>
        <p:spPr bwMode="auto">
          <a:xfrm>
            <a:off x="1700214" y="3414713"/>
            <a:ext cx="8643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243E5E"/>
                </a:solidFill>
                <a:latin typeface="Arial" panose="020B0604020202020204" pitchFamily="34" charset="0"/>
              </a:rPr>
              <a:t>Resultados</a:t>
            </a:r>
          </a:p>
        </p:txBody>
      </p:sp>
      <p:sp>
        <p:nvSpPr>
          <p:cNvPr id="15365" name="Retângulo 2"/>
          <p:cNvSpPr>
            <a:spLocks noChangeArrowheads="1"/>
          </p:cNvSpPr>
          <p:nvPr/>
        </p:nvSpPr>
        <p:spPr bwMode="auto">
          <a:xfrm>
            <a:off x="1720851" y="4076701"/>
            <a:ext cx="878522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813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Melhoria da gestão, comunicação e transparência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Prestação de contas precisas e dentro do prazo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altLang="pt-BR">
                <a:latin typeface="Arial" panose="020B0604020202020204" pitchFamily="34" charset="0"/>
              </a:rPr>
              <a:t>Cumprimento da legislação e das exigências do TCESP</a:t>
            </a:r>
          </a:p>
        </p:txBody>
      </p:sp>
    </p:spTree>
    <p:extLst>
      <p:ext uri="{BB962C8B-B14F-4D97-AF65-F5344CB8AC3E}">
        <p14:creationId xmlns:p14="http://schemas.microsoft.com/office/powerpoint/2010/main" xmlns="" val="3129482910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2695</Words>
  <Application>Microsoft Office PowerPoint</Application>
  <PresentationFormat>Personalizar</PresentationFormat>
  <Paragraphs>319</Paragraphs>
  <Slides>36</Slides>
  <Notes>33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37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Relatório Remodelagem e Proposta de Melhoria dos processos de trabalho da área de Gestão Municipal de Convênios</vt:lpstr>
      <vt:lpstr>PROGRAMA DE MODERNIZAÇÃO ADMINISTRATIVA</vt:lpstr>
      <vt:lpstr>PROGRAMA DE MODERNIZAÇÃO ADMINISTRATIVA</vt:lpstr>
      <vt:lpstr>Revisão de Processos</vt:lpstr>
      <vt:lpstr>Contexto do Processo</vt:lpstr>
      <vt:lpstr>Estrutura organizacional</vt:lpstr>
      <vt:lpstr>Organização do projeto</vt:lpstr>
      <vt:lpstr>Organização do projeto</vt:lpstr>
      <vt:lpstr>Processos identificados</vt:lpstr>
      <vt:lpstr>Processos identificados</vt:lpstr>
      <vt:lpstr>FLUXO OPERACIONAL – Redesenho</vt:lpstr>
      <vt:lpstr>FLUXO OPERACIONAL – Redesenho</vt:lpstr>
      <vt:lpstr>FLUXO OPERACIONAL – Redesenho</vt:lpstr>
      <vt:lpstr>FLUXO OPERACIONAL – Redesenho</vt:lpstr>
      <vt:lpstr>FLUXO OPERACIONAL – Redesenho</vt:lpstr>
      <vt:lpstr>FLUXO OPERACIONAL – Redesenho</vt:lpstr>
      <vt:lpstr>FLUXO OPERACIONAL – Redesenho</vt:lpstr>
      <vt:lpstr>Novo Contexto</vt:lpstr>
      <vt:lpstr>Práticas atuais x Principais mudanças</vt:lpstr>
      <vt:lpstr>Práticas atuais x Principais mudanças</vt:lpstr>
      <vt:lpstr>Práticas atuais x Principais mudanças</vt:lpstr>
      <vt:lpstr>Indicadores Chave de Performace (KPI) </vt:lpstr>
      <vt:lpstr>Indicadores Chave de Performace (KPI) </vt:lpstr>
      <vt:lpstr>Decisões fundamentais para implementação do redesenho </vt:lpstr>
      <vt:lpstr>Decisões fundamentais para implementação do redesenho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Helio</dc:creator>
  <cp:lastModifiedBy>IrmaBC</cp:lastModifiedBy>
  <cp:revision>5</cp:revision>
  <dcterms:created xsi:type="dcterms:W3CDTF">2016-06-01T19:55:27Z</dcterms:created>
  <dcterms:modified xsi:type="dcterms:W3CDTF">2016-06-06T18:35:31Z</dcterms:modified>
</cp:coreProperties>
</file>