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21"/>
  </p:notesMasterIdLst>
  <p:handoutMasterIdLst>
    <p:handoutMasterId r:id="rId22"/>
  </p:handoutMasterIdLst>
  <p:sldIdLst>
    <p:sldId id="256" r:id="rId2"/>
    <p:sldId id="294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2" r:id="rId14"/>
    <p:sldId id="311" r:id="rId15"/>
    <p:sldId id="313" r:id="rId16"/>
    <p:sldId id="314" r:id="rId17"/>
    <p:sldId id="315" r:id="rId18"/>
    <p:sldId id="316" r:id="rId19"/>
    <p:sldId id="300" r:id="rId20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66CC"/>
    <a:srgbClr val="0099CC"/>
    <a:srgbClr val="0399C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94853" autoAdjust="0"/>
  </p:normalViewPr>
  <p:slideViewPr>
    <p:cSldViewPr>
      <p:cViewPr>
        <p:scale>
          <a:sx n="80" d="100"/>
          <a:sy n="80" d="100"/>
        </p:scale>
        <p:origin x="-1074" y="-7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834" y="-96"/>
      </p:cViewPr>
      <p:guideLst>
        <p:guide orient="horz" pos="2909"/>
        <p:guide pos="218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99DE9CD-8485-4043-BB50-17FE8F169924}" type="datetimeFigureOut">
              <a:rPr lang="en-US"/>
              <a:pPr>
                <a:defRPr/>
              </a:pPr>
              <a:t>8/30/2018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95CB90C-7A6B-4AFD-B582-DC1F21E724D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82DE393-EBCD-458C-B3B4-80C43303953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E751A92-23BB-43C6-B04B-B570EA0D04F7}" type="slidenum">
              <a:rPr lang="en-US" smtClean="0">
                <a:latin typeface="Calibri" pitchFamily="34" charset="0"/>
              </a:rPr>
              <a:pPr/>
              <a:t>2</a:t>
            </a:fld>
            <a:endParaRPr lang="en-US" smtClean="0">
              <a:latin typeface="Calibri" pitchFamily="34" charset="0"/>
            </a:endParaRPr>
          </a:p>
        </p:txBody>
      </p:sp>
      <p:sp>
        <p:nvSpPr>
          <p:cNvPr id="2457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6813" y="692150"/>
            <a:ext cx="4618037" cy="3463925"/>
          </a:xfrm>
          <a:ln/>
        </p:spPr>
      </p:sp>
      <p:sp>
        <p:nvSpPr>
          <p:cNvPr id="24580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89118" tIns="44559" rIns="89118" bIns="44559"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4581" name="Slide Number Placeholder 3"/>
          <p:cNvSpPr txBox="1">
            <a:spLocks noGrp="1"/>
          </p:cNvSpPr>
          <p:nvPr/>
        </p:nvSpPr>
        <p:spPr bwMode="auto">
          <a:xfrm>
            <a:off x="3935413" y="8772525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118" tIns="44559" rIns="89118" bIns="44559" anchor="b"/>
          <a:lstStyle/>
          <a:p>
            <a:pPr algn="r" defTabSz="879475"/>
            <a:fld id="{4E445926-C507-4D73-867A-89FAD7C28C18}" type="slidenum">
              <a:rPr lang="en-US" sz="1200">
                <a:latin typeface="Calibri" pitchFamily="34" charset="0"/>
                <a:cs typeface="Arial" pitchFamily="34" charset="0"/>
              </a:rPr>
              <a:pPr algn="r" defTabSz="879475"/>
              <a:t>2</a:t>
            </a:fld>
            <a:endParaRPr 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CEBC5DA-7C9C-44AB-9F39-E524D294AB17}" type="slidenum">
              <a:rPr lang="en-US" smtClean="0">
                <a:latin typeface="Calibri" pitchFamily="34" charset="0"/>
              </a:rPr>
              <a:pPr/>
              <a:t>11</a:t>
            </a:fld>
            <a:endParaRPr lang="en-US" smtClean="0">
              <a:latin typeface="Calibri" pitchFamily="34" charset="0"/>
            </a:endParaRPr>
          </a:p>
        </p:txBody>
      </p:sp>
      <p:sp>
        <p:nvSpPr>
          <p:cNvPr id="3379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6813" y="692150"/>
            <a:ext cx="4618037" cy="3463925"/>
          </a:xfrm>
          <a:ln/>
        </p:spPr>
      </p:sp>
      <p:sp>
        <p:nvSpPr>
          <p:cNvPr id="33796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89118" tIns="44559" rIns="89118" bIns="44559"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33797" name="Slide Number Placeholder 3"/>
          <p:cNvSpPr txBox="1">
            <a:spLocks noGrp="1"/>
          </p:cNvSpPr>
          <p:nvPr/>
        </p:nvSpPr>
        <p:spPr bwMode="auto">
          <a:xfrm>
            <a:off x="3935413" y="8772525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118" tIns="44559" rIns="89118" bIns="44559" anchor="b"/>
          <a:lstStyle/>
          <a:p>
            <a:pPr algn="r" defTabSz="879475"/>
            <a:fld id="{D9F4CCD8-FDDF-45A0-8B75-C1A16D80487C}" type="slidenum">
              <a:rPr lang="en-US" sz="1200">
                <a:latin typeface="Calibri" pitchFamily="34" charset="0"/>
                <a:cs typeface="Arial" pitchFamily="34" charset="0"/>
              </a:rPr>
              <a:pPr algn="r" defTabSz="879475"/>
              <a:t>11</a:t>
            </a:fld>
            <a:endParaRPr 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657AA32-1269-40C8-857D-5335A408F275}" type="slidenum">
              <a:rPr lang="en-US" smtClean="0">
                <a:latin typeface="Calibri" pitchFamily="34" charset="0"/>
              </a:rPr>
              <a:pPr/>
              <a:t>12</a:t>
            </a:fld>
            <a:endParaRPr lang="en-US" smtClean="0">
              <a:latin typeface="Calibri" pitchFamily="34" charset="0"/>
            </a:endParaRPr>
          </a:p>
        </p:txBody>
      </p:sp>
      <p:sp>
        <p:nvSpPr>
          <p:cNvPr id="3481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6813" y="692150"/>
            <a:ext cx="4618037" cy="3463925"/>
          </a:xfrm>
          <a:ln/>
        </p:spPr>
      </p:sp>
      <p:sp>
        <p:nvSpPr>
          <p:cNvPr id="34820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89118" tIns="44559" rIns="89118" bIns="44559"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34821" name="Slide Number Placeholder 3"/>
          <p:cNvSpPr txBox="1">
            <a:spLocks noGrp="1"/>
          </p:cNvSpPr>
          <p:nvPr/>
        </p:nvSpPr>
        <p:spPr bwMode="auto">
          <a:xfrm>
            <a:off x="3935413" y="8772525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118" tIns="44559" rIns="89118" bIns="44559" anchor="b"/>
          <a:lstStyle/>
          <a:p>
            <a:pPr algn="r" defTabSz="879475"/>
            <a:fld id="{EFD08FA6-A9CE-4F26-AF4D-1C6022FD3D7D}" type="slidenum">
              <a:rPr lang="en-US" sz="1200">
                <a:latin typeface="Calibri" pitchFamily="34" charset="0"/>
                <a:cs typeface="Arial" pitchFamily="34" charset="0"/>
              </a:rPr>
              <a:pPr algn="r" defTabSz="879475"/>
              <a:t>12</a:t>
            </a:fld>
            <a:endParaRPr 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4FA3AD1-E0DE-4539-8B15-7BA006160099}" type="slidenum">
              <a:rPr lang="en-US" smtClean="0">
                <a:latin typeface="Calibri" pitchFamily="34" charset="0"/>
              </a:rPr>
              <a:pPr/>
              <a:t>13</a:t>
            </a:fld>
            <a:endParaRPr lang="en-US" smtClean="0">
              <a:latin typeface="Calibri" pitchFamily="34" charset="0"/>
            </a:endParaRPr>
          </a:p>
        </p:txBody>
      </p:sp>
      <p:sp>
        <p:nvSpPr>
          <p:cNvPr id="3584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6813" y="692150"/>
            <a:ext cx="4618037" cy="3463925"/>
          </a:xfrm>
          <a:ln/>
        </p:spPr>
      </p:sp>
      <p:sp>
        <p:nvSpPr>
          <p:cNvPr id="3584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89118" tIns="44559" rIns="89118" bIns="44559"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35845" name="Slide Number Placeholder 3"/>
          <p:cNvSpPr txBox="1">
            <a:spLocks noGrp="1"/>
          </p:cNvSpPr>
          <p:nvPr/>
        </p:nvSpPr>
        <p:spPr bwMode="auto">
          <a:xfrm>
            <a:off x="3935413" y="8772525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118" tIns="44559" rIns="89118" bIns="44559" anchor="b"/>
          <a:lstStyle/>
          <a:p>
            <a:pPr algn="r" defTabSz="879475"/>
            <a:fld id="{D367CF92-0882-40D1-A48F-7381C5CEEBC3}" type="slidenum">
              <a:rPr lang="en-US" sz="1200">
                <a:latin typeface="Calibri" pitchFamily="34" charset="0"/>
                <a:cs typeface="Arial" pitchFamily="34" charset="0"/>
              </a:rPr>
              <a:pPr algn="r" defTabSz="879475"/>
              <a:t>13</a:t>
            </a:fld>
            <a:endParaRPr 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61418ED-5735-40C2-9E44-55555BF6FDB9}" type="slidenum">
              <a:rPr lang="en-US" smtClean="0">
                <a:latin typeface="Calibri" pitchFamily="34" charset="0"/>
              </a:rPr>
              <a:pPr/>
              <a:t>14</a:t>
            </a:fld>
            <a:endParaRPr lang="en-US" smtClean="0">
              <a:latin typeface="Calibri" pitchFamily="34" charset="0"/>
            </a:endParaRPr>
          </a:p>
        </p:txBody>
      </p:sp>
      <p:sp>
        <p:nvSpPr>
          <p:cNvPr id="3686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6813" y="692150"/>
            <a:ext cx="4618037" cy="3463925"/>
          </a:xfrm>
          <a:ln/>
        </p:spPr>
      </p:sp>
      <p:sp>
        <p:nvSpPr>
          <p:cNvPr id="36868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89118" tIns="44559" rIns="89118" bIns="44559"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36869" name="Slide Number Placeholder 3"/>
          <p:cNvSpPr txBox="1">
            <a:spLocks noGrp="1"/>
          </p:cNvSpPr>
          <p:nvPr/>
        </p:nvSpPr>
        <p:spPr bwMode="auto">
          <a:xfrm>
            <a:off x="3935413" y="8772525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118" tIns="44559" rIns="89118" bIns="44559" anchor="b"/>
          <a:lstStyle/>
          <a:p>
            <a:pPr algn="r" defTabSz="879475"/>
            <a:fld id="{7FCEA2A1-3FD0-4943-A11F-9367F05D952D}" type="slidenum">
              <a:rPr lang="en-US" sz="1200">
                <a:latin typeface="Calibri" pitchFamily="34" charset="0"/>
                <a:cs typeface="Arial" pitchFamily="34" charset="0"/>
              </a:rPr>
              <a:pPr algn="r" defTabSz="879475"/>
              <a:t>14</a:t>
            </a:fld>
            <a:endParaRPr 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11B1615-AFA4-4FD1-AEBF-3703A8694BDF}" type="slidenum">
              <a:rPr lang="en-US" smtClean="0">
                <a:latin typeface="Calibri" pitchFamily="34" charset="0"/>
              </a:rPr>
              <a:pPr/>
              <a:t>15</a:t>
            </a:fld>
            <a:endParaRPr lang="en-US" smtClean="0">
              <a:latin typeface="Calibri" pitchFamily="34" charset="0"/>
            </a:endParaRPr>
          </a:p>
        </p:txBody>
      </p:sp>
      <p:sp>
        <p:nvSpPr>
          <p:cNvPr id="3789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6813" y="692150"/>
            <a:ext cx="4618037" cy="3463925"/>
          </a:xfrm>
          <a:ln/>
        </p:spPr>
      </p:sp>
      <p:sp>
        <p:nvSpPr>
          <p:cNvPr id="37892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89118" tIns="44559" rIns="89118" bIns="44559"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37893" name="Slide Number Placeholder 3"/>
          <p:cNvSpPr txBox="1">
            <a:spLocks noGrp="1"/>
          </p:cNvSpPr>
          <p:nvPr/>
        </p:nvSpPr>
        <p:spPr bwMode="auto">
          <a:xfrm>
            <a:off x="3935413" y="8772525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118" tIns="44559" rIns="89118" bIns="44559" anchor="b"/>
          <a:lstStyle/>
          <a:p>
            <a:pPr algn="r" defTabSz="879475"/>
            <a:fld id="{D56E78D7-3E85-4CF3-98EC-B31FA95EAA18}" type="slidenum">
              <a:rPr lang="en-US" sz="1200">
                <a:latin typeface="Calibri" pitchFamily="34" charset="0"/>
                <a:cs typeface="Arial" pitchFamily="34" charset="0"/>
              </a:rPr>
              <a:pPr algn="r" defTabSz="879475"/>
              <a:t>15</a:t>
            </a:fld>
            <a:endParaRPr 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82D6355-4E05-4790-A8AE-A915A665C2CB}" type="slidenum">
              <a:rPr lang="en-US" smtClean="0">
                <a:latin typeface="Calibri" pitchFamily="34" charset="0"/>
              </a:rPr>
              <a:pPr/>
              <a:t>16</a:t>
            </a:fld>
            <a:endParaRPr lang="en-US" smtClean="0">
              <a:latin typeface="Calibri" pitchFamily="34" charset="0"/>
            </a:endParaRPr>
          </a:p>
        </p:txBody>
      </p:sp>
      <p:sp>
        <p:nvSpPr>
          <p:cNvPr id="3891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6813" y="692150"/>
            <a:ext cx="4618037" cy="3463925"/>
          </a:xfrm>
          <a:ln/>
        </p:spPr>
      </p:sp>
      <p:sp>
        <p:nvSpPr>
          <p:cNvPr id="38916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89118" tIns="44559" rIns="89118" bIns="44559"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38917" name="Slide Number Placeholder 3"/>
          <p:cNvSpPr txBox="1">
            <a:spLocks noGrp="1"/>
          </p:cNvSpPr>
          <p:nvPr/>
        </p:nvSpPr>
        <p:spPr bwMode="auto">
          <a:xfrm>
            <a:off x="3935413" y="8772525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118" tIns="44559" rIns="89118" bIns="44559" anchor="b"/>
          <a:lstStyle/>
          <a:p>
            <a:pPr algn="r" defTabSz="879475"/>
            <a:fld id="{FB6FB895-3B1F-4671-8FDB-5234A8A54D37}" type="slidenum">
              <a:rPr lang="en-US" sz="1200">
                <a:latin typeface="Calibri" pitchFamily="34" charset="0"/>
                <a:cs typeface="Arial" pitchFamily="34" charset="0"/>
              </a:rPr>
              <a:pPr algn="r" defTabSz="879475"/>
              <a:t>16</a:t>
            </a:fld>
            <a:endParaRPr 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78774DE-0F80-40D1-A1E5-0AB259878355}" type="slidenum">
              <a:rPr lang="en-US" smtClean="0">
                <a:latin typeface="Calibri" pitchFamily="34" charset="0"/>
              </a:rPr>
              <a:pPr/>
              <a:t>17</a:t>
            </a:fld>
            <a:endParaRPr lang="en-US" smtClean="0">
              <a:latin typeface="Calibri" pitchFamily="34" charset="0"/>
            </a:endParaRPr>
          </a:p>
        </p:txBody>
      </p:sp>
      <p:sp>
        <p:nvSpPr>
          <p:cNvPr id="3993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6813" y="692150"/>
            <a:ext cx="4618037" cy="3463925"/>
          </a:xfrm>
          <a:ln/>
        </p:spPr>
      </p:sp>
      <p:sp>
        <p:nvSpPr>
          <p:cNvPr id="39940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89118" tIns="44559" rIns="89118" bIns="44559"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39941" name="Slide Number Placeholder 3"/>
          <p:cNvSpPr txBox="1">
            <a:spLocks noGrp="1"/>
          </p:cNvSpPr>
          <p:nvPr/>
        </p:nvSpPr>
        <p:spPr bwMode="auto">
          <a:xfrm>
            <a:off x="3935413" y="8772525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118" tIns="44559" rIns="89118" bIns="44559" anchor="b"/>
          <a:lstStyle/>
          <a:p>
            <a:pPr algn="r" defTabSz="879475"/>
            <a:fld id="{36E1F5DF-E61B-44C3-95FD-2FFEB92C087E}" type="slidenum">
              <a:rPr lang="en-US" sz="1200">
                <a:latin typeface="Calibri" pitchFamily="34" charset="0"/>
                <a:cs typeface="Arial" pitchFamily="34" charset="0"/>
              </a:rPr>
              <a:pPr algn="r" defTabSz="879475"/>
              <a:t>17</a:t>
            </a:fld>
            <a:endParaRPr 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9ABA00D-E933-4C17-BCD6-1AE9211F118B}" type="slidenum">
              <a:rPr lang="en-US" smtClean="0">
                <a:latin typeface="Calibri" pitchFamily="34" charset="0"/>
              </a:rPr>
              <a:pPr/>
              <a:t>18</a:t>
            </a:fld>
            <a:endParaRPr lang="en-US" smtClean="0">
              <a:latin typeface="Calibri" pitchFamily="34" charset="0"/>
            </a:endParaRPr>
          </a:p>
        </p:txBody>
      </p:sp>
      <p:sp>
        <p:nvSpPr>
          <p:cNvPr id="4096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6813" y="692150"/>
            <a:ext cx="4618037" cy="3463925"/>
          </a:xfrm>
          <a:ln/>
        </p:spPr>
      </p:sp>
      <p:sp>
        <p:nvSpPr>
          <p:cNvPr id="4096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89118" tIns="44559" rIns="89118" bIns="44559"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40965" name="Slide Number Placeholder 3"/>
          <p:cNvSpPr txBox="1">
            <a:spLocks noGrp="1"/>
          </p:cNvSpPr>
          <p:nvPr/>
        </p:nvSpPr>
        <p:spPr bwMode="auto">
          <a:xfrm>
            <a:off x="3935413" y="8772525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118" tIns="44559" rIns="89118" bIns="44559" anchor="b"/>
          <a:lstStyle/>
          <a:p>
            <a:pPr algn="r" defTabSz="879475"/>
            <a:fld id="{0BF7106E-0721-4BAE-B701-71F5C14EA494}" type="slidenum">
              <a:rPr lang="en-US" sz="1200">
                <a:latin typeface="Calibri" pitchFamily="34" charset="0"/>
                <a:cs typeface="Arial" pitchFamily="34" charset="0"/>
              </a:rPr>
              <a:pPr algn="r" defTabSz="879475"/>
              <a:t>18</a:t>
            </a:fld>
            <a:endParaRPr 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22DB42D-6483-4F9E-A2DE-8547F89B09CA}" type="slidenum">
              <a:rPr lang="en-US" smtClean="0">
                <a:latin typeface="Calibri" pitchFamily="34" charset="0"/>
              </a:rPr>
              <a:pPr/>
              <a:t>3</a:t>
            </a:fld>
            <a:endParaRPr lang="en-US" smtClean="0">
              <a:latin typeface="Calibri" pitchFamily="34" charset="0"/>
            </a:endParaRPr>
          </a:p>
        </p:txBody>
      </p:sp>
      <p:sp>
        <p:nvSpPr>
          <p:cNvPr id="2560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6813" y="692150"/>
            <a:ext cx="4618037" cy="3463925"/>
          </a:xfrm>
          <a:ln/>
        </p:spPr>
      </p:sp>
      <p:sp>
        <p:nvSpPr>
          <p:cNvPr id="2560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89118" tIns="44559" rIns="89118" bIns="44559"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5605" name="Slide Number Placeholder 3"/>
          <p:cNvSpPr txBox="1">
            <a:spLocks noGrp="1"/>
          </p:cNvSpPr>
          <p:nvPr/>
        </p:nvSpPr>
        <p:spPr bwMode="auto">
          <a:xfrm>
            <a:off x="3935413" y="8772525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118" tIns="44559" rIns="89118" bIns="44559" anchor="b"/>
          <a:lstStyle/>
          <a:p>
            <a:pPr algn="r" defTabSz="879475"/>
            <a:fld id="{9F41D945-5C9B-430C-A49A-1DB1A5307898}" type="slidenum">
              <a:rPr lang="en-US" sz="1200">
                <a:latin typeface="Calibri" pitchFamily="34" charset="0"/>
                <a:cs typeface="Arial" pitchFamily="34" charset="0"/>
              </a:rPr>
              <a:pPr algn="r" defTabSz="879475"/>
              <a:t>3</a:t>
            </a:fld>
            <a:endParaRPr 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13FB876-4300-4ABE-8A24-39393C73B988}" type="slidenum">
              <a:rPr lang="en-US" smtClean="0">
                <a:latin typeface="Calibri" pitchFamily="34" charset="0"/>
              </a:rPr>
              <a:pPr/>
              <a:t>4</a:t>
            </a:fld>
            <a:endParaRPr lang="en-US" smtClean="0">
              <a:latin typeface="Calibri" pitchFamily="34" charset="0"/>
            </a:endParaRPr>
          </a:p>
        </p:txBody>
      </p:sp>
      <p:sp>
        <p:nvSpPr>
          <p:cNvPr id="2662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6813" y="692150"/>
            <a:ext cx="4618037" cy="3463925"/>
          </a:xfrm>
          <a:ln/>
        </p:spPr>
      </p:sp>
      <p:sp>
        <p:nvSpPr>
          <p:cNvPr id="26628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89118" tIns="44559" rIns="89118" bIns="44559"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6629" name="Slide Number Placeholder 3"/>
          <p:cNvSpPr txBox="1">
            <a:spLocks noGrp="1"/>
          </p:cNvSpPr>
          <p:nvPr/>
        </p:nvSpPr>
        <p:spPr bwMode="auto">
          <a:xfrm>
            <a:off x="3935413" y="8772525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118" tIns="44559" rIns="89118" bIns="44559" anchor="b"/>
          <a:lstStyle/>
          <a:p>
            <a:pPr algn="r" defTabSz="879475"/>
            <a:fld id="{E7B9D9D3-7EA1-421F-92F4-60A39672B240}" type="slidenum">
              <a:rPr lang="en-US" sz="1200">
                <a:latin typeface="Calibri" pitchFamily="34" charset="0"/>
                <a:cs typeface="Arial" pitchFamily="34" charset="0"/>
              </a:rPr>
              <a:pPr algn="r" defTabSz="879475"/>
              <a:t>4</a:t>
            </a:fld>
            <a:endParaRPr 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281664E-8224-4161-9066-712806BB7DFF}" type="slidenum">
              <a:rPr lang="en-US" smtClean="0">
                <a:latin typeface="Calibri" pitchFamily="34" charset="0"/>
              </a:rPr>
              <a:pPr/>
              <a:t>5</a:t>
            </a:fld>
            <a:endParaRPr lang="en-US" smtClean="0">
              <a:latin typeface="Calibri" pitchFamily="34" charset="0"/>
            </a:endParaRPr>
          </a:p>
        </p:txBody>
      </p:sp>
      <p:sp>
        <p:nvSpPr>
          <p:cNvPr id="2765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6813" y="692150"/>
            <a:ext cx="4618037" cy="3463925"/>
          </a:xfrm>
          <a:ln/>
        </p:spPr>
      </p:sp>
      <p:sp>
        <p:nvSpPr>
          <p:cNvPr id="27652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89118" tIns="44559" rIns="89118" bIns="44559"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7653" name="Slide Number Placeholder 3"/>
          <p:cNvSpPr txBox="1">
            <a:spLocks noGrp="1"/>
          </p:cNvSpPr>
          <p:nvPr/>
        </p:nvSpPr>
        <p:spPr bwMode="auto">
          <a:xfrm>
            <a:off x="3935413" y="8772525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118" tIns="44559" rIns="89118" bIns="44559" anchor="b"/>
          <a:lstStyle/>
          <a:p>
            <a:pPr algn="r" defTabSz="879475"/>
            <a:fld id="{A57D570B-6CC3-4E52-8299-8EC9CECA3C7E}" type="slidenum">
              <a:rPr lang="en-US" sz="1200">
                <a:latin typeface="Calibri" pitchFamily="34" charset="0"/>
                <a:cs typeface="Arial" pitchFamily="34" charset="0"/>
              </a:rPr>
              <a:pPr algn="r" defTabSz="879475"/>
              <a:t>5</a:t>
            </a:fld>
            <a:endParaRPr 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049F943-85F3-43AE-8623-F828107A4F88}" type="slidenum">
              <a:rPr lang="en-US" smtClean="0">
                <a:latin typeface="Calibri" pitchFamily="34" charset="0"/>
              </a:rPr>
              <a:pPr/>
              <a:t>6</a:t>
            </a:fld>
            <a:endParaRPr lang="en-US" smtClean="0">
              <a:latin typeface="Calibri" pitchFamily="34" charset="0"/>
            </a:endParaRPr>
          </a:p>
        </p:txBody>
      </p:sp>
      <p:sp>
        <p:nvSpPr>
          <p:cNvPr id="2867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6813" y="692150"/>
            <a:ext cx="4618037" cy="3463925"/>
          </a:xfrm>
          <a:ln/>
        </p:spPr>
      </p:sp>
      <p:sp>
        <p:nvSpPr>
          <p:cNvPr id="28676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89118" tIns="44559" rIns="89118" bIns="44559"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8677" name="Slide Number Placeholder 3"/>
          <p:cNvSpPr txBox="1">
            <a:spLocks noGrp="1"/>
          </p:cNvSpPr>
          <p:nvPr/>
        </p:nvSpPr>
        <p:spPr bwMode="auto">
          <a:xfrm>
            <a:off x="3935413" y="8772525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118" tIns="44559" rIns="89118" bIns="44559" anchor="b"/>
          <a:lstStyle/>
          <a:p>
            <a:pPr algn="r" defTabSz="879475"/>
            <a:fld id="{7DFDC6D4-6439-4AC3-9983-436CC49DA5A6}" type="slidenum">
              <a:rPr lang="en-US" sz="1200">
                <a:latin typeface="Calibri" pitchFamily="34" charset="0"/>
                <a:cs typeface="Arial" pitchFamily="34" charset="0"/>
              </a:rPr>
              <a:pPr algn="r" defTabSz="879475"/>
              <a:t>6</a:t>
            </a:fld>
            <a:endParaRPr 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C4AC547-5F69-4AEB-9B6D-FAF13F7A7921}" type="slidenum">
              <a:rPr lang="en-US" smtClean="0">
                <a:latin typeface="Calibri" pitchFamily="34" charset="0"/>
              </a:rPr>
              <a:pPr/>
              <a:t>7</a:t>
            </a:fld>
            <a:endParaRPr lang="en-US" smtClean="0">
              <a:latin typeface="Calibri" pitchFamily="34" charset="0"/>
            </a:endParaRPr>
          </a:p>
        </p:txBody>
      </p:sp>
      <p:sp>
        <p:nvSpPr>
          <p:cNvPr id="2969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6813" y="692150"/>
            <a:ext cx="4618037" cy="3463925"/>
          </a:xfrm>
          <a:ln/>
        </p:spPr>
      </p:sp>
      <p:sp>
        <p:nvSpPr>
          <p:cNvPr id="29700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89118" tIns="44559" rIns="89118" bIns="44559"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9701" name="Slide Number Placeholder 3"/>
          <p:cNvSpPr txBox="1">
            <a:spLocks noGrp="1"/>
          </p:cNvSpPr>
          <p:nvPr/>
        </p:nvSpPr>
        <p:spPr bwMode="auto">
          <a:xfrm>
            <a:off x="3935413" y="8772525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118" tIns="44559" rIns="89118" bIns="44559" anchor="b"/>
          <a:lstStyle/>
          <a:p>
            <a:pPr algn="r" defTabSz="879475"/>
            <a:fld id="{20701CD4-C207-42BD-A233-EC6ECF33EE77}" type="slidenum">
              <a:rPr lang="en-US" sz="1200">
                <a:latin typeface="Calibri" pitchFamily="34" charset="0"/>
                <a:cs typeface="Arial" pitchFamily="34" charset="0"/>
              </a:rPr>
              <a:pPr algn="r" defTabSz="879475"/>
              <a:t>7</a:t>
            </a:fld>
            <a:endParaRPr 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D4C22A6-7047-447A-9274-C359C22CE1AE}" type="slidenum">
              <a:rPr lang="en-US" smtClean="0">
                <a:latin typeface="Calibri" pitchFamily="34" charset="0"/>
              </a:rPr>
              <a:pPr/>
              <a:t>8</a:t>
            </a:fld>
            <a:endParaRPr lang="en-US" smtClean="0">
              <a:latin typeface="Calibri" pitchFamily="34" charset="0"/>
            </a:endParaRPr>
          </a:p>
        </p:txBody>
      </p:sp>
      <p:sp>
        <p:nvSpPr>
          <p:cNvPr id="3072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6813" y="692150"/>
            <a:ext cx="4618037" cy="3463925"/>
          </a:xfrm>
          <a:ln/>
        </p:spPr>
      </p:sp>
      <p:sp>
        <p:nvSpPr>
          <p:cNvPr id="3072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89118" tIns="44559" rIns="89118" bIns="44559"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30725" name="Slide Number Placeholder 3"/>
          <p:cNvSpPr txBox="1">
            <a:spLocks noGrp="1"/>
          </p:cNvSpPr>
          <p:nvPr/>
        </p:nvSpPr>
        <p:spPr bwMode="auto">
          <a:xfrm>
            <a:off x="3935413" y="8772525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118" tIns="44559" rIns="89118" bIns="44559" anchor="b"/>
          <a:lstStyle/>
          <a:p>
            <a:pPr algn="r" defTabSz="879475"/>
            <a:fld id="{DF3544C2-610F-4457-92A5-3951DFBE635C}" type="slidenum">
              <a:rPr lang="en-US" sz="1200">
                <a:latin typeface="Calibri" pitchFamily="34" charset="0"/>
                <a:cs typeface="Arial" pitchFamily="34" charset="0"/>
              </a:rPr>
              <a:pPr algn="r" defTabSz="879475"/>
              <a:t>8</a:t>
            </a:fld>
            <a:endParaRPr 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3EE6095-AAED-4D15-B796-49DB5840EE45}" type="slidenum">
              <a:rPr lang="en-US" smtClean="0">
                <a:latin typeface="Calibri" pitchFamily="34" charset="0"/>
              </a:rPr>
              <a:pPr/>
              <a:t>9</a:t>
            </a:fld>
            <a:endParaRPr lang="en-US" smtClean="0">
              <a:latin typeface="Calibri" pitchFamily="34" charset="0"/>
            </a:endParaRPr>
          </a:p>
        </p:txBody>
      </p:sp>
      <p:sp>
        <p:nvSpPr>
          <p:cNvPr id="3174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6813" y="692150"/>
            <a:ext cx="4618037" cy="3463925"/>
          </a:xfrm>
          <a:ln/>
        </p:spPr>
      </p:sp>
      <p:sp>
        <p:nvSpPr>
          <p:cNvPr id="31748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89118" tIns="44559" rIns="89118" bIns="44559"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31749" name="Slide Number Placeholder 3"/>
          <p:cNvSpPr txBox="1">
            <a:spLocks noGrp="1"/>
          </p:cNvSpPr>
          <p:nvPr/>
        </p:nvSpPr>
        <p:spPr bwMode="auto">
          <a:xfrm>
            <a:off x="3935413" y="8772525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118" tIns="44559" rIns="89118" bIns="44559" anchor="b"/>
          <a:lstStyle/>
          <a:p>
            <a:pPr algn="r" defTabSz="879475"/>
            <a:fld id="{48DEE121-010C-4BB8-84D5-1CA2607A1F3C}" type="slidenum">
              <a:rPr lang="en-US" sz="1200">
                <a:latin typeface="Calibri" pitchFamily="34" charset="0"/>
                <a:cs typeface="Arial" pitchFamily="34" charset="0"/>
              </a:rPr>
              <a:pPr algn="r" defTabSz="879475"/>
              <a:t>9</a:t>
            </a:fld>
            <a:endParaRPr 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A8BC67A-2E36-4C1E-B5BF-C7272BFB85E5}" type="slidenum">
              <a:rPr lang="en-US" smtClean="0">
                <a:latin typeface="Calibri" pitchFamily="34" charset="0"/>
              </a:rPr>
              <a:pPr/>
              <a:t>10</a:t>
            </a:fld>
            <a:endParaRPr lang="en-US" smtClean="0">
              <a:latin typeface="Calibri" pitchFamily="34" charset="0"/>
            </a:endParaRPr>
          </a:p>
        </p:txBody>
      </p:sp>
      <p:sp>
        <p:nvSpPr>
          <p:cNvPr id="3277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6813" y="692150"/>
            <a:ext cx="4618037" cy="3463925"/>
          </a:xfrm>
          <a:ln/>
        </p:spPr>
      </p:sp>
      <p:sp>
        <p:nvSpPr>
          <p:cNvPr id="32772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89118" tIns="44559" rIns="89118" bIns="44559"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32773" name="Slide Number Placeholder 3"/>
          <p:cNvSpPr txBox="1">
            <a:spLocks noGrp="1"/>
          </p:cNvSpPr>
          <p:nvPr/>
        </p:nvSpPr>
        <p:spPr bwMode="auto">
          <a:xfrm>
            <a:off x="3935413" y="8772525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118" tIns="44559" rIns="89118" bIns="44559" anchor="b"/>
          <a:lstStyle/>
          <a:p>
            <a:pPr algn="r" defTabSz="879475"/>
            <a:fld id="{C7932193-A62D-4DF5-BCD3-A5EAD45752F7}" type="slidenum">
              <a:rPr lang="en-US" sz="1200">
                <a:latin typeface="Calibri" pitchFamily="34" charset="0"/>
                <a:cs typeface="Arial" pitchFamily="34" charset="0"/>
              </a:rPr>
              <a:pPr algn="r" defTabSz="879475"/>
              <a:t>10</a:t>
            </a:fld>
            <a:endParaRPr 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1F849-8C63-4BAA-BCDF-2236EA05F8B0}" type="datetime1">
              <a:rPr lang="en-US"/>
              <a:pPr>
                <a:defRPr/>
              </a:pPr>
              <a:t>8/30/2018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133600" y="6619875"/>
            <a:ext cx="2362200" cy="238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BCA2A-24A4-4BEC-885D-366F84DA185E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86468-9A74-4288-B96E-6F954352FD2C}" type="datetime1">
              <a:rPr lang="en-US"/>
              <a:pPr>
                <a:defRPr/>
              </a:pPr>
              <a:t>8/30/2018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0E844-26BF-411F-B08E-818CC243981C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516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516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F0212-7C94-4EF3-A589-0FF2F770342F}" type="datetime1">
              <a:rPr lang="en-US"/>
              <a:pPr>
                <a:defRPr/>
              </a:pPr>
              <a:t>8/30/2018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E4BA4-A7E9-447D-A36A-B673D55FB1D6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A9568-5558-4B97-B272-A56A28DB476F}" type="datetime1">
              <a:rPr lang="en-US"/>
              <a:pPr>
                <a:defRPr/>
              </a:pPr>
              <a:t>8/30/2018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945F8-45EC-4BAD-9C92-968A32B27849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43875-3ABF-4D55-A126-4CB96DBBC114}" type="datetime1">
              <a:rPr lang="en-US"/>
              <a:pPr>
                <a:defRPr/>
              </a:pPr>
              <a:t>8/30/2018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610350"/>
            <a:ext cx="2362200" cy="247650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041D6F60-B11E-4241-A659-1E2FA29BCE7B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9521B6-CC67-4AD6-8A27-58C8FE0F0BE6}" type="datetime1">
              <a:rPr lang="en-US"/>
              <a:pPr>
                <a:defRPr/>
              </a:pPr>
              <a:t>8/30/2018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07FD1-CC4B-4102-AA1D-4944748D8922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50A1A-C45D-4D93-B0BD-46CD7D7B6BD9}" type="datetime1">
              <a:rPr lang="en-US"/>
              <a:pPr>
                <a:defRPr/>
              </a:pPr>
              <a:t>8/30/2018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50E14-6D5E-4C4E-96E8-F34554F6BAA7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EFC5E-8FBE-4C10-9712-05E780F725F4}" type="datetime1">
              <a:rPr lang="en-US"/>
              <a:pPr>
                <a:defRPr/>
              </a:pPr>
              <a:t>8/30/2018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4AA57-9BC9-4B88-876D-D849A69617A2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8C77C-5AC6-4CF7-AC87-7EE0B4B0751A}" type="datetime1">
              <a:rPr lang="en-US"/>
              <a:pPr>
                <a:defRPr/>
              </a:pPr>
              <a:t>8/30/2018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C4575-87AF-4F96-8C07-0CC68CB12605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C0A2E-7F85-4968-AF8C-4EF02E662F60}" type="datetime1">
              <a:rPr lang="en-US"/>
              <a:pPr>
                <a:defRPr/>
              </a:pPr>
              <a:t>8/30/2018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242AC-2220-4D37-9932-C22FEF902D37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pt-BR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C9603-0C52-464A-A40F-3D8EF2477D92}" type="datetime1">
              <a:rPr lang="en-US"/>
              <a:pPr>
                <a:defRPr/>
              </a:pPr>
              <a:t>8/30/2018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DD679A-711E-4DEB-B60B-6B4DFA9319BA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43800" y="58674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91300"/>
            <a:ext cx="1295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D3EFB418-FC3B-49F0-9204-67A3D4EBED35}" type="datetime1">
              <a:rPr lang="en-US"/>
              <a:pPr>
                <a:defRPr/>
              </a:pPr>
              <a:t>8/30/2018</a:t>
            </a:fld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591300"/>
            <a:ext cx="2895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pic>
        <p:nvPicPr>
          <p:cNvPr id="1031" name="Picture 8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400800"/>
            <a:ext cx="914400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610350"/>
            <a:ext cx="2362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7B80E48-CEC9-4868-B327-A57E8E8791C9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43" r:id="rId2"/>
    <p:sldLayoutId id="214748375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adb.org/" TargetMode="External"/><Relationship Id="rId2" Type="http://schemas.openxmlformats.org/officeDocument/2006/relationships/hyperlink" Target="mailto:anapa@iadb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43400" y="2743200"/>
            <a:ext cx="4495800" cy="1371600"/>
          </a:xfrm>
        </p:spPr>
        <p:txBody>
          <a:bodyPr/>
          <a:lstStyle/>
          <a:p>
            <a:pPr eaLnBrk="1" hangingPunct="1"/>
            <a:r>
              <a:rPr lang="pt-BR" sz="3200" smtClean="0">
                <a:solidFill>
                  <a:srgbClr val="0066CC"/>
                </a:solidFill>
              </a:rPr>
              <a:t/>
            </a:r>
            <a:br>
              <a:rPr lang="pt-BR" sz="3200" smtClean="0">
                <a:solidFill>
                  <a:srgbClr val="0066CC"/>
                </a:solidFill>
              </a:rPr>
            </a:br>
            <a:endParaRPr lang="en-US" sz="3200" smtClean="0">
              <a:solidFill>
                <a:srgbClr val="0066CC"/>
              </a:solidFill>
            </a:endParaRPr>
          </a:p>
        </p:txBody>
      </p:sp>
      <p:pic>
        <p:nvPicPr>
          <p:cNvPr id="4099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3075" y="423863"/>
            <a:ext cx="2895600" cy="103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76200" y="1454150"/>
            <a:ext cx="1841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endParaRPr lang="pt-BR" sz="14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4101" name="Rectangle 1"/>
          <p:cNvSpPr>
            <a:spLocks noChangeArrowheads="1"/>
          </p:cNvSpPr>
          <p:nvPr/>
        </p:nvSpPr>
        <p:spPr bwMode="auto">
          <a:xfrm>
            <a:off x="76200" y="1828800"/>
            <a:ext cx="9067800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s-AR" sz="4000"/>
          </a:p>
          <a:p>
            <a:pPr algn="ctr"/>
            <a:r>
              <a:rPr lang="es-AR" sz="4000"/>
              <a:t>Avaliando a Gestão para</a:t>
            </a:r>
          </a:p>
          <a:p>
            <a:pPr algn="ctr"/>
            <a:r>
              <a:rPr lang="es-AR" sz="4000"/>
              <a:t>Resultados nas Áreas</a:t>
            </a:r>
          </a:p>
          <a:p>
            <a:pPr algn="ctr"/>
            <a:r>
              <a:rPr lang="es-AR" sz="4000"/>
              <a:t>Fiscais dos Estados</a:t>
            </a:r>
          </a:p>
          <a:p>
            <a:pPr algn="ctr"/>
            <a:endParaRPr lang="es-AR" sz="4000" b="1">
              <a:solidFill>
                <a:srgbClr val="0066CC"/>
              </a:solidFill>
              <a:latin typeface="Unit-Bold (Headings)"/>
              <a:cs typeface="Arabic Typesetting" pitchFamily="66" charset="-78"/>
            </a:endParaRPr>
          </a:p>
          <a:p>
            <a:pPr algn="ctr"/>
            <a:endParaRPr lang="es-AR" sz="4000" b="1">
              <a:solidFill>
                <a:srgbClr val="0066CC"/>
              </a:solidFill>
              <a:latin typeface="Unit-Bold (Headings)"/>
              <a:cs typeface="Arabic Typesetting" pitchFamily="66" charset="-78"/>
            </a:endParaRPr>
          </a:p>
          <a:p>
            <a:pPr algn="r"/>
            <a:r>
              <a:rPr lang="es-AR" sz="3200" b="1">
                <a:solidFill>
                  <a:srgbClr val="0066CC"/>
                </a:solidFill>
                <a:latin typeface="Unit-Bold (Headings)"/>
                <a:cs typeface="Arabic Typesetting" pitchFamily="66" charset="-78"/>
              </a:rPr>
              <a:t>Setembro 2013</a:t>
            </a:r>
            <a:endParaRPr lang="en-US" sz="3200" b="1">
              <a:solidFill>
                <a:srgbClr val="0066CC"/>
              </a:solidFill>
              <a:latin typeface="Unit-Bold (Headings)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E201E14-E001-4F1C-91CA-4FFE9AFFC573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3315" name="Text Box 7"/>
          <p:cNvSpPr txBox="1">
            <a:spLocks noChangeArrowheads="1"/>
          </p:cNvSpPr>
          <p:nvPr/>
        </p:nvSpPr>
        <p:spPr bwMode="auto">
          <a:xfrm>
            <a:off x="4695825" y="39528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13316" name="TextBox 2"/>
          <p:cNvSpPr txBox="1">
            <a:spLocks noChangeArrowheads="1"/>
          </p:cNvSpPr>
          <p:nvPr/>
        </p:nvSpPr>
        <p:spPr bwMode="auto">
          <a:xfrm>
            <a:off x="0" y="152400"/>
            <a:ext cx="883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/>
          <a:lstStyle/>
          <a:p>
            <a:pPr algn="ctr" eaLnBrk="0" hangingPunct="0"/>
            <a:r>
              <a:rPr lang="pt-BR" sz="2800">
                <a:solidFill>
                  <a:srgbClr val="00B0F0"/>
                </a:solidFill>
              </a:rPr>
              <a:t>Modelo de Gestão para Resultados</a:t>
            </a:r>
          </a:p>
        </p:txBody>
      </p:sp>
      <p:sp>
        <p:nvSpPr>
          <p:cNvPr id="13317" name="TextBox 3"/>
          <p:cNvSpPr txBox="1">
            <a:spLocks noChangeArrowheads="1"/>
          </p:cNvSpPr>
          <p:nvPr/>
        </p:nvSpPr>
        <p:spPr bwMode="auto">
          <a:xfrm>
            <a:off x="71438" y="1108075"/>
            <a:ext cx="8915400" cy="535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/>
              <a:t>Estratégias para implementação:</a:t>
            </a:r>
          </a:p>
          <a:p>
            <a:endParaRPr lang="pt-BR" sz="2200"/>
          </a:p>
          <a:p>
            <a:pPr>
              <a:spcBef>
                <a:spcPts val="1200"/>
              </a:spcBef>
            </a:pPr>
            <a:r>
              <a:rPr lang="pt-BR" sz="2200" b="1"/>
              <a:t>Estratégia Emergencial </a:t>
            </a:r>
            <a:r>
              <a:rPr lang="pt-BR" sz="2200"/>
              <a:t>- problemas pontuais, devido à falta de iniciativas na organização que se encontram no estágio primitivo estacionário.</a:t>
            </a:r>
            <a:endParaRPr lang="es-AR" sz="2200"/>
          </a:p>
          <a:p>
            <a:pPr>
              <a:spcBef>
                <a:spcPts val="1200"/>
              </a:spcBef>
            </a:pPr>
            <a:r>
              <a:rPr lang="pt-BR" sz="2200" b="1"/>
              <a:t>Estratégia de Aperfeiçoamento </a:t>
            </a:r>
            <a:r>
              <a:rPr lang="pt-BR" sz="2200"/>
              <a:t>– preenche lacunas e promove a perspectiva integradora, inexistente tanto nas organizações que se encontram no estágio de expansão fragmentária e de gestão orientada para a eficiência operacional.</a:t>
            </a:r>
            <a:endParaRPr lang="es-AR" sz="2200"/>
          </a:p>
          <a:p>
            <a:pPr>
              <a:spcBef>
                <a:spcPts val="1200"/>
              </a:spcBef>
            </a:pPr>
            <a:r>
              <a:rPr lang="pt-BR" sz="2200" b="1"/>
              <a:t>Estratégia Transformadora </a:t>
            </a:r>
            <a:r>
              <a:rPr lang="pt-BR" sz="2200"/>
              <a:t>- produzir uma mudança estrutural na gestão estratégica da organização (por exemplo, do plano estratégico organizacional da secretaria estadual para um plano de qualidade fiscal para o estado.</a:t>
            </a:r>
            <a:endParaRPr lang="es-AR" sz="2200"/>
          </a:p>
          <a:p>
            <a:pPr algn="just"/>
            <a:endParaRPr lang="pt-BR" sz="240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ABBDBBC-94C6-4BA1-99E5-29465EDCE7FB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4339" name="Text Box 7"/>
          <p:cNvSpPr txBox="1">
            <a:spLocks noChangeArrowheads="1"/>
          </p:cNvSpPr>
          <p:nvPr/>
        </p:nvSpPr>
        <p:spPr bwMode="auto">
          <a:xfrm>
            <a:off x="4695825" y="39528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14340" name="TextBox 2"/>
          <p:cNvSpPr txBox="1">
            <a:spLocks noChangeArrowheads="1"/>
          </p:cNvSpPr>
          <p:nvPr/>
        </p:nvSpPr>
        <p:spPr bwMode="auto">
          <a:xfrm>
            <a:off x="0" y="152400"/>
            <a:ext cx="883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/>
          <a:lstStyle/>
          <a:p>
            <a:pPr algn="ctr" eaLnBrk="0" hangingPunct="0"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en-US" sz="2800" b="1">
                <a:solidFill>
                  <a:srgbClr val="00B0F0"/>
                </a:solidFill>
                <a:latin typeface="Unit-Bold (Headings)"/>
              </a:rPr>
              <a:t>RESULTADOS - COGEF</a:t>
            </a:r>
            <a:endParaRPr lang="pt-BR" sz="2800" b="1">
              <a:solidFill>
                <a:srgbClr val="00B0F0"/>
              </a:solidFill>
              <a:latin typeface="Unit-Bold (Headings)"/>
            </a:endParaRPr>
          </a:p>
        </p:txBody>
      </p:sp>
      <p:sp>
        <p:nvSpPr>
          <p:cNvPr id="14341" name="TextBox 3"/>
          <p:cNvSpPr txBox="1">
            <a:spLocks noChangeArrowheads="1"/>
          </p:cNvSpPr>
          <p:nvPr/>
        </p:nvSpPr>
        <p:spPr bwMode="auto">
          <a:xfrm>
            <a:off x="71438" y="1108075"/>
            <a:ext cx="89154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/>
              <a:t>Grau de implantação e a qualidade dos modelos de gestão para resultados. </a:t>
            </a:r>
          </a:p>
          <a:p>
            <a:pPr marL="800100" lvl="1" indent="-342900" algn="just">
              <a:buFont typeface="Arial" pitchFamily="34" charset="0"/>
              <a:buChar char="•"/>
            </a:pPr>
            <a:endParaRPr lang="pt-BR" sz="2400"/>
          </a:p>
          <a:p>
            <a:pPr marL="800100" lvl="1" indent="-342900" algn="just">
              <a:buFont typeface="Arial" pitchFamily="34" charset="0"/>
              <a:buChar char="•"/>
            </a:pPr>
            <a:endParaRPr lang="pt-BR" sz="2400"/>
          </a:p>
          <a:p>
            <a:pPr algn="just"/>
            <a:endParaRPr lang="pt-BR" sz="2400"/>
          </a:p>
        </p:txBody>
      </p:sp>
      <p:pic>
        <p:nvPicPr>
          <p:cNvPr id="143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514600"/>
            <a:ext cx="8077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8749864-417B-4C27-8BD3-0F04DAD76D06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5363" name="Text Box 7"/>
          <p:cNvSpPr txBox="1">
            <a:spLocks noChangeArrowheads="1"/>
          </p:cNvSpPr>
          <p:nvPr/>
        </p:nvSpPr>
        <p:spPr bwMode="auto">
          <a:xfrm>
            <a:off x="4695825" y="39528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15364" name="TextBox 2"/>
          <p:cNvSpPr txBox="1">
            <a:spLocks noChangeArrowheads="1"/>
          </p:cNvSpPr>
          <p:nvPr/>
        </p:nvSpPr>
        <p:spPr bwMode="auto">
          <a:xfrm>
            <a:off x="0" y="157163"/>
            <a:ext cx="883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/>
          <a:lstStyle/>
          <a:p>
            <a:pPr algn="ctr" eaLnBrk="0" hangingPunct="0"/>
            <a:r>
              <a:rPr lang="pt-BR" sz="2800" b="1">
                <a:solidFill>
                  <a:srgbClr val="00B0F0"/>
                </a:solidFill>
              </a:rPr>
              <a:t>RESULTADOS - COGEF</a:t>
            </a:r>
            <a:endParaRPr lang="pt-BR" b="1">
              <a:solidFill>
                <a:srgbClr val="00B0F0"/>
              </a:solidFill>
            </a:endParaRPr>
          </a:p>
          <a:p>
            <a:pPr algn="ctr" eaLnBrk="0" hangingPunct="0"/>
            <a:endParaRPr lang="pt-BR"/>
          </a:p>
          <a:p>
            <a:pPr eaLnBrk="0" hangingPunct="0"/>
            <a:endParaRPr lang="pt-BR"/>
          </a:p>
          <a:p>
            <a:pPr eaLnBrk="0" hangingPunct="0"/>
            <a:endParaRPr lang="pt-BR"/>
          </a:p>
          <a:p>
            <a:pPr eaLnBrk="0" hangingPunct="0"/>
            <a:endParaRPr lang="pt-BR"/>
          </a:p>
          <a:p>
            <a:pPr eaLnBrk="0" hangingPunct="0"/>
            <a:r>
              <a:rPr lang="pt-BR"/>
              <a:t>OBS: Ausência do alinhamento das unidades </a:t>
            </a:r>
          </a:p>
          <a:p>
            <a:pPr eaLnBrk="0" hangingPunct="0"/>
            <a:r>
              <a:rPr lang="pt-BR"/>
              <a:t>que compõem a estrutura implementadora </a:t>
            </a:r>
          </a:p>
          <a:p>
            <a:pPr eaLnBrk="0" hangingPunct="0"/>
            <a:r>
              <a:rPr lang="pt-BR"/>
              <a:t>e sistemática de monitoramento e avaliação.</a:t>
            </a:r>
            <a:endParaRPr lang="es-AR"/>
          </a:p>
          <a:p>
            <a:pPr algn="ctr" eaLnBrk="0" hangingPunct="0"/>
            <a:endParaRPr lang="pt-BR" sz="2800">
              <a:solidFill>
                <a:srgbClr val="00B0F0"/>
              </a:solidFill>
            </a:endParaRPr>
          </a:p>
        </p:txBody>
      </p:sp>
      <p:pic>
        <p:nvPicPr>
          <p:cNvPr id="1536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865188"/>
            <a:ext cx="6781800" cy="492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600FC06-25C8-4C8A-9E04-9C6C7135528C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6387" name="Text Box 7"/>
          <p:cNvSpPr txBox="1">
            <a:spLocks noChangeArrowheads="1"/>
          </p:cNvSpPr>
          <p:nvPr/>
        </p:nvSpPr>
        <p:spPr bwMode="auto">
          <a:xfrm>
            <a:off x="4695825" y="39528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16388" name="TextBox 2"/>
          <p:cNvSpPr txBox="1">
            <a:spLocks noChangeArrowheads="1"/>
          </p:cNvSpPr>
          <p:nvPr/>
        </p:nvSpPr>
        <p:spPr bwMode="auto">
          <a:xfrm>
            <a:off x="0" y="152400"/>
            <a:ext cx="883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/>
          <a:lstStyle/>
          <a:p>
            <a:pPr algn="ctr" eaLnBrk="0" hangingPunct="0"/>
            <a:r>
              <a:rPr lang="pt-BR" sz="2800" b="1">
                <a:solidFill>
                  <a:srgbClr val="00B0F0"/>
                </a:solidFill>
              </a:rPr>
              <a:t>RESULTADOS - COGEF</a:t>
            </a:r>
          </a:p>
        </p:txBody>
      </p:sp>
      <p:sp>
        <p:nvSpPr>
          <p:cNvPr id="16389" name="TextBox 3"/>
          <p:cNvSpPr txBox="1">
            <a:spLocks noChangeArrowheads="1"/>
          </p:cNvSpPr>
          <p:nvPr/>
        </p:nvSpPr>
        <p:spPr bwMode="auto">
          <a:xfrm>
            <a:off x="71438" y="1108075"/>
            <a:ext cx="89154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sz="2400"/>
          </a:p>
          <a:p>
            <a:r>
              <a:rPr lang="pt-BR" sz="2400" b="1"/>
              <a:t>Agenda estratégica - </a:t>
            </a:r>
            <a:r>
              <a:rPr lang="pt-BR" sz="2400"/>
              <a:t>as Secretarias possuem seus propósitos bem definidos, mas precisam avançar mais na análise do ambiente institucional, especificamente no que se refere à análise e gestão de </a:t>
            </a:r>
            <a:r>
              <a:rPr lang="pt-BR" sz="2400" i="1"/>
              <a:t>stakeholders</a:t>
            </a:r>
            <a:r>
              <a:rPr lang="pt-BR" sz="2400"/>
              <a:t>, bem como no quesito concernente à pesquisa de opinião aos usuários. No que concerne a resultados, a programação estratégica (objetivo, projetos e programas) é alinhada com a visão da organização, mas de forma geral as metas precisam ser mais desafiadoras. </a:t>
            </a:r>
            <a:endParaRPr lang="es-AR" sz="240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A2298E6-CC6E-420D-9B60-D648E21CBA85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7411" name="Text Box 7"/>
          <p:cNvSpPr txBox="1">
            <a:spLocks noChangeArrowheads="1"/>
          </p:cNvSpPr>
          <p:nvPr/>
        </p:nvSpPr>
        <p:spPr bwMode="auto">
          <a:xfrm>
            <a:off x="4695825" y="39528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17412" name="TextBox 2"/>
          <p:cNvSpPr txBox="1">
            <a:spLocks noChangeArrowheads="1"/>
          </p:cNvSpPr>
          <p:nvPr/>
        </p:nvSpPr>
        <p:spPr bwMode="auto">
          <a:xfrm>
            <a:off x="0" y="152400"/>
            <a:ext cx="883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/>
          <a:lstStyle/>
          <a:p>
            <a:pPr algn="ctr" eaLnBrk="0" hangingPunct="0"/>
            <a:r>
              <a:rPr lang="pt-BR" sz="2800" b="1">
                <a:solidFill>
                  <a:srgbClr val="00B0F0"/>
                </a:solidFill>
              </a:rPr>
              <a:t>RESULTADOS - COGEF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71438" y="1108075"/>
            <a:ext cx="8915400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Alinhamento da estrutura implementadora - </a:t>
            </a:r>
            <a:r>
              <a:rPr lang="pt-BR" sz="2400" dirty="0"/>
              <a:t>as Secretarias possuem um cruzamento da estratégia com a estrutura implementadora e estabelecem pactuação de resultados entre a liderança e as unidades executoras, mas não possuem uma forma razoável de incentivos meritórios e financeiros para o alcance das metas pactuadas.</a:t>
            </a:r>
          </a:p>
          <a:p>
            <a:pPr>
              <a:defRPr/>
            </a:pPr>
            <a:endParaRPr lang="pt-BR" sz="2400" dirty="0"/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pt-BR" sz="2000" dirty="0"/>
              <a:t>Apesar das Secretarias promoverem o alinhamento dos processos de trabalho, insumo básico para um bom dimensionamento da força de trabalho, são poucas aquelas que buscam dimensionar a força de trabalho em termos qualitativo e quantitativo. Também não é comum a realização de diagnósticos sobre a estrutura organizacional e a realização de iniciativas de alinhamento e otimização da estrutura para eliminar redundância, paralelismos, sobreposições e excessos</a:t>
            </a:r>
            <a:r>
              <a:rPr lang="pt-BR" sz="2400" dirty="0"/>
              <a:t>.</a:t>
            </a:r>
            <a:endParaRPr lang="es-AR" sz="2400" dirty="0"/>
          </a:p>
          <a:p>
            <a:pPr>
              <a:defRPr/>
            </a:pPr>
            <a:endParaRPr lang="es-AR" sz="2400" dirty="0"/>
          </a:p>
          <a:p>
            <a:pPr algn="just">
              <a:defRPr/>
            </a:pPr>
            <a:endParaRPr lang="pt-BR" sz="24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9B20DEA-9776-46F3-B23A-3511347D8030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8435" name="Text Box 7"/>
          <p:cNvSpPr txBox="1">
            <a:spLocks noChangeArrowheads="1"/>
          </p:cNvSpPr>
          <p:nvPr/>
        </p:nvSpPr>
        <p:spPr bwMode="auto">
          <a:xfrm>
            <a:off x="4695825" y="39528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18436" name="TextBox 2"/>
          <p:cNvSpPr txBox="1">
            <a:spLocks noChangeArrowheads="1"/>
          </p:cNvSpPr>
          <p:nvPr/>
        </p:nvSpPr>
        <p:spPr bwMode="auto">
          <a:xfrm>
            <a:off x="0" y="152400"/>
            <a:ext cx="883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/>
          <a:lstStyle/>
          <a:p>
            <a:pPr algn="ctr" eaLnBrk="0" hangingPunct="0"/>
            <a:r>
              <a:rPr lang="pt-BR" sz="2800" b="1">
                <a:solidFill>
                  <a:srgbClr val="00B0F0"/>
                </a:solidFill>
              </a:rPr>
              <a:t>RESULTADOS - COGEF</a:t>
            </a:r>
          </a:p>
        </p:txBody>
      </p:sp>
      <p:sp>
        <p:nvSpPr>
          <p:cNvPr id="18437" name="TextBox 3"/>
          <p:cNvSpPr txBox="1">
            <a:spLocks noChangeArrowheads="1"/>
          </p:cNvSpPr>
          <p:nvPr/>
        </p:nvSpPr>
        <p:spPr bwMode="auto">
          <a:xfrm>
            <a:off x="71438" y="1108075"/>
            <a:ext cx="8915400" cy="667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pt-BR" sz="2400" b="1"/>
              <a:t>Monitoramento e avaliação - </a:t>
            </a:r>
            <a:r>
              <a:rPr lang="pt-BR" sz="2400"/>
              <a:t>as Secretarias possuem uma unidade responsável por monitorar e avaliar o cumprimento dos resultados, mas carecem de um processo de comunicação com painéis de controle para disponibilizar o conjunto de informações relevantes sobre o desempenho às partes interessadas. </a:t>
            </a:r>
          </a:p>
          <a:p>
            <a:pPr>
              <a:spcBef>
                <a:spcPts val="1200"/>
              </a:spcBef>
            </a:pPr>
            <a:r>
              <a:rPr lang="pt-BR" sz="2400"/>
              <a:t>Existem sistemáticas de seguimento, mas o proveito do monitoramento e avaliação para a melhoria da gestão (da estratégia e o aprendizado organizacional em geral) e prestação de contas está em segundo plano. </a:t>
            </a:r>
          </a:p>
          <a:p>
            <a:pPr>
              <a:spcBef>
                <a:spcPts val="1200"/>
              </a:spcBef>
            </a:pPr>
            <a:r>
              <a:rPr lang="pt-BR" sz="2400"/>
              <a:t>De forma primária, as informações de monitoramento e avaliação dos objetivos e metas estão à disposição dos cidadãos na internet e em outros meios.</a:t>
            </a:r>
          </a:p>
          <a:p>
            <a:endParaRPr lang="es-AR" sz="2400"/>
          </a:p>
          <a:p>
            <a:endParaRPr lang="es-AR" sz="2400"/>
          </a:p>
          <a:p>
            <a:endParaRPr lang="es-AR" sz="2400"/>
          </a:p>
          <a:p>
            <a:pPr algn="just"/>
            <a:endParaRPr lang="pt-BR" sz="240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1C28412-11A7-4B08-999C-5B1AB212E50D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9459" name="Text Box 7"/>
          <p:cNvSpPr txBox="1">
            <a:spLocks noChangeArrowheads="1"/>
          </p:cNvSpPr>
          <p:nvPr/>
        </p:nvSpPr>
        <p:spPr bwMode="auto">
          <a:xfrm>
            <a:off x="4695825" y="39528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19460" name="TextBox 2"/>
          <p:cNvSpPr txBox="1">
            <a:spLocks noChangeArrowheads="1"/>
          </p:cNvSpPr>
          <p:nvPr/>
        </p:nvSpPr>
        <p:spPr bwMode="auto">
          <a:xfrm>
            <a:off x="0" y="152400"/>
            <a:ext cx="883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/>
          <a:lstStyle/>
          <a:p>
            <a:pPr algn="ctr" eaLnBrk="0" hangingPunct="0"/>
            <a:r>
              <a:rPr lang="pt-BR" sz="2800" b="1">
                <a:solidFill>
                  <a:srgbClr val="00B0F0"/>
                </a:solidFill>
              </a:rPr>
              <a:t>RESULTADOS - COGEF</a:t>
            </a:r>
          </a:p>
        </p:txBody>
      </p:sp>
      <p:sp>
        <p:nvSpPr>
          <p:cNvPr id="19461" name="TextBox 3"/>
          <p:cNvSpPr txBox="1">
            <a:spLocks noChangeArrowheads="1"/>
          </p:cNvSpPr>
          <p:nvPr/>
        </p:nvSpPr>
        <p:spPr bwMode="auto">
          <a:xfrm>
            <a:off x="71438" y="1108075"/>
            <a:ext cx="8915400" cy="597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pt-BR" sz="2400"/>
              <a:t>Conjunto de marcos conceituais que facilitarão a preparação dos Termos de Referências – TRs para as Secretarias que quiserem implementar a gestão para resultados, seja com recursos próprios seja com auxílio externo.</a:t>
            </a:r>
            <a:endParaRPr lang="es-AR" sz="2400"/>
          </a:p>
          <a:p>
            <a:pPr>
              <a:spcBef>
                <a:spcPts val="1200"/>
              </a:spcBef>
            </a:pPr>
            <a:r>
              <a:rPr lang="pt-BR" sz="2000"/>
              <a:t>Os marcos conceituais possuem </a:t>
            </a:r>
            <a:r>
              <a:rPr lang="pt-BR" sz="2000" b="1"/>
              <a:t>4 estratégias de implementação</a:t>
            </a:r>
            <a:r>
              <a:rPr lang="pt-BR" sz="2000"/>
              <a:t>:</a:t>
            </a:r>
            <a:endParaRPr lang="es-AR" sz="2000"/>
          </a:p>
          <a:p>
            <a:pPr>
              <a:spcBef>
                <a:spcPts val="1200"/>
              </a:spcBef>
            </a:pPr>
            <a:r>
              <a:rPr lang="pt-BR" sz="2000"/>
              <a:t>As estratégias 1, 2 e 3 são emergenciais e pontuais, pois visam suprir lacunas existentes nas Secretarias que se encontram em estágio inicial na adoção da gestão para resultados. Possuem poucas iniciativas e sem nenhuma perspectiva de integração.</a:t>
            </a:r>
            <a:endParaRPr lang="es-AR" sz="2000"/>
          </a:p>
          <a:p>
            <a:pPr>
              <a:spcBef>
                <a:spcPts val="1200"/>
              </a:spcBef>
            </a:pPr>
            <a:r>
              <a:rPr lang="pt-BR" sz="2000"/>
              <a:t>A estratégia 4 é de aperfeiçoamento, pois visa promover uma integração nas Secretarias que possuem muitas iniciativas fragmentárias, mas sem uma perspectiva alinhada aos objetivos desejados.</a:t>
            </a:r>
            <a:endParaRPr lang="es-AR" sz="2000"/>
          </a:p>
          <a:p>
            <a:endParaRPr lang="es-AR" sz="2400"/>
          </a:p>
          <a:p>
            <a:endParaRPr lang="es-AR" sz="2400"/>
          </a:p>
          <a:p>
            <a:endParaRPr lang="es-AR" sz="2400"/>
          </a:p>
          <a:p>
            <a:pPr algn="just"/>
            <a:endParaRPr lang="pt-BR" sz="240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279454D-DDD2-413B-A265-E35EAA6FAA58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0483" name="Text Box 7"/>
          <p:cNvSpPr txBox="1">
            <a:spLocks noChangeArrowheads="1"/>
          </p:cNvSpPr>
          <p:nvPr/>
        </p:nvSpPr>
        <p:spPr bwMode="auto">
          <a:xfrm>
            <a:off x="4695825" y="39528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20484" name="TextBox 2"/>
          <p:cNvSpPr txBox="1">
            <a:spLocks noChangeArrowheads="1"/>
          </p:cNvSpPr>
          <p:nvPr/>
        </p:nvSpPr>
        <p:spPr bwMode="auto">
          <a:xfrm>
            <a:off x="147638" y="42863"/>
            <a:ext cx="883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/>
          <a:lstStyle/>
          <a:p>
            <a:pPr algn="ctr" eaLnBrk="0" hangingPunct="0"/>
            <a:endParaRPr lang="pt-BR" sz="2800" b="1">
              <a:solidFill>
                <a:srgbClr val="00B0F0"/>
              </a:solidFill>
            </a:endParaRPr>
          </a:p>
        </p:txBody>
      </p:sp>
      <p:sp>
        <p:nvSpPr>
          <p:cNvPr id="20485" name="TextBox 3"/>
          <p:cNvSpPr txBox="1">
            <a:spLocks noChangeArrowheads="1"/>
          </p:cNvSpPr>
          <p:nvPr/>
        </p:nvSpPr>
        <p:spPr bwMode="auto">
          <a:xfrm>
            <a:off x="71438" y="1108075"/>
            <a:ext cx="8915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AR" sz="2400"/>
          </a:p>
          <a:p>
            <a:endParaRPr lang="es-AR" sz="2400"/>
          </a:p>
          <a:p>
            <a:endParaRPr lang="es-AR" sz="2400"/>
          </a:p>
          <a:p>
            <a:pPr algn="just"/>
            <a:endParaRPr lang="pt-BR" sz="2400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28600" y="42863"/>
          <a:ext cx="8458200" cy="6181458"/>
        </p:xfrm>
        <a:graphic>
          <a:graphicData uri="http://schemas.openxmlformats.org/drawingml/2006/table">
            <a:tbl>
              <a:tblPr firstRow="1" firstCol="1" bandRow="1"/>
              <a:tblGrid>
                <a:gridCol w="822239"/>
                <a:gridCol w="3978361"/>
                <a:gridCol w="533400"/>
                <a:gridCol w="3124200"/>
              </a:tblGrid>
              <a:tr h="268983">
                <a:tc gridSpan="4">
                  <a:txBody>
                    <a:bodyPr/>
                    <a:lstStyle/>
                    <a:p>
                      <a:pPr marL="17145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tabLst>
                          <a:tab pos="114300" algn="l"/>
                        </a:tabLst>
                      </a:pPr>
                      <a:r>
                        <a:rPr lang="x-none" sz="1000" b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Quadro 1. Estratégia 1 de implementação da gestão para resultados</a:t>
                      </a:r>
                      <a:endParaRPr lang="es-AR" sz="1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484332">
                <a:tc>
                  <a:txBody>
                    <a:bodyPr/>
                    <a:lstStyle/>
                    <a:p>
                      <a:pPr marL="17145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Iniciativas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Breve descrição da iniciativa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Ações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226213">
                <a:tc rowSpan="2">
                  <a:txBody>
                    <a:bodyPr/>
                    <a:lstStyle/>
                    <a:p>
                      <a:pPr marL="17145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Iniciativa 1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dirty="0">
                          <a:solidFill>
                            <a:srgbClr val="5A5A5A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Realizar oficinas para análise do ambiente institucional de forma a subsidiar direcionamentos estratégicos: análise SWOT, análise de cenários, análise de </a:t>
                      </a:r>
                      <a:r>
                        <a:rPr lang="pt-BR" sz="1000" i="1" dirty="0" err="1">
                          <a:solidFill>
                            <a:srgbClr val="5A5A5A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stakeholders</a:t>
                      </a:r>
                      <a:r>
                        <a:rPr lang="pt-BR" sz="1000" dirty="0">
                          <a:solidFill>
                            <a:srgbClr val="5A5A5A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e satisfação dos usuários. Estabelecer/revisar o propósito da organização (missão, visão e valores).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1.1</a:t>
                      </a:r>
                      <a:endParaRPr lang="es-AR" sz="100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>
                          <a:solidFill>
                            <a:srgbClr val="5A5A5A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Oficina de Problematização.</a:t>
                      </a:r>
                      <a:endParaRPr lang="es-AR" sz="100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32475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1.2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Oficina de Construção do Perfil Organizacional.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4332">
                <a:tc>
                  <a:txBody>
                    <a:bodyPr/>
                    <a:lstStyle/>
                    <a:p>
                      <a:pPr marL="17145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Iniciativa 2</a:t>
                      </a:r>
                      <a:endParaRPr lang="es-AR" sz="100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dirty="0">
                          <a:solidFill>
                            <a:srgbClr val="5A5A5A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Definir um Programa de comunicação disseminando os conteúdos produzidos nas oficinas.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2.1</a:t>
                      </a:r>
                      <a:endParaRPr lang="es-AR" sz="100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dirty="0">
                          <a:solidFill>
                            <a:srgbClr val="5A5A5A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Realizar campanha de Comunicação apropriada a cada produto das iniciativas.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484332">
                <a:tc rowSpan="6">
                  <a:txBody>
                    <a:bodyPr/>
                    <a:lstStyle/>
                    <a:p>
                      <a:pPr marL="17145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Iniciativa 3</a:t>
                      </a:r>
                      <a:endParaRPr lang="es-AR" sz="100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dirty="0">
                          <a:solidFill>
                            <a:srgbClr val="5A5A5A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Definir/revisar os resultados estratégicos desejados a partir da formulação de objetivos, sob a forma de um mapa estratégico.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3.1</a:t>
                      </a:r>
                      <a:endParaRPr lang="es-AR" sz="100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dirty="0">
                          <a:solidFill>
                            <a:srgbClr val="5A5A5A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Capacitar os colaboradores em Planejamento Estratégico e na metodologia do BSC.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00570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3.2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Definir/revisar a Missão, Visão e Valores da SEFAZ e construir o Mapa Estratégico (utilizando o </a:t>
                      </a:r>
                      <a:r>
                        <a:rPr lang="pt-BR" sz="1000" i="1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Balanced</a:t>
                      </a:r>
                      <a:r>
                        <a:rPr lang="pt-BR" sz="1000" i="1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Scorecard</a:t>
                      </a:r>
                      <a:r>
                        <a:rPr lang="pt-BR" sz="1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- BSC) em encontros com as equipes com as unidades da Secretaria.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213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3.3</a:t>
                      </a:r>
                      <a:endParaRPr lang="es-AR" sz="100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dirty="0">
                          <a:solidFill>
                            <a:srgbClr val="5A5A5A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Consolidar os primeiros consensos.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42451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3.4</a:t>
                      </a:r>
                      <a:endParaRPr lang="es-AR" sz="100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dirty="0">
                          <a:solidFill>
                            <a:srgbClr val="5A5A5A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Encontros com a alta administração para colher contribuições sobre a primeira versão do mapa estratégico.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42451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3.5</a:t>
                      </a:r>
                      <a:endParaRPr lang="es-AR" sz="100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Validação final do propósito da organização (missão, visão e valores) e do mapa estratégico pelo Secretário estadual da Fazenda.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4332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3.6</a:t>
                      </a:r>
                      <a:endParaRPr lang="es-AR" sz="100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Apresentação para toda secretaria do Mapa Estratégico definitivo.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9DCE75C-B830-47C5-ACB6-86DD67A76759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1507" name="Text Box 7"/>
          <p:cNvSpPr txBox="1">
            <a:spLocks noChangeArrowheads="1"/>
          </p:cNvSpPr>
          <p:nvPr/>
        </p:nvSpPr>
        <p:spPr bwMode="auto">
          <a:xfrm>
            <a:off x="4695825" y="39528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21508" name="TextBox 2"/>
          <p:cNvSpPr txBox="1">
            <a:spLocks noChangeArrowheads="1"/>
          </p:cNvSpPr>
          <p:nvPr/>
        </p:nvSpPr>
        <p:spPr bwMode="auto">
          <a:xfrm>
            <a:off x="147638" y="42863"/>
            <a:ext cx="883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/>
          <a:lstStyle/>
          <a:p>
            <a:pPr algn="ctr" eaLnBrk="0" hangingPunct="0"/>
            <a:endParaRPr lang="pt-BR" sz="2800" b="1">
              <a:solidFill>
                <a:srgbClr val="00B0F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80963" y="2924175"/>
          <a:ext cx="8681666" cy="2057400"/>
        </p:xfrm>
        <a:graphic>
          <a:graphicData uri="http://schemas.openxmlformats.org/drawingml/2006/table">
            <a:tbl>
              <a:tblPr firstRow="1" firstCol="1" bandRow="1"/>
              <a:tblGrid>
                <a:gridCol w="909266"/>
                <a:gridCol w="3029638"/>
                <a:gridCol w="1045015"/>
                <a:gridCol w="3697747"/>
              </a:tblGrid>
              <a:tr h="450850">
                <a:tc rowSpan="5">
                  <a:txBody>
                    <a:bodyPr/>
                    <a:lstStyle/>
                    <a:p>
                      <a:pPr marL="17145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Iniciativa 4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dirty="0">
                          <a:solidFill>
                            <a:srgbClr val="5A5A5A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Desdobrar os objetivos em indicadores de desempenho e metas.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4.1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>
                          <a:solidFill>
                            <a:srgbClr val="5A5A5A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Realizar reuniões internas com as unidades para desdobramento dos objetivos em indicadores e metas.</a:t>
                      </a:r>
                      <a:endParaRPr lang="es-AR" sz="100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25425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4.2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Consolidar os indicadores e metas.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450850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4.3</a:t>
                      </a:r>
                      <a:endParaRPr lang="es-AR" sz="100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Promover encontros com a alta administração para validação dos indicadores e metas.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450850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4.4</a:t>
                      </a:r>
                      <a:endParaRPr lang="es-AR" sz="100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Validar os indicadores e metas pelo Secretário Estadual da Fazenda.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450850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4.5</a:t>
                      </a:r>
                      <a:endParaRPr lang="es-AR" sz="100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Apresentar para toda secretaria o Mapa Estratégico com os indicadores e metas definidos.</a:t>
                      </a:r>
                      <a:endParaRPr lang="es-AR" sz="1000" dirty="0">
                        <a:solidFill>
                          <a:srgbClr val="5A5A5A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1990" marR="319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105400"/>
          </a:xfrm>
        </p:spPr>
        <p:txBody>
          <a:bodyPr/>
          <a:lstStyle/>
          <a:p>
            <a:pPr marL="0" lvl="3" indent="0" algn="ctr" defTabSz="971550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Ana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Lúcia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Dezolt</a:t>
            </a:r>
          </a:p>
          <a:p>
            <a:pPr marL="0" lvl="3" indent="0" algn="ctr" defTabSz="971550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Especialista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Sênior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Gestão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Fiscal e Municipal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82550" lvl="3" defTabSz="971550">
              <a:lnSpc>
                <a:spcPct val="80000"/>
              </a:lnSpc>
              <a:buClr>
                <a:schemeClr val="tx1"/>
              </a:buClr>
              <a:defRPr/>
            </a:pPr>
            <a:endParaRPr lang="pt-BR" sz="2400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marL="0" lvl="4" indent="0" algn="r" defTabSz="971550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endParaRPr lang="pt-BR" sz="2400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marL="0" lvl="4" indent="0" algn="r" defTabSz="971550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r>
              <a:rPr lang="pt-BR" sz="2400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Telefone:</a:t>
            </a:r>
            <a:r>
              <a:rPr lang="en-US" sz="2400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pt-BR" sz="2400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61) 3317-4278/4256</a:t>
            </a:r>
          </a:p>
          <a:p>
            <a:pPr marL="82550" lvl="3" algn="r" defTabSz="971550">
              <a:lnSpc>
                <a:spcPct val="80000"/>
              </a:lnSpc>
              <a:buClr>
                <a:schemeClr val="tx1"/>
              </a:buClr>
              <a:defRPr/>
            </a:pPr>
            <a:r>
              <a:rPr lang="pt-BR" sz="2400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e-mail </a:t>
            </a:r>
            <a:r>
              <a:rPr lang="en-US" sz="2400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pt-BR" sz="2400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  <a:hlinkClick r:id="rId2"/>
              </a:rPr>
              <a:t>anapa@iadb.org</a:t>
            </a:r>
            <a:endParaRPr lang="pt-BR" sz="2400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marL="82550" lvl="3" defTabSz="971550">
              <a:lnSpc>
                <a:spcPct val="80000"/>
              </a:lnSpc>
              <a:buClr>
                <a:schemeClr val="tx1"/>
              </a:buClr>
              <a:defRPr/>
            </a:pPr>
            <a:endParaRPr lang="pt-BR" sz="2400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marL="0" lvl="3" indent="0" defTabSz="971550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endParaRPr lang="pt-BR" sz="2400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marL="0" lvl="3" indent="0" algn="ctr" defTabSz="971550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r>
              <a:rPr lang="pt-BR" sz="2400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Banco Interamericano de Desenvolvimento - BID</a:t>
            </a:r>
          </a:p>
          <a:p>
            <a:pPr marL="0" lvl="4" indent="0" algn="ctr" defTabSz="971550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r>
              <a:rPr lang="pt-BR" sz="24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S.E.N. Quadra 802 Conjunto F lote 39</a:t>
            </a:r>
          </a:p>
          <a:p>
            <a:pPr marL="0" lvl="4" indent="0" algn="ctr" defTabSz="971550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r>
              <a:rPr lang="pt-BR" sz="24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CEP: 70.800-400</a:t>
            </a:r>
          </a:p>
          <a:p>
            <a:pPr marL="0" lvl="4" indent="0" algn="ctr" defTabSz="971550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r>
              <a:rPr lang="pt-BR" sz="24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Brasil  - Brasília – DF</a:t>
            </a:r>
            <a:endParaRPr lang="en-US" sz="2400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marL="0" lvl="3" indent="0" algn="ctr" defTabSz="971550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r>
              <a:rPr lang="pt-BR" sz="2400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Home Page - </a:t>
            </a:r>
            <a:r>
              <a:rPr lang="pt-BR" sz="2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  <a:hlinkClick r:id="rId3"/>
              </a:rPr>
              <a:t>http://www.iadb.org</a:t>
            </a:r>
            <a:endParaRPr lang="pt-BR" sz="2400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dirty="0" smtClean="0"/>
          </a:p>
        </p:txBody>
      </p:sp>
      <p:sp>
        <p:nvSpPr>
          <p:cNvPr id="2253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E0BF1FC-0246-4A11-B8EC-F3C76437F2D2}" type="slidenum">
              <a:rPr lang="en-US" smtClean="0"/>
              <a:pPr/>
              <a:t>19</a:t>
            </a:fld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2FE4D16-D19B-42B3-A05B-FAD12244A14E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123" name="Text Box 7"/>
          <p:cNvSpPr txBox="1">
            <a:spLocks noChangeArrowheads="1"/>
          </p:cNvSpPr>
          <p:nvPr/>
        </p:nvSpPr>
        <p:spPr bwMode="auto">
          <a:xfrm>
            <a:off x="4695825" y="39528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5124" name="TextBox 2"/>
          <p:cNvSpPr txBox="1">
            <a:spLocks noChangeArrowheads="1"/>
          </p:cNvSpPr>
          <p:nvPr/>
        </p:nvSpPr>
        <p:spPr bwMode="auto">
          <a:xfrm>
            <a:off x="0" y="152400"/>
            <a:ext cx="883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/>
          <a:lstStyle/>
          <a:p>
            <a:pPr algn="ctr" eaLnBrk="0" hangingPunct="0"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en-US" sz="2800" b="1">
                <a:solidFill>
                  <a:srgbClr val="00B0F0"/>
                </a:solidFill>
                <a:latin typeface="Unit-Bold (Headings)"/>
              </a:rPr>
              <a:t>ANTECEDENTES</a:t>
            </a:r>
            <a:endParaRPr lang="pt-BR" sz="2800" b="1">
              <a:solidFill>
                <a:srgbClr val="00B0F0"/>
              </a:solidFill>
              <a:latin typeface="Unit-Bold (Headings)"/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71438" y="1108075"/>
            <a:ext cx="8915400" cy="53546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/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pt-BR" sz="2400" dirty="0"/>
              <a:t>Objetivo: aperfeiçoamento da metodologia e instrumentos de apoio à Gestão para Resultados, por meio da avaliação das práticas estaduais e da identificação de oportunidades de aperfeiçoamento e desenvolvimento da gestão para resultados.</a:t>
            </a:r>
          </a:p>
          <a:p>
            <a:pPr algn="just">
              <a:defRPr/>
            </a:pPr>
            <a:endParaRPr lang="pt-BR" sz="2400" dirty="0"/>
          </a:p>
          <a:p>
            <a:pPr marL="342900" indent="-342900" algn="just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pt-BR" sz="2400" dirty="0"/>
              <a:t>Grupo de Trabalho:</a:t>
            </a:r>
          </a:p>
          <a:p>
            <a:pPr marL="800100" lvl="1" indent="-342900" algn="just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pt-BR" sz="2000" dirty="0"/>
              <a:t>Banco Interamericano de Desenvolvimento – BID (Programa de Implementação da Sustentabilidade Externa do Plano de Ação de Médio Prazo para a Eficácia no Desenvolvimento – PRODEV).</a:t>
            </a:r>
          </a:p>
          <a:p>
            <a:pPr marL="800100" lvl="1" indent="-342900" algn="just">
              <a:buFont typeface="Arial" pitchFamily="34" charset="0"/>
              <a:buChar char="•"/>
              <a:defRPr/>
            </a:pPr>
            <a:r>
              <a:rPr lang="pt-BR" sz="2000" dirty="0"/>
              <a:t>Instituto </a:t>
            </a:r>
            <a:r>
              <a:rPr lang="pt-BR" sz="2000" dirty="0" err="1"/>
              <a:t>Publix</a:t>
            </a:r>
            <a:r>
              <a:rPr lang="pt-BR" sz="2000" dirty="0"/>
              <a:t>.</a:t>
            </a:r>
          </a:p>
          <a:p>
            <a:pPr marL="800100" lvl="1" indent="-342900" algn="just">
              <a:buFont typeface="Arial" pitchFamily="34" charset="0"/>
              <a:buChar char="•"/>
              <a:defRPr/>
            </a:pPr>
            <a:r>
              <a:rPr lang="pt-BR" sz="2000" dirty="0"/>
              <a:t>Comissão de Gestão Fazendária – COGEF, grupo técnico vinculado ao Conselho de Política Fazendária – CONFAZ, do Ministério da Fazenda.</a:t>
            </a:r>
            <a:endParaRPr lang="es-AR" sz="2000" dirty="0"/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en-US" sz="24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50EDD48-0299-4E22-840D-466568310C23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147" name="Text Box 7"/>
          <p:cNvSpPr txBox="1">
            <a:spLocks noChangeArrowheads="1"/>
          </p:cNvSpPr>
          <p:nvPr/>
        </p:nvSpPr>
        <p:spPr bwMode="auto">
          <a:xfrm>
            <a:off x="4695825" y="39528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6148" name="TextBox 2"/>
          <p:cNvSpPr txBox="1">
            <a:spLocks noChangeArrowheads="1"/>
          </p:cNvSpPr>
          <p:nvPr/>
        </p:nvSpPr>
        <p:spPr bwMode="auto">
          <a:xfrm>
            <a:off x="0" y="152400"/>
            <a:ext cx="883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/>
          <a:lstStyle/>
          <a:p>
            <a:pPr algn="ctr" eaLnBrk="0" hangingPunct="0"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en-US" sz="2800" b="1">
                <a:solidFill>
                  <a:srgbClr val="00B0F0"/>
                </a:solidFill>
                <a:latin typeface="Unit-Bold (Headings)"/>
              </a:rPr>
              <a:t>CONTEXTUALIZAÇÃO</a:t>
            </a:r>
            <a:endParaRPr lang="pt-BR" sz="2800" b="1">
              <a:solidFill>
                <a:srgbClr val="00B0F0"/>
              </a:solidFill>
              <a:latin typeface="Unit-Bold (Headings)"/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71438" y="1108075"/>
            <a:ext cx="8915400" cy="546258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/>
          <a:p>
            <a:pPr algn="just">
              <a:defRPr/>
            </a:pPr>
            <a:endParaRPr lang="pt-BR" sz="2800" dirty="0"/>
          </a:p>
          <a:p>
            <a:pPr algn="just">
              <a:defRPr/>
            </a:pPr>
            <a:r>
              <a:rPr lang="pt-BR" sz="2800" dirty="0"/>
              <a:t>Experiência piloto: Uso do ambiente criado pela Comissão para a implantação de novas tecnologias de apoio ao ciclo da gestão, principalmente para ampliação das capacidades para monitoramento e avaliação de resultados, em decorrência da modernização das áreas de planejamento, orçamento, administração financeira, auditoria interna e externa e gestão de programas e projetos.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endParaRPr lang="es-AR" sz="2400" dirty="0"/>
          </a:p>
          <a:p>
            <a:pPr algn="just">
              <a:defRPr/>
            </a:pPr>
            <a:endParaRPr lang="pt-BR" sz="2400" dirty="0"/>
          </a:p>
          <a:p>
            <a:pPr marL="342900" indent="-342900" algn="just">
              <a:spcBef>
                <a:spcPts val="600"/>
              </a:spcBef>
              <a:buFont typeface="Arial" pitchFamily="34" charset="0"/>
              <a:buChar char="•"/>
              <a:defRPr/>
            </a:pPr>
            <a:endParaRPr lang="es-AR" sz="2000" dirty="0"/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en-US" sz="24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4BDF18E-2220-40D7-96BD-55187C3B675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4695825" y="39528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7172" name="TextBox 2"/>
          <p:cNvSpPr txBox="1">
            <a:spLocks noChangeArrowheads="1"/>
          </p:cNvSpPr>
          <p:nvPr/>
        </p:nvSpPr>
        <p:spPr bwMode="auto">
          <a:xfrm>
            <a:off x="0" y="152400"/>
            <a:ext cx="883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/>
          <a:lstStyle/>
          <a:p>
            <a:pPr algn="ctr" eaLnBrk="0" hangingPunct="0"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en-US" sz="2800" b="1">
                <a:solidFill>
                  <a:srgbClr val="00B0F0"/>
                </a:solidFill>
                <a:latin typeface="Unit-Bold (Headings)"/>
              </a:rPr>
              <a:t>CONTEXTUALIZAÇÃO - ETAPAS</a:t>
            </a:r>
            <a:endParaRPr lang="pt-BR" sz="2800" b="1">
              <a:solidFill>
                <a:srgbClr val="00B0F0"/>
              </a:solidFill>
              <a:latin typeface="Unit-Bold (Headings)"/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71438" y="1108075"/>
            <a:ext cx="89154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/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pt-BR" sz="2400" dirty="0"/>
              <a:t>Diagnóstico (questionário de análise da gestão por resultados para os governos estaduais – SEP/PRODEV) que teve por objetivo elaborar um mapa da capacidade dos estados brasileiros para o monitoramento e a avaliação dos programas e projetos de investimento público, determinando seus principais desafios e propondo um plano de ação para a efetividade do desenvolvimento no âmbito estadual.</a:t>
            </a:r>
            <a:endParaRPr lang="es-AR" sz="2400" dirty="0"/>
          </a:p>
          <a:p>
            <a:pPr marL="800100" lvl="1" indent="-342900" algn="just">
              <a:buFont typeface="Arial" pitchFamily="34" charset="0"/>
              <a:buChar char="•"/>
              <a:defRPr/>
            </a:pPr>
            <a:endParaRPr lang="pt-BR" sz="2400" dirty="0"/>
          </a:p>
          <a:p>
            <a:pPr algn="just">
              <a:defRPr/>
            </a:pPr>
            <a:endParaRPr lang="pt-BR" sz="24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0A60BCA-51D2-4D32-AF7B-D7E5D7055A85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8195" name="Text Box 7"/>
          <p:cNvSpPr txBox="1">
            <a:spLocks noChangeArrowheads="1"/>
          </p:cNvSpPr>
          <p:nvPr/>
        </p:nvSpPr>
        <p:spPr bwMode="auto">
          <a:xfrm>
            <a:off x="4695825" y="39528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8196" name="TextBox 2"/>
          <p:cNvSpPr txBox="1">
            <a:spLocks noChangeArrowheads="1"/>
          </p:cNvSpPr>
          <p:nvPr/>
        </p:nvSpPr>
        <p:spPr bwMode="auto">
          <a:xfrm>
            <a:off x="0" y="152400"/>
            <a:ext cx="883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/>
          <a:lstStyle/>
          <a:p>
            <a:pPr algn="ctr" eaLnBrk="0" hangingPunct="0"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en-US" sz="2800" b="1">
                <a:solidFill>
                  <a:srgbClr val="00B0F0"/>
                </a:solidFill>
                <a:latin typeface="Unit-Bold (Headings)"/>
              </a:rPr>
              <a:t>CONTEXTUALIZAÇÃO - ETAPAS</a:t>
            </a:r>
            <a:endParaRPr lang="pt-BR" sz="2800" b="1">
              <a:solidFill>
                <a:srgbClr val="00B0F0"/>
              </a:solidFill>
              <a:latin typeface="Unit-Bold (Headings)"/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71438" y="1108075"/>
            <a:ext cx="891540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/>
          <a:p>
            <a:pPr marL="342900" indent="-342900" algn="just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pt-BR" sz="2400" dirty="0"/>
              <a:t>OFICINAS DE TRABALHO</a:t>
            </a:r>
          </a:p>
          <a:p>
            <a:pPr>
              <a:spcBef>
                <a:spcPts val="1200"/>
              </a:spcBef>
              <a:defRPr/>
            </a:pPr>
            <a:r>
              <a:rPr lang="pt-BR" dirty="0"/>
              <a:t>	1ª Oficina: promover o  nivelamento conceitual sobre a gestão para resultados, destacando seus elementos e significados; e realizar a avaliação do grau de implantação e qualidade dos modelos de gestão para resultados, à luz das práticas gerenciais correntes na área fiscal, permitindo a identificação de lacunas a fim de oferecer oportunidades para melhorias.</a:t>
            </a:r>
            <a:endParaRPr lang="es-AR" dirty="0"/>
          </a:p>
          <a:p>
            <a:pPr>
              <a:spcBef>
                <a:spcPts val="1200"/>
              </a:spcBef>
              <a:defRPr/>
            </a:pPr>
            <a:r>
              <a:rPr lang="pt-BR" dirty="0"/>
              <a:t>	2ª Oficina: consolidar e finalizar o plano de implementação/melhoria do modelo de gestão para resultados das Secretarias da Área Fazendária e elaborar os marcos conceituais para elaboração de termos de referências para a contratação de serviços que auxiliem a execução dos planos.</a:t>
            </a:r>
            <a:endParaRPr lang="es-AR" dirty="0"/>
          </a:p>
          <a:p>
            <a:pPr>
              <a:spcBef>
                <a:spcPts val="1200"/>
              </a:spcBef>
              <a:defRPr/>
            </a:pPr>
            <a:r>
              <a:rPr lang="pt-BR" dirty="0"/>
              <a:t>	3ª Oficina: elaborar o planejamento estratégico da COGEF, a partir dos planos de implementação/melhoria da gestão para resultados das SEAFAZ. Também foi construída a proposta do modelo de monitoramento e avaliação dos planos de melhorias das secretarias.</a:t>
            </a:r>
            <a:endParaRPr lang="es-AR" dirty="0"/>
          </a:p>
          <a:p>
            <a:pPr marL="800100" lvl="1" indent="-342900" algn="just">
              <a:buFont typeface="Arial" pitchFamily="34" charset="0"/>
              <a:buChar char="•"/>
              <a:defRPr/>
            </a:pPr>
            <a:endParaRPr lang="pt-BR" sz="2400" dirty="0"/>
          </a:p>
          <a:p>
            <a:pPr algn="just">
              <a:defRPr/>
            </a:pPr>
            <a:endParaRPr lang="pt-BR" sz="24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A1241E5-ECBE-4627-9C01-C1B871B1113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9219" name="Text Box 7"/>
          <p:cNvSpPr txBox="1">
            <a:spLocks noChangeArrowheads="1"/>
          </p:cNvSpPr>
          <p:nvPr/>
        </p:nvSpPr>
        <p:spPr bwMode="auto">
          <a:xfrm>
            <a:off x="4695825" y="39528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9220" name="TextBox 2"/>
          <p:cNvSpPr txBox="1">
            <a:spLocks noChangeArrowheads="1"/>
          </p:cNvSpPr>
          <p:nvPr/>
        </p:nvSpPr>
        <p:spPr bwMode="auto">
          <a:xfrm>
            <a:off x="0" y="152400"/>
            <a:ext cx="883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/>
          <a:lstStyle/>
          <a:p>
            <a:pPr algn="ctr" eaLnBrk="0" hangingPunct="0"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en-US" sz="2800" b="1">
                <a:solidFill>
                  <a:srgbClr val="00B0F0"/>
                </a:solidFill>
                <a:latin typeface="Unit-Bold (Headings)"/>
              </a:rPr>
              <a:t>CONTEXTUALIZAÇÃO - OBJETIVO</a:t>
            </a:r>
            <a:endParaRPr lang="pt-BR" sz="2800" b="1">
              <a:solidFill>
                <a:srgbClr val="00B0F0"/>
              </a:solidFill>
              <a:latin typeface="Unit-Bold (Headings)"/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71438" y="1108075"/>
            <a:ext cx="8915400" cy="55705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/>
          <a:p>
            <a:pPr marL="342900" indent="-342900" algn="just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pt-BR" sz="2400" dirty="0"/>
              <a:t>A aplicação do instrumento no âmbito da COGEF teve como objetivo identificar o grau de implementação da gestão para resultados nas Secretarias, propondo metodologia para sua aplicação nos diferentes estágios que se possam encontrar por meio de consenso das ações prioritárias e abordagem a ser seguida para sua implementação. </a:t>
            </a:r>
          </a:p>
          <a:p>
            <a:pPr marL="342900" indent="-342900" algn="just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pt-BR" sz="2400" dirty="0"/>
              <a:t>Como resultado obteve-se a identificação dos atributos essenciais para um bom modelo de gestão para resultados.</a:t>
            </a:r>
          </a:p>
          <a:p>
            <a:pPr marL="342900" indent="-342900" algn="just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pt-BR" sz="2400" dirty="0"/>
              <a:t>Gerir para resultados significa defini-los (a partir de um planejamento abrangente), buscar alcançá-los (mediante processos claros de implementação), monitorá-los e avaliá-los (a partir de controles, acompanhamento e ajustes decorrentes) de forma integrada. </a:t>
            </a:r>
          </a:p>
          <a:p>
            <a:pPr algn="just">
              <a:defRPr/>
            </a:pPr>
            <a:endParaRPr lang="pt-BR" sz="24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E305CC6-6CC8-43FD-A7AF-A51225FA845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0243" name="Text Box 7"/>
          <p:cNvSpPr txBox="1">
            <a:spLocks noChangeArrowheads="1"/>
          </p:cNvSpPr>
          <p:nvPr/>
        </p:nvSpPr>
        <p:spPr bwMode="auto">
          <a:xfrm>
            <a:off x="4695825" y="39528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10244" name="TextBox 2"/>
          <p:cNvSpPr txBox="1">
            <a:spLocks noChangeArrowheads="1"/>
          </p:cNvSpPr>
          <p:nvPr/>
        </p:nvSpPr>
        <p:spPr bwMode="auto">
          <a:xfrm>
            <a:off x="0" y="152400"/>
            <a:ext cx="883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/>
          <a:lstStyle/>
          <a:p>
            <a:pPr algn="ctr" eaLnBrk="0" hangingPunct="0"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en-US" sz="2800" b="1">
                <a:solidFill>
                  <a:srgbClr val="00B0F0"/>
                </a:solidFill>
                <a:latin typeface="Unit-Bold (Headings)"/>
              </a:rPr>
              <a:t>CONTEXTUALIZAÇÃO - ETAPAS</a:t>
            </a:r>
            <a:endParaRPr lang="pt-BR" sz="2800" b="1">
              <a:solidFill>
                <a:srgbClr val="00B0F0"/>
              </a:solidFill>
              <a:latin typeface="Unit-Bold (Headings)"/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71438" y="1108075"/>
            <a:ext cx="8915400" cy="60023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pt-BR" sz="2400" dirty="0"/>
              <a:t>Atributos essenciais para a Gestão por Resultados:</a:t>
            </a:r>
            <a:endParaRPr lang="es-AR" sz="2400" dirty="0"/>
          </a:p>
          <a:p>
            <a:pPr>
              <a:defRPr/>
            </a:pPr>
            <a:endParaRPr lang="pt-BR" sz="2400" dirty="0"/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pt-BR" sz="2400" dirty="0"/>
              <a:t>A construção da agenda estratégica - definições sobre o propósito, resultados e como alcançá-los. </a:t>
            </a:r>
          </a:p>
          <a:p>
            <a:pPr>
              <a:defRPr/>
            </a:pPr>
            <a:endParaRPr lang="es-AR" sz="2400" dirty="0"/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pt-BR" sz="2400" dirty="0"/>
              <a:t>O alinhamento das estruturas implementadoras - são unidades operacionais e intermediárias, inclusive parceiros, que executam a estratégia.</a:t>
            </a:r>
          </a:p>
          <a:p>
            <a:pPr marL="800100" lvl="1" indent="-342900">
              <a:buFont typeface="Arial" pitchFamily="34" charset="0"/>
              <a:buChar char="•"/>
              <a:defRPr/>
            </a:pPr>
            <a:r>
              <a:rPr lang="pt-BR" sz="1600" dirty="0"/>
              <a:t>Esta abordagem chama a atenção para a necessidade de se elucidar a matriz de contribuição das diversas unidades para execução da estratégia, derivando resultados em atividades e, ao mesmo tempo, integrando as unidades na sua execução.</a:t>
            </a:r>
            <a:endParaRPr lang="es-AR" sz="1600" dirty="0"/>
          </a:p>
          <a:p>
            <a:pPr marL="342900" indent="-342900">
              <a:buFont typeface="Arial" pitchFamily="34" charset="0"/>
              <a:buChar char="•"/>
              <a:defRPr/>
            </a:pPr>
            <a:endParaRPr lang="es-AR" sz="2400" dirty="0"/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pt-BR" sz="2400" dirty="0"/>
              <a:t>Os arranjos de monitoramento e avaliação (M&amp;A) - informações geradas tempestivamente sobre o desempenho da organização.</a:t>
            </a:r>
            <a:endParaRPr lang="es-AR" sz="2400" dirty="0"/>
          </a:p>
          <a:p>
            <a:pPr marL="800100" lvl="1" indent="-342900" algn="just">
              <a:buFont typeface="Arial" pitchFamily="34" charset="0"/>
              <a:buChar char="•"/>
              <a:defRPr/>
            </a:pPr>
            <a:endParaRPr lang="pt-BR" sz="2400" dirty="0"/>
          </a:p>
          <a:p>
            <a:pPr algn="just">
              <a:defRPr/>
            </a:pPr>
            <a:endParaRPr lang="pt-BR" sz="24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5F25F7B-961B-4F11-AFBD-753398DA74F4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Text Box 7"/>
          <p:cNvSpPr txBox="1">
            <a:spLocks noChangeArrowheads="1"/>
          </p:cNvSpPr>
          <p:nvPr/>
        </p:nvSpPr>
        <p:spPr bwMode="auto">
          <a:xfrm>
            <a:off x="4695825" y="39528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11268" name="TextBox 2"/>
          <p:cNvSpPr txBox="1">
            <a:spLocks noChangeArrowheads="1"/>
          </p:cNvSpPr>
          <p:nvPr/>
        </p:nvSpPr>
        <p:spPr bwMode="auto">
          <a:xfrm>
            <a:off x="460375" y="141288"/>
            <a:ext cx="883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/>
          <a:lstStyle/>
          <a:p>
            <a:pPr algn="ctr" eaLnBrk="0" hangingPunct="0">
              <a:buClr>
                <a:srgbClr val="0BD0D9"/>
              </a:buClr>
              <a:buSzPct val="95000"/>
              <a:buFont typeface="Wingdings 2" pitchFamily="18" charset="2"/>
              <a:buNone/>
            </a:pPr>
            <a:endParaRPr lang="pt-BR" sz="2800" b="1">
              <a:solidFill>
                <a:srgbClr val="00B0F0"/>
              </a:solidFill>
              <a:latin typeface="Unit-Bold (Headings)"/>
            </a:endParaRPr>
          </a:p>
        </p:txBody>
      </p:sp>
      <p:sp>
        <p:nvSpPr>
          <p:cNvPr id="11269" name="TextBox 3"/>
          <p:cNvSpPr txBox="1">
            <a:spLocks noChangeArrowheads="1"/>
          </p:cNvSpPr>
          <p:nvPr/>
        </p:nvSpPr>
        <p:spPr bwMode="auto">
          <a:xfrm>
            <a:off x="71438" y="1108075"/>
            <a:ext cx="8915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00100" lvl="1" indent="-342900" algn="just">
              <a:buFont typeface="Arial" pitchFamily="34" charset="0"/>
              <a:buChar char="•"/>
            </a:pPr>
            <a:endParaRPr lang="pt-BR" sz="2400"/>
          </a:p>
          <a:p>
            <a:pPr algn="just"/>
            <a:endParaRPr lang="pt-BR" sz="2400"/>
          </a:p>
        </p:txBody>
      </p:sp>
      <p:pic>
        <p:nvPicPr>
          <p:cNvPr id="1127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6988"/>
            <a:ext cx="8229600" cy="683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0E9EE4E-892E-4464-B99E-0FC12E08D690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2291" name="Text Box 7"/>
          <p:cNvSpPr txBox="1">
            <a:spLocks noChangeArrowheads="1"/>
          </p:cNvSpPr>
          <p:nvPr/>
        </p:nvSpPr>
        <p:spPr bwMode="auto">
          <a:xfrm>
            <a:off x="4695825" y="39528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12292" name="TextBox 2"/>
          <p:cNvSpPr txBox="1">
            <a:spLocks noChangeArrowheads="1"/>
          </p:cNvSpPr>
          <p:nvPr/>
        </p:nvSpPr>
        <p:spPr bwMode="auto">
          <a:xfrm>
            <a:off x="0" y="65088"/>
            <a:ext cx="8839200" cy="54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/>
          <a:lstStyle/>
          <a:p>
            <a:pPr algn="ctr" eaLnBrk="0" hangingPunct="0"/>
            <a:r>
              <a:rPr lang="pt-BR" sz="2800">
                <a:solidFill>
                  <a:srgbClr val="00B0F0"/>
                </a:solidFill>
              </a:rPr>
              <a:t>Modelo de Gestão para Resultados</a:t>
            </a:r>
          </a:p>
        </p:txBody>
      </p:sp>
      <p:sp>
        <p:nvSpPr>
          <p:cNvPr id="12293" name="TextBox 3"/>
          <p:cNvSpPr txBox="1">
            <a:spLocks noChangeArrowheads="1"/>
          </p:cNvSpPr>
          <p:nvPr/>
        </p:nvSpPr>
        <p:spPr bwMode="auto">
          <a:xfrm>
            <a:off x="0" y="1073150"/>
            <a:ext cx="8915400" cy="643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pt-BR" sz="2400"/>
              <a:t>Estágios de maturidade organizacional segundo a Gestão para Resultados:</a:t>
            </a:r>
          </a:p>
          <a:p>
            <a:pPr>
              <a:spcBef>
                <a:spcPts val="1200"/>
              </a:spcBef>
            </a:pPr>
            <a:r>
              <a:rPr lang="pt-BR" sz="2200" b="1"/>
              <a:t>1</a:t>
            </a:r>
            <a:r>
              <a:rPr lang="pt-BR" sz="2200"/>
              <a:t>: </a:t>
            </a:r>
            <a:r>
              <a:rPr lang="pt-BR" sz="2200" b="1"/>
              <a:t>Primitivo estacionário </a:t>
            </a:r>
            <a:r>
              <a:rPr lang="pt-BR" sz="2200"/>
              <a:t>- baixa eficiência operacional e ausência de perspectiva estratégica.</a:t>
            </a:r>
            <a:endParaRPr lang="es-AR" sz="2200"/>
          </a:p>
          <a:p>
            <a:pPr>
              <a:spcBef>
                <a:spcPts val="600"/>
              </a:spcBef>
            </a:pPr>
            <a:r>
              <a:rPr lang="pt-BR" sz="2200" b="1"/>
              <a:t>2</a:t>
            </a:r>
            <a:r>
              <a:rPr lang="pt-BR" sz="2200"/>
              <a:t>: </a:t>
            </a:r>
            <a:r>
              <a:rPr lang="pt-BR" sz="2200" b="1"/>
              <a:t>Expansão fragmentária </a:t>
            </a:r>
            <a:r>
              <a:rPr lang="pt-BR" sz="2200"/>
              <a:t>- existem iniciativas, porém sem estratégia alguma deliberada, ou seja, ausente de perspectiva integradora.</a:t>
            </a:r>
            <a:endParaRPr lang="es-AR" sz="2200"/>
          </a:p>
          <a:p>
            <a:pPr>
              <a:spcBef>
                <a:spcPts val="600"/>
              </a:spcBef>
            </a:pPr>
            <a:r>
              <a:rPr lang="pt-BR" sz="2200" b="1"/>
              <a:t>3</a:t>
            </a:r>
            <a:r>
              <a:rPr lang="pt-BR" sz="2200"/>
              <a:t>: </a:t>
            </a:r>
            <a:r>
              <a:rPr lang="pt-BR" sz="2200" b="1"/>
              <a:t>Gestão orientada para a eficiência operacional </a:t>
            </a:r>
            <a:r>
              <a:rPr lang="pt-BR" sz="2200"/>
              <a:t>- possuem estratégias localizadas (unidades), mas ainda sem uma perspectiva integradora, no entanto, promovendo a eficiência operacional.</a:t>
            </a:r>
          </a:p>
          <a:p>
            <a:pPr>
              <a:spcBef>
                <a:spcPts val="600"/>
              </a:spcBef>
            </a:pPr>
            <a:r>
              <a:rPr lang="pt-BR" sz="2200" b="1"/>
              <a:t>4</a:t>
            </a:r>
            <a:r>
              <a:rPr lang="pt-BR" sz="2200"/>
              <a:t>: </a:t>
            </a:r>
            <a:r>
              <a:rPr lang="pt-BR" sz="2200" b="1"/>
              <a:t>Gestão orientada para a estratégia </a:t>
            </a:r>
            <a:r>
              <a:rPr lang="pt-BR" sz="2200"/>
              <a:t>- iniciativas, obedecem a uma lógica integradora com orientação estratégica, acarretando elevação da eficiência operacional, mas também promove o alinhamento de todos os esforços em direção dos objetivos pretendidos.</a:t>
            </a:r>
          </a:p>
          <a:p>
            <a:pPr>
              <a:spcBef>
                <a:spcPts val="600"/>
              </a:spcBef>
            </a:pPr>
            <a:endParaRPr lang="es-AR" sz="2200"/>
          </a:p>
          <a:p>
            <a:pPr marL="800100" lvl="1" indent="-342900" algn="just">
              <a:buFont typeface="Arial" pitchFamily="34" charset="0"/>
              <a:buChar char="•"/>
            </a:pPr>
            <a:endParaRPr lang="pt-BR" sz="2400"/>
          </a:p>
          <a:p>
            <a:pPr algn="just"/>
            <a:endParaRPr lang="pt-BR" sz="240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_PORTUGUESE">
  <a:themeElements>
    <a:clrScheme name="TEMPLATE_PORTUGUES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PORTUGUESE">
      <a:majorFont>
        <a:latin typeface="Unit-Bold"/>
        <a:ea typeface=""/>
        <a:cs typeface=""/>
      </a:majorFont>
      <a:minorFont>
        <a:latin typeface="Unit-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_PORTUGUES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PORTUGUES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PORTUGUES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PORTUGUES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PORTUGUES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PORTUGUES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RTUGUES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RTUGUES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RTUGUES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RTUGUES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RTUGUES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RTUGUES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6697</TotalTime>
  <Words>1538</Words>
  <Application>Microsoft Office PowerPoint</Application>
  <PresentationFormat>Apresentação na tela (4:3)</PresentationFormat>
  <Paragraphs>192</Paragraphs>
  <Slides>19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TEMPLATE_PORTUGUESE</vt:lpstr>
      <vt:lpstr>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Inter-American Development Bank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Parceria entre Governos e Entidades de Fomento  no financiamento do Saneamento</dc:title>
  <dc:creator>Inter-American Development Bank</dc:creator>
  <cp:lastModifiedBy>IrmaBC</cp:lastModifiedBy>
  <cp:revision>169</cp:revision>
  <cp:lastPrinted>2013-03-18T13:40:42Z</cp:lastPrinted>
  <dcterms:created xsi:type="dcterms:W3CDTF">2013-03-13T21:19:45Z</dcterms:created>
  <dcterms:modified xsi:type="dcterms:W3CDTF">2018-08-30T17:58:44Z</dcterms:modified>
</cp:coreProperties>
</file>