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56" r:id="rId3"/>
    <p:sldId id="257" r:id="rId4"/>
    <p:sldId id="259" r:id="rId5"/>
    <p:sldId id="260" r:id="rId6"/>
    <p:sldId id="266" r:id="rId7"/>
    <p:sldId id="264" r:id="rId8"/>
    <p:sldId id="268" r:id="rId9"/>
    <p:sldId id="273" r:id="rId10"/>
    <p:sldId id="270" r:id="rId11"/>
    <p:sldId id="269" r:id="rId12"/>
    <p:sldId id="271" r:id="rId13"/>
    <p:sldId id="272" r:id="rId14"/>
    <p:sldId id="274" r:id="rId15"/>
    <p:sldId id="276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66FFCC"/>
    <a:srgbClr val="FFFFCC"/>
    <a:srgbClr val="FF9966"/>
    <a:srgbClr val="99CCFF"/>
    <a:srgbClr val="B2B2B2"/>
    <a:srgbClr val="339966"/>
    <a:srgbClr val="66CCFF"/>
    <a:srgbClr val="66FF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930" y="-618"/>
      </p:cViewPr>
      <p:guideLst>
        <p:guide orient="horz" pos="3748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D56F5-CC58-4DF5-98F8-A9B13F1419FB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98DD1-D983-4BDB-8C9E-E11328EFEF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43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56A03-24CE-4B02-A573-240A764D6C8D}" type="slidenum">
              <a:rPr lang="pt-BR" smtClean="0"/>
              <a:pPr/>
              <a:t>1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56A03-24CE-4B02-A573-240A764D6C8D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73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9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91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21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93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05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84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1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2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76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05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E40F1-097E-478A-943E-B53426406407}" type="datetimeFigureOut">
              <a:rPr lang="pt-BR" smtClean="0"/>
              <a:t>10/09/2013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DAEB4-BA19-4F2C-AA90-42B2AD7B0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95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3"/>
          <p:cNvSpPr>
            <a:spLocks noChangeArrowheads="1"/>
          </p:cNvSpPr>
          <p:nvPr/>
        </p:nvSpPr>
        <p:spPr bwMode="auto">
          <a:xfrm rot="21441906">
            <a:off x="3190714" y="373629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44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-1" r="896" b="75027"/>
          <a:stretch/>
        </p:blipFill>
        <p:spPr>
          <a:xfrm>
            <a:off x="0" y="0"/>
            <a:ext cx="9182501" cy="1712686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4788024" y="369789"/>
            <a:ext cx="331236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6600" dirty="0">
                <a:effectLst>
                  <a:outerShdw blurRad="50800" dist="38100" algn="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Calibri" pitchFamily="34" charset="0"/>
              </a:rPr>
              <a:t>F</a:t>
            </a:r>
            <a:r>
              <a:rPr lang="pt-BR" sz="3600" dirty="0">
                <a:effectLst>
                  <a:outerShdw blurRad="50800" dist="38100" algn="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Calibri" pitchFamily="34" charset="0"/>
              </a:rPr>
              <a:t>lorianópolis</a:t>
            </a:r>
            <a:endParaRPr lang="pt-BR" sz="3600" dirty="0">
              <a:effectLst>
                <a:outerShdw blurRad="50800" dist="38100" algn="l" rotWithShape="0">
                  <a:schemeClr val="bg1">
                    <a:lumMod val="95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35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 rot="20827890">
            <a:off x="3177209" y="329208"/>
            <a:ext cx="5246287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dirty="0" smtClean="0"/>
              <a:t>FPM|ICMS|IPVA</a:t>
            </a:r>
            <a:endParaRPr lang="pt-BR" sz="54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1574858" y="1916832"/>
            <a:ext cx="7605654" cy="4794056"/>
            <a:chOff x="1475656" y="1916832"/>
            <a:chExt cx="7605654" cy="479405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636" y="1916832"/>
              <a:ext cx="6836471" cy="3415432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5589240"/>
              <a:ext cx="7605654" cy="1121648"/>
            </a:xfrm>
            <a:prstGeom prst="rect">
              <a:avLst/>
            </a:prstGeom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77" y="2924944"/>
            <a:ext cx="1074421" cy="263233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6" y="-126999"/>
            <a:ext cx="3407671" cy="72771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/>
          <a:srcRect l="50471" t="73100"/>
          <a:stretch>
            <a:fillRect/>
          </a:stretch>
        </p:blipFill>
        <p:spPr bwMode="auto">
          <a:xfrm rot="5400000">
            <a:off x="-1066315" y="3534888"/>
            <a:ext cx="3560910" cy="137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9" cstate="print"/>
          <a:srcRect l="58662" t="50000" r="388" b="1701"/>
          <a:stretch>
            <a:fillRect/>
          </a:stretch>
        </p:blipFill>
        <p:spPr bwMode="auto">
          <a:xfrm>
            <a:off x="1187624" y="846457"/>
            <a:ext cx="2225006" cy="19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43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 rot="20827890">
            <a:off x="3415450" y="434077"/>
            <a:ext cx="4140729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4800" dirty="0" smtClean="0"/>
              <a:t>DÍVIDA ATIVA</a:t>
            </a:r>
            <a:endParaRPr lang="pt-BR" sz="4800" dirty="0"/>
          </a:p>
        </p:txBody>
      </p:sp>
      <p:grpSp>
        <p:nvGrpSpPr>
          <p:cNvPr id="9" name="Grupo 8"/>
          <p:cNvGrpSpPr/>
          <p:nvPr/>
        </p:nvGrpSpPr>
        <p:grpSpPr>
          <a:xfrm>
            <a:off x="1584667" y="2538196"/>
            <a:ext cx="7595845" cy="4103776"/>
            <a:chOff x="1485899" y="2538196"/>
            <a:chExt cx="7595845" cy="410377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917" y="2538196"/>
              <a:ext cx="7017283" cy="2695548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99" y="5877272"/>
              <a:ext cx="7595845" cy="764700"/>
            </a:xfrm>
            <a:prstGeom prst="rect">
              <a:avLst/>
            </a:prstGeom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64" y="4003698"/>
            <a:ext cx="1209576" cy="180149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6" y="-126999"/>
            <a:ext cx="3407671" cy="72771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/>
          <a:srcRect l="50471" t="73100"/>
          <a:stretch>
            <a:fillRect/>
          </a:stretch>
        </p:blipFill>
        <p:spPr bwMode="auto">
          <a:xfrm rot="5400000">
            <a:off x="-1066315" y="3534888"/>
            <a:ext cx="3560910" cy="137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/>
          <a:srcRect l="58662" t="50000" r="388" b="1701"/>
          <a:stretch>
            <a:fillRect/>
          </a:stretch>
        </p:blipFill>
        <p:spPr bwMode="auto">
          <a:xfrm>
            <a:off x="1187624" y="846457"/>
            <a:ext cx="2225006" cy="19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9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 rot="20827890">
            <a:off x="3415450" y="434077"/>
            <a:ext cx="4140729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4800" dirty="0" smtClean="0"/>
              <a:t>ATENDIMENTO</a:t>
            </a:r>
            <a:endParaRPr lang="pt-BR" sz="48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9" b="6666"/>
          <a:stretch/>
        </p:blipFill>
        <p:spPr>
          <a:xfrm rot="16200000">
            <a:off x="375843" y="-439738"/>
            <a:ext cx="3355713" cy="418042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49" y="2348880"/>
            <a:ext cx="7056784" cy="289977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5100"/>
            <a:ext cx="3407671" cy="733851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37" b="65926"/>
          <a:stretch/>
        </p:blipFill>
        <p:spPr>
          <a:xfrm rot="16200000">
            <a:off x="-331060" y="2987583"/>
            <a:ext cx="2791770" cy="137035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21" y="3328726"/>
            <a:ext cx="1045567" cy="23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1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 rot="20827890">
            <a:off x="2982925" y="213405"/>
            <a:ext cx="5299883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RECEITA TOTAL ORÇAMENTÁRIA LÍQUIDA</a:t>
            </a:r>
            <a:endParaRPr lang="pt-BR" sz="36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1556093" y="2185386"/>
            <a:ext cx="7624419" cy="4555982"/>
            <a:chOff x="1556093" y="2185386"/>
            <a:chExt cx="7624419" cy="4555982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416" y="2185386"/>
              <a:ext cx="6431293" cy="2971806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093" y="5651373"/>
              <a:ext cx="7624419" cy="1089995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38" y="3139275"/>
            <a:ext cx="954026" cy="244754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6" y="-126999"/>
            <a:ext cx="3407671" cy="72771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/>
          <a:srcRect l="50471" t="73100"/>
          <a:stretch>
            <a:fillRect/>
          </a:stretch>
        </p:blipFill>
        <p:spPr bwMode="auto">
          <a:xfrm rot="5400000">
            <a:off x="-1066315" y="3534888"/>
            <a:ext cx="3560910" cy="137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/>
          <a:srcRect l="58662" t="50000" r="388" b="1701"/>
          <a:stretch>
            <a:fillRect/>
          </a:stretch>
        </p:blipFill>
        <p:spPr bwMode="auto">
          <a:xfrm>
            <a:off x="1187624" y="846457"/>
            <a:ext cx="2225006" cy="19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008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467544" y="17728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484"/>
          </a:xfrm>
          <a:prstGeom prst="rect">
            <a:avLst/>
          </a:prstGeom>
        </p:spPr>
      </p:pic>
      <p:grpSp>
        <p:nvGrpSpPr>
          <p:cNvPr id="42" name="Grupo 41"/>
          <p:cNvGrpSpPr/>
          <p:nvPr/>
        </p:nvGrpSpPr>
        <p:grpSpPr>
          <a:xfrm>
            <a:off x="0" y="188640"/>
            <a:ext cx="6876256" cy="4426749"/>
            <a:chOff x="0" y="188640"/>
            <a:chExt cx="6876256" cy="4426749"/>
          </a:xfrm>
        </p:grpSpPr>
        <p:sp>
          <p:nvSpPr>
            <p:cNvPr id="38" name="Retângulo 37"/>
            <p:cNvSpPr/>
            <p:nvPr/>
          </p:nvSpPr>
          <p:spPr>
            <a:xfrm>
              <a:off x="0" y="188640"/>
              <a:ext cx="6876256" cy="4426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contrasting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683568" y="476667"/>
              <a:ext cx="5976665" cy="3816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endParaRPr lang="pt-BR" sz="2200" dirty="0">
                <a:latin typeface="Calibri" pitchFamily="34" charset="0"/>
              </a:endParaRP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r>
                <a:rPr lang="pt-BR" sz="2200" dirty="0">
                  <a:latin typeface="Calibri" pitchFamily="34" charset="0"/>
                </a:rPr>
                <a:t>Ampliar a arrecadação própria do município;</a:t>
              </a: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endParaRPr lang="pt-BR" sz="2200" dirty="0">
                <a:latin typeface="Calibri" pitchFamily="34" charset="0"/>
              </a:endParaRP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r>
                <a:rPr lang="pt-BR" sz="2200" dirty="0">
                  <a:latin typeface="Calibri" pitchFamily="34" charset="0"/>
                </a:rPr>
                <a:t>Reduzir custos;</a:t>
              </a: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endParaRPr lang="pt-BR" sz="2200" dirty="0">
                <a:latin typeface="Calibri" pitchFamily="34" charset="0"/>
              </a:endParaRP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r>
                <a:rPr lang="pt-BR" sz="2200" dirty="0">
                  <a:latin typeface="Calibri" pitchFamily="34" charset="0"/>
                </a:rPr>
                <a:t>Transformar os processos físicos em eletrônico;</a:t>
              </a: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endParaRPr lang="pt-BR" sz="2200" dirty="0">
                <a:latin typeface="Calibri" pitchFamily="34" charset="0"/>
              </a:endParaRP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r>
                <a:rPr lang="pt-BR" sz="2200" dirty="0" smtClean="0">
                  <a:latin typeface="Calibri" pitchFamily="34" charset="0"/>
                </a:rPr>
                <a:t>Melhorar o atendimento ao cidadão;</a:t>
              </a:r>
              <a:endParaRPr lang="pt-BR" sz="2200" dirty="0">
                <a:latin typeface="Calibri" pitchFamily="34" charset="0"/>
              </a:endParaRP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endParaRPr lang="pt-BR" sz="2200" dirty="0">
                <a:latin typeface="Calibri" pitchFamily="34" charset="0"/>
              </a:endParaRPr>
            </a:p>
            <a:p>
              <a:pPr marL="285750" indent="-285750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r>
                <a:rPr lang="pt-BR" sz="2200" dirty="0">
                  <a:latin typeface="Calibri" pitchFamily="34" charset="0"/>
                </a:rPr>
                <a:t>Coibir abusos.</a:t>
              </a:r>
            </a:p>
            <a:p>
              <a:pPr>
                <a:defRPr/>
              </a:pPr>
              <a:endParaRPr lang="pt-BR" sz="2200" dirty="0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0" y="2172614"/>
            <a:ext cx="9144000" cy="4856786"/>
            <a:chOff x="0" y="2172614"/>
            <a:chExt cx="9144000" cy="4856786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00" b="12381"/>
            <a:stretch/>
          </p:blipFill>
          <p:spPr>
            <a:xfrm>
              <a:off x="0" y="2172614"/>
              <a:ext cx="9144000" cy="4856786"/>
            </a:xfrm>
            <a:prstGeom prst="rect">
              <a:avLst/>
            </a:prstGeom>
          </p:spPr>
        </p:pic>
        <p:sp>
          <p:nvSpPr>
            <p:cNvPr id="34" name="Retângulo 33"/>
            <p:cNvSpPr/>
            <p:nvPr/>
          </p:nvSpPr>
          <p:spPr>
            <a:xfrm rot="19349359">
              <a:off x="5266614" y="4550909"/>
              <a:ext cx="2767954" cy="619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4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itchFamily="34" charset="0"/>
                  <a:cs typeface="Verdana" pitchFamily="34" charset="0"/>
                </a:rPr>
                <a:t>DESAFIOS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2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Retângulo 3"/>
          <p:cNvSpPr>
            <a:spLocks noChangeArrowheads="1"/>
          </p:cNvSpPr>
          <p:nvPr/>
        </p:nvSpPr>
        <p:spPr bwMode="auto">
          <a:xfrm rot="21441906">
            <a:off x="3190714" y="373629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44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-12700" y="4710043"/>
            <a:ext cx="4656708" cy="2175341"/>
            <a:chOff x="-12700" y="4365104"/>
            <a:chExt cx="4656708" cy="2175341"/>
          </a:xfrm>
        </p:grpSpPr>
        <p:sp>
          <p:nvSpPr>
            <p:cNvPr id="8" name="Retângulo 7"/>
            <p:cNvSpPr/>
            <p:nvPr/>
          </p:nvSpPr>
          <p:spPr>
            <a:xfrm>
              <a:off x="-12700" y="4365104"/>
              <a:ext cx="4584700" cy="216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contrasting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35496" y="4509120"/>
              <a:ext cx="460851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PREFEITURA MUNICIPAL DE FLORIANÓPOLIS</a:t>
              </a:r>
            </a:p>
            <a:p>
              <a:endParaRPr lang="pt-BR" sz="1200" b="1" dirty="0"/>
            </a:p>
            <a:p>
              <a:r>
                <a:rPr lang="pt-BR" b="1" dirty="0" smtClean="0"/>
                <a:t>SECRETARIA DA FAZENDA</a:t>
              </a:r>
            </a:p>
            <a:p>
              <a:endParaRPr lang="pt-BR" sz="1200" b="1" dirty="0"/>
            </a:p>
            <a:p>
              <a:r>
                <a:rPr lang="pt-BR" b="1" dirty="0" smtClean="0"/>
                <a:t>SECRETÁRIO ANDRÉ LUIZ DE REZENDE</a:t>
              </a:r>
            </a:p>
            <a:p>
              <a:endParaRPr lang="pt-BR" sz="1200" b="1" dirty="0" smtClean="0"/>
            </a:p>
            <a:p>
              <a:r>
                <a:rPr lang="pt-BR" b="1" dirty="0" smtClean="0"/>
                <a:t>TELEFONE: (48) 3251-6801</a:t>
              </a:r>
              <a:endParaRPr lang="pt-BR" b="1" dirty="0"/>
            </a:p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53095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707904" y="148478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ct val="50000"/>
              </a:spcBef>
              <a:buFontTx/>
              <a:buChar char="-"/>
              <a:defRPr/>
            </a:pPr>
            <a:endParaRPr lang="pt-BR" dirty="0">
              <a:latin typeface="Calibri" pitchFamily="34" charset="0"/>
            </a:endParaRPr>
          </a:p>
          <a:p>
            <a:pPr>
              <a:defRPr/>
            </a:pPr>
            <a:endParaRPr lang="pt-BR" dirty="0">
              <a:latin typeface="Calibri" pitchFamily="34" charset="0"/>
            </a:endParaRPr>
          </a:p>
          <a:p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34763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35496" y="4711789"/>
            <a:ext cx="2267744" cy="2160240"/>
            <a:chOff x="35496" y="4711789"/>
            <a:chExt cx="2267744" cy="2160240"/>
          </a:xfrm>
        </p:grpSpPr>
        <p:sp>
          <p:nvSpPr>
            <p:cNvPr id="13" name="Fluxograma: Atraso 12"/>
            <p:cNvSpPr/>
            <p:nvPr/>
          </p:nvSpPr>
          <p:spPr>
            <a:xfrm rot="16200000">
              <a:off x="89248" y="4658037"/>
              <a:ext cx="2160240" cy="2267744"/>
            </a:xfrm>
            <a:prstGeom prst="flowChartDelay">
              <a:avLst/>
            </a:prstGeom>
            <a:solidFill>
              <a:srgbClr val="FFFFCC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87016" y="5301208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n w="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Capital do estado de Santa Catarina</a:t>
              </a:r>
            </a:p>
            <a:p>
              <a:endParaRPr lang="pt-BR" b="1" dirty="0">
                <a:ln w="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411760" y="4509119"/>
            <a:ext cx="1872208" cy="2362909"/>
            <a:chOff x="2411760" y="4509119"/>
            <a:chExt cx="1872208" cy="2362909"/>
          </a:xfrm>
        </p:grpSpPr>
        <p:sp>
          <p:nvSpPr>
            <p:cNvPr id="14" name="Fluxograma: Atraso 13"/>
            <p:cNvSpPr/>
            <p:nvPr/>
          </p:nvSpPr>
          <p:spPr>
            <a:xfrm rot="16200000">
              <a:off x="2166410" y="4754470"/>
              <a:ext cx="2362909" cy="1872207"/>
            </a:xfrm>
            <a:prstGeom prst="flowChartDelay">
              <a:avLst/>
            </a:prstGeom>
            <a:solidFill>
              <a:srgbClr val="99CC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411760" y="5013176"/>
              <a:ext cx="187220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Área</a:t>
              </a:r>
            </a:p>
            <a:p>
              <a:pPr algn="ctr"/>
              <a:r>
                <a:rPr lang="pt-B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675,409 km²</a:t>
              </a:r>
            </a:p>
            <a:p>
              <a:endParaRPr lang="pt-BR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4427984" y="4302445"/>
            <a:ext cx="2160240" cy="2580798"/>
            <a:chOff x="4427984" y="4302445"/>
            <a:chExt cx="2160240" cy="2580798"/>
          </a:xfrm>
        </p:grpSpPr>
        <p:sp>
          <p:nvSpPr>
            <p:cNvPr id="15" name="Fluxograma: Atraso 14"/>
            <p:cNvSpPr/>
            <p:nvPr/>
          </p:nvSpPr>
          <p:spPr>
            <a:xfrm rot="16200000">
              <a:off x="4203637" y="4526792"/>
              <a:ext cx="2580798" cy="2132104"/>
            </a:xfrm>
            <a:prstGeom prst="flowChartDelay">
              <a:avLst/>
            </a:prstGeom>
            <a:solidFill>
              <a:srgbClr val="3399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441340" y="4593322"/>
              <a:ext cx="214688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pt-BR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Calibri" pitchFamily="34" charset="0"/>
              </a:endParaRPr>
            </a:p>
            <a:p>
              <a:pPr algn="ctr">
                <a:defRPr/>
              </a:pPr>
              <a:r>
                <a:rPr lang="pt-BR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População </a:t>
              </a:r>
              <a:endParaRPr lang="pt-BR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endParaRPr>
            </a:p>
            <a:p>
              <a:pPr algn="ctr">
                <a:defRPr/>
              </a:pPr>
              <a:r>
                <a:rPr lang="pt-B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(</a:t>
              </a:r>
              <a:r>
                <a:rPr lang="pt-BR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Censo, 2010</a:t>
              </a:r>
              <a:r>
                <a:rPr lang="pt-B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)</a:t>
              </a:r>
            </a:p>
            <a:p>
              <a:pPr algn="ctr">
                <a:defRPr/>
              </a:pPr>
              <a:r>
                <a:rPr lang="pt-B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421.240 </a:t>
              </a:r>
              <a:r>
                <a:rPr lang="pt-BR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habitantes</a:t>
              </a:r>
            </a:p>
            <a:p>
              <a:endParaRPr lang="pt-BR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6707007" y="3847692"/>
            <a:ext cx="2257015" cy="3024336"/>
            <a:chOff x="6707007" y="3847692"/>
            <a:chExt cx="2257015" cy="3024336"/>
          </a:xfrm>
        </p:grpSpPr>
        <p:sp>
          <p:nvSpPr>
            <p:cNvPr id="16" name="Fluxograma: Atraso 15"/>
            <p:cNvSpPr/>
            <p:nvPr/>
          </p:nvSpPr>
          <p:spPr>
            <a:xfrm rot="16200000">
              <a:off x="6323347" y="4249224"/>
              <a:ext cx="3024336" cy="2221272"/>
            </a:xfrm>
            <a:prstGeom prst="flowChartDelay">
              <a:avLst/>
            </a:prstGeom>
            <a:solidFill>
              <a:srgbClr val="B2B2B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707007" y="4388911"/>
              <a:ext cx="225701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Densidade demográfica</a:t>
              </a:r>
            </a:p>
            <a:p>
              <a:pPr algn="ctr"/>
              <a:r>
                <a:rPr lang="pt-B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627,24 </a:t>
              </a:r>
              <a:r>
                <a:rPr lang="pt-BR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hab</a:t>
              </a:r>
              <a:r>
                <a:rPr lang="pt-B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/Km²</a:t>
              </a:r>
            </a:p>
            <a:p>
              <a:endParaRPr lang="pt-BR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48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817"/>
            <a:ext cx="4089267" cy="6858000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251520" y="836712"/>
            <a:ext cx="4320480" cy="792088"/>
            <a:chOff x="251520" y="836712"/>
            <a:chExt cx="4320480" cy="792088"/>
          </a:xfrm>
        </p:grpSpPr>
        <p:sp>
          <p:nvSpPr>
            <p:cNvPr id="16" name="Retângulo de cantos arredondados 15"/>
            <p:cNvSpPr/>
            <p:nvPr/>
          </p:nvSpPr>
          <p:spPr>
            <a:xfrm>
              <a:off x="251520" y="836712"/>
              <a:ext cx="4320480" cy="7920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51520" y="1115452"/>
              <a:ext cx="2100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latin typeface="Calibri" pitchFamily="34" charset="0"/>
                </a:rPr>
                <a:t>GINI 2010 =</a:t>
              </a:r>
              <a:r>
                <a:rPr lang="pt-BR" dirty="0" smtClean="0">
                  <a:latin typeface="Calibri" pitchFamily="34" charset="0"/>
                </a:rPr>
                <a:t> 0,54</a:t>
              </a:r>
              <a:endParaRPr lang="pt-BR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51520" y="1881928"/>
            <a:ext cx="4344275" cy="792088"/>
            <a:chOff x="251520" y="1881928"/>
            <a:chExt cx="4344275" cy="792088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251520" y="1881928"/>
              <a:ext cx="4320480" cy="7920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51520" y="1969821"/>
              <a:ext cx="4344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latin typeface="Calibri" pitchFamily="34" charset="0"/>
                </a:rPr>
                <a:t>Rendimento Domiciliar per Capita Média 2010 =</a:t>
              </a:r>
              <a:r>
                <a:rPr lang="pt-BR" dirty="0" smtClean="0">
                  <a:latin typeface="Calibri" pitchFamily="34" charset="0"/>
                </a:rPr>
                <a:t> R$1.798,12</a:t>
              </a:r>
              <a:endParaRPr lang="pt-BR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251520" y="2927144"/>
            <a:ext cx="4320480" cy="820376"/>
            <a:chOff x="251520" y="2927144"/>
            <a:chExt cx="4320480" cy="820376"/>
          </a:xfrm>
        </p:grpSpPr>
        <p:sp>
          <p:nvSpPr>
            <p:cNvPr id="18" name="Retângulo de cantos arredondados 17"/>
            <p:cNvSpPr/>
            <p:nvPr/>
          </p:nvSpPr>
          <p:spPr>
            <a:xfrm>
              <a:off x="251520" y="2927144"/>
              <a:ext cx="4320480" cy="7920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51520" y="3101189"/>
              <a:ext cx="3984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latin typeface="Calibri" pitchFamily="34" charset="0"/>
                </a:rPr>
                <a:t>IDSUS 2012 =</a:t>
              </a:r>
              <a:r>
                <a:rPr lang="pt-BR" dirty="0" smtClean="0">
                  <a:latin typeface="Calibri" pitchFamily="34" charset="0"/>
                </a:rPr>
                <a:t> 6,67 (3º colocado entre as Capitais)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51520" y="3972360"/>
            <a:ext cx="4320480" cy="792088"/>
            <a:chOff x="251520" y="3972360"/>
            <a:chExt cx="4320480" cy="792088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251520" y="3972360"/>
              <a:ext cx="4320480" cy="7920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51520" y="4232557"/>
              <a:ext cx="4248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latin typeface="Calibri" pitchFamily="34" charset="0"/>
                </a:rPr>
                <a:t>PIB per capita 2010 =</a:t>
              </a:r>
              <a:r>
                <a:rPr lang="pt-BR" dirty="0" smtClean="0">
                  <a:latin typeface="Calibri" pitchFamily="34" charset="0"/>
                </a:rPr>
                <a:t> R$ 76.722,00</a:t>
              </a:r>
              <a:endParaRPr lang="pt-BR" dirty="0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51520" y="5017578"/>
            <a:ext cx="4320480" cy="792088"/>
            <a:chOff x="251520" y="5017578"/>
            <a:chExt cx="4320480" cy="792088"/>
          </a:xfrm>
        </p:grpSpPr>
        <p:sp>
          <p:nvSpPr>
            <p:cNvPr id="20" name="Retângulo de cantos arredondados 19"/>
            <p:cNvSpPr/>
            <p:nvPr/>
          </p:nvSpPr>
          <p:spPr>
            <a:xfrm>
              <a:off x="251520" y="5017578"/>
              <a:ext cx="4320480" cy="7920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251520" y="5086925"/>
              <a:ext cx="4056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latin typeface="Calibri" pitchFamily="34" charset="0"/>
                </a:rPr>
                <a:t>IDHM = </a:t>
              </a:r>
              <a:r>
                <a:rPr lang="pt-BR" dirty="0" smtClean="0">
                  <a:latin typeface="Calibri" pitchFamily="34" charset="0"/>
                </a:rPr>
                <a:t>5º colocado em Melhor Desempenho em Educação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95645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6" y="0"/>
            <a:ext cx="9166325" cy="6858000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251520" y="5017578"/>
            <a:ext cx="3384376" cy="792088"/>
            <a:chOff x="251520" y="5017578"/>
            <a:chExt cx="3384376" cy="792088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251520" y="5017578"/>
              <a:ext cx="3384376" cy="792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323528" y="5228956"/>
              <a:ext cx="21602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pt-BR" dirty="0" smtClean="0">
                  <a:latin typeface="Calibri" pitchFamily="34" charset="0"/>
                </a:rPr>
                <a:t>Capital da Inovação.</a:t>
              </a: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23528" y="787351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alibri" pitchFamily="34" charset="0"/>
              </a:rPr>
              <a:t>Destaques: 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251520" y="1628800"/>
            <a:ext cx="3384376" cy="792088"/>
            <a:chOff x="251520" y="1628800"/>
            <a:chExt cx="3384376" cy="792088"/>
          </a:xfrm>
        </p:grpSpPr>
        <p:sp>
          <p:nvSpPr>
            <p:cNvPr id="21" name="Retângulo de cantos arredondados 20"/>
            <p:cNvSpPr/>
            <p:nvPr/>
          </p:nvSpPr>
          <p:spPr>
            <a:xfrm>
              <a:off x="251520" y="1628800"/>
              <a:ext cx="3384376" cy="792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23528" y="1870436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Calibri" pitchFamily="34" charset="0"/>
                </a:rPr>
                <a:t>IDH 0,875 – 3º colocado;</a:t>
              </a:r>
              <a:endParaRPr lang="pt-BR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251520" y="2636912"/>
            <a:ext cx="3456384" cy="1082320"/>
            <a:chOff x="251520" y="2636912"/>
            <a:chExt cx="3456384" cy="1082320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251520" y="2636912"/>
              <a:ext cx="3384376" cy="10823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323528" y="2708920"/>
              <a:ext cx="33843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Calibri" pitchFamily="34" charset="0"/>
                </a:rPr>
                <a:t>Grande atratividade pela alta qualidade de vida associada a uma economia em expansão;</a:t>
              </a:r>
              <a:endParaRPr lang="pt-BR" dirty="0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51520" y="3861048"/>
            <a:ext cx="3384376" cy="1008112"/>
            <a:chOff x="251520" y="3861048"/>
            <a:chExt cx="3384376" cy="1008112"/>
          </a:xfrm>
        </p:grpSpPr>
        <p:sp>
          <p:nvSpPr>
            <p:cNvPr id="18" name="Retângulo de cantos arredondados 17"/>
            <p:cNvSpPr/>
            <p:nvPr/>
          </p:nvSpPr>
          <p:spPr>
            <a:xfrm>
              <a:off x="251520" y="3861048"/>
              <a:ext cx="3384376" cy="10081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23528" y="3933056"/>
              <a:ext cx="3240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Calibri" pitchFamily="34" charset="0"/>
                </a:rPr>
                <a:t>Geração acelerada de empregos, cerca de 45% do PIB gerados pelo  setor de tecnologia;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7293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5436096" y="1009650"/>
            <a:ext cx="3528517" cy="5587702"/>
            <a:chOff x="5436096" y="1009650"/>
            <a:chExt cx="3528517" cy="5587702"/>
          </a:xfrm>
        </p:grpSpPr>
        <p:sp>
          <p:nvSpPr>
            <p:cNvPr id="11" name="Retângulo 10"/>
            <p:cNvSpPr/>
            <p:nvPr/>
          </p:nvSpPr>
          <p:spPr>
            <a:xfrm>
              <a:off x="5436096" y="1009650"/>
              <a:ext cx="3528517" cy="5587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contrasting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7"/>
            <p:cNvSpPr txBox="1">
              <a:spLocks noChangeArrowheads="1"/>
            </p:cNvSpPr>
            <p:nvPr/>
          </p:nvSpPr>
          <p:spPr bwMode="auto">
            <a:xfrm>
              <a:off x="5508500" y="1093291"/>
              <a:ext cx="3455988" cy="526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sz="1700" b="1" dirty="0">
                  <a:solidFill>
                    <a:srgbClr val="008080"/>
                  </a:solidFill>
                  <a:latin typeface="Calibri" pitchFamily="34" charset="0"/>
                </a:rPr>
                <a:t>ESTRUTURA</a:t>
              </a:r>
            </a:p>
            <a:p>
              <a:pPr eaLnBrk="1" hangingPunct="1"/>
              <a:endParaRPr lang="pt-BR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DIRETORIAS</a:t>
              </a:r>
            </a:p>
            <a:p>
              <a:pPr eaLnBrk="1" hangingPunct="1"/>
              <a:endParaRPr lang="pt-BR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Tributos Imobiliários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Tributos Mobiliários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Dívida Ativa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Rendas e Transferências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Gestão Financeira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Contabilidade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Relacionamento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endParaRPr lang="pt-BR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300" b="1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DEMAIS ÓRGÃOS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Conselho Municipal de Contribuinte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Comissão de Estudos Contábeis Tributários</a:t>
              </a:r>
            </a:p>
            <a:p>
              <a:pPr eaLnBrk="1" hangingPunct="1"/>
              <a:endParaRPr lang="pt-BR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Comissão Municipal de Assuntos </a:t>
              </a:r>
              <a:r>
                <a:rPr lang="pt-BR" sz="1400" dirty="0" smtClean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Tributários</a:t>
              </a:r>
              <a:endParaRPr lang="pt-BR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67296" y="404664"/>
            <a:ext cx="4536504" cy="6192688"/>
            <a:chOff x="467296" y="404664"/>
            <a:chExt cx="4536504" cy="6192688"/>
          </a:xfrm>
        </p:grpSpPr>
        <p:sp>
          <p:nvSpPr>
            <p:cNvPr id="9" name="Retângulo 8"/>
            <p:cNvSpPr/>
            <p:nvPr/>
          </p:nvSpPr>
          <p:spPr>
            <a:xfrm>
              <a:off x="467296" y="404664"/>
              <a:ext cx="4392736" cy="6192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contrasting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2"/>
            <p:cNvSpPr txBox="1">
              <a:spLocks noChangeArrowheads="1"/>
            </p:cNvSpPr>
            <p:nvPr/>
          </p:nvSpPr>
          <p:spPr bwMode="auto">
            <a:xfrm>
              <a:off x="539750" y="549275"/>
              <a:ext cx="44640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sz="2400" b="1" dirty="0">
                  <a:solidFill>
                    <a:srgbClr val="008080"/>
                  </a:solidFill>
                  <a:latin typeface="Calibri" pitchFamily="34" charset="0"/>
                </a:rPr>
                <a:t>Secretaria Municipal da Fazenda</a:t>
              </a:r>
              <a:endParaRPr lang="pt-BR" sz="2400" dirty="0">
                <a:solidFill>
                  <a:srgbClr val="008080"/>
                </a:solidFill>
              </a:endParaRPr>
            </a:p>
          </p:txBody>
        </p:sp>
        <p:sp>
          <p:nvSpPr>
            <p:cNvPr id="5" name="CaixaDeTexto 4"/>
            <p:cNvSpPr txBox="1">
              <a:spLocks noChangeArrowheads="1"/>
            </p:cNvSpPr>
            <p:nvPr/>
          </p:nvSpPr>
          <p:spPr bwMode="auto">
            <a:xfrm>
              <a:off x="539750" y="1124744"/>
              <a:ext cx="432028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/>
              <a:r>
                <a:rPr lang="pt-BR" sz="1600" dirty="0" smtClean="0">
                  <a:latin typeface="Calibri" pitchFamily="34" charset="0"/>
                </a:rPr>
                <a:t>Lei </a:t>
              </a:r>
              <a:r>
                <a:rPr lang="pt-BR" sz="1600" dirty="0">
                  <a:latin typeface="Calibri" pitchFamily="34" charset="0"/>
                </a:rPr>
                <a:t>Complementar Nº 465, de 28 de junho de 2013.</a:t>
              </a:r>
            </a:p>
            <a:p>
              <a:pPr algn="just" eaLnBrk="1" hangingPunct="1"/>
              <a:r>
                <a:rPr lang="pt-BR" sz="1600" dirty="0" smtClean="0">
                  <a:latin typeface="Calibri" pitchFamily="34" charset="0"/>
                </a:rPr>
                <a:t>Órgão </a:t>
              </a:r>
              <a:r>
                <a:rPr lang="pt-BR" sz="1600" dirty="0">
                  <a:latin typeface="Calibri" pitchFamily="34" charset="0"/>
                </a:rPr>
                <a:t>central dos Sistemas de Administração   </a:t>
              </a:r>
            </a:p>
            <a:p>
              <a:pPr algn="just" eaLnBrk="1" hangingPunct="1"/>
              <a:r>
                <a:rPr lang="pt-BR" sz="1600" dirty="0" smtClean="0">
                  <a:latin typeface="Calibri" pitchFamily="34" charset="0"/>
                </a:rPr>
                <a:t>Financeira </a:t>
              </a:r>
              <a:r>
                <a:rPr lang="pt-BR" sz="1600" dirty="0">
                  <a:latin typeface="Calibri" pitchFamily="34" charset="0"/>
                </a:rPr>
                <a:t>e de Controle Interno.</a:t>
              </a:r>
            </a:p>
            <a:p>
              <a:pPr eaLnBrk="1" hangingPunct="1"/>
              <a:endParaRPr lang="pt-BR" sz="1600" dirty="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552450" y="2492896"/>
              <a:ext cx="4019550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008080"/>
                  </a:solidFill>
                  <a:latin typeface="Calibri" pitchFamily="34" charset="0"/>
                </a:rPr>
                <a:t> Atribuições</a:t>
              </a:r>
            </a:p>
            <a:p>
              <a:pPr>
                <a:defRPr/>
              </a:pPr>
              <a:endParaRPr lang="pt-BR" sz="1600" dirty="0">
                <a:latin typeface="Calibri" pitchFamily="34" charset="0"/>
              </a:endParaRPr>
            </a:p>
            <a:p>
              <a:pPr marL="285750" indent="-285750" algn="just">
                <a:buClr>
                  <a:srgbClr val="008080"/>
                </a:buClr>
                <a:buSzPct val="100000"/>
                <a:buFont typeface="Wingdings" pitchFamily="2" charset="2"/>
                <a:buChar char="§"/>
                <a:defRPr/>
              </a:pPr>
              <a:r>
                <a:rPr lang="pt-BR" sz="1600" dirty="0">
                  <a:latin typeface="Calibri" pitchFamily="34" charset="0"/>
                </a:rPr>
                <a:t>Formular a política de crédito do Governo Municipal;</a:t>
              </a:r>
            </a:p>
            <a:p>
              <a:pPr marL="285750" indent="-285750" algn="just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endParaRPr lang="pt-BR" sz="1600" dirty="0">
                <a:latin typeface="Calibri" pitchFamily="34" charset="0"/>
              </a:endParaRPr>
            </a:p>
            <a:p>
              <a:pPr marL="285750" indent="-285750" algn="just">
                <a:buClr>
                  <a:srgbClr val="008080"/>
                </a:buClr>
                <a:buSzPct val="100000"/>
                <a:buFont typeface="Wingdings" pitchFamily="2" charset="2"/>
                <a:buChar char="§"/>
                <a:defRPr/>
              </a:pPr>
              <a:r>
                <a:rPr lang="pt-BR" sz="1600" dirty="0">
                  <a:latin typeface="Calibri" pitchFamily="34" charset="0"/>
                </a:rPr>
                <a:t>Definir as prioridades relativas à liberação dos recursos financeiros de forma articulada com as demais Secretarias;</a:t>
              </a:r>
            </a:p>
            <a:p>
              <a:pPr marL="285750" indent="-285750" algn="just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endParaRPr lang="pt-BR" sz="1600" dirty="0">
                <a:latin typeface="Calibri" pitchFamily="34" charset="0"/>
              </a:endParaRPr>
            </a:p>
            <a:p>
              <a:pPr marL="285750" indent="-285750" algn="just">
                <a:buClr>
                  <a:srgbClr val="008080"/>
                </a:buClr>
                <a:buSzPct val="100000"/>
                <a:buFont typeface="Wingdings" pitchFamily="2" charset="2"/>
                <a:buChar char="§"/>
                <a:defRPr/>
              </a:pPr>
              <a:r>
                <a:rPr lang="pt-BR" sz="1600" dirty="0">
                  <a:latin typeface="Calibri" pitchFamily="34" charset="0"/>
                </a:rPr>
                <a:t> Desenvolver atividades relacionadas com a tributação, arrecadação e cobrança da dívida ativa;</a:t>
              </a:r>
            </a:p>
            <a:p>
              <a:pPr marL="285750" indent="-285750" algn="just">
                <a:buClr>
                  <a:srgbClr val="008080"/>
                </a:buClr>
                <a:buFont typeface="Wingdings" pitchFamily="2" charset="2"/>
                <a:buChar char="§"/>
                <a:defRPr/>
              </a:pPr>
              <a:endParaRPr lang="pt-BR" sz="1600" dirty="0">
                <a:latin typeface="Calibri" pitchFamily="34" charset="0"/>
              </a:endParaRPr>
            </a:p>
            <a:p>
              <a:pPr marL="285750" indent="-285750" algn="just">
                <a:buClr>
                  <a:srgbClr val="008080"/>
                </a:buClr>
                <a:buSzPct val="100000"/>
                <a:buFont typeface="Wingdings" pitchFamily="2" charset="2"/>
                <a:buChar char="§"/>
                <a:defRPr/>
              </a:pPr>
              <a:r>
                <a:rPr lang="pt-BR" sz="1600" dirty="0">
                  <a:latin typeface="Calibri" pitchFamily="34" charset="0"/>
                </a:rPr>
                <a:t>Exercer atividades correlatas designadas pelo Prefeito Municipal.</a:t>
              </a:r>
            </a:p>
            <a:p>
              <a:pPr>
                <a:defRPr/>
              </a:pPr>
              <a:endParaRPr lang="pt-B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27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61812"/>
          <a:stretch/>
        </p:blipFill>
        <p:spPr>
          <a:xfrm>
            <a:off x="0" y="1196752"/>
            <a:ext cx="3491880" cy="56612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5901" b="69950"/>
          <a:stretch/>
        </p:blipFill>
        <p:spPr>
          <a:xfrm>
            <a:off x="1907704" y="-9500"/>
            <a:ext cx="5652120" cy="1656184"/>
          </a:xfrm>
          <a:prstGeom prst="rect">
            <a:avLst/>
          </a:prstGeom>
        </p:spPr>
      </p:pic>
      <p:sp>
        <p:nvSpPr>
          <p:cNvPr id="10" name="Retângulo 3"/>
          <p:cNvSpPr>
            <a:spLocks noChangeArrowheads="1"/>
          </p:cNvSpPr>
          <p:nvPr/>
        </p:nvSpPr>
        <p:spPr bwMode="auto">
          <a:xfrm rot="21149811">
            <a:off x="3078681" y="5052199"/>
            <a:ext cx="5806262" cy="4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latin typeface="+mj-lt"/>
                <a:ea typeface="Verdana" pitchFamily="34" charset="0"/>
                <a:cs typeface="Verdana" pitchFamily="34" charset="0"/>
              </a:rPr>
              <a:t>RESULTADOS FAZENDÁRIOS</a:t>
            </a:r>
            <a:endParaRPr lang="pt-BR" sz="2400" dirty="0" smtClean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 descr="C:\Users\cbastos\Desktop\Template_no_slid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7" r="94515"/>
          <a:stretch/>
        </p:blipFill>
        <p:spPr bwMode="auto">
          <a:xfrm>
            <a:off x="1" y="6403496"/>
            <a:ext cx="522513" cy="4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ço Reservado para Número de Slide 14"/>
          <p:cNvSpPr txBox="1">
            <a:spLocks/>
          </p:cNvSpPr>
          <p:nvPr/>
        </p:nvSpPr>
        <p:spPr>
          <a:xfrm>
            <a:off x="-68411" y="6590175"/>
            <a:ext cx="329668" cy="305842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fld id="{A504848E-CD75-4319-BAB9-176701DBEF78}" type="slidenum">
              <a:rPr lang="pt-B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dist">
                <a:defRPr/>
              </a:pPr>
              <a:t>6</a:t>
            </a:fld>
            <a:endParaRPr lang="pt-BR" sz="8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6" y="-126999"/>
            <a:ext cx="3407671" cy="72771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20827890">
            <a:off x="4192766" y="354374"/>
            <a:ext cx="2071359" cy="110799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6600" dirty="0" smtClean="0"/>
              <a:t>IPTU</a:t>
            </a:r>
            <a:endParaRPr lang="pt-BR" sz="6600" dirty="0"/>
          </a:p>
        </p:txBody>
      </p:sp>
      <p:grpSp>
        <p:nvGrpSpPr>
          <p:cNvPr id="20" name="Grupo 19"/>
          <p:cNvGrpSpPr/>
          <p:nvPr/>
        </p:nvGrpSpPr>
        <p:grpSpPr>
          <a:xfrm>
            <a:off x="1475656" y="2208445"/>
            <a:ext cx="7588344" cy="4388906"/>
            <a:chOff x="1475656" y="2208445"/>
            <a:chExt cx="7588344" cy="4388906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426" y="2208445"/>
              <a:ext cx="7102738" cy="2941125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5784614"/>
              <a:ext cx="7588344" cy="812737"/>
            </a:xfrm>
            <a:prstGeom prst="rect">
              <a:avLst/>
            </a:prstGeom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22" y="2132856"/>
            <a:ext cx="1170050" cy="35213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print"/>
          <a:srcRect l="50471" t="73100"/>
          <a:stretch>
            <a:fillRect/>
          </a:stretch>
        </p:blipFill>
        <p:spPr bwMode="auto">
          <a:xfrm rot="5400000">
            <a:off x="-1066315" y="3534888"/>
            <a:ext cx="3560910" cy="137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9" cstate="print"/>
          <a:srcRect l="58662" t="50000" r="388" b="1701"/>
          <a:stretch>
            <a:fillRect/>
          </a:stretch>
        </p:blipFill>
        <p:spPr bwMode="auto">
          <a:xfrm>
            <a:off x="1187624" y="846457"/>
            <a:ext cx="2225006" cy="19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5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 rot="20827890">
            <a:off x="4192766" y="354374"/>
            <a:ext cx="2071359" cy="110799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6600" dirty="0" smtClean="0"/>
              <a:t>ITBI</a:t>
            </a:r>
            <a:endParaRPr lang="pt-BR" sz="6600" dirty="0"/>
          </a:p>
        </p:txBody>
      </p:sp>
      <p:grpSp>
        <p:nvGrpSpPr>
          <p:cNvPr id="14" name="Grupo 13"/>
          <p:cNvGrpSpPr/>
          <p:nvPr/>
        </p:nvGrpSpPr>
        <p:grpSpPr>
          <a:xfrm>
            <a:off x="1568160" y="2132856"/>
            <a:ext cx="7612352" cy="4342464"/>
            <a:chOff x="1475656" y="2132856"/>
            <a:chExt cx="7612352" cy="434246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132856"/>
              <a:ext cx="7302573" cy="2976372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5693781"/>
              <a:ext cx="7612352" cy="781539"/>
            </a:xfrm>
            <a:prstGeom prst="rect">
              <a:avLst/>
            </a:prstGeom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60" y="3155536"/>
            <a:ext cx="1056241" cy="248031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6" y="-126999"/>
            <a:ext cx="3407671" cy="72771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/>
          <a:srcRect l="50471" t="73100"/>
          <a:stretch>
            <a:fillRect/>
          </a:stretch>
        </p:blipFill>
        <p:spPr bwMode="auto">
          <a:xfrm rot="5400000">
            <a:off x="-1066315" y="3534888"/>
            <a:ext cx="3560910" cy="137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9" cstate="print"/>
          <a:srcRect l="58662" t="50000" r="388" b="1701"/>
          <a:stretch>
            <a:fillRect/>
          </a:stretch>
        </p:blipFill>
        <p:spPr bwMode="auto">
          <a:xfrm>
            <a:off x="1187624" y="846457"/>
            <a:ext cx="2225006" cy="19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1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 rot="20827890">
            <a:off x="4501360" y="347431"/>
            <a:ext cx="1550909" cy="110799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6600" dirty="0" smtClean="0"/>
              <a:t>ISS</a:t>
            </a:r>
            <a:endParaRPr lang="pt-BR" sz="6600" dirty="0"/>
          </a:p>
        </p:txBody>
      </p:sp>
      <p:grpSp>
        <p:nvGrpSpPr>
          <p:cNvPr id="22" name="Grupo 21"/>
          <p:cNvGrpSpPr/>
          <p:nvPr/>
        </p:nvGrpSpPr>
        <p:grpSpPr>
          <a:xfrm>
            <a:off x="1620859" y="1817227"/>
            <a:ext cx="7487645" cy="4780125"/>
            <a:chOff x="1504841" y="1817227"/>
            <a:chExt cx="7487645" cy="4780125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813" y="1817227"/>
              <a:ext cx="7444671" cy="3293357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841" y="5798155"/>
              <a:ext cx="7487645" cy="799197"/>
            </a:xfrm>
            <a:prstGeom prst="rect">
              <a:avLst/>
            </a:prstGeom>
          </p:spPr>
        </p:pic>
      </p:grpSp>
      <p:pic>
        <p:nvPicPr>
          <p:cNvPr id="19" name="Image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43" y="2873288"/>
            <a:ext cx="1065039" cy="280065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6" y="-126999"/>
            <a:ext cx="3407671" cy="72771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/>
          <a:srcRect l="50471" t="73100"/>
          <a:stretch>
            <a:fillRect/>
          </a:stretch>
        </p:blipFill>
        <p:spPr bwMode="auto">
          <a:xfrm rot="5400000">
            <a:off x="-1066315" y="3534888"/>
            <a:ext cx="3560910" cy="137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/>
          <a:srcRect l="58662" t="50000" r="388" b="1701"/>
          <a:stretch>
            <a:fillRect/>
          </a:stretch>
        </p:blipFill>
        <p:spPr bwMode="auto">
          <a:xfrm>
            <a:off x="1187624" y="846457"/>
            <a:ext cx="2225006" cy="19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69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Tema do Office">
  <a:themeElements>
    <a:clrScheme name="Técnic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276</Words>
  <Application>Microsoft Office PowerPoint</Application>
  <PresentationFormat>Apresentação na tela (4:3)</PresentationFormat>
  <Paragraphs>89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Kit</dc:creator>
  <cp:lastModifiedBy>Kit</cp:lastModifiedBy>
  <cp:revision>43</cp:revision>
  <dcterms:created xsi:type="dcterms:W3CDTF">2013-09-10T11:42:33Z</dcterms:created>
  <dcterms:modified xsi:type="dcterms:W3CDTF">2013-09-10T20:44:14Z</dcterms:modified>
</cp:coreProperties>
</file>