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5"/>
  </p:notesMasterIdLst>
  <p:sldIdLst>
    <p:sldId id="257" r:id="rId2"/>
    <p:sldId id="260" r:id="rId3"/>
    <p:sldId id="259" r:id="rId4"/>
    <p:sldId id="261" r:id="rId5"/>
    <p:sldId id="258" r:id="rId6"/>
    <p:sldId id="262" r:id="rId7"/>
    <p:sldId id="264" r:id="rId8"/>
    <p:sldId id="263" r:id="rId9"/>
    <p:sldId id="265" r:id="rId10"/>
    <p:sldId id="266" r:id="rId11"/>
    <p:sldId id="268" r:id="rId12"/>
    <p:sldId id="267" r:id="rId13"/>
    <p:sldId id="256" r:id="rId1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224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06/relationships/legacyDocTextInfo" Target="legacyDocTextInfo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7BAB67-14DB-41A6-9FB5-7AC8E635C7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e diagrama ou organo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geast@caixa.gov.b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1547813" y="2205038"/>
            <a:ext cx="74168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800">
                <a:solidFill>
                  <a:srgbClr val="FF9900"/>
                </a:solidFill>
              </a:rPr>
              <a:t>Programa Nacional de Apoio à Gestão Administrativa e Fiscal dos Municípios Brasileiros PNAFM – 2ª Fase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Atribuição das Unidades CAIXA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000" b="1" smtClean="0">
                <a:solidFill>
                  <a:srgbClr val="FF3300"/>
                </a:solidFill>
              </a:rPr>
              <a:t>GIDUR – GI de Desenvolvimento Urbano e Rural</a:t>
            </a:r>
          </a:p>
          <a:p>
            <a:pPr eaLnBrk="1" hangingPunct="1"/>
            <a:endParaRPr lang="pt-BR" sz="2000" b="1" smtClean="0">
              <a:solidFill>
                <a:srgbClr val="FF3300"/>
              </a:solidFill>
            </a:endParaRPr>
          </a:p>
          <a:p>
            <a:pPr lvl="1" eaLnBrk="1" hangingPunct="1"/>
            <a:r>
              <a:rPr lang="pt-BR" sz="1800" smtClean="0"/>
              <a:t>Orienta e apóia os municípios na elaboração dos pedidos de financiamento e na obtenção da autorização da STN;</a:t>
            </a:r>
          </a:p>
          <a:p>
            <a:pPr lvl="1" eaLnBrk="1" hangingPunct="1"/>
            <a:r>
              <a:rPr lang="pt-BR" sz="1800" smtClean="0"/>
              <a:t>Certifica a exigibilidade dos municípios na contratação do subempréstimo;</a:t>
            </a:r>
          </a:p>
          <a:p>
            <a:pPr lvl="1" eaLnBrk="1" hangingPunct="1"/>
            <a:r>
              <a:rPr lang="pt-BR" sz="1800" smtClean="0"/>
              <a:t>Supervisiona e acompanha a execução dos procedimentos operacionais de projetos;</a:t>
            </a:r>
          </a:p>
          <a:p>
            <a:pPr lvl="1" eaLnBrk="1" hangingPunct="1"/>
            <a:r>
              <a:rPr lang="pt-BR" sz="1800" smtClean="0"/>
              <a:t>Analisa os pedidos de desembolso e respectivas justificativas de gastos;</a:t>
            </a:r>
          </a:p>
          <a:p>
            <a:pPr lvl="1" eaLnBrk="1" hangingPunct="1"/>
            <a:r>
              <a:rPr lang="pt-BR" sz="1800" smtClean="0"/>
              <a:t>Orienta a UEM quanto ao processo de aquisições;</a:t>
            </a:r>
          </a:p>
          <a:p>
            <a:pPr lvl="1" eaLnBrk="1" hangingPunct="1"/>
            <a:r>
              <a:rPr lang="pt-BR" sz="1800" smtClean="0"/>
              <a:t>Gera a movimentação financeira para liberação de recursos através de DRP encaminhada ao Ponto de Atendimento;</a:t>
            </a:r>
          </a:p>
          <a:p>
            <a:pPr lvl="1" eaLnBrk="1" hangingPunct="1"/>
            <a:r>
              <a:rPr lang="pt-BR" sz="1800" smtClean="0"/>
              <a:t>Efetua pagamento ao fornecedor mediante autorização da UEM;</a:t>
            </a:r>
          </a:p>
          <a:p>
            <a:pPr lvl="1" eaLnBrk="1" hangingPunct="1"/>
            <a:endParaRPr lang="pt-BR" sz="1800" smtClean="0"/>
          </a:p>
          <a:p>
            <a:pPr lvl="1" eaLnBrk="1" hangingPunct="1"/>
            <a:endParaRPr lang="pt-BR" sz="1800" smtClean="0"/>
          </a:p>
          <a:p>
            <a:pPr eaLnBrk="1" hangingPunct="1">
              <a:buFontTx/>
              <a:buNone/>
            </a:pPr>
            <a:endParaRPr lang="pt-BR" sz="20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Ações CAIXA/GEAST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Representante CAIXA;</a:t>
            </a:r>
          </a:p>
          <a:p>
            <a:pPr eaLnBrk="1" hangingPunct="1"/>
            <a:r>
              <a:rPr lang="pt-BR" smtClean="0"/>
              <a:t>Capacitação dos GMC;</a:t>
            </a:r>
          </a:p>
          <a:p>
            <a:pPr eaLnBrk="1" hangingPunct="1"/>
            <a:r>
              <a:rPr lang="pt-BR" smtClean="0"/>
              <a:t>Otimização do processo;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Questões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000" smtClean="0"/>
              <a:t>Problema de Capacitação dos Empregados CAIXA;</a:t>
            </a:r>
          </a:p>
          <a:p>
            <a:pPr eaLnBrk="1" hangingPunct="1"/>
            <a:r>
              <a:rPr lang="pt-BR" sz="2000" smtClean="0"/>
              <a:t>Capacitação em Conjunto com a Caixa;</a:t>
            </a:r>
          </a:p>
          <a:p>
            <a:pPr eaLnBrk="1" hangingPunct="1"/>
            <a:r>
              <a:rPr lang="pt-BR" sz="2000" smtClean="0"/>
              <a:t>Falta comunicação entre Caixa e PM;</a:t>
            </a:r>
          </a:p>
          <a:p>
            <a:pPr eaLnBrk="1" hangingPunct="1"/>
            <a:r>
              <a:rPr lang="pt-BR" sz="2000" smtClean="0"/>
              <a:t>Prazo de Atendimento (devolução de documentos prazo limite/normatizado);</a:t>
            </a:r>
          </a:p>
          <a:p>
            <a:pPr eaLnBrk="1" hangingPunct="1">
              <a:buFontTx/>
              <a:buNone/>
            </a:pPr>
            <a:endParaRPr lang="pt-BR" sz="2000" smtClean="0"/>
          </a:p>
          <a:p>
            <a:pPr eaLnBrk="1" hangingPunct="1">
              <a:buFontTx/>
              <a:buNone/>
            </a:pPr>
            <a:endParaRPr lang="pt-BR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2"/>
          <p:cNvSpPr>
            <a:spLocks noChangeArrowheads="1"/>
          </p:cNvSpPr>
          <p:nvPr/>
        </p:nvSpPr>
        <p:spPr bwMode="auto">
          <a:xfrm>
            <a:off x="1187450" y="3860800"/>
            <a:ext cx="39608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pt-BR" sz="3200" b="1">
                <a:solidFill>
                  <a:schemeClr val="bg1"/>
                </a:solidFill>
              </a:rPr>
              <a:t>Muito Obrigado!</a:t>
            </a:r>
            <a:r>
              <a:rPr lang="pt-BR" sz="32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258888" y="4581525"/>
            <a:ext cx="54006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kumimoji="1"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Gerência Nacional de Assistência Técnica - GEAST</a:t>
            </a:r>
          </a:p>
          <a:p>
            <a:pPr>
              <a:defRPr/>
            </a:pPr>
            <a:r>
              <a:rPr kumimoji="1"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Tel. (61) 3206-8589 – 3206-8054 – 3206-8051 </a:t>
            </a:r>
          </a:p>
          <a:p>
            <a:pPr>
              <a:defRPr/>
            </a:pPr>
            <a:r>
              <a:rPr kumimoji="1"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e-mail:</a:t>
            </a:r>
            <a:r>
              <a:rPr kumimoji="1" lang="pt-BR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1" lang="pt-BR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geast@caixa.gov.br</a:t>
            </a:r>
            <a:endParaRPr kumimoji="1" lang="pt-BR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kumimoji="1" lang="pt-BR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Fax (61) 3206-9767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i="1" smtClean="0">
                <a:solidFill>
                  <a:srgbClr val="000099"/>
                </a:solidFill>
              </a:rPr>
              <a:t>Principais Agentes</a:t>
            </a:r>
          </a:p>
        </p:txBody>
      </p:sp>
      <p:graphicFrame>
        <p:nvGraphicFramePr>
          <p:cNvPr id="1026" name="Diagram 5"/>
          <p:cNvGraphicFramePr>
            <a:graphicFrameLocks/>
          </p:cNvGraphicFramePr>
          <p:nvPr>
            <p:ph idx="1"/>
          </p:nvPr>
        </p:nvGraphicFramePr>
        <p:xfrm>
          <a:off x="468313" y="1341438"/>
          <a:ext cx="8229600" cy="48133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i="1" smtClean="0">
                <a:solidFill>
                  <a:srgbClr val="000099"/>
                </a:solidFill>
              </a:rPr>
              <a:t>Principais Agentes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1" smtClean="0"/>
              <a:t>Município</a:t>
            </a:r>
            <a:r>
              <a:rPr lang="pt-BR" sz="2400" smtClean="0"/>
              <a:t>:Contratante executor do Programa</a:t>
            </a:r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None/>
            </a:pPr>
            <a:endParaRPr lang="pt-BR" sz="2400" smtClean="0"/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1" smtClean="0"/>
              <a:t>Unidade de Execução Municipal</a:t>
            </a:r>
            <a:r>
              <a:rPr lang="pt-BR" sz="2400" smtClean="0"/>
              <a:t> – UEM a ser criada pelo Município.</a:t>
            </a:r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None/>
            </a:pPr>
            <a:endParaRPr lang="pt-BR" sz="2400" smtClean="0"/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1" smtClean="0"/>
              <a:t>Ministério da Fazenda</a:t>
            </a:r>
            <a:r>
              <a:rPr lang="pt-BR" sz="2400" smtClean="0"/>
              <a:t>: Responsável pela Coordenação de Programas – UCP – Gestor Nacional do Programa</a:t>
            </a:r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None/>
            </a:pPr>
            <a:endParaRPr lang="pt-BR" sz="2400" smtClean="0"/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1" smtClean="0"/>
              <a:t>Caixa Econômica Federal</a:t>
            </a:r>
            <a:r>
              <a:rPr lang="pt-BR" sz="2400" smtClean="0"/>
              <a:t>: Agente financeiro e co-executor do Programa</a:t>
            </a:r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None/>
            </a:pPr>
            <a:endParaRPr lang="pt-BR" sz="2400" smtClean="0"/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1" smtClean="0"/>
              <a:t>Banco Interamericano de Desenvolvimento – BID</a:t>
            </a:r>
            <a:r>
              <a:rPr lang="pt-BR" sz="2400" smtClean="0"/>
              <a:t>: Origem dos recursos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i="1" smtClean="0">
                <a:solidFill>
                  <a:srgbClr val="000099"/>
                </a:solidFill>
              </a:rPr>
              <a:t>Principais Agentes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pt-BR" sz="2800" b="1" i="1" smtClean="0"/>
              <a:t>CAIXA ECONÔMICA FEDERAL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pt-BR" sz="2800" b="1" i="1" smtClean="0"/>
          </a:p>
          <a:p>
            <a:pPr algn="ctr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pt-BR" sz="2800" b="1" i="1" smtClean="0"/>
              <a:t>Agente financeiro e co-executora do Programa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lang="pt-BR" sz="2800" b="1" i="1" smtClean="0"/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800" i="1" smtClean="0"/>
              <a:t>Apoiar os Municípios na elaboração de pedidos de subemprestimo;</a:t>
            </a:r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None/>
            </a:pPr>
            <a:endParaRPr lang="pt-BR" sz="2800" i="1" smtClean="0"/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800" i="1" smtClean="0"/>
              <a:t>Pagamentos aos fornecedores;</a:t>
            </a:r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None/>
            </a:pPr>
            <a:endParaRPr lang="pt-BR" sz="2800" i="1" smtClean="0"/>
          </a:p>
          <a:p>
            <a:pPr eaLnBrk="1" hangingPunct="1">
              <a:lnSpc>
                <a:spcPct val="80000"/>
              </a:lnSpc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800" i="1" smtClean="0"/>
              <a:t>Recebimentos de encargos e amortizações dos contratos PNAFM e repasses da União;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952500" y="1038225"/>
            <a:ext cx="4392613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300">
              <a:solidFill>
                <a:srgbClr val="003399"/>
              </a:solidFill>
            </a:endParaRP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539750" y="1412875"/>
            <a:ext cx="8301038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4400" b="1" i="1">
                <a:solidFill>
                  <a:srgbClr val="000099"/>
                </a:solidFill>
              </a:rPr>
              <a:t>CAIXA </a:t>
            </a:r>
            <a:br>
              <a:rPr lang="pt-BR" sz="4400" b="1" i="1">
                <a:solidFill>
                  <a:srgbClr val="000099"/>
                </a:solidFill>
              </a:rPr>
            </a:br>
            <a:r>
              <a:rPr lang="pt-BR" sz="4400" b="1" i="1">
                <a:solidFill>
                  <a:srgbClr val="000099"/>
                </a:solidFill>
              </a:rPr>
              <a:t>e o</a:t>
            </a:r>
            <a:br>
              <a:rPr lang="pt-BR" sz="4400" b="1" i="1">
                <a:solidFill>
                  <a:srgbClr val="000099"/>
                </a:solidFill>
              </a:rPr>
            </a:br>
            <a:r>
              <a:rPr lang="pt-BR" sz="4400" b="1" i="1">
                <a:solidFill>
                  <a:srgbClr val="000099"/>
                </a:solidFill>
              </a:rPr>
              <a:t>Relacionamento</a:t>
            </a:r>
            <a:br>
              <a:rPr lang="pt-BR" sz="4400" b="1" i="1">
                <a:solidFill>
                  <a:srgbClr val="000099"/>
                </a:solidFill>
              </a:rPr>
            </a:br>
            <a:r>
              <a:rPr lang="pt-BR" sz="4400" b="1" i="1">
                <a:solidFill>
                  <a:srgbClr val="000099"/>
                </a:solidFill>
              </a:rPr>
              <a:t>com os </a:t>
            </a:r>
            <a:br>
              <a:rPr lang="pt-BR" sz="4400" b="1" i="1">
                <a:solidFill>
                  <a:srgbClr val="000099"/>
                </a:solidFill>
              </a:rPr>
            </a:br>
            <a:r>
              <a:rPr lang="pt-BR" sz="4400" b="1" i="1">
                <a:solidFill>
                  <a:srgbClr val="000099"/>
                </a:solidFill>
              </a:rPr>
              <a:t>Municípios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pt-BR" sz="4000" smtClean="0"/>
              <a:t>Estrutura CAIXA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21388"/>
            <a:ext cx="82550" cy="10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pt-BR" sz="80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492500" y="1052513"/>
            <a:ext cx="3313113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b="1">
                <a:solidFill>
                  <a:srgbClr val="FF3300"/>
                </a:solidFill>
              </a:rPr>
              <a:t>CAIXA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476375" y="2133600"/>
            <a:ext cx="3313113" cy="865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 b="1">
              <a:solidFill>
                <a:srgbClr val="FF3300"/>
              </a:solidFill>
            </a:endParaRPr>
          </a:p>
          <a:p>
            <a:pPr algn="ctr"/>
            <a:r>
              <a:rPr lang="pt-BR" b="1">
                <a:solidFill>
                  <a:srgbClr val="FF3300"/>
                </a:solidFill>
              </a:rPr>
              <a:t>VIGOV 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VP de Governo e 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Habitação</a:t>
            </a:r>
          </a:p>
          <a:p>
            <a:pPr algn="ctr"/>
            <a:endParaRPr lang="pt-BR" sz="1400" b="1">
              <a:solidFill>
                <a:srgbClr val="FF3300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476375" y="3213100"/>
            <a:ext cx="3313113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b="1">
                <a:solidFill>
                  <a:srgbClr val="FF3300"/>
                </a:solidFill>
              </a:rPr>
              <a:t>SUDES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SN Assistência Técnica e 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Desenvolvimento Sustentável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85763" y="4508500"/>
            <a:ext cx="237490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b="1">
                <a:solidFill>
                  <a:srgbClr val="FF3300"/>
                </a:solidFill>
              </a:rPr>
              <a:t>GEAST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GN Assistência Técnica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276600" y="4508500"/>
            <a:ext cx="2376488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b="1">
                <a:solidFill>
                  <a:srgbClr val="FF3300"/>
                </a:solidFill>
              </a:rPr>
              <a:t>GEDU (A,B,C,D,E)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GN Gestão de Rede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276600" y="5445125"/>
            <a:ext cx="2376488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b="1">
                <a:solidFill>
                  <a:srgbClr val="FF3300"/>
                </a:solidFill>
              </a:rPr>
              <a:t>GIDUR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GI Filial Desenvolvimento 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Urbano e Rural</a:t>
            </a: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3132138" y="19891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3132138" y="29972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3132138" y="40767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1566863" y="4292600"/>
            <a:ext cx="2933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1562100" y="4292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4497388" y="4292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572000" y="52292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185" name="Rectangle 18"/>
          <p:cNvSpPr>
            <a:spLocks noChangeArrowheads="1"/>
          </p:cNvSpPr>
          <p:nvPr/>
        </p:nvSpPr>
        <p:spPr bwMode="auto">
          <a:xfrm>
            <a:off x="5580063" y="2133600"/>
            <a:ext cx="3313112" cy="865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b="1">
                <a:solidFill>
                  <a:srgbClr val="FF3300"/>
                </a:solidFill>
              </a:rPr>
              <a:t>VIGAN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VP Atendimento, Distribuição e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 Negócios</a:t>
            </a:r>
          </a:p>
        </p:txBody>
      </p:sp>
      <p:sp>
        <p:nvSpPr>
          <p:cNvPr id="7186" name="Rectangle 21"/>
          <p:cNvSpPr>
            <a:spLocks noChangeArrowheads="1"/>
          </p:cNvSpPr>
          <p:nvPr/>
        </p:nvSpPr>
        <p:spPr bwMode="auto">
          <a:xfrm>
            <a:off x="5580063" y="3573463"/>
            <a:ext cx="3313112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b="1">
                <a:solidFill>
                  <a:srgbClr val="FF3300"/>
                </a:solidFill>
              </a:rPr>
              <a:t>SR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Superintendência Regional</a:t>
            </a:r>
          </a:p>
        </p:txBody>
      </p:sp>
      <p:sp>
        <p:nvSpPr>
          <p:cNvPr id="7187" name="Line 23"/>
          <p:cNvSpPr>
            <a:spLocks noChangeShapeType="1"/>
          </p:cNvSpPr>
          <p:nvPr/>
        </p:nvSpPr>
        <p:spPr bwMode="auto">
          <a:xfrm>
            <a:off x="3132138" y="1989138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88" name="Line 24"/>
          <p:cNvSpPr>
            <a:spLocks noChangeShapeType="1"/>
          </p:cNvSpPr>
          <p:nvPr/>
        </p:nvSpPr>
        <p:spPr bwMode="auto">
          <a:xfrm>
            <a:off x="7235825" y="19891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189" name="Line 26"/>
          <p:cNvSpPr>
            <a:spLocks noChangeShapeType="1"/>
          </p:cNvSpPr>
          <p:nvPr/>
        </p:nvSpPr>
        <p:spPr bwMode="auto">
          <a:xfrm>
            <a:off x="5148263" y="18446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90" name="Rectangle 27"/>
          <p:cNvSpPr>
            <a:spLocks noChangeArrowheads="1"/>
          </p:cNvSpPr>
          <p:nvPr/>
        </p:nvSpPr>
        <p:spPr bwMode="auto">
          <a:xfrm>
            <a:off x="6045200" y="4868863"/>
            <a:ext cx="2376488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1600" b="1">
                <a:solidFill>
                  <a:srgbClr val="FF3300"/>
                </a:solidFill>
              </a:rPr>
              <a:t>Ponto de Atendimento</a:t>
            </a:r>
          </a:p>
          <a:p>
            <a:pPr algn="ctr"/>
            <a:r>
              <a:rPr lang="pt-BR" sz="1400" b="1">
                <a:solidFill>
                  <a:srgbClr val="FF3300"/>
                </a:solidFill>
              </a:rPr>
              <a:t>(Agência)</a:t>
            </a:r>
          </a:p>
        </p:txBody>
      </p:sp>
      <p:sp>
        <p:nvSpPr>
          <p:cNvPr id="7191" name="Line 28"/>
          <p:cNvSpPr>
            <a:spLocks noChangeShapeType="1"/>
          </p:cNvSpPr>
          <p:nvPr/>
        </p:nvSpPr>
        <p:spPr bwMode="auto">
          <a:xfrm>
            <a:off x="7235825" y="44370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192" name="Line 29"/>
          <p:cNvSpPr>
            <a:spLocks noChangeShapeType="1"/>
          </p:cNvSpPr>
          <p:nvPr/>
        </p:nvSpPr>
        <p:spPr bwMode="auto">
          <a:xfrm>
            <a:off x="7235825" y="29972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Atribuição das Unidades CAIXA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>
                <a:solidFill>
                  <a:srgbClr val="FF3300"/>
                </a:solidFill>
              </a:rPr>
              <a:t>SR - Superintendência Regional</a:t>
            </a:r>
            <a:r>
              <a:rPr lang="pt-BR" smtClean="0"/>
              <a:t> </a:t>
            </a:r>
          </a:p>
          <a:p>
            <a:pPr eaLnBrk="1" hangingPunct="1">
              <a:buFontTx/>
              <a:buNone/>
            </a:pPr>
            <a:endParaRPr lang="pt-BR" sz="1200" smtClean="0"/>
          </a:p>
          <a:p>
            <a:pPr lvl="1" eaLnBrk="1" hangingPunct="1"/>
            <a:r>
              <a:rPr lang="pt-BR" sz="2400" smtClean="0"/>
              <a:t>Recebe do município, através do Ponto de Atendimento, manifestação de interesse de contratação do Programa;</a:t>
            </a:r>
          </a:p>
          <a:p>
            <a:pPr lvl="1" eaLnBrk="1" hangingPunct="1">
              <a:buFontTx/>
              <a:buNone/>
            </a:pPr>
            <a:endParaRPr lang="pt-BR" sz="2400" smtClean="0"/>
          </a:p>
          <a:p>
            <a:pPr lvl="1" eaLnBrk="1" hangingPunct="1"/>
            <a:r>
              <a:rPr lang="pt-BR" sz="2400" smtClean="0"/>
              <a:t>Acompanha todo o processo para celebração do contrato de subempréstimo até sua assinatura.</a:t>
            </a:r>
          </a:p>
          <a:p>
            <a:pPr lvl="1" eaLnBrk="1" hangingPunct="1">
              <a:buFontTx/>
              <a:buNone/>
            </a:pPr>
            <a:endParaRPr lang="pt-BR" sz="2400" smtClean="0"/>
          </a:p>
          <a:p>
            <a:pPr lvl="1" eaLnBrk="1" hangingPunct="1"/>
            <a:endParaRPr lang="pt-BR" smtClean="0"/>
          </a:p>
          <a:p>
            <a:pPr lvl="1" eaLnBrk="1" hangingPunct="1"/>
            <a:endParaRPr lang="pt-B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Atribuição das Unidades CAIXA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400" b="1" smtClean="0">
                <a:solidFill>
                  <a:srgbClr val="FF3300"/>
                </a:solidFill>
              </a:rPr>
              <a:t>GEAST- Gerência Nacional de Assistência Técnica</a:t>
            </a:r>
          </a:p>
          <a:p>
            <a:pPr eaLnBrk="1" hangingPunct="1">
              <a:buFontTx/>
              <a:buNone/>
            </a:pPr>
            <a:endParaRPr lang="pt-BR" sz="2400" b="1" smtClean="0">
              <a:solidFill>
                <a:srgbClr val="FF3300"/>
              </a:solidFill>
            </a:endParaRPr>
          </a:p>
          <a:p>
            <a:pPr lvl="1" eaLnBrk="1" hangingPunct="1"/>
            <a:r>
              <a:rPr lang="pt-BR" sz="2400" smtClean="0"/>
              <a:t>Realiza a gestão institucional do Programa;</a:t>
            </a:r>
          </a:p>
          <a:p>
            <a:pPr lvl="1" eaLnBrk="1" hangingPunct="1"/>
            <a:r>
              <a:rPr lang="pt-BR" sz="2400" smtClean="0"/>
              <a:t>Coordena os procedimentos de contratação dos municípios junto à SR e GIDUR;</a:t>
            </a:r>
          </a:p>
          <a:p>
            <a:pPr lvl="1" eaLnBrk="1" hangingPunct="1"/>
            <a:r>
              <a:rPr lang="pt-BR" sz="2400" smtClean="0"/>
              <a:t>Analisa e encaminha documentação à UCP disponibilizada pela GIDUR;</a:t>
            </a:r>
          </a:p>
          <a:p>
            <a:pPr lvl="1" eaLnBrk="1" hangingPunct="1"/>
            <a:r>
              <a:rPr lang="pt-BR" sz="2400" smtClean="0"/>
              <a:t>Responsável pela gestão do SIAPF (PNAFM) e SIAPM</a:t>
            </a:r>
          </a:p>
          <a:p>
            <a:pPr lvl="1" eaLnBrk="1" hangingPunct="1">
              <a:buFontTx/>
              <a:buNone/>
            </a:pPr>
            <a:endParaRPr lang="pt-BR" sz="2400" smtClean="0"/>
          </a:p>
          <a:p>
            <a:pPr lvl="1" eaLnBrk="1" hangingPunct="1"/>
            <a:endParaRPr lang="pt-BR" sz="2000" smtClean="0"/>
          </a:p>
          <a:p>
            <a:pPr lvl="1" eaLnBrk="1" hangingPunct="1"/>
            <a:endParaRPr lang="pt-BR" sz="2000" smtClean="0"/>
          </a:p>
          <a:p>
            <a:pPr lvl="1" eaLnBrk="1" hangingPunct="1"/>
            <a:endParaRPr lang="pt-BR" sz="20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Atribuição das Unidades CAIXA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400" b="1" smtClean="0">
                <a:solidFill>
                  <a:srgbClr val="FF3300"/>
                </a:solidFill>
              </a:rPr>
              <a:t>GEDU (A,B,C,D,E) – Gerência  Nacional de Gestão de Rede</a:t>
            </a:r>
          </a:p>
          <a:p>
            <a:pPr lvl="1" eaLnBrk="1" hangingPunct="1">
              <a:buFontTx/>
              <a:buNone/>
            </a:pPr>
            <a:r>
              <a:rPr lang="pt-BR" sz="2400" smtClean="0"/>
              <a:t>- Coordena as ações das GIDURs</a:t>
            </a:r>
          </a:p>
          <a:p>
            <a:pPr eaLnBrk="1" hangingPunct="1"/>
            <a:endParaRPr lang="pt-BR" sz="2400" b="1" smtClean="0">
              <a:solidFill>
                <a:srgbClr val="FF3300"/>
              </a:solidFill>
            </a:endParaRPr>
          </a:p>
          <a:p>
            <a:pPr lvl="1" eaLnBrk="1" hangingPunct="1">
              <a:buFontTx/>
              <a:buNone/>
            </a:pPr>
            <a:r>
              <a:rPr lang="pt-BR" sz="2000" b="1" smtClean="0">
                <a:solidFill>
                  <a:srgbClr val="FF3300"/>
                </a:solidFill>
              </a:rPr>
              <a:t>		</a:t>
            </a:r>
            <a:r>
              <a:rPr lang="pt-BR" sz="2400" b="1" smtClean="0">
                <a:solidFill>
                  <a:srgbClr val="FF3300"/>
                </a:solidFill>
              </a:rPr>
              <a:t>	</a:t>
            </a:r>
            <a:r>
              <a:rPr lang="pt-BR" sz="2400" smtClean="0"/>
              <a:t>A – Norte  e Centro-Oeste</a:t>
            </a:r>
          </a:p>
          <a:p>
            <a:pPr lvl="1" eaLnBrk="1" hangingPunct="1">
              <a:buFontTx/>
              <a:buNone/>
            </a:pPr>
            <a:r>
              <a:rPr lang="pt-BR" sz="2400" smtClean="0"/>
              <a:t>			B – Nordeste</a:t>
            </a:r>
          </a:p>
          <a:p>
            <a:pPr lvl="1" eaLnBrk="1" hangingPunct="1">
              <a:buFontTx/>
              <a:buNone/>
            </a:pPr>
            <a:r>
              <a:rPr lang="pt-BR" sz="2400" smtClean="0"/>
              <a:t>			C – Sul</a:t>
            </a:r>
          </a:p>
          <a:p>
            <a:pPr lvl="1" eaLnBrk="1" hangingPunct="1">
              <a:buFontTx/>
              <a:buNone/>
            </a:pPr>
            <a:r>
              <a:rPr lang="pt-BR" sz="2400" smtClean="0"/>
              <a:t>			D – RJ, ES e MG</a:t>
            </a:r>
          </a:p>
          <a:p>
            <a:pPr lvl="1" eaLnBrk="1" hangingPunct="1">
              <a:buFontTx/>
              <a:buNone/>
            </a:pPr>
            <a:r>
              <a:rPr lang="pt-BR" sz="2400" smtClean="0"/>
              <a:t>			E – São Paulo</a:t>
            </a:r>
          </a:p>
          <a:p>
            <a:pPr lvl="1" eaLnBrk="1" hangingPunct="1"/>
            <a:endParaRPr lang="pt-BR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452</Words>
  <Application>Microsoft Office PowerPoint</Application>
  <PresentationFormat>Apresentação na tela (4:3)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Design padrão</vt:lpstr>
      <vt:lpstr>Slide 1</vt:lpstr>
      <vt:lpstr>Principais Agentes</vt:lpstr>
      <vt:lpstr>Principais Agentes</vt:lpstr>
      <vt:lpstr>Principais Agentes</vt:lpstr>
      <vt:lpstr>Slide 5</vt:lpstr>
      <vt:lpstr>Estrutura CAIXA</vt:lpstr>
      <vt:lpstr>Atribuição das Unidades CAIXA</vt:lpstr>
      <vt:lpstr>Atribuição das Unidades CAIXA</vt:lpstr>
      <vt:lpstr>Atribuição das Unidades CAIXA</vt:lpstr>
      <vt:lpstr>Atribuição das Unidades CAIXA</vt:lpstr>
      <vt:lpstr>Ações CAIXA/GEAST</vt:lpstr>
      <vt:lpstr>Questões</vt:lpstr>
      <vt:lpstr>Slide 13</vt:lpstr>
    </vt:vector>
  </TitlesOfParts>
  <Company>BorghierhLowe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larissa.santos</dc:creator>
  <cp:lastModifiedBy>IrmaBC</cp:lastModifiedBy>
  <cp:revision>31</cp:revision>
  <dcterms:created xsi:type="dcterms:W3CDTF">2009-08-13T21:08:28Z</dcterms:created>
  <dcterms:modified xsi:type="dcterms:W3CDTF">2018-08-31T16:56:58Z</dcterms:modified>
</cp:coreProperties>
</file>