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7"/>
  </p:notesMasterIdLst>
  <p:sldIdLst>
    <p:sldId id="256" r:id="rId2"/>
    <p:sldId id="264" r:id="rId3"/>
    <p:sldId id="268" r:id="rId4"/>
    <p:sldId id="277" r:id="rId5"/>
    <p:sldId id="287" r:id="rId6"/>
    <p:sldId id="279" r:id="rId7"/>
    <p:sldId id="274" r:id="rId8"/>
    <p:sldId id="280" r:id="rId9"/>
    <p:sldId id="282" r:id="rId10"/>
    <p:sldId id="283" r:id="rId11"/>
    <p:sldId id="285" r:id="rId12"/>
    <p:sldId id="286" r:id="rId13"/>
    <p:sldId id="288" r:id="rId14"/>
    <p:sldId id="289" r:id="rId15"/>
    <p:sldId id="290" r:id="rId16"/>
  </p:sldIdLst>
  <p:sldSz cx="9144000" cy="6858000" type="screen4x3"/>
  <p:notesSz cx="6950075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99CC"/>
    <a:srgbClr val="0066CC"/>
    <a:srgbClr val="0399CD"/>
    <a:srgbClr val="FFCC66"/>
    <a:srgbClr val="DE997A"/>
    <a:srgbClr val="FF9933"/>
    <a:srgbClr val="FFCC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954" autoAdjust="0"/>
    <p:restoredTop sz="93011" autoAdjust="0"/>
  </p:normalViewPr>
  <p:slideViewPr>
    <p:cSldViewPr>
      <p:cViewPr>
        <p:scale>
          <a:sx n="60" d="100"/>
          <a:sy n="60" d="100"/>
        </p:scale>
        <p:origin x="-1644" y="-11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56" y="-84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ATA.IDB\BANCO\ANALISTA%20de%20OPERA&#199;&#213;ES\SUPERVIS&#195;O%20OPERA&#199;&#213;ES\TSP\Base_TSP_1110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18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/>
            </a:pPr>
            <a:r>
              <a:rPr lang="pt-BR" sz="2000" dirty="0"/>
              <a:t>Distribuição Carteira Vigente Pública</a:t>
            </a:r>
          </a:p>
          <a:p>
            <a:pPr algn="ctr">
              <a:defRPr/>
            </a:pPr>
            <a:r>
              <a:rPr lang="pt-BR" sz="2000" dirty="0"/>
              <a:t>Por Perfil de Mutuário e Nº de operações</a:t>
            </a:r>
          </a:p>
        </c:rich>
      </c:tx>
      <c:layout>
        <c:manualLayout>
          <c:xMode val="edge"/>
          <c:yMode val="edge"/>
          <c:x val="0.32437882764654569"/>
          <c:y val="1.8181818181818233E-2"/>
        </c:manualLayout>
      </c:layout>
      <c:overlay val="1"/>
    </c:title>
    <c:plotArea>
      <c:layout>
        <c:manualLayout>
          <c:layoutTarget val="inner"/>
          <c:xMode val="edge"/>
          <c:yMode val="edge"/>
          <c:x val="0.29732305336832898"/>
          <c:y val="0.19442038495188152"/>
          <c:w val="0.40535411198600341"/>
          <c:h val="0.67559018664333959"/>
        </c:manualLayout>
      </c:layout>
      <c:pieChart>
        <c:varyColors val="1"/>
        <c:ser>
          <c:idx val="0"/>
          <c:order val="0"/>
          <c:dPt>
            <c:idx val="0"/>
            <c:spPr>
              <a:solidFill>
                <a:schemeClr val="accent6"/>
              </a:solidFill>
            </c:spPr>
          </c:dPt>
          <c:dPt>
            <c:idx val="1"/>
            <c:spPr>
              <a:solidFill>
                <a:schemeClr val="tx2">
                  <a:lumMod val="40000"/>
                  <a:lumOff val="60000"/>
                  <a:alpha val="75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8639122C-BED0-43B5-828F-B63857CF246E}" type="VALUE">
                      <a:rPr lang="en-US" smtClean="0">
                        <a:solidFill>
                          <a:schemeClr val="bg1"/>
                        </a:solidFill>
                      </a:rPr>
                      <a:pPr/>
                      <a:t>[VALOR]</a:t>
                    </a:fld>
                    <a:r>
                      <a:rPr lang="en-US" dirty="0" smtClean="0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5C2C9324-97A8-43E6-9100-266456E877BD}" type="VALUE">
                      <a:rPr lang="en-US" smtClean="0"/>
                      <a:pPr/>
                      <a:t>[VALOR]</a:t>
                    </a:fld>
                    <a:r>
                      <a:rPr lang="en-US" smtClean="0"/>
                      <a:t>%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B4716490-C7A7-4195-B717-6C157467CB14}" type="VALUE">
                      <a:rPr lang="en-US" smtClean="0"/>
                      <a:pPr/>
                      <a:t>[VALOR]</a:t>
                    </a:fld>
                    <a:r>
                      <a:rPr lang="en-US" smtClean="0"/>
                      <a:t>%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'Quadro resumo'!$P$64:$P$66</c:f>
              <c:strCache>
                <c:ptCount val="3"/>
                <c:pt idx="0">
                  <c:v>ESTADO</c:v>
                </c:pt>
                <c:pt idx="1">
                  <c:v>GOVERNO FEDERAL</c:v>
                </c:pt>
                <c:pt idx="2">
                  <c:v>MUNICÍPIO</c:v>
                </c:pt>
              </c:strCache>
            </c:strRef>
          </c:cat>
          <c:val>
            <c:numRef>
              <c:f>'Quadro resumo'!$Q$64:$Q$66</c:f>
              <c:numCache>
                <c:formatCode>General</c:formatCode>
                <c:ptCount val="3"/>
                <c:pt idx="0">
                  <c:v>68</c:v>
                </c:pt>
                <c:pt idx="1">
                  <c:v>12</c:v>
                </c:pt>
                <c:pt idx="2">
                  <c:v>28</c:v>
                </c:pt>
              </c:numCache>
            </c:numRef>
          </c:val>
        </c:ser>
        <c:firstSliceAng val="0"/>
      </c:pieChart>
    </c:plotArea>
    <c:legend>
      <c:legendPos val="b"/>
      <c:layout/>
      <c:txPr>
        <a:bodyPr/>
        <a:lstStyle/>
        <a:p>
          <a:pPr>
            <a:defRPr sz="1400" b="1"/>
          </a:pPr>
          <a:endParaRPr lang="pt-BR"/>
        </a:p>
      </c:txPr>
    </c:legend>
    <c:plotVisOnly val="1"/>
    <c:dispBlanksAs val="zero"/>
  </c:chart>
  <c:spPr>
    <a:noFill/>
    <a:ln>
      <a:noFill/>
    </a:ln>
  </c:spPr>
  <c:externalData r:id="rId2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FAF1207-F9EA-4D7E-9DD6-91F5B1B6386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20402C-C3B1-49CF-8CA1-B6258FA13C95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859DB8F-B727-49E4-9D2E-8EF9633C79F4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19D4DF5-AF68-4BD7-BFD4-71EA751429F4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5528589-ABFD-4816-938B-E65FDF0C85BA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EBF6B10-A17D-4E2B-AAAE-070C33AD079E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A579709-FA69-4ADF-9160-16BD5E5B45B2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73B93BC-3487-4928-A50B-058B676995C6}" type="slidenum">
              <a:rPr lang="en-US" altLang="en-US" smtClean="0"/>
              <a:pPr/>
              <a:t>11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9401F9D-0304-4809-BB15-DBFBD1DB9D6B}" type="slidenum">
              <a:rPr lang="en-US" altLang="en-US" smtClean="0"/>
              <a:pPr/>
              <a:t>12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23404-3871-4BCF-AD5A-9F9CAEB58BB5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51349-3939-4A9B-A433-C3FFF15C28C0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9162D-645E-4FDD-A16D-DEA74DB10F0A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C910D-C74A-41C5-BD9C-78991E7DA1D2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516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516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C0DC1-A562-4F3A-81D2-831F466EC704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B1862-260B-4E59-95B2-5E59243A01DF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41CA8-4707-4D0D-A57F-7F5A887C54BF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3C7C8-5E2F-4C88-AC8A-4F86C413FB00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B2BB5-F32A-4D04-B909-8600AD503D96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E97CE-203A-4CC2-9F39-05F3EA6834F6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8D243-611B-482C-9265-B7B608641E6A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455EF-04AB-44FF-B0C6-63BA5197F3B4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97EC9-B280-43E1-A428-8D2A44E7C3EF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8B297-40FA-4948-A46F-76265BB6A3C9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925B9-9CC3-46DE-ACBC-A4311A7958EC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D9A9B-824B-40F3-BA9D-BAEB87E6ECCC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1BB25-D68F-4CB2-BCF3-5C10E913CE93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BDEC7-35BC-4221-9193-3E633C54D5CC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55D78-EB7D-4D90-BE30-0CFD66FB3F49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07427-17D7-4D92-A02A-35ED18762E74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823E9-0960-469B-ACF9-9CD09C50D959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BCD27-3D7C-43F1-976C-F1234267D4D3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43800" y="58674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1300"/>
            <a:ext cx="12954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C125433-A1C6-445C-8E36-6C97D0FEE27E}" type="datetime1">
              <a:rPr lang="en-US"/>
              <a:pPr>
                <a:defRPr/>
              </a:pPr>
              <a:t>8/30/2018</a:t>
            </a:fld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591300"/>
            <a:ext cx="28956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This is a test</a:t>
            </a:r>
          </a:p>
        </p:txBody>
      </p:sp>
      <p:pic>
        <p:nvPicPr>
          <p:cNvPr id="2055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400800"/>
            <a:ext cx="91440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610350"/>
            <a:ext cx="23622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04A7717-C8B2-44EA-B29C-68216DA61F24}" type="slidenum">
              <a:rPr lang="en-US"/>
              <a:pPr>
                <a:defRPr/>
              </a:pPr>
              <a:t>‹nº›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med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rgbClr val="0399CD"/>
          </a:solidFill>
          <a:latin typeface="Unit-Bold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.png"/><Relationship Id="rId10" Type="http://schemas.openxmlformats.org/officeDocument/2006/relationships/oleObject" Target="../embeddings/oleObject5.bin"/><Relationship Id="rId4" Type="http://schemas.openxmlformats.org/officeDocument/2006/relationships/image" Target="../media/image8.png"/><Relationship Id="rId9" Type="http://schemas.openxmlformats.org/officeDocument/2006/relationships/oleObject" Target="../embeddings/oleObject4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1963738"/>
            <a:ext cx="4572000" cy="2362200"/>
          </a:xfrm>
        </p:spPr>
        <p:txBody>
          <a:bodyPr/>
          <a:lstStyle/>
          <a:p>
            <a:pPr eaLnBrk="1" hangingPunct="1"/>
            <a:r>
              <a:rPr lang="pt-BR" sz="3200" b="1" smtClean="0"/>
              <a:t>O BID e o PNAFM: mais efetividade e melhores resultados </a:t>
            </a:r>
            <a:br>
              <a:rPr lang="pt-BR" sz="3200" b="1" smtClean="0"/>
            </a:br>
            <a:r>
              <a:rPr lang="pt-BR" altLang="en-US" sz="2400" smtClean="0"/>
              <a:t> </a:t>
            </a:r>
            <a:endParaRPr lang="en-US" altLang="en-US" sz="2000" smtClean="0">
              <a:solidFill>
                <a:srgbClr val="FF0000"/>
              </a:solidFill>
            </a:endParaRPr>
          </a:p>
        </p:txBody>
      </p:sp>
      <p:pic>
        <p:nvPicPr>
          <p:cNvPr id="1032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2549525"/>
            <a:ext cx="495300" cy="209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2819400"/>
            <a:ext cx="289560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524000" y="4876800"/>
          <a:ext cx="1905000" cy="990600"/>
        </p:xfrm>
        <a:graphic>
          <a:graphicData uri="http://schemas.openxmlformats.org/presentationml/2006/ole">
            <p:oleObj spid="_x0000_s1026" name="Image Document" r:id="rId6" imgW="1199854" imgH="666849" progId="Imaging.Document">
              <p:embed/>
            </p:oleObj>
          </a:graphicData>
        </a:graphic>
      </p:graphicFrame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0" y="4800600"/>
            <a:ext cx="9144000" cy="0"/>
          </a:xfrm>
          <a:prstGeom prst="line">
            <a:avLst/>
          </a:prstGeom>
          <a:noFill/>
          <a:ln w="152400">
            <a:solidFill>
              <a:srgbClr val="006666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eaLnBrk="1" hangingPunct="1"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0" y="4876800"/>
          <a:ext cx="1533525" cy="990600"/>
        </p:xfrm>
        <a:graphic>
          <a:graphicData uri="http://schemas.openxmlformats.org/presentationml/2006/ole">
            <p:oleObj spid="_x0000_s1027" name="Image Document" r:id="rId7" imgW="1482060" imgH="823692" progId="Imaging.Document">
              <p:embed/>
            </p:oleObj>
          </a:graphicData>
        </a:graphic>
      </p:graphicFrame>
      <p:graphicFrame>
        <p:nvGraphicFramePr>
          <p:cNvPr id="1028" name="Object 6"/>
          <p:cNvGraphicFramePr>
            <a:graphicFrameLocks noChangeAspect="1"/>
          </p:cNvGraphicFramePr>
          <p:nvPr/>
        </p:nvGraphicFramePr>
        <p:xfrm>
          <a:off x="3429000" y="4876800"/>
          <a:ext cx="1676400" cy="990600"/>
        </p:xfrm>
        <a:graphic>
          <a:graphicData uri="http://schemas.openxmlformats.org/presentationml/2006/ole">
            <p:oleObj spid="_x0000_s1028" name="Image Document" r:id="rId8" imgW="1297321" imgH="721018" progId="Imaging.Document">
              <p:embed/>
            </p:oleObj>
          </a:graphicData>
        </a:graphic>
      </p:graphicFrame>
      <p:graphicFrame>
        <p:nvGraphicFramePr>
          <p:cNvPr id="1029" name="Object 8"/>
          <p:cNvGraphicFramePr>
            <a:graphicFrameLocks noChangeAspect="1"/>
          </p:cNvGraphicFramePr>
          <p:nvPr/>
        </p:nvGraphicFramePr>
        <p:xfrm>
          <a:off x="5105400" y="4876800"/>
          <a:ext cx="2057400" cy="981075"/>
        </p:xfrm>
        <a:graphic>
          <a:graphicData uri="http://schemas.openxmlformats.org/presentationml/2006/ole">
            <p:oleObj spid="_x0000_s1029" name="Image Document" r:id="rId9" imgW="1107999" imgH="615798" progId="Imaging.Document">
              <p:embed/>
            </p:oleObj>
          </a:graphicData>
        </a:graphic>
      </p:graphicFrame>
      <p:graphicFrame>
        <p:nvGraphicFramePr>
          <p:cNvPr id="1030" name="Object 9"/>
          <p:cNvGraphicFramePr>
            <a:graphicFrameLocks noChangeAspect="1"/>
          </p:cNvGraphicFramePr>
          <p:nvPr/>
        </p:nvGraphicFramePr>
        <p:xfrm>
          <a:off x="7162800" y="4876800"/>
          <a:ext cx="1981200" cy="942975"/>
        </p:xfrm>
        <a:graphic>
          <a:graphicData uri="http://schemas.openxmlformats.org/presentationml/2006/ole">
            <p:oleObj spid="_x0000_s1030" name="Image Document" r:id="rId10" imgW="1456426" imgH="809445" progId="Imaging.Document">
              <p:embed/>
            </p:oleObj>
          </a:graphicData>
        </a:graphic>
      </p:graphicFrame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0" y="5867400"/>
            <a:ext cx="9144000" cy="0"/>
          </a:xfrm>
          <a:prstGeom prst="line">
            <a:avLst/>
          </a:prstGeom>
          <a:noFill/>
          <a:ln w="152400">
            <a:solidFill>
              <a:srgbClr val="006666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eaLnBrk="1" hangingPunct="1"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87962"/>
          </a:xfrm>
        </p:spPr>
        <p:txBody>
          <a:bodyPr/>
          <a:lstStyle/>
          <a:p>
            <a:pPr algn="ctr">
              <a:defRPr/>
            </a:pP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b="1" dirty="0" err="1" smtClean="0"/>
              <a:t>Seminário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Desafios</a:t>
            </a:r>
            <a:r>
              <a:rPr lang="en-US" sz="4800" b="1" dirty="0" smtClean="0"/>
              <a:t> do IPTU</a:t>
            </a:r>
            <a:br>
              <a:rPr lang="en-US" sz="4800" b="1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Principais </a:t>
            </a: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</a:rPr>
              <a:t>proposições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</a:rPr>
              <a:t>levantadas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  para </a:t>
            </a: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</a:rPr>
              <a:t>melhor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</a:rPr>
              <a:t>desempenho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 municipal </a:t>
            </a: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</a:rPr>
              <a:t>na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</a:rPr>
              <a:t>arrecadação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 do IPTU</a:t>
            </a:r>
            <a:b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pt-BR" sz="4000" b="1" u="sng" dirty="0" smtClean="0">
                <a:solidFill>
                  <a:srgbClr val="C00000"/>
                </a:solidFill>
              </a:rPr>
              <a:t>RESPONSABILIDADE FEDERAL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 </a:t>
            </a:r>
            <a:br>
              <a:rPr lang="en-US" sz="4800" dirty="0" smtClean="0"/>
            </a:br>
            <a:endParaRPr lang="en-US" sz="4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Principais proposições levantadas</a:t>
            </a:r>
          </a:p>
        </p:txBody>
      </p:sp>
      <p:sp>
        <p:nvSpPr>
          <p:cNvPr id="12291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47888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E6078423-E746-42EF-9992-8DA521DCA4EB}" type="slidenum">
              <a:rPr lang="en-US" sz="1100" smtClean="0">
                <a:latin typeface="Unit-Regular" pitchFamily="2" charset="0"/>
              </a:rPr>
              <a:pPr/>
              <a:t>11</a:t>
            </a:fld>
            <a:endParaRPr lang="en-US" sz="1100" smtClean="0">
              <a:latin typeface="Unit-Regular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324600" y="1676400"/>
            <a:ext cx="2667000" cy="41148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eaLnBrk="1" hangingPunct="1"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B0F0"/>
              </a:solidFill>
            </a:endParaRPr>
          </a:p>
          <a:p>
            <a:pPr marL="285750" indent="-285750" eaLnBrk="1" hangingPunct="1"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B0F0"/>
              </a:solidFill>
            </a:endParaRPr>
          </a:p>
          <a:p>
            <a:pPr marL="285750" indent="-285750" eaLnBrk="1" hangingPunct="1"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rgbClr val="00B0F0"/>
                </a:solidFill>
              </a:rPr>
              <a:t>LRF – incluir dispositivo para institucionalizar a necessidade de atualização das plantas genéricas de valores reduzindo pressões políticas -(PLP 238)</a:t>
            </a:r>
          </a:p>
          <a:p>
            <a:pPr marL="285750" indent="-285750" eaLnBrk="1" hangingPunct="1"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B0F0"/>
              </a:solidFill>
            </a:endParaRPr>
          </a:p>
          <a:p>
            <a:pPr marL="285750" indent="-285750" eaLnBrk="1" hangingPunct="1"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</a:rPr>
              <a:t>Revisão do marco jurídico, incentivando ferramentas de auto declaração de valores dos imóveis ou seu ajuste de acordo com parâmetros justos de mercado.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buFont typeface="Wingdings" panose="05000000000000000000" pitchFamily="2" charset="2"/>
              <a:buChar char="v"/>
              <a:defRPr/>
            </a:pP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3276600" y="1676400"/>
            <a:ext cx="2895600" cy="4648200"/>
          </a:xfrm>
          <a:prstGeom prst="roundRect">
            <a:avLst>
              <a:gd name="adj" fmla="val 17925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</a:rPr>
              <a:t>Acordo nacional para disponibilização dos dados da receita federal de interesse do município; 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rgbClr val="0070C0"/>
                </a:solidFill>
              </a:rPr>
              <a:t>Apoiar municípios com reduzida capacidade de gestão do IPTU  - incentivos federais;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rgbClr val="00B0F0"/>
                </a:solidFill>
              </a:rPr>
              <a:t>Apoio técnico aos municípios menores (agência, Programas nacionais, consórcios municipais);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400" b="1" dirty="0">
              <a:solidFill>
                <a:srgbClr val="00B0F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</a:rPr>
              <a:t>Diretrizes  Nacionais para o Cadastro Territorial </a:t>
            </a:r>
            <a:r>
              <a:rPr lang="pt-BR" sz="1400" b="1" dirty="0" err="1">
                <a:solidFill>
                  <a:schemeClr val="accent1">
                    <a:lumMod val="50000"/>
                  </a:schemeClr>
                </a:solidFill>
              </a:rPr>
              <a:t>Multifinalitário</a:t>
            </a: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2000" dirty="0"/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2400" y="1676400"/>
            <a:ext cx="2971800" cy="45720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lvl="1" indent="-285750" defTabSz="914011" eaLnBrk="1" hangingPunct="1">
              <a:spcAft>
                <a:spcPts val="300"/>
              </a:spcAft>
              <a:buSzPct val="60000"/>
              <a:buFont typeface="Wingdings" panose="05000000000000000000" pitchFamily="2" charset="2"/>
              <a:buChar char="v"/>
              <a:defRPr/>
            </a:pPr>
            <a:r>
              <a:rPr lang="pt-BR" sz="2000" b="1" dirty="0">
                <a:solidFill>
                  <a:srgbClr val="0070C0"/>
                </a:solidFill>
              </a:rPr>
              <a:t>CAPACITAR municípios com reduzida capacidade de gestão do IPTU: incentivos e planos de capacitação nacional;</a:t>
            </a:r>
          </a:p>
          <a:p>
            <a:pPr marL="285750" lvl="1" indent="-285750" defTabSz="914011" eaLnBrk="1" hangingPunct="1">
              <a:spcAft>
                <a:spcPts val="300"/>
              </a:spcAft>
              <a:buSzPct val="60000"/>
              <a:buFont typeface="Wingdings" panose="05000000000000000000" pitchFamily="2" charset="2"/>
              <a:buChar char="v"/>
              <a:defRPr/>
            </a:pPr>
            <a:endParaRPr lang="pt-BR" sz="2000" b="1" dirty="0">
              <a:solidFill>
                <a:srgbClr val="0070C0"/>
              </a:solidFill>
              <a:cs typeface="Arial" pitchFamily="34" charset="0"/>
            </a:endParaRPr>
          </a:p>
          <a:p>
            <a:pPr marL="285750" lvl="1" indent="-285750" defTabSz="914011" eaLnBrk="1" hangingPunct="1">
              <a:spcAft>
                <a:spcPts val="300"/>
              </a:spcAft>
              <a:buSzPct val="60000"/>
              <a:buFont typeface="Wingdings" panose="05000000000000000000" pitchFamily="2" charset="2"/>
              <a:buChar char="v"/>
              <a:defRPr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Educação Fiscal</a:t>
            </a:r>
            <a:endParaRPr lang="pt-BR" sz="20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52400" y="1143000"/>
            <a:ext cx="2971800" cy="381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endParaRPr lang="pt-BR" sz="1600" b="1" dirty="0"/>
          </a:p>
          <a:p>
            <a:pPr marL="0" lvl="1" algn="ctr" eaLnBrk="1" hangingPunct="1">
              <a:defRPr/>
            </a:pPr>
            <a:r>
              <a:rPr lang="pt-BR" sz="2000" b="1" dirty="0"/>
              <a:t>ÁREA: CAPACITAÇÃO</a:t>
            </a:r>
            <a:br>
              <a:rPr lang="pt-BR" sz="2000" b="1" dirty="0"/>
            </a:br>
            <a:endParaRPr lang="pt-BR" sz="20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295650" y="1143000"/>
            <a:ext cx="2876550" cy="3810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r>
              <a:rPr lang="pt-BR" sz="2000" b="1" dirty="0"/>
              <a:t>ÁREA: GESTÃO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324600" y="1143000"/>
            <a:ext cx="2667000" cy="3810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r>
              <a:rPr lang="pt-BR" sz="2000" b="1" dirty="0"/>
              <a:t>ÁREA JURÍDICA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Principais proposições levantadas</a:t>
            </a:r>
          </a:p>
        </p:txBody>
      </p:sp>
      <p:sp>
        <p:nvSpPr>
          <p:cNvPr id="13315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47888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3A93FC19-8A2C-4832-8D07-610E27FA5708}" type="slidenum">
              <a:rPr lang="en-US" sz="1100" smtClean="0">
                <a:latin typeface="Unit-Regular" pitchFamily="2" charset="0"/>
              </a:rPr>
              <a:pPr/>
              <a:t>12</a:t>
            </a:fld>
            <a:endParaRPr lang="en-US" sz="1100" smtClean="0">
              <a:latin typeface="Unit-Regular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724400" y="1676400"/>
            <a:ext cx="4191000" cy="41148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rgbClr val="00B0F0"/>
                </a:solidFill>
              </a:rPr>
              <a:t>Melhorar o arcabouço jurídico e tecnológico do IPTU;</a:t>
            </a: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B0F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</a:rPr>
              <a:t>Integração compulsória entre Município Cartório de  Registro de Imóveis 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  <a:sym typeface="Symbol"/>
              </a:rPr>
              <a:t></a:t>
            </a: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</a:rPr>
              <a:t>Lei Nacional;</a:t>
            </a: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rgbClr val="0070C0"/>
                </a:solidFill>
              </a:rPr>
              <a:t>Revisitar a súmula 160/9 – aprovar uma lei para revisitar;</a:t>
            </a: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rgbClr val="00B0F0"/>
                </a:solidFill>
              </a:rPr>
              <a:t>Embasamento técnico     - norma que regule temas do cadastro;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400" b="1" dirty="0">
              <a:solidFill>
                <a:srgbClr val="00B0F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</a:rPr>
              <a:t>Regularidade Fundiária</a:t>
            </a: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en-US" dirty="0"/>
          </a:p>
          <a:p>
            <a:pPr eaLnBrk="1" hangingPunct="1">
              <a:spcBef>
                <a:spcPts val="0"/>
              </a:spcBef>
              <a:defRPr/>
            </a:pP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2400" y="1676400"/>
            <a:ext cx="4267200" cy="46482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</a:rPr>
              <a:t>Custos “sustentáveis” dos projetos de modernização;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rgbClr val="0070C0"/>
                </a:solidFill>
              </a:rPr>
              <a:t>Tesouro simplificar o sistema para atender programas de incentivos a municípios de 50mil a 500mil </a:t>
            </a:r>
            <a:r>
              <a:rPr lang="pt-BR" sz="1400" b="1" dirty="0" err="1">
                <a:solidFill>
                  <a:srgbClr val="0070C0"/>
                </a:solidFill>
              </a:rPr>
              <a:t>hab</a:t>
            </a:r>
            <a:r>
              <a:rPr lang="pt-BR" sz="1400" b="1" dirty="0">
                <a:solidFill>
                  <a:srgbClr val="0070C0"/>
                </a:solidFill>
              </a:rPr>
              <a:t>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rgbClr val="00B0F0"/>
                </a:solidFill>
              </a:rPr>
              <a:t>Estimular o fortalecimento da cooperação entre municípios, por meio de redes (intercâmbio de experiências);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400" b="1" dirty="0">
              <a:solidFill>
                <a:srgbClr val="00B0F0"/>
              </a:solidFill>
            </a:endParaRPr>
          </a:p>
          <a:p>
            <a:pPr marL="285750" indent="-285750" eaLnBrk="1" hangingPunct="1"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</a:rPr>
              <a:t>Rever a forma de repasse de transferências voluntárias e obrigatórias, condicionando-as às medidas de incremento da arrecadação do IPTU;</a:t>
            </a:r>
          </a:p>
          <a:p>
            <a:pPr eaLnBrk="1" hangingPunct="1">
              <a:defRPr/>
            </a:pP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rgbClr val="0070C0"/>
                </a:solidFill>
              </a:rPr>
              <a:t>Realizar intercâmbios , através de seminários e demais eventos, correlacionando a gestão urbana e os aspectos de </a:t>
            </a:r>
            <a:r>
              <a:rPr lang="pt-BR" sz="1400" b="1" dirty="0" err="1">
                <a:solidFill>
                  <a:srgbClr val="0070C0"/>
                </a:solidFill>
              </a:rPr>
              <a:t>extrafiscalidade</a:t>
            </a:r>
            <a:r>
              <a:rPr lang="pt-BR" sz="1400" b="1" dirty="0">
                <a:solidFill>
                  <a:srgbClr val="0070C0"/>
                </a:solidFill>
              </a:rPr>
              <a:t> do IPTU.</a:t>
            </a:r>
            <a:endParaRPr lang="en-US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52400" y="1143000"/>
            <a:ext cx="4267200" cy="3810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endParaRPr lang="pt-BR" sz="1600" b="1" dirty="0"/>
          </a:p>
          <a:p>
            <a:pPr marL="0" lvl="1" algn="ctr" eaLnBrk="1" hangingPunct="1">
              <a:defRPr/>
            </a:pPr>
            <a:r>
              <a:rPr lang="pt-BR" sz="1600" b="1" dirty="0"/>
              <a:t>ÁREA: GESTÃO</a:t>
            </a:r>
            <a:br>
              <a:rPr lang="pt-BR" sz="1600" b="1" dirty="0"/>
            </a:br>
            <a:endParaRPr lang="pt-BR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4724400" y="1143000"/>
            <a:ext cx="4191000" cy="3810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r>
              <a:rPr lang="pt-BR" sz="1600" b="1" dirty="0"/>
              <a:t>ÁREA: JURÍDICA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1417638"/>
            <a:ext cx="8229600" cy="5287962"/>
          </a:xfrm>
        </p:spPr>
        <p:txBody>
          <a:bodyPr/>
          <a:lstStyle/>
          <a:p>
            <a:pPr algn="ctr"/>
            <a:r>
              <a:rPr lang="en-US" sz="3200" b="1" smtClean="0"/>
              <a:t>DESAFIOS PARA 2014 – COGEP</a:t>
            </a:r>
            <a:br>
              <a:rPr lang="en-US" sz="3200" b="1" smtClean="0"/>
            </a:br>
            <a:r>
              <a:rPr lang="en-US" sz="3200" b="1" smtClean="0"/>
              <a:t> COMPONENTE NACIONAL DO PNAFM </a:t>
            </a:r>
            <a:br>
              <a:rPr lang="en-US" sz="3200" b="1" smtClean="0"/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>
                <a:solidFill>
                  <a:schemeClr val="tx1"/>
                </a:solidFill>
              </a:rPr>
              <a:t>1- Acelerar a Execução</a:t>
            </a: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/>
              <a:t>2- Qualificar produtos e Resultados</a:t>
            </a:r>
            <a:br>
              <a:rPr lang="en-US" sz="3200" b="1" smtClean="0"/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>
                <a:solidFill>
                  <a:schemeClr val="tx1"/>
                </a:solidFill>
              </a:rPr>
              <a:t>3-Intercambiar boas práticas e conhecimentos</a:t>
            </a:r>
            <a:br>
              <a:rPr lang="en-US" sz="3200" b="1" smtClean="0">
                <a:solidFill>
                  <a:schemeClr val="tx1"/>
                </a:solidFill>
              </a:rPr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/>
              <a:t>4-Documentar e Disseminar Inovações e Produtos Emblemáticos</a:t>
            </a:r>
            <a:br>
              <a:rPr lang="en-US" sz="3200" b="1" smtClean="0"/>
            </a:br>
            <a:r>
              <a:rPr lang="en-US" sz="4800" b="1" smtClean="0"/>
              <a:t/>
            </a:r>
            <a:br>
              <a:rPr lang="en-US" sz="4800" b="1" smtClean="0"/>
            </a:br>
            <a:r>
              <a:rPr lang="en-US" sz="4800" smtClean="0"/>
              <a:t/>
            </a:r>
            <a:br>
              <a:rPr lang="en-US" sz="4800" smtClean="0"/>
            </a:br>
            <a:endParaRPr lang="en-US" sz="480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5287963"/>
          </a:xfrm>
        </p:spPr>
        <p:txBody>
          <a:bodyPr/>
          <a:lstStyle/>
          <a:p>
            <a:pPr algn="ctr"/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/>
              <a:t> DESAFIOS PARA 2014 – COGEP COMPONENTE NACIONAL DO PNAFM</a:t>
            </a:r>
            <a:br>
              <a:rPr lang="en-US" sz="3200" b="1" smtClean="0"/>
            </a:br>
            <a:r>
              <a:rPr lang="en-US" sz="3200" b="1" smtClean="0"/>
              <a:t>PLANO DE TRABALHO</a:t>
            </a:r>
            <a:r>
              <a:rPr lang="en-US" sz="1800" b="1" smtClean="0"/>
              <a:t/>
            </a:r>
            <a:br>
              <a:rPr lang="en-US" sz="1800" b="1" smtClean="0"/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2000" b="1" smtClean="0">
                <a:solidFill>
                  <a:schemeClr val="tx1"/>
                </a:solidFill>
              </a:rPr>
              <a:t>5- Seminários, Estudos e Formação de Capacidades :</a:t>
            </a:r>
            <a:br>
              <a:rPr lang="en-US" sz="2000" b="1" smtClean="0">
                <a:solidFill>
                  <a:schemeClr val="tx1"/>
                </a:solidFill>
              </a:rPr>
            </a:br>
            <a:r>
              <a:rPr lang="en-US" sz="2000" b="1" smtClean="0">
                <a:solidFill>
                  <a:srgbClr val="0099CC"/>
                </a:solidFill>
              </a:rPr>
              <a:t>(i) Seminários sobre IPTU e ISS</a:t>
            </a:r>
            <a:br>
              <a:rPr lang="en-US" sz="2000" b="1" smtClean="0">
                <a:solidFill>
                  <a:srgbClr val="0099CC"/>
                </a:solidFill>
              </a:rPr>
            </a:br>
            <a:r>
              <a:rPr lang="en-US" sz="2000" b="1" smtClean="0">
                <a:solidFill>
                  <a:schemeClr val="tx1"/>
                </a:solidFill>
              </a:rPr>
              <a:t>(ii) Seminários sobre PPP, Nfe e SPED</a:t>
            </a:r>
            <a:br>
              <a:rPr lang="en-US" sz="2000" b="1" smtClean="0">
                <a:solidFill>
                  <a:schemeClr val="tx1"/>
                </a:solidFill>
              </a:rPr>
            </a:br>
            <a:r>
              <a:rPr lang="en-US" sz="2000" b="1" smtClean="0">
                <a:solidFill>
                  <a:srgbClr val="0099CC"/>
                </a:solidFill>
              </a:rPr>
              <a:t>(iii) Seminários sobre Compras Públicas e Pregão Eletrônico</a:t>
            </a:r>
            <a:br>
              <a:rPr lang="en-US" sz="2000" b="1" smtClean="0">
                <a:solidFill>
                  <a:srgbClr val="0099CC"/>
                </a:solidFill>
              </a:rPr>
            </a:br>
            <a:r>
              <a:rPr lang="en-US" sz="2000" b="1" smtClean="0">
                <a:solidFill>
                  <a:schemeClr val="tx1"/>
                </a:solidFill>
              </a:rPr>
              <a:t>(iv) Seminário sobre soluções de TI para municípios – Georreferenciamento, compras eletrônicas, etc.</a:t>
            </a:r>
            <a:r>
              <a:rPr lang="en-US" sz="2000" b="1" smtClean="0">
                <a:solidFill>
                  <a:srgbClr val="0099CC"/>
                </a:solidFill>
              </a:rPr>
              <a:t/>
            </a:r>
            <a:br>
              <a:rPr lang="en-US" sz="2000" b="1" smtClean="0">
                <a:solidFill>
                  <a:srgbClr val="0099CC"/>
                </a:solidFill>
              </a:rPr>
            </a:br>
            <a:r>
              <a:rPr lang="en-US" sz="2000" b="1" smtClean="0">
                <a:solidFill>
                  <a:srgbClr val="00B0F0"/>
                </a:solidFill>
              </a:rPr>
              <a:t>(v) Oficinas de TdRs e Gestão de Contratos</a:t>
            </a:r>
            <a:r>
              <a:rPr lang="en-US" sz="2000" b="1" smtClean="0">
                <a:solidFill>
                  <a:schemeClr val="tx1"/>
                </a:solidFill>
              </a:rPr>
              <a:t/>
            </a:r>
            <a:br>
              <a:rPr lang="en-US" sz="2000" b="1" smtClean="0">
                <a:solidFill>
                  <a:schemeClr val="tx1"/>
                </a:solidFill>
              </a:rPr>
            </a:br>
            <a:r>
              <a:rPr lang="en-US" sz="2000" b="1" smtClean="0">
                <a:solidFill>
                  <a:schemeClr val="tx1"/>
                </a:solidFill>
              </a:rPr>
              <a:t>(vi) Oficinas Gestão de Projetos e Indicadores</a:t>
            </a:r>
            <a:r>
              <a:rPr lang="en-US" sz="2000" b="1" smtClean="0">
                <a:solidFill>
                  <a:srgbClr val="0099CC"/>
                </a:solidFill>
              </a:rPr>
              <a:t/>
            </a:r>
            <a:br>
              <a:rPr lang="en-US" sz="2000" b="1" smtClean="0">
                <a:solidFill>
                  <a:srgbClr val="0099CC"/>
                </a:solidFill>
              </a:rPr>
            </a:br>
            <a:r>
              <a:rPr lang="en-US" sz="2000" b="1" smtClean="0">
                <a:solidFill>
                  <a:srgbClr val="00B0F0"/>
                </a:solidFill>
              </a:rPr>
              <a:t>(vii) Metodologia de Gestão para Resultados para   Municípios</a:t>
            </a:r>
            <a:r>
              <a:rPr lang="en-US" sz="2000" b="1" smtClean="0">
                <a:solidFill>
                  <a:schemeClr val="tx1"/>
                </a:solidFill>
              </a:rPr>
              <a:t/>
            </a:r>
            <a:br>
              <a:rPr lang="en-US" sz="2000" b="1" smtClean="0">
                <a:solidFill>
                  <a:schemeClr val="tx1"/>
                </a:solidFill>
              </a:rPr>
            </a:br>
            <a:r>
              <a:rPr lang="en-US" sz="2000" b="1" smtClean="0">
                <a:solidFill>
                  <a:schemeClr val="tx1"/>
                </a:solidFill>
              </a:rPr>
              <a:t>(viii) “Benchmarkings” e Indicadores de Transparência e Cidadania no âmbito municipal</a:t>
            </a:r>
            <a:r>
              <a:rPr lang="en-US" sz="2000" b="1" smtClean="0">
                <a:solidFill>
                  <a:srgbClr val="0099CC"/>
                </a:solidFill>
              </a:rPr>
              <a:t/>
            </a:r>
            <a:br>
              <a:rPr lang="en-US" sz="2000" b="1" smtClean="0">
                <a:solidFill>
                  <a:srgbClr val="0099CC"/>
                </a:solidFill>
              </a:rPr>
            </a:br>
            <a:r>
              <a:rPr lang="en-US" sz="2000" b="1" smtClean="0">
                <a:solidFill>
                  <a:srgbClr val="0099CC"/>
                </a:solidFill>
              </a:rPr>
              <a:t>(ix)  Estudos e Diagnósticos</a:t>
            </a:r>
            <a:r>
              <a:rPr lang="en-US" sz="2000" b="1" smtClean="0">
                <a:solidFill>
                  <a:srgbClr val="C00000"/>
                </a:solidFill>
              </a:rPr>
              <a:t/>
            </a:r>
            <a:br>
              <a:rPr lang="en-US" sz="2000" b="1" smtClean="0">
                <a:solidFill>
                  <a:srgbClr val="C00000"/>
                </a:solidFill>
              </a:rPr>
            </a:br>
            <a:r>
              <a:rPr lang="en-US" sz="2000" b="1" smtClean="0">
                <a:solidFill>
                  <a:schemeClr val="tx1"/>
                </a:solidFill>
              </a:rPr>
              <a:t>(x) Trilhas de Capacitação para Gestores e Técnicos Municipais</a:t>
            </a:r>
            <a:br>
              <a:rPr lang="en-US" sz="2000" b="1" smtClean="0">
                <a:solidFill>
                  <a:schemeClr val="tx1"/>
                </a:solidFill>
              </a:rPr>
            </a:br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sz="4800" b="1" smtClean="0"/>
              <a:t/>
            </a:r>
            <a:br>
              <a:rPr lang="en-US" sz="4800" b="1" smtClean="0"/>
            </a:br>
            <a:r>
              <a:rPr lang="en-US" sz="4800" smtClean="0"/>
              <a:t/>
            </a:r>
            <a:br>
              <a:rPr lang="en-US" sz="4800" smtClean="0"/>
            </a:br>
            <a:endParaRPr lang="en-US" sz="480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ChangeArrowheads="1"/>
          </p:cNvSpPr>
          <p:nvPr/>
        </p:nvSpPr>
        <p:spPr bwMode="auto">
          <a:xfrm>
            <a:off x="304800" y="1408113"/>
            <a:ext cx="86868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pt-BR" sz="3200" b="1" dirty="0">
                <a:solidFill>
                  <a:srgbClr val="0099CC"/>
                </a:solidFill>
                <a:latin typeface="Arial Black" pitchFamily="34" charset="0"/>
              </a:rPr>
              <a:t>APRESENTAÇÃO</a:t>
            </a:r>
            <a:endParaRPr lang="en-US" sz="3200" b="1" dirty="0">
              <a:solidFill>
                <a:srgbClr val="0099CC"/>
              </a:solidFill>
              <a:latin typeface="Arial Black" pitchFamily="34" charset="0"/>
            </a:endParaRPr>
          </a:p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800" b="1" dirty="0">
              <a:solidFill>
                <a:srgbClr val="147588"/>
              </a:solidFill>
              <a:latin typeface="+mj-lt"/>
            </a:endParaRPr>
          </a:p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pt-BR" sz="2800" b="1" dirty="0">
                <a:solidFill>
                  <a:srgbClr val="0099CC"/>
                </a:solidFill>
                <a:latin typeface="+mj-lt"/>
              </a:rPr>
              <a:t>Fátima </a:t>
            </a:r>
            <a:r>
              <a:rPr lang="pt-BR" sz="2800" b="1" dirty="0" err="1">
                <a:solidFill>
                  <a:srgbClr val="0099CC"/>
                </a:solidFill>
                <a:latin typeface="+mj-lt"/>
              </a:rPr>
              <a:t>Cartaxo</a:t>
            </a:r>
            <a:endParaRPr lang="pt-BR" sz="2800" b="1" dirty="0">
              <a:solidFill>
                <a:srgbClr val="0099CC"/>
              </a:solidFill>
              <a:latin typeface="+mj-lt"/>
            </a:endParaRPr>
          </a:p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pt-BR" sz="2800" b="1" dirty="0">
              <a:solidFill>
                <a:srgbClr val="147588"/>
              </a:solidFill>
              <a:latin typeface="+mj-lt"/>
            </a:endParaRPr>
          </a:p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pt-BR" sz="2800" b="1" dirty="0">
                <a:latin typeface="+mj-lt"/>
              </a:rPr>
              <a:t>Especialistas Sênior em Gestão Fiscal – BID</a:t>
            </a:r>
          </a:p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pt-BR" sz="2800" b="1" dirty="0">
                <a:latin typeface="+mj-lt"/>
              </a:rPr>
              <a:t>Auditora Fiscal da RFB – aposentada</a:t>
            </a:r>
          </a:p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pt-BR" sz="2800" b="1" dirty="0">
                <a:latin typeface="+mj-lt"/>
              </a:rPr>
              <a:t>Professora da UFPE – licenciada</a:t>
            </a:r>
          </a:p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pt-BR" sz="2800" b="1" dirty="0">
              <a:latin typeface="+mj-lt"/>
            </a:endParaRPr>
          </a:p>
          <a:p>
            <a:pPr marL="342900" indent="-342900" algn="ctr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en-US" sz="2000" b="1" dirty="0">
                <a:latin typeface="+mj-lt"/>
              </a:rPr>
              <a:t>E-mail: </a:t>
            </a:r>
            <a:r>
              <a:rPr lang="en-US" sz="2000" b="1" dirty="0">
                <a:solidFill>
                  <a:srgbClr val="0000CC"/>
                </a:solidFill>
                <a:latin typeface="+mj-lt"/>
              </a:rPr>
              <a:t>fatimac@iadb.org</a:t>
            </a:r>
          </a:p>
          <a:p>
            <a:pPr marL="342900" indent="-342900" algn="ctr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en-US" sz="2000" b="1" dirty="0" err="1">
                <a:latin typeface="+mj-lt"/>
              </a:rPr>
              <a:t>Telefone</a:t>
            </a:r>
            <a:r>
              <a:rPr lang="en-US" sz="2000" b="1" dirty="0">
                <a:latin typeface="+mj-lt"/>
              </a:rPr>
              <a:t>: (61) 3317-4284</a:t>
            </a:r>
          </a:p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2000" b="1" dirty="0">
              <a:solidFill>
                <a:srgbClr val="C00000"/>
              </a:solidFill>
              <a:latin typeface="+mj-lt"/>
            </a:endParaRPr>
          </a:p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</a:p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pt-BR" sz="28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pt-BR" sz="2800" b="1" dirty="0">
              <a:latin typeface="Arial" panose="020B0604020202020204" pitchFamily="34" charset="0"/>
            </a:endParaRPr>
          </a:p>
          <a:p>
            <a:pPr marL="285750" indent="-285750" algn="ctr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pt-BR" sz="20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742950" lvl="1" indent="-285750" algn="ctr" eaLnBrk="1" hangingPunct="1">
              <a:spcBef>
                <a:spcPct val="20000"/>
              </a:spcBef>
              <a:defRPr/>
            </a:pPr>
            <a:endParaRPr lang="pt-BR" sz="2200" dirty="0">
              <a:latin typeface="Arial" panose="020B0604020202020204" pitchFamily="34" charset="0"/>
            </a:endParaRPr>
          </a:p>
          <a:p>
            <a:pPr marL="742950" lvl="1" indent="-285750" algn="ctr" eaLnBrk="1" hangingPunct="1">
              <a:spcBef>
                <a:spcPct val="20000"/>
              </a:spcBef>
              <a:defRPr/>
            </a:pPr>
            <a:endParaRPr lang="pt-BR" sz="2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smtClean="0">
                <a:solidFill>
                  <a:srgbClr val="0099CC"/>
                </a:solidFill>
              </a:rPr>
              <a:t>PNAFM – IFD/FMM</a:t>
            </a:r>
            <a:br>
              <a:rPr lang="en-US" altLang="en-US" b="1" smtClean="0">
                <a:solidFill>
                  <a:srgbClr val="0099CC"/>
                </a:solidFill>
              </a:rPr>
            </a:br>
            <a:r>
              <a:rPr lang="en-US" altLang="en-US" b="1" smtClean="0">
                <a:solidFill>
                  <a:srgbClr val="0099CC"/>
                </a:solidFill>
              </a:rPr>
              <a:t>Desafios dos Projetos da Divisão de Gestão Fiscal e Municipal (IFD/FMM)</a:t>
            </a:r>
          </a:p>
        </p:txBody>
      </p:sp>
      <p:sp>
        <p:nvSpPr>
          <p:cNvPr id="3075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47888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F7B4DC9F-150A-4962-8D05-B1CFFA17FC7D}" type="slidenum">
              <a:rPr lang="en-US" sz="1100" smtClean="0">
                <a:latin typeface="Unit-Regular" pitchFamily="2" charset="0"/>
              </a:rPr>
              <a:pPr/>
              <a:t>2</a:t>
            </a:fld>
            <a:endParaRPr lang="en-US" sz="1100" smtClean="0">
              <a:latin typeface="Unit-Regular" pitchFamily="2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76400" y="2209800"/>
            <a:ext cx="5562600" cy="89693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 dirty="0" err="1">
                <a:solidFill>
                  <a:schemeClr val="tx1"/>
                </a:solidFill>
              </a:rPr>
              <a:t>Reduzir</a:t>
            </a:r>
            <a:r>
              <a:rPr lang="en-US" sz="2400" b="1" dirty="0">
                <a:solidFill>
                  <a:schemeClr val="tx1"/>
                </a:solidFill>
              </a:rPr>
              <a:t> a </a:t>
            </a:r>
            <a:r>
              <a:rPr lang="en-US" sz="2400" b="1" dirty="0" err="1">
                <a:solidFill>
                  <a:schemeClr val="tx1"/>
                </a:solidFill>
              </a:rPr>
              <a:t>Pobreza</a:t>
            </a:r>
            <a:r>
              <a:rPr lang="en-US" sz="2400" b="1" dirty="0">
                <a:solidFill>
                  <a:schemeClr val="tx1"/>
                </a:solidFill>
              </a:rPr>
              <a:t> e a </a:t>
            </a:r>
            <a:r>
              <a:rPr lang="en-US" sz="2400" b="1" dirty="0" err="1">
                <a:solidFill>
                  <a:schemeClr val="tx1"/>
                </a:solidFill>
              </a:rPr>
              <a:t>Desigualdade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Cidades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676400" y="3429000"/>
            <a:ext cx="5562600" cy="990600"/>
          </a:xfrm>
          <a:prstGeom prst="roundRect">
            <a:avLst>
              <a:gd name="adj" fmla="val 1410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 dirty="0" err="1">
                <a:solidFill>
                  <a:schemeClr val="tx1"/>
                </a:solidFill>
              </a:rPr>
              <a:t>Promover</a:t>
            </a:r>
            <a:r>
              <a:rPr lang="en-US" sz="2400" b="1" dirty="0">
                <a:solidFill>
                  <a:schemeClr val="tx1"/>
                </a:solidFill>
              </a:rPr>
              <a:t> o </a:t>
            </a:r>
            <a:r>
              <a:rPr lang="en-US" sz="2400" b="1" dirty="0" err="1">
                <a:solidFill>
                  <a:schemeClr val="tx1"/>
                </a:solidFill>
              </a:rPr>
              <a:t>Desenvolvimento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Urbano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Sustentável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676400" y="4724400"/>
            <a:ext cx="5562600" cy="9906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 dirty="0" err="1">
                <a:solidFill>
                  <a:schemeClr val="tx1"/>
                </a:solidFill>
              </a:rPr>
              <a:t>Modernizar</a:t>
            </a:r>
            <a:r>
              <a:rPr lang="en-US" sz="2400" b="1" dirty="0">
                <a:solidFill>
                  <a:schemeClr val="tx1"/>
                </a:solidFill>
              </a:rPr>
              <a:t> a </a:t>
            </a:r>
            <a:r>
              <a:rPr lang="en-US" sz="2400" b="1" dirty="0" err="1">
                <a:solidFill>
                  <a:schemeClr val="tx1"/>
                </a:solidFill>
              </a:rPr>
              <a:t>Gestão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Administrativa</a:t>
            </a:r>
            <a:r>
              <a:rPr lang="en-US" sz="2400" b="1" dirty="0">
                <a:solidFill>
                  <a:schemeClr val="tx1"/>
                </a:solidFill>
              </a:rPr>
              <a:t> e Fiscal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smtClean="0">
                <a:solidFill>
                  <a:srgbClr val="0099CC"/>
                </a:solidFill>
              </a:rPr>
              <a:t>VALOR AGREGADO DE NOSSOS PROJETOS</a:t>
            </a:r>
          </a:p>
        </p:txBody>
      </p:sp>
      <p:sp>
        <p:nvSpPr>
          <p:cNvPr id="4099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47888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74BB25AA-2539-417B-AB8A-5ACB4A5A3DE1}" type="slidenum">
              <a:rPr lang="en-US" sz="1100" smtClean="0">
                <a:latin typeface="Unit-Regular" pitchFamily="2" charset="0"/>
              </a:rPr>
              <a:pPr/>
              <a:t>3</a:t>
            </a:fld>
            <a:endParaRPr lang="en-US" sz="1100" smtClean="0">
              <a:latin typeface="Unit-Regular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096000" y="2057400"/>
            <a:ext cx="2819400" cy="37338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0975" lvl="1" indent="-180975" defTabSz="914011" eaLnBrk="1" hangingPunct="1">
              <a:spcAft>
                <a:spcPts val="300"/>
              </a:spcAft>
              <a:buSzPct val="60000"/>
              <a:buFont typeface="Wingdings" pitchFamily="2" charset="2"/>
              <a:buChar char="v"/>
              <a:defRPr/>
            </a:pPr>
            <a:r>
              <a:rPr lang="pt-BR" sz="1600" b="1" dirty="0">
                <a:solidFill>
                  <a:schemeClr val="tx1"/>
                </a:solidFill>
                <a:cs typeface="Arial" pitchFamily="34" charset="0"/>
              </a:rPr>
              <a:t>Identificação, ajustes e monitoramento do marco referencial de produtos esperados, resultados e impactos de médio/longo prazo</a:t>
            </a:r>
          </a:p>
          <a:p>
            <a:pPr marL="180975" lvl="1" indent="-180975" defTabSz="914011" eaLnBrk="1" hangingPunct="1">
              <a:spcAft>
                <a:spcPts val="300"/>
              </a:spcAft>
              <a:buSzPct val="60000"/>
              <a:buFont typeface="Wingdings" pitchFamily="2" charset="2"/>
              <a:buChar char="v"/>
              <a:defRPr/>
            </a:pPr>
            <a:endParaRPr lang="pt-BR" sz="1600" b="1" dirty="0">
              <a:solidFill>
                <a:schemeClr val="tx1"/>
              </a:solidFill>
              <a:cs typeface="Arial" pitchFamily="34" charset="0"/>
            </a:endParaRPr>
          </a:p>
          <a:p>
            <a:pPr marL="180975" lvl="1" indent="-180975" defTabSz="914011" eaLnBrk="1" hangingPunct="1">
              <a:spcAft>
                <a:spcPts val="300"/>
              </a:spcAft>
              <a:buSzPct val="60000"/>
              <a:buFont typeface="Wingdings" pitchFamily="2" charset="2"/>
              <a:buChar char="v"/>
              <a:defRPr/>
            </a:pPr>
            <a:r>
              <a:rPr lang="pt-BR" sz="1600" b="1" dirty="0">
                <a:solidFill>
                  <a:schemeClr val="tx1"/>
                </a:solidFill>
                <a:cs typeface="Arial" pitchFamily="34" charset="0"/>
              </a:rPr>
              <a:t>Atenção aos indicadores de progresso, antecipando soluções para mitigar problemas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24200" y="2057400"/>
            <a:ext cx="2838450" cy="42672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0975" lvl="1" indent="-180975" defTabSz="914011" eaLnBrk="1" hangingPunct="1">
              <a:spcAft>
                <a:spcPts val="300"/>
              </a:spcAft>
              <a:buSzPct val="60000"/>
              <a:buFont typeface="Wingdings" pitchFamily="2" charset="2"/>
              <a:buChar char="v"/>
              <a:defRPr/>
            </a:pPr>
            <a:r>
              <a:rPr lang="pt-BR" sz="1600" b="1" dirty="0">
                <a:solidFill>
                  <a:schemeClr val="tx1"/>
                </a:solidFill>
                <a:cs typeface="Arial" pitchFamily="34" charset="0"/>
              </a:rPr>
              <a:t>Avaliação da capacidade institucional e indicação de soluções para mitigar potenciais dificuldades</a:t>
            </a:r>
          </a:p>
          <a:p>
            <a:pPr marL="180975" lvl="1" indent="-180975" defTabSz="914011" eaLnBrk="1" hangingPunct="1">
              <a:spcAft>
                <a:spcPts val="300"/>
              </a:spcAft>
              <a:buSzPct val="60000"/>
              <a:buFont typeface="Wingdings" pitchFamily="2" charset="2"/>
              <a:buChar char="v"/>
              <a:defRPr/>
            </a:pPr>
            <a:r>
              <a:rPr lang="pt-BR" sz="1600" b="1" dirty="0">
                <a:solidFill>
                  <a:schemeClr val="tx1"/>
                </a:solidFill>
                <a:cs typeface="Arial" pitchFamily="34" charset="0"/>
              </a:rPr>
              <a:t>Análise de riscos de projeto (fiduciários, ambientais, de imagem, entre outros), e adoção de medidas mitigadoras adequadas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52400" y="2057400"/>
            <a:ext cx="2819400" cy="42672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0975" lvl="1" indent="-180975" defTabSz="914011" eaLnBrk="1" hangingPunct="1">
              <a:spcAft>
                <a:spcPts val="300"/>
              </a:spcAft>
              <a:buSzPct val="60000"/>
              <a:buFont typeface="Wingdings" pitchFamily="2" charset="2"/>
              <a:buChar char="v"/>
              <a:defRPr/>
            </a:pPr>
            <a:r>
              <a:rPr lang="pt-BR" sz="1600" b="1" dirty="0">
                <a:solidFill>
                  <a:schemeClr val="tx1"/>
                </a:solidFill>
                <a:cs typeface="Arial" pitchFamily="34" charset="0"/>
              </a:rPr>
              <a:t>Compilação e disponibilização de melhores práticas e experiências bem sucedidas que possam ser replicadas </a:t>
            </a:r>
          </a:p>
          <a:p>
            <a:pPr marL="180975" lvl="1" indent="-180975" defTabSz="914011" eaLnBrk="1" hangingPunct="1">
              <a:spcAft>
                <a:spcPts val="300"/>
              </a:spcAft>
              <a:buSzPct val="60000"/>
              <a:defRPr/>
            </a:pPr>
            <a:endParaRPr lang="pt-BR" sz="1600" b="1" dirty="0">
              <a:solidFill>
                <a:schemeClr val="tx1"/>
              </a:solidFill>
              <a:cs typeface="Arial" pitchFamily="34" charset="0"/>
            </a:endParaRPr>
          </a:p>
          <a:p>
            <a:pPr marL="180975" lvl="1" indent="-180975" defTabSz="914011" eaLnBrk="1" hangingPunct="1">
              <a:spcAft>
                <a:spcPts val="300"/>
              </a:spcAft>
              <a:buSzPct val="60000"/>
              <a:buFont typeface="Wingdings" pitchFamily="2" charset="2"/>
              <a:buChar char="v"/>
              <a:defRPr/>
            </a:pPr>
            <a:r>
              <a:rPr lang="pt-BR" sz="1600" b="1" dirty="0">
                <a:solidFill>
                  <a:schemeClr val="tx1"/>
                </a:solidFill>
                <a:cs typeface="Arial" pitchFamily="34" charset="0"/>
              </a:rPr>
              <a:t>Disseminação de novos conceitos, capacitação e treinamento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52400" y="1295400"/>
            <a:ext cx="2819400" cy="6096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r>
              <a:rPr lang="pt-BR" sz="1400" b="1" dirty="0"/>
              <a:t>ESTÍMULO À CAPACITAÇÃO E APRENDIZAGEM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76600" y="1295400"/>
            <a:ext cx="2667000" cy="6096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r>
              <a:rPr lang="pt-BR" sz="1600" b="1" dirty="0"/>
              <a:t>ATENÇÃO AO RISCO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48400" y="1295400"/>
            <a:ext cx="2667000" cy="6096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r>
              <a:rPr lang="pt-BR" sz="1600" b="1" dirty="0"/>
              <a:t>FOCO NOS RESULTADOS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smtClean="0">
                <a:solidFill>
                  <a:srgbClr val="0099CC"/>
                </a:solidFill>
              </a:rPr>
              <a:t>Carteira BID</a:t>
            </a:r>
          </a:p>
        </p:txBody>
      </p:sp>
      <p:graphicFrame>
        <p:nvGraphicFramePr>
          <p:cNvPr id="4" name="Chart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3200" b="1" smtClean="0">
                <a:solidFill>
                  <a:srgbClr val="0099CC"/>
                </a:solidFill>
              </a:rPr>
              <a:t>Carteira BID</a:t>
            </a:r>
          </a:p>
        </p:txBody>
      </p:sp>
      <p:pic>
        <p:nvPicPr>
          <p:cNvPr id="61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1306513"/>
            <a:ext cx="8523288" cy="4256087"/>
          </a:xfr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smtClean="0">
                <a:solidFill>
                  <a:srgbClr val="0099CC"/>
                </a:solidFill>
              </a:rPr>
              <a:t>IPTU –Imposto Predial e Territorial Urbano CONTEXTUALIZAÇÃO</a:t>
            </a:r>
          </a:p>
        </p:txBody>
      </p:sp>
      <p:sp>
        <p:nvSpPr>
          <p:cNvPr id="7171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47888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2160630B-67F5-479D-BE84-04E7E7F42F84}" type="slidenum">
              <a:rPr lang="en-US" sz="1100" smtClean="0">
                <a:latin typeface="Unit-Regular" pitchFamily="2" charset="0"/>
              </a:rPr>
              <a:pPr/>
              <a:t>6</a:t>
            </a:fld>
            <a:endParaRPr lang="en-US" sz="1100" smtClean="0">
              <a:latin typeface="Unit-Regular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248400" y="2057400"/>
            <a:ext cx="2667000" cy="37338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</a:rPr>
              <a:t>É neutro  - não distorce as decisões econômicas;</a:t>
            </a:r>
          </a:p>
          <a:p>
            <a:pPr eaLnBrk="1" hangingPunct="1">
              <a:defRPr/>
            </a:pPr>
            <a:endParaRPr lang="pt-BR" b="1" dirty="0"/>
          </a:p>
          <a:p>
            <a:pPr eaLnBrk="1" hangingPunct="1">
              <a:defRPr/>
            </a:pPr>
            <a:r>
              <a:rPr lang="pt-BR" b="1" dirty="0"/>
              <a:t> </a:t>
            </a:r>
            <a:r>
              <a:rPr lang="pt-BR" b="1" dirty="0">
                <a:solidFill>
                  <a:srgbClr val="00B0F0"/>
                </a:solidFill>
              </a:rPr>
              <a:t>Não afeta o uso do solo; </a:t>
            </a:r>
          </a:p>
          <a:p>
            <a:pPr eaLnBrk="1" hangingPunct="1">
              <a:defRPr/>
            </a:pPr>
            <a:endParaRPr lang="pt-BR" b="1" dirty="0"/>
          </a:p>
          <a:p>
            <a:pPr eaLnBrk="1" hangingPunct="1">
              <a:defRPr/>
            </a:pPr>
            <a:r>
              <a:rPr lang="pt-BR" b="1" dirty="0">
                <a:solidFill>
                  <a:srgbClr val="0070C0"/>
                </a:solidFill>
              </a:rPr>
              <a:t>Não afeta o ritmo (timing) da ocupação e reduz a especulação fundiária.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352800" y="2057400"/>
            <a:ext cx="2667000" cy="41148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pt-BR" b="1" dirty="0">
                <a:solidFill>
                  <a:srgbClr val="0070C0"/>
                </a:solidFill>
              </a:rPr>
              <a:t>Retorna diretamente ao contribuinte o benefício que recebe da contribuição que faz;</a:t>
            </a:r>
          </a:p>
          <a:p>
            <a:pPr eaLnBrk="1" hangingPunct="1">
              <a:defRPr/>
            </a:pPr>
            <a:endParaRPr lang="pt-BR" b="1" dirty="0"/>
          </a:p>
          <a:p>
            <a:pPr eaLnBrk="1" hangingPunct="1">
              <a:defRPr/>
            </a:pPr>
            <a:r>
              <a:rPr lang="pt-BR" b="1" dirty="0">
                <a:solidFill>
                  <a:schemeClr val="accent1">
                    <a:lumMod val="50000"/>
                  </a:schemeClr>
                </a:solidFill>
              </a:rPr>
              <a:t>Incide inteiramente sobre o proprietário, não se transfere aos preços;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04800" y="2057400"/>
            <a:ext cx="2743200" cy="41148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pt-BR" sz="2000" b="1" dirty="0">
                <a:solidFill>
                  <a:srgbClr val="0099CC"/>
                </a:solidFill>
              </a:rPr>
              <a:t>Características: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1403350"/>
            <a:ext cx="8458200" cy="5715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pt-BR" sz="3200" dirty="0"/>
              <a:t>Imposto sobre o valor da terra urbana </a:t>
            </a:r>
            <a:endParaRPr lang="pt-BR" sz="32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87962"/>
          </a:xfrm>
        </p:spPr>
        <p:txBody>
          <a:bodyPr/>
          <a:lstStyle/>
          <a:p>
            <a:pPr algn="ctr">
              <a:defRPr/>
            </a:pP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b="1" dirty="0" err="1" smtClean="0"/>
              <a:t>Seminário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Desafios</a:t>
            </a:r>
            <a:r>
              <a:rPr lang="en-US" sz="4800" b="1" dirty="0" smtClean="0"/>
              <a:t> do IPTU</a:t>
            </a:r>
            <a:br>
              <a:rPr lang="en-US" sz="4800" b="1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Principais 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proposições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levantadas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 para 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melhor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desempenho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municipal 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na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arrecadação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do IPTU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pt-BR" sz="4000" b="1" u="sng" dirty="0" smtClean="0">
                <a:solidFill>
                  <a:srgbClr val="C00000"/>
                </a:solidFill>
              </a:rPr>
              <a:t>RESPONSABILIDADE MUNICIPAL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 </a:t>
            </a:r>
            <a:br>
              <a:rPr lang="en-US" sz="4800" dirty="0" smtClean="0"/>
            </a:br>
            <a:endParaRPr lang="en-US" sz="4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Principais proposições levantadas</a:t>
            </a:r>
          </a:p>
        </p:txBody>
      </p:sp>
      <p:sp>
        <p:nvSpPr>
          <p:cNvPr id="9219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47888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18349C9-487A-40A5-8BC7-96C53DDED3F7}" type="slidenum">
              <a:rPr lang="en-US" sz="1100" smtClean="0">
                <a:latin typeface="Unit-Regular" pitchFamily="2" charset="0"/>
              </a:rPr>
              <a:pPr/>
              <a:t>8</a:t>
            </a:fld>
            <a:endParaRPr lang="en-US" sz="1100" smtClean="0">
              <a:latin typeface="Unit-Regular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705600" y="1447800"/>
            <a:ext cx="2286000" cy="43434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eaLnBrk="1" hangingPunct="1">
              <a:buFont typeface="Wingdings" panose="05000000000000000000" pitchFamily="2" charset="2"/>
              <a:buChar char="v"/>
              <a:defRPr/>
            </a:pPr>
            <a:r>
              <a:rPr lang="en-US" sz="1600" b="1" dirty="0" err="1">
                <a:solidFill>
                  <a:srgbClr val="00B0F0"/>
                </a:solidFill>
              </a:rPr>
              <a:t>Atualização</a:t>
            </a:r>
            <a:r>
              <a:rPr lang="en-US" sz="1600" b="1" dirty="0">
                <a:solidFill>
                  <a:srgbClr val="00B0F0"/>
                </a:solidFill>
              </a:rPr>
              <a:t> da </a:t>
            </a:r>
            <a:r>
              <a:rPr lang="en-US" sz="1600" b="1" dirty="0" err="1">
                <a:solidFill>
                  <a:srgbClr val="00B0F0"/>
                </a:solidFill>
              </a:rPr>
              <a:t>Legislação</a:t>
            </a:r>
            <a:r>
              <a:rPr lang="en-US" sz="1600" b="1" dirty="0">
                <a:solidFill>
                  <a:srgbClr val="00B0F0"/>
                </a:solidFill>
              </a:rPr>
              <a:t>;</a:t>
            </a:r>
          </a:p>
          <a:p>
            <a:pPr marL="285750" indent="-285750" eaLnBrk="1" hangingPunct="1">
              <a:buFont typeface="Wingdings" panose="05000000000000000000" pitchFamily="2" charset="2"/>
              <a:buChar char="v"/>
              <a:defRPr/>
            </a:pPr>
            <a:endParaRPr lang="en-US" sz="1600" b="1" dirty="0">
              <a:solidFill>
                <a:srgbClr val="00B0F0"/>
              </a:solidFill>
            </a:endParaRPr>
          </a:p>
          <a:p>
            <a:pPr marL="285750" indent="-285750" eaLnBrk="1" hangingPunct="1">
              <a:buFont typeface="Wingdings" panose="05000000000000000000" pitchFamily="2" charset="2"/>
              <a:buChar char="v"/>
              <a:defRPr/>
            </a:pPr>
            <a:r>
              <a:rPr lang="pt-BR" sz="1600" b="1" dirty="0">
                <a:solidFill>
                  <a:srgbClr val="0070C0"/>
                </a:solidFill>
              </a:rPr>
              <a:t>Rever legalmente  a atualização da planta, principalmente com relação ao índice de atualização monetária</a:t>
            </a:r>
            <a:endParaRPr lang="en-US" sz="1600" b="1" dirty="0">
              <a:solidFill>
                <a:srgbClr val="0070C0"/>
              </a:solidFill>
            </a:endParaRP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352800" y="1447800"/>
            <a:ext cx="3200400" cy="48768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Incentivos ao uso da tecnologia pelas áreas tributárias;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>
                <a:solidFill>
                  <a:srgbClr val="0070C0"/>
                </a:solidFill>
              </a:rPr>
              <a:t>Ferramentas estatísticas para valoração de imóveis;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6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>
                <a:solidFill>
                  <a:srgbClr val="00B0F0"/>
                </a:solidFill>
              </a:rPr>
              <a:t>Ferramentas que realizem o cruzamento de bases internas e externas;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600" b="1" dirty="0">
              <a:solidFill>
                <a:srgbClr val="00B0F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 err="1">
                <a:solidFill>
                  <a:schemeClr val="accent1">
                    <a:lumMod val="50000"/>
                  </a:schemeClr>
                </a:solidFill>
              </a:rPr>
              <a:t>Georreferenciamento</a:t>
            </a: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 das cidades para atualização cadastral em larga escala;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dirty="0"/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2400" y="1447800"/>
            <a:ext cx="3048000" cy="48768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Wingdings" pitchFamily="2" charset="2"/>
              <a:buChar char="v"/>
              <a:defRPr/>
            </a:pPr>
            <a:r>
              <a:rPr lang="pt-BR" altLang="en-US" sz="1400" b="1" dirty="0" smtClean="0">
                <a:solidFill>
                  <a:srgbClr val="0070C0"/>
                </a:solidFill>
                <a:latin typeface="Unit-Regular" pitchFamily="2" charset="0"/>
              </a:rPr>
              <a:t>CAPACITAÇÃO do quadro técnico para  uso da tecnologia pelas áreas tributárias;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endParaRPr lang="pt-BR" altLang="en-US" sz="1400" b="1" dirty="0" smtClean="0">
              <a:solidFill>
                <a:srgbClr val="FFFFFF"/>
              </a:solidFill>
              <a:latin typeface="Unit-Regular" pitchFamily="2" charset="0"/>
            </a:endParaRP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pt-BR" altLang="en-US" sz="1400" b="1" dirty="0" smtClean="0">
                <a:solidFill>
                  <a:srgbClr val="00B0F0"/>
                </a:solidFill>
                <a:latin typeface="Unit-Regular" pitchFamily="2" charset="0"/>
              </a:rPr>
              <a:t>CAPACITAR o corpo fiscal com foco na inteligência fiscal - foco nas maiores sonegações;1</a:t>
            </a:r>
            <a:endParaRPr lang="pt-BR" altLang="en-US" sz="1400" b="1" dirty="0" smtClean="0">
              <a:solidFill>
                <a:srgbClr val="FFFFFF"/>
              </a:solidFill>
              <a:latin typeface="Unit-Regular" pitchFamily="2" charset="0"/>
            </a:endParaRPr>
          </a:p>
          <a:p>
            <a:pPr eaLnBrk="1" hangingPunct="1">
              <a:buFont typeface="Wingdings" pitchFamily="2" charset="2"/>
              <a:buChar char="v"/>
              <a:defRPr/>
            </a:pPr>
            <a:endParaRPr lang="en-US" altLang="en-US" sz="1400" b="1" dirty="0" smtClean="0">
              <a:solidFill>
                <a:srgbClr val="FFFFFF"/>
              </a:solidFill>
              <a:latin typeface="Unit-Regular" pitchFamily="2" charset="0"/>
            </a:endParaRP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pt-BR" altLang="en-US" sz="1400" b="1" dirty="0" smtClean="0">
                <a:solidFill>
                  <a:srgbClr val="3C8C93"/>
                </a:solidFill>
                <a:latin typeface="Unit-Regular" pitchFamily="2" charset="0"/>
              </a:rPr>
              <a:t>INSTITUIR a Educação Fiscal;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endParaRPr lang="pt-BR" altLang="en-US" sz="1400" b="1" dirty="0" smtClean="0">
              <a:solidFill>
                <a:srgbClr val="FFFFFF"/>
              </a:solidFill>
              <a:latin typeface="Unit-Regular" pitchFamily="2" charset="0"/>
            </a:endParaRP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pt-BR" altLang="en-US" sz="1400" b="1" dirty="0" smtClean="0">
                <a:solidFill>
                  <a:srgbClr val="0070C0"/>
                </a:solidFill>
                <a:latin typeface="Unit-Regular" pitchFamily="2" charset="0"/>
              </a:rPr>
              <a:t>COMPLEXIDADE para execução de projetos de modernização administrativa para cobrança de IPTU – capacitação corpo técnico.</a:t>
            </a:r>
            <a:endParaRPr lang="en-US" altLang="en-US" sz="1400" b="1" dirty="0" smtClean="0">
              <a:solidFill>
                <a:srgbClr val="0070C0"/>
              </a:solidFill>
              <a:latin typeface="Unit-Regular" pitchFamily="2" charset="0"/>
            </a:endParaRPr>
          </a:p>
          <a:p>
            <a:pPr marL="0" lvl="1" eaLnBrk="1" hangingPunct="1">
              <a:spcAft>
                <a:spcPts val="300"/>
              </a:spcAft>
              <a:buSzPct val="60000"/>
              <a:defRPr/>
            </a:pPr>
            <a:endParaRPr lang="pt-BR" altLang="en-US" sz="1400" b="1" dirty="0" smtClean="0">
              <a:latin typeface="Unit-Regular" pitchFamily="2" charset="0"/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52400" y="990600"/>
            <a:ext cx="3048000" cy="381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endParaRPr lang="pt-BR" sz="1600" b="1" dirty="0"/>
          </a:p>
          <a:p>
            <a:pPr marL="0" lvl="1" algn="ctr" eaLnBrk="1" hangingPunct="1">
              <a:defRPr/>
            </a:pPr>
            <a:r>
              <a:rPr lang="pt-BR" sz="2000" b="1" dirty="0"/>
              <a:t>ÁREA: CAPACITAÇÃO</a:t>
            </a:r>
            <a:br>
              <a:rPr lang="pt-BR" sz="2000" b="1" dirty="0"/>
            </a:br>
            <a:endParaRPr lang="pt-BR" sz="20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276600" y="914400"/>
            <a:ext cx="3276600" cy="3810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r>
              <a:rPr lang="pt-BR" b="1" dirty="0"/>
              <a:t>ÁREA: GESTÃO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705600" y="838200"/>
            <a:ext cx="2286000" cy="3810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r>
              <a:rPr lang="pt-BR" sz="2000" b="1" dirty="0"/>
              <a:t>ÁREA JURÍDICA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Principais proposições levantadas</a:t>
            </a:r>
          </a:p>
        </p:txBody>
      </p:sp>
      <p:sp>
        <p:nvSpPr>
          <p:cNvPr id="10243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47888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2490E4F7-644D-4B77-A112-A7E65D09BA4D}" type="slidenum">
              <a:rPr lang="en-US" sz="1100" smtClean="0">
                <a:latin typeface="Unit-Regular" pitchFamily="2" charset="0"/>
              </a:rPr>
              <a:pPr/>
              <a:t>9</a:t>
            </a:fld>
            <a:endParaRPr lang="en-US" sz="1100" smtClean="0">
              <a:latin typeface="Unit-Regular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400800" y="1447800"/>
            <a:ext cx="2590800" cy="43434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0"/>
              </a:spcBef>
              <a:defRPr/>
            </a:pPr>
            <a:endParaRPr lang="pt-BR" sz="1400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B0F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rgbClr val="00B0F0"/>
                </a:solidFill>
              </a:rPr>
              <a:t>Terminais de auto atendimento para emissão de 2ª. Via do boleto e opção por parcelamento;</a:t>
            </a: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chemeClr val="accent1">
                    <a:lumMod val="50000"/>
                  </a:schemeClr>
                </a:solidFill>
              </a:rPr>
              <a:t>Novas possibilidades de pagamento, como débito automático e cartão de crédito ou débito;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400" b="1" dirty="0">
                <a:solidFill>
                  <a:srgbClr val="00B0F0"/>
                </a:solidFill>
              </a:rPr>
              <a:t>Aquisição do Google Earth Pro para agilizar o planejamento fiscal na identificação de imóveis, seus lotes, confinantes e dimensões</a:t>
            </a: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en-US" sz="1400" b="1" dirty="0">
              <a:solidFill>
                <a:srgbClr val="0070C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pt-BR" sz="1400" dirty="0">
              <a:solidFill>
                <a:srgbClr val="0070C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95650" y="1447800"/>
            <a:ext cx="2952750" cy="48768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B0F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B0F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B0F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Fortalecimento da cooperação entre municípios, por meio de redes (intercâmbio de experiências);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16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>
                <a:solidFill>
                  <a:srgbClr val="0070C0"/>
                </a:solidFill>
              </a:rPr>
              <a:t>Criar o Programa Nacional de Cidadania Fiscal e convergir com a Estratégia Nacional de Educação Financeira;</a:t>
            </a: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6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 err="1">
                <a:solidFill>
                  <a:srgbClr val="0070C0"/>
                </a:solidFill>
              </a:rPr>
              <a:t>Call</a:t>
            </a:r>
            <a:r>
              <a:rPr lang="pt-BR" sz="1600" b="1" dirty="0">
                <a:solidFill>
                  <a:srgbClr val="0070C0"/>
                </a:solidFill>
              </a:rPr>
              <a:t> center contínuo</a:t>
            </a: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6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>
                <a:solidFill>
                  <a:srgbClr val="0070C0"/>
                </a:solidFill>
              </a:rPr>
              <a:t>Combate a vazios urbanos;</a:t>
            </a: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6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6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6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dirty="0"/>
          </a:p>
          <a:p>
            <a:pPr eaLnBrk="1" hangingPunct="1">
              <a:spcBef>
                <a:spcPts val="0"/>
              </a:spcBef>
              <a:defRPr/>
            </a:pPr>
            <a:endParaRPr lang="pt-BR" sz="1600" b="1" dirty="0">
              <a:solidFill>
                <a:srgbClr val="0066CC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pt-BR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2400" y="1447800"/>
            <a:ext cx="3048000" cy="48768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4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>
                <a:solidFill>
                  <a:srgbClr val="0070C0"/>
                </a:solidFill>
              </a:rPr>
              <a:t>Complexidade para execução de projetos de modernização administrativa para cobrança de IPTU – prover recursos;</a:t>
            </a:r>
          </a:p>
          <a:p>
            <a:pPr marL="285750" indent="-285750" eaLnBrk="1" hangingPunct="1">
              <a:spcBef>
                <a:spcPts val="0"/>
              </a:spcBef>
              <a:defRPr/>
            </a:pPr>
            <a:endParaRPr lang="pt-BR" sz="16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>
                <a:solidFill>
                  <a:srgbClr val="00B0F0"/>
                </a:solidFill>
              </a:rPr>
              <a:t>desenvolvimento de uma estrutura de fiscalização e cobrança</a:t>
            </a: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6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Uso do IPTU como instrumento de planejamento urbano</a:t>
            </a: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pt-BR" sz="1600" b="1" dirty="0">
                <a:solidFill>
                  <a:srgbClr val="0066CC"/>
                </a:solidFill>
              </a:rPr>
              <a:t>atualização do cadastro imobiliário;</a:t>
            </a:r>
          </a:p>
          <a:p>
            <a:pPr eaLnBrk="1" hangingPunct="1">
              <a:spcBef>
                <a:spcPts val="0"/>
              </a:spcBef>
              <a:defRPr/>
            </a:pPr>
            <a:endParaRPr lang="pt-BR" sz="2000" b="1" dirty="0">
              <a:solidFill>
                <a:srgbClr val="0070C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pt-BR" sz="1600" b="1" dirty="0">
              <a:solidFill>
                <a:srgbClr val="0070C0"/>
              </a:solidFill>
            </a:endParaRPr>
          </a:p>
          <a:p>
            <a:pPr eaLnBrk="1" hangingPunct="1">
              <a:spcBef>
                <a:spcPts val="0"/>
              </a:spcBef>
              <a:defRPr/>
            </a:pPr>
            <a:endParaRPr lang="pt-BR" sz="1600" b="1" dirty="0">
              <a:solidFill>
                <a:srgbClr val="0070C0"/>
              </a:solidFill>
            </a:endParaRPr>
          </a:p>
          <a:p>
            <a:pPr marL="285750" indent="-285750" eaLnBrk="1" hangingPunct="1"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52400" y="838200"/>
            <a:ext cx="3048000" cy="5334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endParaRPr lang="pt-BR" sz="1600" b="1" dirty="0"/>
          </a:p>
          <a:p>
            <a:pPr marL="0" lvl="1" algn="ctr" eaLnBrk="1" hangingPunct="1">
              <a:defRPr/>
            </a:pPr>
            <a:r>
              <a:rPr lang="pt-BR" b="1" dirty="0"/>
              <a:t>ÁREA: GESTÃO</a:t>
            </a:r>
            <a:br>
              <a:rPr lang="pt-BR" b="1" dirty="0"/>
            </a:br>
            <a:endParaRPr lang="pt-BR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295650" y="838200"/>
            <a:ext cx="2952750" cy="5334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r>
              <a:rPr lang="pt-BR" b="1" dirty="0"/>
              <a:t>ÁREA: GESTÃO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77000" y="838200"/>
            <a:ext cx="2514600" cy="5334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lvl="1" algn="ctr" eaLnBrk="1" hangingPunct="1">
              <a:defRPr/>
            </a:pPr>
            <a:r>
              <a:rPr lang="pt-BR" b="1" dirty="0"/>
              <a:t>ÁREA: GESTÃO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PORTUGUESE">
  <a:themeElements>
    <a:clrScheme name="TEMPLATE_PORTUGUE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PORTUGUESE">
      <a:majorFont>
        <a:latin typeface="Unit-Bold"/>
        <a:ea typeface=""/>
        <a:cs typeface=""/>
      </a:majorFont>
      <a:minorFont>
        <a:latin typeface="Unit-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_PORTUGUE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RTUGUES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RTUGUES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RTUGUES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RTUGUES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PORTUGUES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PORTUGUES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PLATE_PORTUGUES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TEMPLATE_PORTUGUESE">
    <a:majorFont>
      <a:latin typeface="Unit-Bold"/>
      <a:ea typeface=""/>
      <a:cs typeface=""/>
    </a:majorFont>
    <a:minorFont>
      <a:latin typeface="Unit-Regular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2560</TotalTime>
  <Words>803</Words>
  <Application>Microsoft Office PowerPoint</Application>
  <PresentationFormat>Apresentação na tela (4:3)</PresentationFormat>
  <Paragraphs>183</Paragraphs>
  <Slides>15</Slides>
  <Notes>8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3" baseType="lpstr">
      <vt:lpstr>Arial</vt:lpstr>
      <vt:lpstr>Unit-Bold</vt:lpstr>
      <vt:lpstr>Unit-Regular</vt:lpstr>
      <vt:lpstr>Wingdings</vt:lpstr>
      <vt:lpstr>Symbol</vt:lpstr>
      <vt:lpstr>Arial Black</vt:lpstr>
      <vt:lpstr>TEMPLATE_PORTUGUESE</vt:lpstr>
      <vt:lpstr>Image Document</vt:lpstr>
      <vt:lpstr>O BID e o PNAFM: mais efetividade e melhores resultados   </vt:lpstr>
      <vt:lpstr>PNAFM – IFD/FMM Desafios dos Projetos da Divisão de Gestão Fiscal e Municipal (IFD/FMM)</vt:lpstr>
      <vt:lpstr>VALOR AGREGADO DE NOSSOS PROJETOS</vt:lpstr>
      <vt:lpstr>Carteira BID</vt:lpstr>
      <vt:lpstr>Carteira BID</vt:lpstr>
      <vt:lpstr>IPTU –Imposto Predial e Territorial Urbano CONTEXTUALIZAÇÃO</vt:lpstr>
      <vt:lpstr>   Seminário Desafios do IPTU  Principais proposições levantadas  para melhor desempenho municipal na arrecadação do IPTU  RESPONSABILIDADE MUNICIPAL   </vt:lpstr>
      <vt:lpstr>Principais proposições levantadas</vt:lpstr>
      <vt:lpstr>Principais proposições levantadas</vt:lpstr>
      <vt:lpstr> Seminário Desafios do IPTU  Principais proposições levantadas  para melhor desempenho municipal na arrecadação do IPTU  RESPONSABILIDADE FEDERAL   </vt:lpstr>
      <vt:lpstr>Principais proposições levantadas</vt:lpstr>
      <vt:lpstr>Principais proposições levantadas</vt:lpstr>
      <vt:lpstr>DESAFIOS PARA 2014 – COGEP  COMPONENTE NACIONAL DO PNAFM   1- Acelerar a Execução  2- Qualificar produtos e Resultados  3-Intercambiar boas práticas e conhecimentos  4-Documentar e Disseminar Inovações e Produtos Emblemáticos   </vt:lpstr>
      <vt:lpstr>       DESAFIOS PARA 2014 – COGEP COMPONENTE NACIONAL DO PNAFM PLANO DE TRABALHO  5- Seminários, Estudos e Formação de Capacidades : (i) Seminários sobre IPTU e ISS (ii) Seminários sobre PPP, Nfe e SPED (iii) Seminários sobre Compras Públicas e Pregão Eletrônico (iv) Seminário sobre soluções de TI para municípios – Georreferenciamento, compras eletrônicas, etc. (v) Oficinas de TdRs e Gestão de Contratos (vi) Oficinas Gestão de Projetos e Indicadores (vii) Metodologia de Gestão para Resultados para   Municípios (viii) “Benchmarkings” e Indicadores de Transparência e Cidadania no âmbito municipal (ix)  Estudos e Diagnósticos (x) Trilhas de Capacitação para Gestores e Técnicos Municipais    </vt:lpstr>
      <vt:lpstr>Slide 15</vt:lpstr>
    </vt:vector>
  </TitlesOfParts>
  <Company>Inter-American Development Bank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para escrever o título</dc:title>
  <dc:creator>Alejandra A. Luzardo Gutierrez</dc:creator>
  <cp:lastModifiedBy>IrmaBC</cp:lastModifiedBy>
  <cp:revision>171</cp:revision>
  <cp:lastPrinted>2013-07-25T21:32:35Z</cp:lastPrinted>
  <dcterms:created xsi:type="dcterms:W3CDTF">2008-10-15T20:38:06Z</dcterms:created>
  <dcterms:modified xsi:type="dcterms:W3CDTF">2018-08-30T17:06:02Z</dcterms:modified>
</cp:coreProperties>
</file>