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2"/>
  </p:notesMasterIdLst>
  <p:sldIdLst>
    <p:sldId id="370" r:id="rId3"/>
    <p:sldId id="371" r:id="rId4"/>
    <p:sldId id="411" r:id="rId5"/>
    <p:sldId id="422" r:id="rId6"/>
    <p:sldId id="424" r:id="rId7"/>
    <p:sldId id="427" r:id="rId8"/>
    <p:sldId id="428" r:id="rId9"/>
    <p:sldId id="449" r:id="rId10"/>
    <p:sldId id="452" r:id="rId11"/>
    <p:sldId id="453" r:id="rId12"/>
    <p:sldId id="454" r:id="rId13"/>
    <p:sldId id="455" r:id="rId14"/>
    <p:sldId id="456" r:id="rId15"/>
    <p:sldId id="457" r:id="rId16"/>
    <p:sldId id="425" r:id="rId17"/>
    <p:sldId id="446" r:id="rId18"/>
    <p:sldId id="447" r:id="rId19"/>
    <p:sldId id="448" r:id="rId20"/>
    <p:sldId id="429" r:id="rId21"/>
    <p:sldId id="430" r:id="rId22"/>
    <p:sldId id="431" r:id="rId23"/>
    <p:sldId id="436" r:id="rId24"/>
    <p:sldId id="432" r:id="rId25"/>
    <p:sldId id="435" r:id="rId26"/>
    <p:sldId id="433" r:id="rId27"/>
    <p:sldId id="444" r:id="rId28"/>
    <p:sldId id="445" r:id="rId29"/>
    <p:sldId id="403" r:id="rId30"/>
    <p:sldId id="398" r:id="rId31"/>
  </p:sldIdLst>
  <p:sldSz cx="12192000" cy="6858000"/>
  <p:notesSz cx="6858000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BB505"/>
    <a:srgbClr val="C67318"/>
    <a:srgbClr val="C55619"/>
    <a:srgbClr val="9900CC"/>
    <a:srgbClr val="800080"/>
  </p:clrMru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51" autoAdjust="0"/>
    <p:restoredTop sz="92371" autoAdjust="0"/>
  </p:normalViewPr>
  <p:slideViewPr>
    <p:cSldViewPr snapToGrid="0" snapToObjects="1">
      <p:cViewPr varScale="1">
        <p:scale>
          <a:sx n="26" d="100"/>
          <a:sy n="26" d="100"/>
        </p:scale>
        <p:origin x="-682" y="-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96DE2C-0109-4079-B4E1-3BD41C6CE444}" type="datetimeFigureOut">
              <a:rPr lang="en-US"/>
              <a:pPr>
                <a:defRPr/>
              </a:pPr>
              <a:t>4/6/2018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 smtClean="0"/>
              <a:t>Click to edit Master text styles</a:t>
            </a:r>
          </a:p>
          <a:p>
            <a:pPr lvl="1"/>
            <a:r>
              <a:rPr lang="x-none" noProof="0" smtClean="0"/>
              <a:t>Second level</a:t>
            </a:r>
          </a:p>
          <a:p>
            <a:pPr lvl="2"/>
            <a:r>
              <a:rPr lang="x-none" noProof="0" smtClean="0"/>
              <a:t>Third level</a:t>
            </a:r>
          </a:p>
          <a:p>
            <a:pPr lvl="3"/>
            <a:r>
              <a:rPr lang="x-none" noProof="0" smtClean="0"/>
              <a:t>Fourth level</a:t>
            </a:r>
          </a:p>
          <a:p>
            <a:pPr lvl="4"/>
            <a:r>
              <a:rPr lang="x-none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80EC6C-CD5E-44AE-B2DA-EEB45DAB125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46464A-E33A-4052-AB49-BBD73AEF66A5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34147" name="Espaço Reservado para Número de Slide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061EE9E-C8D7-4BA4-BEB4-6FFA7DEB063D}" type="slidenum">
              <a:rPr lang="en-US" sz="1200">
                <a:latin typeface="+mn-lt"/>
              </a:rPr>
              <a:pPr algn="r">
                <a:defRPr/>
              </a:pPr>
              <a:t>10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34147" name="Espaço Reservado para Número de Slide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B380AC6-BC35-40BB-9827-4CEC6B096834}" type="slidenum">
              <a:rPr lang="en-US" sz="1200">
                <a:latin typeface="+mn-lt"/>
              </a:rPr>
              <a:pPr algn="r">
                <a:defRPr/>
              </a:pPr>
              <a:t>11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34147" name="Espaço Reservado para Número de Slide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8BAF46E-4F53-4903-9613-6BAD9AF8564F}" type="slidenum">
              <a:rPr lang="en-US" sz="1200">
                <a:latin typeface="+mn-lt"/>
              </a:rPr>
              <a:pPr algn="r">
                <a:defRPr/>
              </a:pPr>
              <a:t>12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34147" name="Espaço Reservado para Número de Slide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07264F5-A7F2-4609-BA2B-909407F800CA}" type="slidenum">
              <a:rPr lang="en-US" sz="1200">
                <a:latin typeface="+mn-lt"/>
              </a:rPr>
              <a:pPr algn="r">
                <a:defRPr/>
              </a:pPr>
              <a:t>13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34147" name="Espaço Reservado para Número de Slide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7152172-4AC6-4955-96A7-19A3B0E51792}" type="slidenum">
              <a:rPr lang="en-US" sz="1200">
                <a:latin typeface="+mn-lt"/>
              </a:rPr>
              <a:pPr algn="r">
                <a:defRPr/>
              </a:pPr>
              <a:t>14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34147" name="Espaço Reservado para Número de Slide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A7E2CBD-DBDB-4FB5-ACEC-6E08BE4E8219}" type="slidenum">
              <a:rPr lang="en-US" sz="1200">
                <a:latin typeface="+mn-lt"/>
              </a:rPr>
              <a:pPr algn="r">
                <a:defRPr/>
              </a:pPr>
              <a:t>15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34147" name="Espaço Reservado para Número de Slide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3B8F952-A4E9-4716-8834-3DB4335EC771}" type="slidenum">
              <a:rPr lang="en-US" sz="1200">
                <a:latin typeface="+mn-lt"/>
              </a:rPr>
              <a:pPr algn="r">
                <a:defRPr/>
              </a:pPr>
              <a:t>16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34147" name="Espaço Reservado para Número de Slide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6AAE62B-7957-474A-9270-5F15B2C3FE07}" type="slidenum">
              <a:rPr lang="en-US" sz="1200">
                <a:latin typeface="+mn-lt"/>
              </a:rPr>
              <a:pPr algn="r">
                <a:defRPr/>
              </a:pPr>
              <a:t>17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34147" name="Espaço Reservado para Número de Slide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A7F8D5E-E2EF-45B1-8347-F792D2CC4CF2}" type="slidenum">
              <a:rPr lang="en-US" sz="1200">
                <a:latin typeface="+mn-lt"/>
              </a:rPr>
              <a:pPr algn="r">
                <a:defRPr/>
              </a:pPr>
              <a:t>18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34147" name="Espaço Reservado para Número de Slide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3E6697E-1094-4DF5-9A2D-6590932DA20D}" type="slidenum">
              <a:rPr lang="en-US" sz="1200">
                <a:latin typeface="+mn-lt"/>
              </a:rPr>
              <a:pPr algn="r">
                <a:defRPr/>
              </a:pPr>
              <a:t>19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2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B19CB3-318B-4E54-B3C0-972E404B3D9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34147" name="Espaço Reservado para Número de Slide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E57F548-824B-4EA3-A014-7576C473F906}" type="slidenum">
              <a:rPr lang="en-US" sz="1200">
                <a:latin typeface="+mn-lt"/>
              </a:rPr>
              <a:pPr algn="r">
                <a:defRPr/>
              </a:pPr>
              <a:t>20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34147" name="Espaço Reservado para Número de Slide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DDDF266-8ACA-4B74-B149-8F876DFE293F}" type="slidenum">
              <a:rPr lang="en-US" sz="1200">
                <a:latin typeface="+mn-lt"/>
              </a:rPr>
              <a:pPr algn="r">
                <a:defRPr/>
              </a:pPr>
              <a:t>21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7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34147" name="Espaço Reservado para Número de Slide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7AF8760-4396-4255-9AFA-9873EA61BC41}" type="slidenum">
              <a:rPr lang="en-US" sz="1200">
                <a:latin typeface="+mn-lt"/>
              </a:rPr>
              <a:pPr algn="r">
                <a:defRPr/>
              </a:pPr>
              <a:t>22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34147" name="Espaço Reservado para Número de Slide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9F2C89B-1823-4866-A305-FA7EF9D7A24A}" type="slidenum">
              <a:rPr lang="en-US" sz="1200">
                <a:latin typeface="+mn-lt"/>
              </a:rPr>
              <a:pPr algn="r">
                <a:defRPr/>
              </a:pPr>
              <a:t>23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34147" name="Espaço Reservado para Número de Slide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0F99657-525D-44EB-8D91-677E5C7EB290}" type="slidenum">
              <a:rPr lang="en-US" sz="1200">
                <a:latin typeface="+mn-lt"/>
              </a:rPr>
              <a:pPr algn="r">
                <a:defRPr/>
              </a:pPr>
              <a:t>24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41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34147" name="Espaço Reservado para Número de Slide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D997F66-2239-4C27-AABD-5A5A9B29EBFC}" type="slidenum">
              <a:rPr lang="en-US" sz="1200">
                <a:latin typeface="+mn-lt"/>
              </a:rPr>
              <a:pPr algn="r">
                <a:defRPr/>
              </a:pPr>
              <a:t>25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34147" name="Espaço Reservado para Número de Slide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ED7AFAD-8829-4C09-9966-F0DCD27321CB}" type="slidenum">
              <a:rPr lang="en-US" sz="1200">
                <a:latin typeface="+mn-lt"/>
              </a:rPr>
              <a:pPr algn="r">
                <a:defRPr/>
              </a:pPr>
              <a:t>26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8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829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34147" name="Espaço Reservado para Número de Slide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77D6229-04D3-4910-A5EF-F4E8E84ABC7B}" type="slidenum">
              <a:rPr lang="en-US" sz="1200">
                <a:latin typeface="+mn-lt"/>
              </a:rPr>
              <a:pPr algn="r">
                <a:defRPr/>
              </a:pPr>
              <a:t>27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3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5769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479005-E451-440B-BD4A-9C723F0496C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6281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083211-E960-4CD7-A6A4-775DA8DC909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239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B29CEF-5FCE-4909-8AE0-DDC520255B6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23907" name="Espaço Reservado para Número de Slide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78F7888-DB90-4C0C-BA55-1A8EE5A1D1F3}" type="slidenum">
              <a:rPr lang="en-US" sz="1200">
                <a:latin typeface="+mn-lt"/>
              </a:rPr>
              <a:pPr algn="r">
                <a:defRPr/>
              </a:pPr>
              <a:t>4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34147" name="Espaço Reservado para Número de Slide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0F21DFB-1CFF-4E59-9C7C-29ACCC1D3A3A}" type="slidenum">
              <a:rPr lang="en-US" sz="1200">
                <a:latin typeface="+mn-lt"/>
              </a:rPr>
              <a:pPr algn="r">
                <a:defRPr/>
              </a:pPr>
              <a:t>5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34147" name="Espaço Reservado para Número de Slide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7A8E623-D145-4F51-B7F6-C27FBB87BB89}" type="slidenum">
              <a:rPr lang="en-US" sz="1200">
                <a:latin typeface="+mn-lt"/>
              </a:rPr>
              <a:pPr algn="r">
                <a:defRPr/>
              </a:pPr>
              <a:t>6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44387" name="Espaço Reservado para Número de Slide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8C36D25-0EBB-43D9-B010-7ED209FFB663}" type="slidenum">
              <a:rPr lang="en-US" sz="1200">
                <a:latin typeface="+mn-lt"/>
              </a:rPr>
              <a:pPr algn="r">
                <a:defRPr/>
              </a:pPr>
              <a:t>7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34147" name="Espaço Reservado para Número de Slide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6264418-0008-428A-826D-3814EBDCF020}" type="slidenum">
              <a:rPr lang="en-US" sz="1200">
                <a:latin typeface="+mn-lt"/>
              </a:rPr>
              <a:pPr algn="r">
                <a:defRPr/>
              </a:pPr>
              <a:t>8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34147" name="Espaço Reservado para Número de Slide 3"/>
          <p:cNvSpPr txBox="1">
            <a:spLocks noGrp="1"/>
          </p:cNvSpPr>
          <p:nvPr/>
        </p:nvSpPr>
        <p:spPr bwMode="auto">
          <a:xfrm>
            <a:off x="3884613" y="9428163"/>
            <a:ext cx="29718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263848E-FA32-436E-9619-DBCF8EA82CF7}" type="slidenum">
              <a:rPr lang="en-US" sz="1200">
                <a:latin typeface="+mn-lt"/>
              </a:rPr>
              <a:pPr algn="r">
                <a:defRPr/>
              </a:pPr>
              <a:t>9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34D65-7919-45AE-B716-E33C4F0921E8}" type="datetimeFigureOut">
              <a:rPr lang="en-US"/>
              <a:pPr>
                <a:defRPr/>
              </a:pPr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DDF5D-7571-41A4-A05D-576BB6BFC42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2D5BB-31F4-46C0-BBF9-1932C071765D}" type="datetimeFigureOut">
              <a:rPr lang="en-US"/>
              <a:pPr>
                <a:defRPr/>
              </a:pPr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E45D6-1A52-4E83-AC4F-5FAA3F9E7A2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77214-8466-4555-9253-E33BA4F6514C}" type="datetimeFigureOut">
              <a:rPr lang="en-US"/>
              <a:pPr>
                <a:defRPr/>
              </a:pPr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2B055-8E45-432C-AB9F-635CA0B308E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910A4-B113-4102-8FF9-AC07A3B19D9E}" type="datetimeFigureOut">
              <a:rPr lang="en-US"/>
              <a:pPr>
                <a:defRPr/>
              </a:pPr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CE841-EE9E-4A27-8B73-BA7A5613546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0DE84-706D-4C62-875A-5AD57737EA66}" type="datetimeFigureOut">
              <a:rPr lang="en-US"/>
              <a:pPr>
                <a:defRPr/>
              </a:pPr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3A72E-45FA-4814-ADC0-BE7D0CB00A9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90065-36DD-48F6-9D72-89E8F54B686E}" type="datetimeFigureOut">
              <a:rPr lang="en-US"/>
              <a:pPr>
                <a:defRPr/>
              </a:pPr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DC7AD-A0C4-4161-ABF1-36BD2E820CB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A9E91-601A-41F9-A76F-92F6DB811739}" type="datetimeFigureOut">
              <a:rPr lang="en-US"/>
              <a:pPr>
                <a:defRPr/>
              </a:pPr>
              <a:t>4/6/2018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4583A-9828-4B25-B468-6F5C3C97A6C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546E2-B35F-4B29-9198-0E8F69D32584}" type="datetimeFigureOut">
              <a:rPr lang="en-US"/>
              <a:pPr>
                <a:defRPr/>
              </a:pPr>
              <a:t>4/6/2018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7E558-AB01-44DE-835A-1F8378E7310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FC7C4-8CB7-4420-98EA-C105EC50ECC5}" type="datetimeFigureOut">
              <a:rPr lang="en-US"/>
              <a:pPr>
                <a:defRPr/>
              </a:pPr>
              <a:t>4/6/2018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F350B-6BE8-424A-A208-6779E07E38C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42720-C548-4390-A0C6-9CC4C1D3A64B}" type="datetimeFigureOut">
              <a:rPr lang="en-US"/>
              <a:pPr>
                <a:defRPr/>
              </a:pPr>
              <a:t>4/6/2018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49ED9-A524-465E-8408-33F9E6F5BE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CD567-2EAB-4FEF-9B5A-98DB20C84DFB}" type="datetimeFigureOut">
              <a:rPr lang="en-US"/>
              <a:pPr>
                <a:defRPr/>
              </a:pPr>
              <a:t>4/6/2018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F5970-6507-40A3-9FC5-4D8D124FA6C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28815-CF40-4B1F-996E-4BA635785A92}" type="datetimeFigureOut">
              <a:rPr lang="en-US"/>
              <a:pPr>
                <a:defRPr/>
              </a:pPr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713FB-C0FD-41AC-AA39-01F99BC0673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750A7-834B-4B73-A551-F1F734A0675C}" type="datetimeFigureOut">
              <a:rPr lang="en-US"/>
              <a:pPr>
                <a:defRPr/>
              </a:pPr>
              <a:t>4/6/2018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C635E-8928-445B-BB30-FAECC72E2B9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12D22-65D7-4F7E-9231-3CB77401CC59}" type="datetimeFigureOut">
              <a:rPr lang="en-US"/>
              <a:pPr>
                <a:defRPr/>
              </a:pPr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3836-584E-46CF-812A-9A07EC71501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CDE1F-44FD-4B13-9845-48D24C628C6E}" type="datetimeFigureOut">
              <a:rPr lang="en-US"/>
              <a:pPr>
                <a:defRPr/>
              </a:pPr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F45F1-7253-4FD4-8305-2CE09DD6D0F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19923-3E78-40A9-A29E-37EA52C4BE5B}" type="datetimeFigureOut">
              <a:rPr lang="en-US"/>
              <a:pPr>
                <a:defRPr/>
              </a:pPr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7CCB3-A8DF-4B17-B23F-5752C22CD1F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C686D-FF96-4C81-9916-A47E5C96574D}" type="datetimeFigureOut">
              <a:rPr lang="en-US"/>
              <a:pPr>
                <a:defRPr/>
              </a:pPr>
              <a:t>4/6/2018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1669C-6EE7-417E-9EAA-31B809F8953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250E2-0B3C-41BB-9916-7404568F56C0}" type="datetimeFigureOut">
              <a:rPr lang="en-US"/>
              <a:pPr>
                <a:defRPr/>
              </a:pPr>
              <a:t>4/6/2018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2293E-B657-4B79-B723-BD814FB091A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2BBA-81DD-4437-9343-7ED54F3973EA}" type="datetimeFigureOut">
              <a:rPr lang="en-US"/>
              <a:pPr>
                <a:defRPr/>
              </a:pPr>
              <a:t>4/6/2018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AABE0-CD63-46BD-B5FB-1A9AE14738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C9B5C-1FAE-466D-94A5-1C87296EB1E2}" type="datetimeFigureOut">
              <a:rPr lang="en-US"/>
              <a:pPr>
                <a:defRPr/>
              </a:pPr>
              <a:t>4/6/2018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39DD7-1577-4C6D-B309-63E99F2E192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696E8-4AEE-404E-9DC3-BEF46274047A}" type="datetimeFigureOut">
              <a:rPr lang="en-US"/>
              <a:pPr>
                <a:defRPr/>
              </a:pPr>
              <a:t>4/6/2018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F8AB7-B365-4126-AB66-111254CF6AB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25933-4E9E-4B3D-A46B-7095DB73E381}" type="datetimeFigureOut">
              <a:rPr lang="en-US"/>
              <a:pPr>
                <a:defRPr/>
              </a:pPr>
              <a:t>4/6/2018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36599-1DC9-4230-B899-45A8F9B7C6C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2A4DF3-D262-4533-B01C-BA96EF265AB9}" type="datetimeFigureOut">
              <a:rPr lang="en-US"/>
              <a:pPr>
                <a:defRPr/>
              </a:pPr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FF1472-0463-4CDA-990F-EA3FFB98811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  <a:endParaRPr lang="en-US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7368DB-9D37-459C-82B8-9FDE651B25A1}" type="datetimeFigureOut">
              <a:rPr lang="en-US"/>
              <a:pPr>
                <a:defRPr/>
              </a:pPr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177012-153C-411B-B613-4B921380774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://www.google.com.br/url?sa=i&amp;rct=j&amp;q=&amp;esrc=s&amp;source=images&amp;cd=&amp;cad=rja&amp;uact=8&amp;ved=0ahUKEwia_cb28-7ZAhUFIJAKHZVdAJMQjRwIBg&amp;url=http://www.lpgsolucoes.com.br/servicos/consultorias-em-gestao-documental-2.aspx&amp;psig=AOvVaw0MFAKCeHMfiAypFO2zxOM3&amp;ust=152122312911980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://www.google.com.br/url?sa=i&amp;rct=j&amp;q=&amp;esrc=s&amp;source=images&amp;cd=&amp;cad=rja&amp;uact=8&amp;ved=0ahUKEwia_cb28-7ZAhUFIJAKHZVdAJMQjRwIBg&amp;url=http://www.lpgsolucoes.com.br/servicos/consultorias-em-gestao-documental-2.aspx&amp;psig=AOvVaw0MFAKCeHMfiAypFO2zxOM3&amp;ust=152122312911980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://www.google.com.br/url?sa=i&amp;rct=j&amp;q=&amp;esrc=s&amp;source=images&amp;cd=&amp;cad=rja&amp;uact=8&amp;ved=0ahUKEwia_cb28-7ZAhUFIJAKHZVdAJMQjRwIBg&amp;url=http://www.lpgsolucoes.com.br/servicos/consultorias-em-gestao-documental-2.aspx&amp;psig=AOvVaw0MFAKCeHMfiAypFO2zxOM3&amp;ust=152122312911980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http://www.google.com.br/url?sa=i&amp;rct=j&amp;q=&amp;esrc=s&amp;source=images&amp;cd=&amp;cad=rja&amp;uact=8&amp;ved=0ahUKEwia_cb28-7ZAhUFIJAKHZVdAJMQjRwIBg&amp;url=http://www.lpgsolucoes.com.br/servicos/consultorias-em-gestao-documental-2.aspx&amp;psig=AOvVaw0MFAKCeHMfiAypFO2zxOM3&amp;ust=152122312911980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http://www.google.com.br/url?sa=i&amp;rct=j&amp;q=&amp;esrc=s&amp;source=images&amp;cd=&amp;cad=rja&amp;uact=8&amp;ved=0ahUKEwia_cb28-7ZAhUFIJAKHZVdAJMQjRwIBg&amp;url=http://www.lpgsolucoes.com.br/servicos/consultorias-em-gestao-documental-2.aspx&amp;psig=AOvVaw0MFAKCeHMfiAypFO2zxOM3&amp;ust=152122312911980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hyperlink" Target="http://www.google.com.br/url?sa=i&amp;rct=j&amp;q=&amp;esrc=s&amp;source=images&amp;cd=&amp;cad=rja&amp;uact=8&amp;ved=0ahUKEwia_cb28-7ZAhUFIJAKHZVdAJMQjRwIBg&amp;url=http://www.lpgsolucoes.com.br/servicos/consultorias-em-gestao-documental-2.aspx&amp;psig=AOvVaw0MFAKCeHMfiAypFO2zxOM3&amp;ust=1521223129119800" TargetMode="External"/><Relationship Id="rId5" Type="http://schemas.openxmlformats.org/officeDocument/2006/relationships/oleObject" Target="../embeddings/oleObject7.bin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sa=i&amp;rct=j&amp;q=&amp;esrc=s&amp;source=images&amp;cd=&amp;cad=rja&amp;uact=8&amp;ved=0ahUKEwj4xcv6_u7ZAhXCTZAKHYFuA1sQjRwIBg&amp;url=/url?sa=i&amp;rct=j&amp;q=&amp;esrc=s&amp;source=images&amp;cd=&amp;cad=rja&amp;uact=8&amp;ved=&amp;url=https://www.paperrater.com/&amp;psig=AOvVaw3_9X7fWSbGgnH3m_dTb1uE&amp;ust=1521226078980404&amp;psig=AOvVaw3_9X7fWSbGgnH3m_dTb1uE&amp;ust=1521226078980404" TargetMode="External"/><Relationship Id="rId3" Type="http://schemas.openxmlformats.org/officeDocument/2006/relationships/notesSlide" Target="../notesSlides/notesSlide16.xml"/><Relationship Id="rId7" Type="http://schemas.openxmlformats.org/officeDocument/2006/relationships/hyperlink" Target="http://www.google.com.br/url?sa=i&amp;rct=j&amp;q=&amp;esrc=s&amp;source=images&amp;cd=&amp;cad=rja&amp;uact=8&amp;ved=0ahUKEwihr9_H_e7ZAhXGTJAKHbtwAwIQjRwIBg&amp;url=http://www.starsales.com.br/2014/12/10/sulamerica-adesao/&amp;psig=AOvVaw1Nes28_jcw307vNgOSlnyV&amp;ust=1521225711618565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hyperlink" Target="http://www.google.com.br/url?sa=i&amp;rct=j&amp;q=&amp;esrc=s&amp;source=images&amp;cd=&amp;cad=rja&amp;uact=8&amp;ved=0ahUKEwia_cb28-7ZAhUFIJAKHZVdAJMQjRwIBg&amp;url=http://www.lpgsolucoes.com.br/servicos/consultorias-em-gestao-documental-2.aspx&amp;psig=AOvVaw0MFAKCeHMfiAypFO2zxOM3&amp;ust=1521223129119800" TargetMode="External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8.bin"/><Relationship Id="rId10" Type="http://schemas.openxmlformats.org/officeDocument/2006/relationships/hyperlink" Target="https://www.google.com.br/imgres?imgurl=https://www.click2go.pl/wp-content/uploads/2017/09/simple-blue-tick-md.png&amp;imgrefurl=https://www.click2go.pl/11-jestesmy-koncowych-testach/&amp;docid=8paKxMsqJ5CV6M&amp;tbnid=7VIlJ0pZDs-N4M:&amp;vet=1&amp;w=297&amp;h=291&amp;bih=805&amp;biw=1600&amp;ved=0ahUKEwjj2JqU_-7ZAhUBgZAKHV6ABuEQxiAIEygB&amp;iact=c&amp;ictx=1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sa=i&amp;rct=j&amp;q=&amp;esrc=s&amp;source=images&amp;cd=&amp;cad=rja&amp;uact=8&amp;ved=0ahUKEwj4xcv6_u7ZAhXCTZAKHYFuA1sQjRwIBg&amp;url=/url?sa=i&amp;rct=j&amp;q=&amp;esrc=s&amp;source=images&amp;cd=&amp;cad=rja&amp;uact=8&amp;ved=&amp;url=https://www.paperrater.com/&amp;psig=AOvVaw3_9X7fWSbGgnH3m_dTb1uE&amp;ust=1521226078980404&amp;psig=AOvVaw3_9X7fWSbGgnH3m_dTb1uE&amp;ust=1521226078980404" TargetMode="External"/><Relationship Id="rId3" Type="http://schemas.openxmlformats.org/officeDocument/2006/relationships/notesSlide" Target="../notesSlides/notesSlide17.xml"/><Relationship Id="rId7" Type="http://schemas.openxmlformats.org/officeDocument/2006/relationships/hyperlink" Target="http://www.google.com.br/url?sa=i&amp;rct=j&amp;q=&amp;esrc=s&amp;source=images&amp;cd=&amp;cad=rja&amp;uact=8&amp;ved=0ahUKEwihr9_H_e7ZAhXGTJAKHbtwAwIQjRwIBg&amp;url=http://www.starsales.com.br/2014/12/10/sulamerica-adesao/&amp;psig=AOvVaw1Nes28_jcw307vNgOSlnyV&amp;ust=1521225711618565" TargetMode="External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hyperlink" Target="http://www.google.com.br/url?sa=i&amp;rct=j&amp;q=&amp;esrc=s&amp;source=images&amp;cd=&amp;cad=rja&amp;uact=8&amp;ved=0ahUKEwia_cb28-7ZAhUFIJAKHZVdAJMQjRwIBg&amp;url=http://www.lpgsolucoes.com.br/servicos/consultorias-em-gestao-documental-2.aspx&amp;psig=AOvVaw0MFAKCeHMfiAypFO2zxOM3&amp;ust=1521223129119800" TargetMode="External"/><Relationship Id="rId11" Type="http://schemas.openxmlformats.org/officeDocument/2006/relationships/hyperlink" Target="https://www.google.com.br/imgres?imgurl=https://www.click2go.pl/wp-content/uploads/2017/09/simple-blue-tick-md.png&amp;imgrefurl=https://www.click2go.pl/11-jestesmy-koncowych-testach/&amp;docid=8paKxMsqJ5CV6M&amp;tbnid=7VIlJ0pZDs-N4M:&amp;vet=1&amp;w=297&amp;h=291&amp;bih=805&amp;biw=1600&amp;ved=0ahUKEwjj2JqU_-7ZAhUBgZAKHV6ABuEQxiAIEygB&amp;iact=c&amp;ictx=1" TargetMode="External"/><Relationship Id="rId5" Type="http://schemas.openxmlformats.org/officeDocument/2006/relationships/oleObject" Target="../embeddings/oleObject9.bin"/><Relationship Id="rId10" Type="http://schemas.openxmlformats.org/officeDocument/2006/relationships/hyperlink" Target="https://www.google.com.br/url?sa=i&amp;rct=j&amp;q=&amp;esrc=s&amp;source=images&amp;cd=&amp;cad=rja&amp;uact=8&amp;ved=&amp;url=https://br.vexels.com/png-svg/previsualizar/143372/marca-de-seleo-azul&amp;psig=AOvVaw3_9X7fWSbGgnH3m_dTb1uE&amp;ust=1521226078980404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sa=i&amp;rct=j&amp;q=&amp;esrc=s&amp;source=images&amp;cd=&amp;cad=rja&amp;uact=8&amp;ved=2ahUKEwiyjN2vg-_ZAhWJQZAKHRnOBIcQjRx6BAgAEAU&amp;url=http://www.vkadvocacia.com.br/home/pb/direito-civil/a-contagem-de-prazos-nos-juizados-especiais-deve-obedecer-regra-de-dias-uteis-do-novo-cpc/&amp;psig=AOvVaw0OgISXm_bS8jSkXClknTMQ&amp;ust=1521227245509267" TargetMode="External"/><Relationship Id="rId3" Type="http://schemas.openxmlformats.org/officeDocument/2006/relationships/notesSlide" Target="../notesSlides/notesSlide18.xml"/><Relationship Id="rId7" Type="http://schemas.openxmlformats.org/officeDocument/2006/relationships/hyperlink" Target="http://www.google.com.br/url?sa=i&amp;rct=j&amp;q=&amp;esrc=s&amp;source=images&amp;cd=&amp;cad=rja&amp;uact=8&amp;ved=0ahUKEwihr9_H_e7ZAhXGTJAKHbtwAwIQjRwIBg&amp;url=http://www.starsales.com.br/2014/12/10/sulamerica-adesao/&amp;psig=AOvVaw1Nes28_jcw307vNgOSlnyV&amp;ust=1521225711618565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hyperlink" Target="http://www.google.com.br/url?sa=i&amp;rct=j&amp;q=&amp;esrc=s&amp;source=images&amp;cd=&amp;cad=rja&amp;uact=8&amp;ved=0ahUKEwia_cb28-7ZAhUFIJAKHZVdAJMQjRwIBg&amp;url=http://www.lpgsolucoes.com.br/servicos/consultorias-em-gestao-documental-2.aspx&amp;psig=AOvVaw0MFAKCeHMfiAypFO2zxOM3&amp;ust=1521223129119800" TargetMode="External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9.png"/><Relationship Id="rId4" Type="http://schemas.openxmlformats.org/officeDocument/2006/relationships/image" Target="../media/image3.jpeg"/><Relationship Id="rId9" Type="http://schemas.openxmlformats.org/officeDocument/2006/relationships/hyperlink" Target="https://www.google.com.br/imgres?imgurl=http://www.vkadvocacia.com.br/home/wp-content/uploads/2017/04/Boletim_dias_julgar_prazo-300x214.png&amp;imgrefurl=http://www.vkadvocacia.com.br/home/pb/direito-civil/a-contagem-de-prazos-nos-juizados-especiais-deve-obedecer-regra-de-dias-uteis-do-novo-cpc/&amp;docid=_rVOOeglxdacfM&amp;tbnid=N9in0sgLkqTLpM:&amp;vet=1&amp;w=300&amp;h=214&amp;bih=805&amp;biw=1600&amp;ved=0ahUKEwiPgeydg-_ZAhXDD5AKHbQtCgAQMwg7KAswCw&amp;iact=c&amp;ictx=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hyperlink" Target="http://www.google.com.br/url?sa=i&amp;rct=j&amp;q=&amp;esrc=s&amp;source=images&amp;cd=&amp;cad=rja&amp;uact=8&amp;ved=0ahUKEwia_cb28-7ZAhUFIJAKHZVdAJMQjRwIBg&amp;url=http://www.lpgsolucoes.com.br/servicos/consultorias-em-gestao-documental-2.aspx&amp;psig=AOvVaw0MFAKCeHMfiAypFO2zxOM3&amp;ust=1521223129119800" TargetMode="Externa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hyperlink" Target="http://www.google.com.br/url?sa=i&amp;rct=j&amp;q=&amp;esrc=s&amp;source=images&amp;cd=&amp;cad=rja&amp;uact=8&amp;ved=0ahUKEwia_cb28-7ZAhUFIJAKHZVdAJMQjRwIBg&amp;url=http://www.lpgsolucoes.com.br/servicos/consultorias-em-gestao-documental-2.aspx&amp;psig=AOvVaw0MFAKCeHMfiAypFO2zxOM3&amp;ust=1521223129119800" TargetMode="Externa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hyperlink" Target="http://www.google.com.br/url?sa=i&amp;rct=j&amp;q=&amp;esrc=s&amp;source=images&amp;cd=&amp;cad=rja&amp;uact=8&amp;ved=0ahUKEwia_cb28-7ZAhUFIJAKHZVdAJMQjRwIBg&amp;url=http://www.lpgsolucoes.com.br/servicos/consultorias-em-gestao-documental-2.aspx&amp;psig=AOvVaw0MFAKCeHMfiAypFO2zxOM3&amp;ust=1521223129119800" TargetMode="Externa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hyperlink" Target="http://www.google.com.br/url?sa=i&amp;rct=j&amp;q=&amp;esrc=s&amp;source=images&amp;cd=&amp;cad=rja&amp;uact=8&amp;ved=0ahUKEwia_cb28-7ZAhUFIJAKHZVdAJMQjRwIBg&amp;url=http://www.lpgsolucoes.com.br/servicos/consultorias-em-gestao-documental-2.aspx&amp;psig=AOvVaw0MFAKCeHMfiAypFO2zxOM3&amp;ust=1521223129119800" TargetMode="Externa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hyperlink" Target="http://www.google.com.br/url?sa=i&amp;rct=j&amp;q=&amp;esrc=s&amp;source=images&amp;cd=&amp;cad=rja&amp;uact=8&amp;ved=0ahUKEwia_cb28-7ZAhUFIJAKHZVdAJMQjRwIBg&amp;url=http://www.lpgsolucoes.com.br/servicos/consultorias-em-gestao-documental-2.aspx&amp;psig=AOvVaw0MFAKCeHMfiAypFO2zxOM3&amp;ust=1521223129119800" TargetMode="External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hyperlink" Target="http://www.google.com.br/url?sa=i&amp;rct=j&amp;q=&amp;esrc=s&amp;source=images&amp;cd=&amp;cad=rja&amp;uact=8&amp;ved=0ahUKEwia_cb28-7ZAhUFIJAKHZVdAJMQjRwIBg&amp;url=http://www.lpgsolucoes.com.br/servicos/consultorias-em-gestao-documental-2.aspx&amp;psig=AOvVaw0MFAKCeHMfiAypFO2zxOM3&amp;ust=1521223129119800" TargetMode="External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hyperlink" Target="http://www.google.com.br/url?sa=i&amp;rct=j&amp;q=&amp;esrc=s&amp;source=images&amp;cd=&amp;cad=rja&amp;uact=8&amp;ved=0ahUKEwia_cb28-7ZAhUFIJAKHZVdAJMQjRwIBg&amp;url=http://www.lpgsolucoes.com.br/servicos/consultorias-em-gestao-documental-2.aspx&amp;psig=AOvVaw0MFAKCeHMfiAypFO2zxOM3&amp;ust=1521223129119800" TargetMode="Externa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hyperlink" Target="http://www.google.com.br/url?sa=i&amp;rct=j&amp;q=&amp;esrc=s&amp;source=images&amp;cd=&amp;cad=rja&amp;uact=8&amp;ved=0ahUKEwia_cb28-7ZAhUFIJAKHZVdAJMQjRwIBg&amp;url=http://www.lpgsolucoes.com.br/servicos/consultorias-em-gestao-documental-2.aspx&amp;psig=AOvVaw0MFAKCeHMfiAypFO2zxOM3&amp;ust=1521223129119800" TargetMode="External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hyperlink" Target="http://www.google.com.br/url?sa=i&amp;rct=j&amp;q=&amp;esrc=s&amp;source=images&amp;cd=&amp;cad=rja&amp;uact=8&amp;ved=0ahUKEwia_cb28-7ZAhUFIJAKHZVdAJMQjRwIBg&amp;url=http://www.lpgsolucoes.com.br/servicos/consultorias-em-gestao-documental-2.aspx&amp;psig=AOvVaw0MFAKCeHMfiAypFO2zxOM3&amp;ust=1521223129119800" TargetMode="External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://www.google.com.br/url?sa=i&amp;rct=j&amp;q=&amp;esrc=s&amp;source=images&amp;cd=&amp;cad=rja&amp;uact=8&amp;ved=0ahUKEwia_cb28-7ZAhUFIJAKHZVdAJMQjRwIBg&amp;url=http://www.lpgsolucoes.com.br/servicos/consultorias-em-gestao-documental-2.aspx&amp;psig=AOvVaw0MFAKCeHMfiAypFO2zxOM3&amp;ust=152122312911980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://www.google.com.br/url?sa=i&amp;rct=j&amp;q=&amp;esrc=s&amp;source=images&amp;cd=&amp;cad=rja&amp;uact=8&amp;ved=0ahUKEwia_cb28-7ZAhUFIJAKHZVdAJMQjRwIBg&amp;url=http://www.lpgsolucoes.com.br/servicos/consultorias-em-gestao-documental-2.aspx&amp;psig=AOvVaw0MFAKCeHMfiAypFO2zxOM3&amp;ust=15212231291198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3787775" y="2336800"/>
            <a:ext cx="7842250" cy="501650"/>
          </a:xfrm>
        </p:spPr>
        <p:txBody>
          <a:bodyPr/>
          <a:lstStyle/>
          <a:p>
            <a:pPr algn="l" eaLnBrk="1" hangingPunct="1"/>
            <a:r>
              <a:rPr lang="pt-BR" sz="4000" b="1" smtClean="0">
                <a:solidFill>
                  <a:srgbClr val="0070C0"/>
                </a:solidFill>
                <a:ea typeface="Futura"/>
                <a:cs typeface="Futura"/>
              </a:rPr>
              <a:t>Workshop PNAFM Fase III – Faixa 2</a:t>
            </a:r>
            <a:endParaRPr lang="en-US" sz="4000" smtClean="0">
              <a:solidFill>
                <a:srgbClr val="0070C0"/>
              </a:solidFill>
              <a:ea typeface="Futura"/>
              <a:cs typeface="Futura"/>
            </a:endParaRPr>
          </a:p>
        </p:txBody>
      </p:sp>
      <p:sp>
        <p:nvSpPr>
          <p:cNvPr id="26627" name="CaixaDeTexto 2"/>
          <p:cNvSpPr txBox="1">
            <a:spLocks noChangeArrowheads="1"/>
          </p:cNvSpPr>
          <p:nvPr/>
        </p:nvSpPr>
        <p:spPr bwMode="auto">
          <a:xfrm>
            <a:off x="5116513" y="3968750"/>
            <a:ext cx="67437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solidFill>
                  <a:srgbClr val="C67318"/>
                </a:solidFill>
                <a:latin typeface="Calibri" pitchFamily="34" charset="0"/>
                <a:ea typeface="Futura"/>
                <a:cs typeface="Futura"/>
              </a:rPr>
              <a:t>Pedido de Verificação de Limites e Condições – PVL</a:t>
            </a:r>
          </a:p>
          <a:p>
            <a:r>
              <a:rPr lang="pt-BR" sz="3200" b="1">
                <a:solidFill>
                  <a:srgbClr val="C67318"/>
                </a:solidFill>
                <a:latin typeface="Calibri" pitchFamily="34" charset="0"/>
                <a:ea typeface="Futura"/>
                <a:cs typeface="Futura"/>
              </a:rPr>
              <a:t>Processo de instrução do Pleito</a:t>
            </a:r>
          </a:p>
          <a:p>
            <a:r>
              <a:rPr lang="pt-BR" sz="3200" b="1">
                <a:solidFill>
                  <a:srgbClr val="C67318"/>
                </a:solidFill>
                <a:latin typeface="Calibri" pitchFamily="34" charset="0"/>
                <a:ea typeface="Futura"/>
                <a:cs typeface="Futura"/>
              </a:rPr>
              <a:t>(MIP e SADIPEM)</a:t>
            </a:r>
            <a:r>
              <a:rPr lang="pt-BR" sz="4800" b="1">
                <a:solidFill>
                  <a:srgbClr val="C67318"/>
                </a:solidFill>
                <a:latin typeface="Calibri" pitchFamily="34" charset="0"/>
                <a:ea typeface="Futura"/>
                <a:cs typeface="Futura"/>
              </a:rPr>
              <a:t> </a:t>
            </a:r>
            <a:endParaRPr lang="pt-BR" sz="4800">
              <a:solidFill>
                <a:srgbClr val="C67318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5" name="Imagem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48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69888" y="2751138"/>
            <a:ext cx="6270626" cy="367823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6000" dirty="0">
              <a:solidFill>
                <a:srgbClr val="0070C0"/>
              </a:solidFill>
              <a:latin typeface="+mn-lt"/>
              <a:cs typeface="Futura"/>
            </a:endParaRPr>
          </a:p>
        </p:txBody>
      </p:sp>
      <p:sp>
        <p:nvSpPr>
          <p:cNvPr id="251907" name="CaixaDeTexto 1"/>
          <p:cNvSpPr txBox="1">
            <a:spLocks noChangeArrowheads="1"/>
          </p:cNvSpPr>
          <p:nvPr/>
        </p:nvSpPr>
        <p:spPr bwMode="auto">
          <a:xfrm>
            <a:off x="127000" y="0"/>
            <a:ext cx="512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SADIPEM</a:t>
            </a:r>
          </a:p>
        </p:txBody>
      </p:sp>
      <p:sp>
        <p:nvSpPr>
          <p:cNvPr id="251908" name="AutoShape 9" descr="Resultado de imagem para imagem png documentos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51909" name="AutoShape 11" descr="Resultado de imagem para imagem png documentos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592763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25191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6850" y="512763"/>
            <a:ext cx="11766550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5" name="Imagem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48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69888" y="2751138"/>
            <a:ext cx="6270626" cy="367823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6000" dirty="0">
              <a:solidFill>
                <a:srgbClr val="0070C0"/>
              </a:solidFill>
              <a:latin typeface="+mn-lt"/>
              <a:cs typeface="Futura"/>
            </a:endParaRPr>
          </a:p>
        </p:txBody>
      </p:sp>
      <p:sp>
        <p:nvSpPr>
          <p:cNvPr id="257027" name="CaixaDeTexto 1"/>
          <p:cNvSpPr txBox="1">
            <a:spLocks noChangeArrowheads="1"/>
          </p:cNvSpPr>
          <p:nvPr/>
        </p:nvSpPr>
        <p:spPr bwMode="auto">
          <a:xfrm>
            <a:off x="127000" y="0"/>
            <a:ext cx="512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SADIPEM</a:t>
            </a:r>
          </a:p>
        </p:txBody>
      </p:sp>
      <p:sp>
        <p:nvSpPr>
          <p:cNvPr id="257028" name="AutoShape 9" descr="Resultado de imagem para imagem png documentos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57029" name="AutoShape 11" descr="Resultado de imagem para imagem png documentos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25703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000" y="557213"/>
            <a:ext cx="11974513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69" name="Imagem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48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69888" y="2751138"/>
            <a:ext cx="6270626" cy="367823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6000" dirty="0">
              <a:solidFill>
                <a:srgbClr val="0070C0"/>
              </a:solidFill>
              <a:latin typeface="+mn-lt"/>
              <a:cs typeface="Futura"/>
            </a:endParaRPr>
          </a:p>
        </p:txBody>
      </p:sp>
      <p:sp>
        <p:nvSpPr>
          <p:cNvPr id="263171" name="CaixaDeTexto 1"/>
          <p:cNvSpPr txBox="1">
            <a:spLocks noChangeArrowheads="1"/>
          </p:cNvSpPr>
          <p:nvPr/>
        </p:nvSpPr>
        <p:spPr bwMode="auto">
          <a:xfrm>
            <a:off x="127000" y="0"/>
            <a:ext cx="512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SADIPEM</a:t>
            </a:r>
          </a:p>
        </p:txBody>
      </p:sp>
      <p:sp>
        <p:nvSpPr>
          <p:cNvPr id="263172" name="AutoShape 9" descr="Resultado de imagem para imagem png documentos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63173" name="AutoShape 11" descr="Resultado de imagem para imagem png documentos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26317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000" y="587375"/>
            <a:ext cx="1187926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89" name="Imagem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48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69888" y="2751138"/>
            <a:ext cx="6270626" cy="367823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6000" dirty="0">
              <a:solidFill>
                <a:srgbClr val="0070C0"/>
              </a:solidFill>
              <a:latin typeface="+mn-lt"/>
              <a:cs typeface="Futura"/>
            </a:endParaRPr>
          </a:p>
        </p:txBody>
      </p:sp>
      <p:sp>
        <p:nvSpPr>
          <p:cNvPr id="191491" name="CaixaDeTexto 1"/>
          <p:cNvSpPr txBox="1">
            <a:spLocks noChangeArrowheads="1"/>
          </p:cNvSpPr>
          <p:nvPr/>
        </p:nvSpPr>
        <p:spPr bwMode="auto">
          <a:xfrm>
            <a:off x="127000" y="0"/>
            <a:ext cx="512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SADIPEM</a:t>
            </a:r>
          </a:p>
        </p:txBody>
      </p:sp>
      <p:sp>
        <p:nvSpPr>
          <p:cNvPr id="191492" name="AutoShape 9" descr="Resultado de imagem para imagem png documentos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91493" name="AutoShape 11" descr="Resultado de imagem para imagem png documentos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9149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000" y="601663"/>
            <a:ext cx="11825288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7" name="Imagem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48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69888" y="2751138"/>
            <a:ext cx="6270626" cy="367823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6000" dirty="0">
              <a:solidFill>
                <a:srgbClr val="0070C0"/>
              </a:solidFill>
              <a:latin typeface="+mn-lt"/>
              <a:cs typeface="Futura"/>
            </a:endParaRPr>
          </a:p>
        </p:txBody>
      </p:sp>
      <p:sp>
        <p:nvSpPr>
          <p:cNvPr id="260099" name="CaixaDeTexto 1"/>
          <p:cNvSpPr txBox="1">
            <a:spLocks noChangeArrowheads="1"/>
          </p:cNvSpPr>
          <p:nvPr/>
        </p:nvSpPr>
        <p:spPr bwMode="auto">
          <a:xfrm>
            <a:off x="127000" y="0"/>
            <a:ext cx="512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SADIPEM</a:t>
            </a:r>
          </a:p>
        </p:txBody>
      </p:sp>
      <p:sp>
        <p:nvSpPr>
          <p:cNvPr id="260100" name="AutoShape 9" descr="Resultado de imagem para imagem png documentos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60101" name="AutoShape 11" descr="Resultado de imagem para imagem png documentos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26010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000" y="601663"/>
            <a:ext cx="11825288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2" name="Imagem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248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1011" name="Object 3"/>
          <p:cNvGraphicFramePr>
            <a:graphicFrameLocks noChangeAspect="1"/>
          </p:cNvGraphicFramePr>
          <p:nvPr/>
        </p:nvGraphicFramePr>
        <p:xfrm>
          <a:off x="10263188" y="6178550"/>
          <a:ext cx="1643062" cy="581025"/>
        </p:xfrm>
        <a:graphic>
          <a:graphicData uri="http://schemas.openxmlformats.org/presentationml/2006/ole">
            <p:oleObj spid="_x0000_s171011" name="Image" r:id="rId5" imgW="2438095" imgH="863492" progId="">
              <p:embed/>
            </p:oleObj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-369888" y="2751138"/>
            <a:ext cx="6270626" cy="367823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6000" dirty="0">
              <a:solidFill>
                <a:srgbClr val="0070C0"/>
              </a:solidFill>
              <a:latin typeface="+mn-lt"/>
              <a:cs typeface="Futura"/>
            </a:endParaRPr>
          </a:p>
        </p:txBody>
      </p:sp>
      <p:sp>
        <p:nvSpPr>
          <p:cNvPr id="171014" name="CaixaDeTexto 1"/>
          <p:cNvSpPr txBox="1">
            <a:spLocks noChangeArrowheads="1"/>
          </p:cNvSpPr>
          <p:nvPr/>
        </p:nvSpPr>
        <p:spPr bwMode="auto">
          <a:xfrm>
            <a:off x="127000" y="0"/>
            <a:ext cx="512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DOCUMENTOS NECESSÁRIOS AO PLEITO</a:t>
            </a:r>
          </a:p>
        </p:txBody>
      </p:sp>
      <p:sp>
        <p:nvSpPr>
          <p:cNvPr id="171015" name="Retângulo 7"/>
          <p:cNvSpPr>
            <a:spLocks noChangeArrowheads="1"/>
          </p:cNvSpPr>
          <p:nvPr/>
        </p:nvSpPr>
        <p:spPr bwMode="auto">
          <a:xfrm>
            <a:off x="736600" y="1181100"/>
            <a:ext cx="6923088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buFont typeface="Arial" charset="0"/>
              <a:buNone/>
            </a:pPr>
            <a:r>
              <a:rPr lang="pt-BR" sz="2400">
                <a:solidFill>
                  <a:srgbClr val="0070C0"/>
                </a:solidFill>
                <a:latin typeface="Calibri" pitchFamily="34" charset="0"/>
              </a:rPr>
              <a:t>Documentação física exigida pela STN, anexada na aba “documentos” no SADIPEM:</a:t>
            </a:r>
          </a:p>
          <a:p>
            <a:pPr marL="342900" indent="-342900">
              <a:lnSpc>
                <a:spcPct val="107000"/>
              </a:lnSpc>
              <a:buFont typeface="Arial" charset="0"/>
              <a:buNone/>
            </a:pPr>
            <a:r>
              <a:rPr lang="pt-BR" sz="2400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buFontTx/>
              <a:buChar char="•"/>
            </a:pPr>
            <a:r>
              <a:rPr lang="pt-BR" sz="2400">
                <a:solidFill>
                  <a:srgbClr val="0070C0"/>
                </a:solidFill>
                <a:latin typeface="Calibri" pitchFamily="34" charset="0"/>
              </a:rPr>
              <a:t>   Lei Autorizadora; </a:t>
            </a:r>
          </a:p>
          <a:p>
            <a:pPr marL="800100" lvl="1" indent="-342900">
              <a:lnSpc>
                <a:spcPct val="107000"/>
              </a:lnSpc>
              <a:buFontTx/>
              <a:buChar char="•"/>
            </a:pPr>
            <a:r>
              <a:rPr lang="pt-BR" sz="2400">
                <a:solidFill>
                  <a:srgbClr val="0070C0"/>
                </a:solidFill>
                <a:latin typeface="Calibri" pitchFamily="34" charset="0"/>
              </a:rPr>
              <a:t>   Parecer do Órgão Jurídico;</a:t>
            </a:r>
          </a:p>
          <a:p>
            <a:pPr marL="800100" lvl="1" indent="-342900">
              <a:lnSpc>
                <a:spcPct val="107000"/>
              </a:lnSpc>
              <a:buFontTx/>
              <a:buChar char="•"/>
            </a:pPr>
            <a:r>
              <a:rPr lang="pt-BR" sz="2400">
                <a:solidFill>
                  <a:srgbClr val="0070C0"/>
                </a:solidFill>
                <a:latin typeface="Calibri" pitchFamily="34" charset="0"/>
              </a:rPr>
              <a:t>   Parecer do Órgão Técnico; </a:t>
            </a:r>
          </a:p>
          <a:p>
            <a:pPr marL="800100" lvl="1" indent="-342900">
              <a:lnSpc>
                <a:spcPct val="107000"/>
              </a:lnSpc>
              <a:buFontTx/>
              <a:buChar char="•"/>
            </a:pPr>
            <a:r>
              <a:rPr lang="pt-BR" sz="2400">
                <a:solidFill>
                  <a:srgbClr val="0070C0"/>
                </a:solidFill>
                <a:latin typeface="Calibri" pitchFamily="34" charset="0"/>
              </a:rPr>
              <a:t>   Certidão do Tribunal de Contas; </a:t>
            </a:r>
          </a:p>
          <a:p>
            <a:pPr marL="800100" lvl="1" indent="-342900">
              <a:lnSpc>
                <a:spcPct val="107000"/>
              </a:lnSpc>
              <a:buFontTx/>
              <a:buChar char="•"/>
            </a:pPr>
            <a:r>
              <a:rPr lang="pt-BR" sz="2400">
                <a:solidFill>
                  <a:srgbClr val="0070C0"/>
                </a:solidFill>
                <a:latin typeface="Calibri" pitchFamily="34" charset="0"/>
              </a:rPr>
              <a:t>   Comprovante do Encaminhamento das Contas ao Poder Executivo do Estado, somente para municípios; </a:t>
            </a:r>
          </a:p>
          <a:p>
            <a:pPr marL="800100" lvl="1" indent="-342900">
              <a:lnSpc>
                <a:spcPct val="107000"/>
              </a:lnSpc>
              <a:buFontTx/>
              <a:buChar char="•"/>
            </a:pPr>
            <a:r>
              <a:rPr lang="pt-BR" sz="2400">
                <a:solidFill>
                  <a:srgbClr val="0070C0"/>
                </a:solidFill>
                <a:latin typeface="Calibri" pitchFamily="34" charset="0"/>
              </a:rPr>
              <a:t>   Anexo 1 da Lei nº 4320, somente necessário até 30/03 do exercício corrente.</a:t>
            </a:r>
          </a:p>
          <a:p>
            <a:pPr marL="342900" indent="-342900">
              <a:lnSpc>
                <a:spcPct val="107000"/>
              </a:lnSpc>
              <a:buFont typeface="Arial" charset="0"/>
              <a:buChar char="•"/>
            </a:pPr>
            <a:endParaRPr lang="pt-BR" sz="24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71016" name="AutoShape 9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1017" name="AutoShape 11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71018" name="Picture 15" descr="Resultado de imagem para imagem png documentos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12163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6" name="Imagem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248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8595" name="Object 3"/>
          <p:cNvGraphicFramePr>
            <a:graphicFrameLocks noChangeAspect="1"/>
          </p:cNvGraphicFramePr>
          <p:nvPr/>
        </p:nvGraphicFramePr>
        <p:xfrm>
          <a:off x="10502900" y="6178550"/>
          <a:ext cx="1643063" cy="581025"/>
        </p:xfrm>
        <a:graphic>
          <a:graphicData uri="http://schemas.openxmlformats.org/presentationml/2006/ole">
            <p:oleObj spid="_x0000_s238595" name="Image" r:id="rId5" imgW="2438095" imgH="863492" progId="">
              <p:embed/>
            </p:oleObj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-369888" y="2751138"/>
            <a:ext cx="6270626" cy="367823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6000" dirty="0">
              <a:solidFill>
                <a:srgbClr val="0070C0"/>
              </a:solidFill>
              <a:latin typeface="+mn-lt"/>
              <a:cs typeface="Futura"/>
            </a:endParaRPr>
          </a:p>
        </p:txBody>
      </p:sp>
      <p:sp>
        <p:nvSpPr>
          <p:cNvPr id="238598" name="CaixaDeTexto 1"/>
          <p:cNvSpPr txBox="1">
            <a:spLocks noChangeArrowheads="1"/>
          </p:cNvSpPr>
          <p:nvPr/>
        </p:nvSpPr>
        <p:spPr bwMode="auto">
          <a:xfrm>
            <a:off x="127000" y="0"/>
            <a:ext cx="512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ITENS A SEREM VERIFICADOS</a:t>
            </a:r>
          </a:p>
        </p:txBody>
      </p:sp>
      <p:sp>
        <p:nvSpPr>
          <p:cNvPr id="238599" name="Retângulo 7"/>
          <p:cNvSpPr>
            <a:spLocks noChangeArrowheads="1"/>
          </p:cNvSpPr>
          <p:nvPr/>
        </p:nvSpPr>
        <p:spPr bwMode="auto">
          <a:xfrm>
            <a:off x="793750" y="1155700"/>
            <a:ext cx="76184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t-BR" sz="2400" b="1">
                <a:solidFill>
                  <a:srgbClr val="0070C0"/>
                </a:solidFill>
                <a:latin typeface="Calibri" pitchFamily="34" charset="0"/>
              </a:rPr>
              <a:t>SICONFI </a:t>
            </a:r>
          </a:p>
          <a:p>
            <a:pPr marL="342900" indent="-342900"/>
            <a:endParaRPr lang="pt-BR" sz="2400" b="1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buFontTx/>
              <a:buChar char="•"/>
            </a:pPr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Este não é um documento que precisa ser enviado, mas é um item que deverá ser verificado no endereço eletrônico: </a:t>
            </a:r>
            <a:r>
              <a:rPr lang="pt-BR" sz="2000" b="1" i="1">
                <a:solidFill>
                  <a:srgbClr val="0070C0"/>
                </a:solidFill>
                <a:latin typeface="Calibri" pitchFamily="34" charset="0"/>
              </a:rPr>
              <a:t>siconfi.tesouro.gov.br/siconfi/pages/public/declaracao/declaracao_list.jsf</a:t>
            </a:r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. </a:t>
            </a:r>
          </a:p>
          <a:p>
            <a:pPr marL="342900" indent="-342900">
              <a:buFontTx/>
              <a:buChar char="•"/>
            </a:pPr>
            <a:endParaRPr lang="pt-BR" sz="8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buFontTx/>
              <a:buChar char="•"/>
            </a:pPr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As informações deverão estar com o status “Homologado” ou “Retificado” no SICONFI, para o Balanço Anual dos exercícios anteriores e, para os demais demonstrativos, com o status “Homologada” ou “Retificado” no SICONFI para os 2 (dois) exercícios anteriores e o exercício em curso. </a:t>
            </a:r>
          </a:p>
          <a:p>
            <a:pPr marL="342900" indent="-342900"/>
            <a:endParaRPr lang="pt-BR" sz="20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/>
            <a:endParaRPr lang="pt-BR" sz="8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38600" name="AutoShape 7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8601" name="AutoShape 8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8602" name="AutoShape 9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8603" name="AutoShape 12" descr="Resultado de imagem para imagem png  V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4676775" y="2171700"/>
            <a:ext cx="28384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8604" name="AutoShape 14" descr="Resultado de imagem para imagem png  V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4676775" y="2171700"/>
            <a:ext cx="28384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8605" name="AutoShape 16" descr="Resultado de imagem para imagem png  V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4676775" y="2171700"/>
            <a:ext cx="28384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8606" name="AutoShape 18" descr="Resultado de imagem para imagem png  V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4676775" y="2171700"/>
            <a:ext cx="28384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238607" name="Picture 20" descr="Resultado de imagem para imagem png  CHECK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864600" y="1581150"/>
            <a:ext cx="22860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608" name="Picture 26" descr="Imagem relacionada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502900" y="3762375"/>
            <a:ext cx="1143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4" name="Imagem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248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0643" name="Object 3"/>
          <p:cNvGraphicFramePr>
            <a:graphicFrameLocks noChangeAspect="1"/>
          </p:cNvGraphicFramePr>
          <p:nvPr/>
        </p:nvGraphicFramePr>
        <p:xfrm>
          <a:off x="10502900" y="6178550"/>
          <a:ext cx="1643063" cy="581025"/>
        </p:xfrm>
        <a:graphic>
          <a:graphicData uri="http://schemas.openxmlformats.org/presentationml/2006/ole">
            <p:oleObj spid="_x0000_s240643" name="Image" r:id="rId5" imgW="2438095" imgH="863492" progId="">
              <p:embed/>
            </p:oleObj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-369888" y="2751138"/>
            <a:ext cx="6270626" cy="367823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6000" dirty="0">
              <a:solidFill>
                <a:srgbClr val="0070C0"/>
              </a:solidFill>
              <a:latin typeface="+mn-lt"/>
              <a:cs typeface="Futura"/>
            </a:endParaRPr>
          </a:p>
        </p:txBody>
      </p:sp>
      <p:sp>
        <p:nvSpPr>
          <p:cNvPr id="240646" name="CaixaDeTexto 1"/>
          <p:cNvSpPr txBox="1">
            <a:spLocks noChangeArrowheads="1"/>
          </p:cNvSpPr>
          <p:nvPr/>
        </p:nvSpPr>
        <p:spPr bwMode="auto">
          <a:xfrm>
            <a:off x="127000" y="0"/>
            <a:ext cx="512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ITENS A SEREM VERIFICADOS</a:t>
            </a:r>
          </a:p>
        </p:txBody>
      </p:sp>
      <p:sp>
        <p:nvSpPr>
          <p:cNvPr id="240647" name="Retângulo 7"/>
          <p:cNvSpPr>
            <a:spLocks noChangeArrowheads="1"/>
          </p:cNvSpPr>
          <p:nvPr/>
        </p:nvSpPr>
        <p:spPr bwMode="auto">
          <a:xfrm>
            <a:off x="793750" y="1155700"/>
            <a:ext cx="76184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t-BR" sz="2400" b="1">
                <a:solidFill>
                  <a:srgbClr val="0070C0"/>
                </a:solidFill>
                <a:latin typeface="Calibri" pitchFamily="34" charset="0"/>
              </a:rPr>
              <a:t>CADASTRO DA DÍVIDA PÚBLICA – CDP </a:t>
            </a:r>
          </a:p>
          <a:p>
            <a:pPr marL="342900" indent="-342900"/>
            <a:endParaRPr lang="pt-BR" sz="2400" b="1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buFontTx/>
              <a:buChar char="•"/>
            </a:pPr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Este não é um documento que precisa ser enviado, mas é um item que deverá ser verificado;</a:t>
            </a:r>
          </a:p>
          <a:p>
            <a:pPr marL="342900" indent="-342900">
              <a:buFontTx/>
              <a:buChar char="•"/>
            </a:pPr>
            <a:endParaRPr lang="pt-BR" sz="8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buFontTx/>
              <a:buChar char="•"/>
            </a:pPr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O CDP deverá estar com status "Finalizado" ou "Retificado" no SADIPEM;</a:t>
            </a:r>
          </a:p>
          <a:p>
            <a:pPr marL="342900" indent="-342900">
              <a:buFontTx/>
              <a:buChar char="•"/>
            </a:pPr>
            <a:endParaRPr lang="pt-BR" sz="8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buFontTx/>
              <a:buChar char="•"/>
            </a:pPr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O Prazo para finalização do CDP é até 30 de janeiro de cada ano. </a:t>
            </a:r>
          </a:p>
          <a:p>
            <a:pPr marL="342900" indent="-342900">
              <a:buFontTx/>
              <a:buChar char="•"/>
            </a:pPr>
            <a:endParaRPr lang="pt-BR" sz="20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buFontTx/>
              <a:buChar char="•"/>
            </a:pPr>
            <a:endParaRPr lang="pt-BR" sz="20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buFontTx/>
              <a:buChar char="•"/>
            </a:pPr>
            <a:endParaRPr lang="pt-BR" sz="20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buFontTx/>
              <a:buChar char="•"/>
            </a:pPr>
            <a:endParaRPr lang="pt-BR" sz="20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buFontTx/>
              <a:buChar char="•"/>
            </a:pPr>
            <a:endParaRPr lang="pt-BR" sz="20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buFontTx/>
              <a:buChar char="•"/>
            </a:pPr>
            <a:endParaRPr lang="pt-BR" sz="20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40648" name="AutoShape 7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0649" name="AutoShape 8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0650" name="AutoShape 9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0651" name="AutoShape 10" descr="Resultado de imagem para imagem png  V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4676775" y="2171700"/>
            <a:ext cx="28384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0652" name="AutoShape 11" descr="Resultado de imagem para imagem png  V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4676775" y="2171700"/>
            <a:ext cx="28384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0653" name="AutoShape 12" descr="Resultado de imagem para imagem png  V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4676775" y="2171700"/>
            <a:ext cx="28384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0654" name="AutoShape 13" descr="Resultado de imagem para imagem png  V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4676775" y="2171700"/>
            <a:ext cx="28384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240655" name="Picture 14" descr="Resultado de imagem para imagem png  CHECK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864600" y="1581150"/>
            <a:ext cx="22860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56" name="AutoShape 15" descr="Resultado de imagem para imagem png  CHECK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3657600" y="158115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240657" name="Picture 16" descr="Imagem relacionada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502900" y="3762375"/>
            <a:ext cx="1143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2" name="Imagem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248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2691" name="Object 3"/>
          <p:cNvGraphicFramePr>
            <a:graphicFrameLocks noChangeAspect="1"/>
          </p:cNvGraphicFramePr>
          <p:nvPr/>
        </p:nvGraphicFramePr>
        <p:xfrm>
          <a:off x="10502900" y="6178550"/>
          <a:ext cx="1643063" cy="581025"/>
        </p:xfrm>
        <a:graphic>
          <a:graphicData uri="http://schemas.openxmlformats.org/presentationml/2006/ole">
            <p:oleObj spid="_x0000_s242691" name="Image" r:id="rId5" imgW="2438095" imgH="863492" progId="">
              <p:embed/>
            </p:oleObj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-369888" y="2751138"/>
            <a:ext cx="6270626" cy="367823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6000" dirty="0">
              <a:solidFill>
                <a:srgbClr val="0070C0"/>
              </a:solidFill>
              <a:latin typeface="+mn-lt"/>
              <a:cs typeface="Futura"/>
            </a:endParaRPr>
          </a:p>
        </p:txBody>
      </p:sp>
      <p:sp>
        <p:nvSpPr>
          <p:cNvPr id="242694" name="CaixaDeTexto 1"/>
          <p:cNvSpPr txBox="1">
            <a:spLocks noChangeArrowheads="1"/>
          </p:cNvSpPr>
          <p:nvPr/>
        </p:nvSpPr>
        <p:spPr bwMode="auto">
          <a:xfrm>
            <a:off x="127000" y="0"/>
            <a:ext cx="512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PRAZOS</a:t>
            </a:r>
          </a:p>
        </p:txBody>
      </p:sp>
      <p:sp>
        <p:nvSpPr>
          <p:cNvPr id="242695" name="Retângulo 7"/>
          <p:cNvSpPr>
            <a:spLocks noChangeArrowheads="1"/>
          </p:cNvSpPr>
          <p:nvPr/>
        </p:nvSpPr>
        <p:spPr bwMode="auto">
          <a:xfrm>
            <a:off x="793750" y="1155700"/>
            <a:ext cx="76184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t-BR" sz="2000" b="1">
                <a:solidFill>
                  <a:srgbClr val="0070C0"/>
                </a:solidFill>
                <a:latin typeface="Calibri" pitchFamily="34" charset="0"/>
              </a:rPr>
              <a:t>PRAZOS PARA HOMOLOGAÇÃO/FINALIZAÇÃO DOS RELATÓRIOS E INFORMAÇÕES CONTÁBEIS </a:t>
            </a:r>
          </a:p>
          <a:p>
            <a:pPr marL="342900" indent="-342900"/>
            <a:endParaRPr lang="pt-BR" sz="8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42696" name="AutoShape 7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2697" name="AutoShape 8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2698" name="AutoShape 9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2699" name="AutoShape 10" descr="Resultado de imagem para imagem png  V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4676775" y="2171700"/>
            <a:ext cx="28384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2700" name="AutoShape 11" descr="Resultado de imagem para imagem png  V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4676775" y="2171700"/>
            <a:ext cx="28384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2701" name="AutoShape 12" descr="Resultado de imagem para imagem png  V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4676775" y="2171700"/>
            <a:ext cx="28384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2702" name="AutoShape 13" descr="Resultado de imagem para imagem png  V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4676775" y="2171700"/>
            <a:ext cx="28384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graphicFrame>
        <p:nvGraphicFramePr>
          <p:cNvPr id="216445" name="Group 381"/>
          <p:cNvGraphicFramePr>
            <a:graphicFrameLocks noGrp="1"/>
          </p:cNvGraphicFramePr>
          <p:nvPr/>
        </p:nvGraphicFramePr>
        <p:xfrm>
          <a:off x="793750" y="1962150"/>
          <a:ext cx="4913313" cy="3667125"/>
        </p:xfrm>
        <a:graphic>
          <a:graphicData uri="http://schemas.openxmlformats.org/drawingml/2006/table">
            <a:tbl>
              <a:tblPr/>
              <a:tblGrid>
                <a:gridCol w="2290763"/>
                <a:gridCol w="262255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Relatório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Prazo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CDP - Anual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de janeiro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RREO - 1º Bimestre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de março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RREO - 2º Bimestre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de maio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RGF - 1º Quadrimestre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de maio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RREO - 3º Bimestre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de julho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RGF - 1º Semestre*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de julho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RREO - 4º Bimestre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de setembro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RGF - 2º Quadrimestre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de setembro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RREO - 5º Bimestre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de novembro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RREO - 6º Bimestre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de janeiro do exercício seguinte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RGF - 3º Quadrimestre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de janeiro do exercício seguinte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RGF - 2º Semestre*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de janeiro do exercício seguinte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Balanço Anual (municípios)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de abril do exercício seguinte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Balanço Anual (estados e DF)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31 de maio do exercício seguinte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2753" name="AutoShape 383" descr="Resultado de imagem para imagem png  PRAZOS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4667250" y="2409825"/>
            <a:ext cx="28575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2754" name="AutoShape 385" descr="Resultado de imagem para imagem png  PRAZOS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4667250" y="2409825"/>
            <a:ext cx="28575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2755" name="AutoShape 387" descr="Imagem relacionada">
            <a:hlinkClick r:id="rId9"/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2756" name="AutoShape 389" descr="Resultado de imagem para imagem png  PRAZOS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4667250" y="2409825"/>
            <a:ext cx="28575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2757" name="AutoShape 391" descr="Resultado de imagem para imagem png  PRAZOS">
            <a:hlinkClick r:id="rId8"/>
          </p:cNvPr>
          <p:cNvSpPr>
            <a:spLocks noChangeAspect="1" noChangeArrowheads="1"/>
          </p:cNvSpPr>
          <p:nvPr/>
        </p:nvSpPr>
        <p:spPr bwMode="auto">
          <a:xfrm>
            <a:off x="4667250" y="2409825"/>
            <a:ext cx="28575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242758" name="Picture 393" descr="RELÓGI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91338" y="2695575"/>
            <a:ext cx="25336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2" name="Imagem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248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1251" name="Object 3"/>
          <p:cNvGraphicFramePr>
            <a:graphicFrameLocks noChangeAspect="1"/>
          </p:cNvGraphicFramePr>
          <p:nvPr/>
        </p:nvGraphicFramePr>
        <p:xfrm>
          <a:off x="10502900" y="6178550"/>
          <a:ext cx="1643063" cy="581025"/>
        </p:xfrm>
        <a:graphic>
          <a:graphicData uri="http://schemas.openxmlformats.org/presentationml/2006/ole">
            <p:oleObj spid="_x0000_s181251" name="Image" r:id="rId5" imgW="2438095" imgH="863492" progId="">
              <p:embed/>
            </p:oleObj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-369888" y="2751138"/>
            <a:ext cx="6270626" cy="367823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6000" dirty="0">
              <a:solidFill>
                <a:srgbClr val="0070C0"/>
              </a:solidFill>
              <a:latin typeface="+mn-lt"/>
              <a:cs typeface="Futura"/>
            </a:endParaRPr>
          </a:p>
        </p:txBody>
      </p:sp>
      <p:sp>
        <p:nvSpPr>
          <p:cNvPr id="181254" name="CaixaDeTexto 1"/>
          <p:cNvSpPr txBox="1">
            <a:spLocks noChangeArrowheads="1"/>
          </p:cNvSpPr>
          <p:nvPr/>
        </p:nvSpPr>
        <p:spPr bwMode="auto">
          <a:xfrm>
            <a:off x="127000" y="0"/>
            <a:ext cx="512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DOCUMENTOS NECESSÁRIOS AO PLEITO</a:t>
            </a:r>
          </a:p>
        </p:txBody>
      </p:sp>
      <p:sp>
        <p:nvSpPr>
          <p:cNvPr id="181255" name="Retângulo 7"/>
          <p:cNvSpPr>
            <a:spLocks noChangeArrowheads="1"/>
          </p:cNvSpPr>
          <p:nvPr/>
        </p:nvSpPr>
        <p:spPr bwMode="auto">
          <a:xfrm>
            <a:off x="736600" y="1181100"/>
            <a:ext cx="6923088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t-BR" sz="2400" b="1">
                <a:solidFill>
                  <a:srgbClr val="0070C0"/>
                </a:solidFill>
                <a:latin typeface="Calibri" pitchFamily="34" charset="0"/>
              </a:rPr>
              <a:t>LEI AUTORIZADORA </a:t>
            </a:r>
          </a:p>
          <a:p>
            <a:pPr marL="342900" indent="-342900"/>
            <a:endParaRPr lang="pt-BR" sz="2400" b="1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buFontTx/>
              <a:buChar char="•"/>
            </a:pPr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Devem estar anexadas no SADIPEM a lei autorizadora e leis que a alterem, se for o caso; </a:t>
            </a:r>
          </a:p>
          <a:p>
            <a:pPr marL="342900" indent="-342900">
              <a:buFontTx/>
              <a:buChar char="•"/>
            </a:pPr>
            <a:endParaRPr lang="pt-BR" sz="8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buFontTx/>
              <a:buChar char="•"/>
            </a:pPr>
            <a:endParaRPr lang="pt-BR" sz="8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buFontTx/>
              <a:buChar char="•"/>
            </a:pPr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É aceita a publicação em diário oficial eletrônico ou no endereço eletrônico do Ente na internet; </a:t>
            </a:r>
          </a:p>
          <a:p>
            <a:pPr marL="342900" indent="-342900">
              <a:buFontTx/>
              <a:buChar char="•"/>
            </a:pPr>
            <a:endParaRPr lang="pt-BR" sz="8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buFontTx/>
              <a:buChar char="•"/>
            </a:pPr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Deve conter: </a:t>
            </a: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      - Indicação do agente financeiro; </a:t>
            </a: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      - Indicação do valor a ser contratado; </a:t>
            </a: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      - Indicação da destinação dos recursos. </a:t>
            </a:r>
          </a:p>
          <a:p>
            <a:pPr marL="342900" indent="-342900">
              <a:lnSpc>
                <a:spcPct val="107000"/>
              </a:lnSpc>
              <a:buFont typeface="Arial" charset="0"/>
              <a:buChar char="•"/>
            </a:pPr>
            <a:endParaRPr lang="pt-BR" sz="20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81256" name="AutoShape 7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81257" name="AutoShape 8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81258" name="AutoShape 9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81259" name="Picture 10" descr="Resultado de imagem para imagem png documentos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12163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40" name="Imagem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248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0939" name="Object 43"/>
          <p:cNvGraphicFramePr>
            <a:graphicFrameLocks noChangeAspect="1"/>
          </p:cNvGraphicFramePr>
          <p:nvPr/>
        </p:nvGraphicFramePr>
        <p:xfrm>
          <a:off x="10502900" y="6178550"/>
          <a:ext cx="1643063" cy="581025"/>
        </p:xfrm>
        <a:graphic>
          <a:graphicData uri="http://schemas.openxmlformats.org/presentationml/2006/ole">
            <p:oleObj spid="_x0000_s80939" name="Image" r:id="rId5" imgW="2438095" imgH="863492" progId="">
              <p:embed/>
            </p:oleObj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-369888" y="2751138"/>
            <a:ext cx="6270626" cy="367823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6000" dirty="0">
              <a:solidFill>
                <a:srgbClr val="0070C0"/>
              </a:solidFill>
              <a:latin typeface="+mn-lt"/>
              <a:cs typeface="Futura"/>
            </a:endParaRPr>
          </a:p>
        </p:txBody>
      </p:sp>
      <p:sp>
        <p:nvSpPr>
          <p:cNvPr id="80942" name="Retângulo 1"/>
          <p:cNvSpPr>
            <a:spLocks noChangeArrowheads="1"/>
          </p:cNvSpPr>
          <p:nvPr/>
        </p:nvSpPr>
        <p:spPr bwMode="auto">
          <a:xfrm>
            <a:off x="560388" y="3416300"/>
            <a:ext cx="104171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solidFill>
                  <a:srgbClr val="0070C0"/>
                </a:solidFill>
                <a:latin typeface="Calibri" pitchFamily="34" charset="0"/>
              </a:rPr>
              <a:t>	A contratação de Operações de Crédito por Estados, Distrito Federal e Municípios, incluindo suas Autarquias, Fundações e Empresas Estatais Dependentes (inciso III, art. 2º LRF), subordina-se:</a:t>
            </a:r>
          </a:p>
          <a:p>
            <a:pPr>
              <a:buFontTx/>
              <a:buChar char="-"/>
            </a:pPr>
            <a:endParaRPr lang="pt-BR" sz="2400">
              <a:solidFill>
                <a:srgbClr val="0070C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pt-BR" sz="2400" b="1">
                <a:solidFill>
                  <a:srgbClr val="0070C0"/>
                </a:solidFill>
                <a:latin typeface="Calibri" pitchFamily="34" charset="0"/>
              </a:rPr>
              <a:t> Lei Complementar nº 101</a:t>
            </a:r>
            <a:r>
              <a:rPr lang="pt-BR" sz="2400">
                <a:solidFill>
                  <a:srgbClr val="0070C0"/>
                </a:solidFill>
                <a:latin typeface="Calibri" pitchFamily="34" charset="0"/>
              </a:rPr>
              <a:t>, de 04/05/2000 (Lei de Responsabilidade Fiscal - LRF) </a:t>
            </a:r>
          </a:p>
          <a:p>
            <a:pPr>
              <a:buFontTx/>
              <a:buChar char="-"/>
            </a:pPr>
            <a:endParaRPr lang="pt-BR" sz="2400">
              <a:solidFill>
                <a:srgbClr val="0070C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pt-BR" sz="2400" b="1">
                <a:solidFill>
                  <a:srgbClr val="0070C0"/>
                </a:solidFill>
                <a:latin typeface="Calibri" pitchFamily="34" charset="0"/>
              </a:rPr>
              <a:t> Resoluções do Senado Federal</a:t>
            </a:r>
            <a:r>
              <a:rPr lang="pt-BR" sz="2400">
                <a:solidFill>
                  <a:srgbClr val="0070C0"/>
                </a:solidFill>
                <a:latin typeface="Calibri" pitchFamily="34" charset="0"/>
              </a:rPr>
              <a:t> (RSF) </a:t>
            </a:r>
            <a:r>
              <a:rPr lang="pt-BR" sz="2400" b="1">
                <a:solidFill>
                  <a:srgbClr val="0070C0"/>
                </a:solidFill>
                <a:latin typeface="Calibri" pitchFamily="34" charset="0"/>
              </a:rPr>
              <a:t>40/2001</a:t>
            </a:r>
            <a:r>
              <a:rPr lang="pt-BR" sz="2400">
                <a:solidFill>
                  <a:srgbClr val="0070C0"/>
                </a:solidFill>
                <a:latin typeface="Calibri" pitchFamily="34" charset="0"/>
              </a:rPr>
              <a:t> e </a:t>
            </a:r>
            <a:r>
              <a:rPr lang="pt-BR" sz="2400" b="1">
                <a:solidFill>
                  <a:srgbClr val="0070C0"/>
                </a:solidFill>
                <a:latin typeface="Calibri" pitchFamily="34" charset="0"/>
              </a:rPr>
              <a:t>43/2001</a:t>
            </a:r>
            <a:r>
              <a:rPr lang="pt-BR" sz="2400">
                <a:solidFill>
                  <a:srgbClr val="0070C0"/>
                </a:solidFill>
                <a:latin typeface="Calibri" pitchFamily="34" charset="0"/>
              </a:rPr>
              <a:t>.</a:t>
            </a:r>
          </a:p>
          <a:p>
            <a:pPr>
              <a:buFontTx/>
              <a:buChar char="-"/>
            </a:pPr>
            <a:endParaRPr lang="pt-BR" sz="24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80943" name="CaixaDeTexto 2"/>
          <p:cNvSpPr txBox="1">
            <a:spLocks noChangeArrowheads="1"/>
          </p:cNvSpPr>
          <p:nvPr/>
        </p:nvSpPr>
        <p:spPr bwMode="auto">
          <a:xfrm>
            <a:off x="114300" y="0"/>
            <a:ext cx="4635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solidFill>
                  <a:schemeClr val="bg1"/>
                </a:solidFill>
                <a:latin typeface="Calibri" pitchFamily="34" charset="0"/>
              </a:rPr>
              <a:t>Fundamentação legal</a:t>
            </a:r>
          </a:p>
        </p:txBody>
      </p:sp>
      <p:pic>
        <p:nvPicPr>
          <p:cNvPr id="80944" name="Imagem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68975" y="1154113"/>
            <a:ext cx="5775325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0" name="Imagem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248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3299" name="Object 3"/>
          <p:cNvGraphicFramePr>
            <a:graphicFrameLocks noChangeAspect="1"/>
          </p:cNvGraphicFramePr>
          <p:nvPr/>
        </p:nvGraphicFramePr>
        <p:xfrm>
          <a:off x="10502900" y="6178550"/>
          <a:ext cx="1643063" cy="581025"/>
        </p:xfrm>
        <a:graphic>
          <a:graphicData uri="http://schemas.openxmlformats.org/presentationml/2006/ole">
            <p:oleObj spid="_x0000_s183299" name="Image" r:id="rId5" imgW="2438095" imgH="863492" progId="">
              <p:embed/>
            </p:oleObj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-369888" y="2751138"/>
            <a:ext cx="6270626" cy="367823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6000" dirty="0">
              <a:solidFill>
                <a:srgbClr val="0070C0"/>
              </a:solidFill>
              <a:latin typeface="+mn-lt"/>
              <a:cs typeface="Futura"/>
            </a:endParaRPr>
          </a:p>
        </p:txBody>
      </p:sp>
      <p:sp>
        <p:nvSpPr>
          <p:cNvPr id="183302" name="CaixaDeTexto 1"/>
          <p:cNvSpPr txBox="1">
            <a:spLocks noChangeArrowheads="1"/>
          </p:cNvSpPr>
          <p:nvPr/>
        </p:nvSpPr>
        <p:spPr bwMode="auto">
          <a:xfrm>
            <a:off x="127000" y="0"/>
            <a:ext cx="512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DOCUMENTOS NECESSÁRIOS AO PLEITO</a:t>
            </a:r>
          </a:p>
        </p:txBody>
      </p:sp>
      <p:sp>
        <p:nvSpPr>
          <p:cNvPr id="183303" name="Retângulo 7"/>
          <p:cNvSpPr>
            <a:spLocks noChangeArrowheads="1"/>
          </p:cNvSpPr>
          <p:nvPr/>
        </p:nvSpPr>
        <p:spPr bwMode="auto">
          <a:xfrm>
            <a:off x="736600" y="1181100"/>
            <a:ext cx="6923088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t-BR" sz="2400" b="1">
                <a:solidFill>
                  <a:srgbClr val="0070C0"/>
                </a:solidFill>
                <a:latin typeface="Calibri" pitchFamily="34" charset="0"/>
              </a:rPr>
              <a:t>PARECER DO ÓRGÃO JURÍDICO </a:t>
            </a:r>
          </a:p>
          <a:p>
            <a:pPr marL="342900" indent="-342900"/>
            <a:endParaRPr lang="pt-BR" sz="2400" b="1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buFontTx/>
              <a:buChar char="•"/>
            </a:pPr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Deve apresentar a estrutura mínima do modelo disponibilizado pela STN, de forma a atender a todos os aspectos relacionados na legislação;</a:t>
            </a:r>
          </a:p>
          <a:p>
            <a:pPr marL="342900" indent="-342900">
              <a:buFontTx/>
              <a:buChar char="•"/>
            </a:pPr>
            <a:endParaRPr lang="pt-BR" sz="8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buFontTx/>
              <a:buChar char="•"/>
            </a:pPr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Inclusão das sentenças indicadas no modelo em cada item da estrutura do Parecer, de forma que não surjam dúvidas quanto à abrangência ou conteúdo da opinião jurídica (evita circunstâncias que poderiam acarretar análises adicionais ou pedidos de informação complementares).</a:t>
            </a:r>
          </a:p>
          <a:p>
            <a:pPr marL="342900" indent="-342900"/>
            <a:endParaRPr lang="pt-BR" sz="8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/>
            <a:endParaRPr lang="pt-BR" sz="20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lnSpc>
                <a:spcPct val="107000"/>
              </a:lnSpc>
              <a:buFont typeface="Arial" charset="0"/>
              <a:buChar char="•"/>
            </a:pPr>
            <a:endParaRPr lang="pt-BR" sz="20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83304" name="AutoShape 7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83305" name="AutoShape 8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83306" name="AutoShape 9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83307" name="Picture 10" descr="Resultado de imagem para imagem png documentos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12163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8" name="Imagem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248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5347" name="Object 3"/>
          <p:cNvGraphicFramePr>
            <a:graphicFrameLocks noChangeAspect="1"/>
          </p:cNvGraphicFramePr>
          <p:nvPr/>
        </p:nvGraphicFramePr>
        <p:xfrm>
          <a:off x="10502900" y="6178550"/>
          <a:ext cx="1643063" cy="581025"/>
        </p:xfrm>
        <a:graphic>
          <a:graphicData uri="http://schemas.openxmlformats.org/presentationml/2006/ole">
            <p:oleObj spid="_x0000_s185347" name="Image" r:id="rId5" imgW="2438095" imgH="863492" progId="">
              <p:embed/>
            </p:oleObj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-369888" y="2751138"/>
            <a:ext cx="6270626" cy="367823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6000" dirty="0">
              <a:solidFill>
                <a:srgbClr val="0070C0"/>
              </a:solidFill>
              <a:latin typeface="+mn-lt"/>
              <a:cs typeface="Futura"/>
            </a:endParaRPr>
          </a:p>
        </p:txBody>
      </p:sp>
      <p:sp>
        <p:nvSpPr>
          <p:cNvPr id="185350" name="CaixaDeTexto 1"/>
          <p:cNvSpPr txBox="1">
            <a:spLocks noChangeArrowheads="1"/>
          </p:cNvSpPr>
          <p:nvPr/>
        </p:nvSpPr>
        <p:spPr bwMode="auto">
          <a:xfrm>
            <a:off x="127000" y="0"/>
            <a:ext cx="512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DOCUMENTOS NECESSÁRIOS AO PLEITO</a:t>
            </a:r>
          </a:p>
        </p:txBody>
      </p:sp>
      <p:sp>
        <p:nvSpPr>
          <p:cNvPr id="185351" name="Retângulo 7"/>
          <p:cNvSpPr>
            <a:spLocks noChangeArrowheads="1"/>
          </p:cNvSpPr>
          <p:nvPr/>
        </p:nvSpPr>
        <p:spPr bwMode="auto">
          <a:xfrm>
            <a:off x="601663" y="771525"/>
            <a:ext cx="6923087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t-BR" sz="2400" b="1">
                <a:solidFill>
                  <a:srgbClr val="0070C0"/>
                </a:solidFill>
                <a:latin typeface="Calibri" pitchFamily="34" charset="0"/>
              </a:rPr>
              <a:t>PARECER DO ÓRGÃO JURÍDICO </a:t>
            </a:r>
          </a:p>
          <a:p>
            <a:pPr marL="342900" indent="-342900"/>
            <a:endParaRPr lang="pt-BR" sz="8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buFontTx/>
              <a:buChar char="•"/>
            </a:pPr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Deve conter: </a:t>
            </a: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     - Identificação da operação de crédito (valor, destinação e instituição financeira); </a:t>
            </a: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     - Autorização legislativa.</a:t>
            </a:r>
            <a:endParaRPr lang="pt-BR"/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     - Informação sobre a inclusão na LOA do exercício em curso (ou no PLOA, caso a liberação de recursos seja no exercício subsequente); </a:t>
            </a: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       - Declaração que o ente federativo atende às seguintes condições: </a:t>
            </a: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      -  Inciso III do art. 167 da CF/1988 - Regra de Ouro; </a:t>
            </a: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      - Cumprimento dos demais limites e condições fixados pelo Senado Federal e LRF; </a:t>
            </a: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      - Conclusão; </a:t>
            </a: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      - Assinatura do representante do órgão jurídico e do Chefe do Poder Executivo; </a:t>
            </a: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      - Data. </a:t>
            </a:r>
          </a:p>
          <a:p>
            <a:pPr marL="342900" indent="-342900"/>
            <a:endParaRPr lang="pt-BR" sz="20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lnSpc>
                <a:spcPct val="107000"/>
              </a:lnSpc>
              <a:buFont typeface="Arial" charset="0"/>
              <a:buChar char="•"/>
            </a:pPr>
            <a:endParaRPr lang="pt-BR" sz="20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85352" name="AutoShape 7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85353" name="AutoShape 8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85354" name="AutoShape 9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85355" name="Picture 10" descr="Resultado de imagem para imagem png documentos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12163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2" name="Imagem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248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1731" name="Object 3"/>
          <p:cNvGraphicFramePr>
            <a:graphicFrameLocks noChangeAspect="1"/>
          </p:cNvGraphicFramePr>
          <p:nvPr/>
        </p:nvGraphicFramePr>
        <p:xfrm>
          <a:off x="10502900" y="6178550"/>
          <a:ext cx="1643063" cy="581025"/>
        </p:xfrm>
        <a:graphic>
          <a:graphicData uri="http://schemas.openxmlformats.org/presentationml/2006/ole">
            <p:oleObj spid="_x0000_s201731" name="Image" r:id="rId5" imgW="2438095" imgH="863492" progId="">
              <p:embed/>
            </p:oleObj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-369888" y="2751138"/>
            <a:ext cx="6270626" cy="367823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6000" dirty="0">
              <a:solidFill>
                <a:srgbClr val="0070C0"/>
              </a:solidFill>
              <a:latin typeface="+mn-lt"/>
              <a:cs typeface="Futura"/>
            </a:endParaRPr>
          </a:p>
        </p:txBody>
      </p:sp>
      <p:sp>
        <p:nvSpPr>
          <p:cNvPr id="201734" name="CaixaDeTexto 1"/>
          <p:cNvSpPr txBox="1">
            <a:spLocks noChangeArrowheads="1"/>
          </p:cNvSpPr>
          <p:nvPr/>
        </p:nvSpPr>
        <p:spPr bwMode="auto">
          <a:xfrm>
            <a:off x="127000" y="0"/>
            <a:ext cx="512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DOCUMENTOS NECESSÁRIOS AO PLEITO</a:t>
            </a:r>
          </a:p>
        </p:txBody>
      </p:sp>
      <p:sp>
        <p:nvSpPr>
          <p:cNvPr id="201735" name="Retângulo 7"/>
          <p:cNvSpPr>
            <a:spLocks noChangeArrowheads="1"/>
          </p:cNvSpPr>
          <p:nvPr/>
        </p:nvSpPr>
        <p:spPr bwMode="auto">
          <a:xfrm>
            <a:off x="736600" y="1181100"/>
            <a:ext cx="6923088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t-BR" sz="2400" b="1">
                <a:solidFill>
                  <a:srgbClr val="0070C0"/>
                </a:solidFill>
                <a:latin typeface="Calibri" pitchFamily="34" charset="0"/>
              </a:rPr>
              <a:t>PARECER DO ÓRGÃO TÉCNICO </a:t>
            </a:r>
          </a:p>
          <a:p>
            <a:pPr marL="342900" indent="-342900"/>
            <a:endParaRPr lang="pt-BR" sz="2400" b="1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buFontTx/>
              <a:buChar char="•"/>
            </a:pPr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Deve conter: </a:t>
            </a:r>
          </a:p>
          <a:p>
            <a:pPr marL="342900" indent="-342900"/>
            <a:endParaRPr lang="pt-BR"/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      - Relação custo-benefício; </a:t>
            </a: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      - Interesse econômico e social da operação; </a:t>
            </a: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      - Assinatura do representante do órgão técnico devidamente identificado; </a:t>
            </a: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      - Assinatura do chefe do Poder Executivo.</a:t>
            </a:r>
            <a:r>
              <a:rPr lang="pt-BR"/>
              <a:t> </a:t>
            </a:r>
          </a:p>
        </p:txBody>
      </p:sp>
      <p:sp>
        <p:nvSpPr>
          <p:cNvPr id="201736" name="AutoShape 7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1737" name="AutoShape 8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1738" name="AutoShape 9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201739" name="Picture 10" descr="Resultado de imagem para imagem png documentos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12163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6" name="Imagem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248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7395" name="Object 3"/>
          <p:cNvGraphicFramePr>
            <a:graphicFrameLocks noChangeAspect="1"/>
          </p:cNvGraphicFramePr>
          <p:nvPr/>
        </p:nvGraphicFramePr>
        <p:xfrm>
          <a:off x="10502900" y="6178550"/>
          <a:ext cx="1643063" cy="581025"/>
        </p:xfrm>
        <a:graphic>
          <a:graphicData uri="http://schemas.openxmlformats.org/presentationml/2006/ole">
            <p:oleObj spid="_x0000_s187395" name="Image" r:id="rId5" imgW="2438095" imgH="863492" progId="">
              <p:embed/>
            </p:oleObj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-369888" y="2751138"/>
            <a:ext cx="6270626" cy="367823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6000" dirty="0">
              <a:solidFill>
                <a:srgbClr val="0070C0"/>
              </a:solidFill>
              <a:latin typeface="+mn-lt"/>
              <a:cs typeface="Futura"/>
            </a:endParaRPr>
          </a:p>
        </p:txBody>
      </p:sp>
      <p:sp>
        <p:nvSpPr>
          <p:cNvPr id="187398" name="CaixaDeTexto 1"/>
          <p:cNvSpPr txBox="1">
            <a:spLocks noChangeArrowheads="1"/>
          </p:cNvSpPr>
          <p:nvPr/>
        </p:nvSpPr>
        <p:spPr bwMode="auto">
          <a:xfrm>
            <a:off x="127000" y="0"/>
            <a:ext cx="512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DOCUMENTOS NECESSÁRIOS AO PLEITO</a:t>
            </a:r>
          </a:p>
        </p:txBody>
      </p:sp>
      <p:sp>
        <p:nvSpPr>
          <p:cNvPr id="187399" name="Retângulo 7"/>
          <p:cNvSpPr>
            <a:spLocks noChangeArrowheads="1"/>
          </p:cNvSpPr>
          <p:nvPr/>
        </p:nvSpPr>
        <p:spPr bwMode="auto">
          <a:xfrm>
            <a:off x="736600" y="1181100"/>
            <a:ext cx="6923088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t-BR" sz="2400" b="1">
                <a:solidFill>
                  <a:srgbClr val="0070C0"/>
                </a:solidFill>
                <a:latin typeface="Calibri" pitchFamily="34" charset="0"/>
              </a:rPr>
              <a:t>CERTIDÃO DO TRIBUNAL DE CONTAS</a:t>
            </a:r>
          </a:p>
          <a:p>
            <a:pPr marL="342900" indent="-342900"/>
            <a:endParaRPr lang="pt-BR" sz="2400" b="1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buFontTx/>
              <a:buChar char="•"/>
            </a:pPr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O ateste de cumprimento do art. 167, inciso III da CF/88 (ou §2º do art. 12 da LRF) e arts. 33 e 37 da LRF deve referir-se ao Ente, de forma global.</a:t>
            </a:r>
          </a:p>
          <a:p>
            <a:pPr marL="342900" indent="-342900">
              <a:buFontTx/>
              <a:buChar char="•"/>
            </a:pPr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A Certidão deve discriminar com clareza o último exercício analisado.</a:t>
            </a:r>
          </a:p>
          <a:p>
            <a:pPr marL="342900" indent="-342900">
              <a:buFontTx/>
              <a:buChar char="•"/>
            </a:pPr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No caso de a certidão apresentar prazo de validade, esta deverá estar válida na data de análise do PVL pela STN.</a:t>
            </a:r>
          </a:p>
          <a:p>
            <a:pPr marL="342900" indent="-342900">
              <a:buFontTx/>
              <a:buChar char="•"/>
            </a:pPr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As certidões em que a validade não seja explicitada, será considerado como tal, a data de publicação do último relatório exigível pela LRF (Relatório Resumido de Execução Orçamentária e/ou de Gestão Fiscal).</a:t>
            </a:r>
          </a:p>
        </p:txBody>
      </p:sp>
      <p:sp>
        <p:nvSpPr>
          <p:cNvPr id="187400" name="AutoShape 7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87401" name="AutoShape 8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87402" name="AutoShape 9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47900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87403" name="Picture 10" descr="Resultado de imagem para imagem png documentos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12163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Imagem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248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3539" name="Object 3"/>
          <p:cNvGraphicFramePr>
            <a:graphicFrameLocks noChangeAspect="1"/>
          </p:cNvGraphicFramePr>
          <p:nvPr/>
        </p:nvGraphicFramePr>
        <p:xfrm>
          <a:off x="10502900" y="6178550"/>
          <a:ext cx="1643063" cy="581025"/>
        </p:xfrm>
        <a:graphic>
          <a:graphicData uri="http://schemas.openxmlformats.org/presentationml/2006/ole">
            <p:oleObj spid="_x0000_s193539" name="Image" r:id="rId5" imgW="2438095" imgH="863492" progId="">
              <p:embed/>
            </p:oleObj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-369888" y="2751138"/>
            <a:ext cx="6270626" cy="367823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6000" dirty="0">
              <a:solidFill>
                <a:srgbClr val="0070C0"/>
              </a:solidFill>
              <a:latin typeface="+mn-lt"/>
              <a:cs typeface="Futura"/>
            </a:endParaRPr>
          </a:p>
        </p:txBody>
      </p:sp>
      <p:sp>
        <p:nvSpPr>
          <p:cNvPr id="193542" name="CaixaDeTexto 1"/>
          <p:cNvSpPr txBox="1">
            <a:spLocks noChangeArrowheads="1"/>
          </p:cNvSpPr>
          <p:nvPr/>
        </p:nvSpPr>
        <p:spPr bwMode="auto">
          <a:xfrm>
            <a:off x="127000" y="0"/>
            <a:ext cx="512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DOCUMENTOS NECESSÁRIOS AO PLEITO</a:t>
            </a:r>
          </a:p>
        </p:txBody>
      </p:sp>
      <p:sp>
        <p:nvSpPr>
          <p:cNvPr id="193543" name="Retângulo 7"/>
          <p:cNvSpPr>
            <a:spLocks noChangeArrowheads="1"/>
          </p:cNvSpPr>
          <p:nvPr/>
        </p:nvSpPr>
        <p:spPr bwMode="auto">
          <a:xfrm>
            <a:off x="736600" y="1181100"/>
            <a:ext cx="6923088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t-BR" sz="2400" b="1">
                <a:solidFill>
                  <a:srgbClr val="0070C0"/>
                </a:solidFill>
                <a:latin typeface="Calibri" pitchFamily="34" charset="0"/>
              </a:rPr>
              <a:t>CERTIDÃO DO TRIBUNAL DE CONTAS</a:t>
            </a:r>
          </a:p>
          <a:p>
            <a:pPr marL="342900" indent="-342900"/>
            <a:endParaRPr lang="pt-BR" sz="2400" b="1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/>
            <a:endParaRPr lang="pt-BR" sz="2400" b="1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Deve conter para o exercício </a:t>
            </a:r>
            <a:r>
              <a:rPr lang="pt-BR" sz="2000" b="1">
                <a:solidFill>
                  <a:srgbClr val="0070C0"/>
                </a:solidFill>
                <a:latin typeface="Calibri" pitchFamily="34" charset="0"/>
              </a:rPr>
              <a:t>analisado</a:t>
            </a:r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: </a:t>
            </a:r>
          </a:p>
          <a:p>
            <a:pPr marL="342900" indent="-342900"/>
            <a:endParaRPr lang="pt-BR" sz="8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- Informação sobre o art. 167, inciso III da CF/88 (ou §2º do art. 12 da LRF); </a:t>
            </a: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- Informação sobre o art. 23 da LRF; </a:t>
            </a: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- Informação sobre o art. 33 da LRF; </a:t>
            </a: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- Informação sobre o art. 37 da LRF; </a:t>
            </a: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- Informação sobre o art. 52 da LRF (Poder Executivo); </a:t>
            </a: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- Informação sobre o art. 55, § 2º da LRF.</a:t>
            </a:r>
            <a:r>
              <a:rPr lang="pt-BR" sz="2400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pPr marL="342900" indent="-342900">
              <a:buFontTx/>
              <a:buChar char="•"/>
            </a:pPr>
            <a:endParaRPr lang="pt-BR" sz="24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93544" name="AutoShape 7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93545" name="AutoShape 8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93546" name="AutoShape 9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93547" name="Picture 10" descr="Resultado de imagem para imagem png documentos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12163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4" name="Imagem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248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9443" name="Object 3"/>
          <p:cNvGraphicFramePr>
            <a:graphicFrameLocks noChangeAspect="1"/>
          </p:cNvGraphicFramePr>
          <p:nvPr/>
        </p:nvGraphicFramePr>
        <p:xfrm>
          <a:off x="10502900" y="6178550"/>
          <a:ext cx="1643063" cy="581025"/>
        </p:xfrm>
        <a:graphic>
          <a:graphicData uri="http://schemas.openxmlformats.org/presentationml/2006/ole">
            <p:oleObj spid="_x0000_s189443" name="Image" r:id="rId5" imgW="2438095" imgH="863492" progId="">
              <p:embed/>
            </p:oleObj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-369888" y="2751138"/>
            <a:ext cx="6270626" cy="367823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6000" dirty="0">
              <a:solidFill>
                <a:srgbClr val="0070C0"/>
              </a:solidFill>
              <a:latin typeface="+mn-lt"/>
              <a:cs typeface="Futura"/>
            </a:endParaRPr>
          </a:p>
        </p:txBody>
      </p:sp>
      <p:sp>
        <p:nvSpPr>
          <p:cNvPr id="189446" name="CaixaDeTexto 1"/>
          <p:cNvSpPr txBox="1">
            <a:spLocks noChangeArrowheads="1"/>
          </p:cNvSpPr>
          <p:nvPr/>
        </p:nvSpPr>
        <p:spPr bwMode="auto">
          <a:xfrm>
            <a:off x="127000" y="0"/>
            <a:ext cx="512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DOCUMENTOS NECESSÁRIOS AO PLEITO</a:t>
            </a:r>
          </a:p>
        </p:txBody>
      </p:sp>
      <p:sp>
        <p:nvSpPr>
          <p:cNvPr id="189447" name="Retângulo 7"/>
          <p:cNvSpPr>
            <a:spLocks noChangeArrowheads="1"/>
          </p:cNvSpPr>
          <p:nvPr/>
        </p:nvSpPr>
        <p:spPr bwMode="auto">
          <a:xfrm>
            <a:off x="736600" y="1181100"/>
            <a:ext cx="6923088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t-BR" sz="2400" b="1">
                <a:solidFill>
                  <a:srgbClr val="0070C0"/>
                </a:solidFill>
                <a:latin typeface="Calibri" pitchFamily="34" charset="0"/>
              </a:rPr>
              <a:t>CERTIDÃO DO TRIBUNAL DE CONTAS</a:t>
            </a:r>
          </a:p>
          <a:p>
            <a:pPr marL="342900" indent="-342900"/>
            <a:endParaRPr lang="pt-BR" sz="2400" b="1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Deve conter para os exercícios ainda </a:t>
            </a:r>
            <a:r>
              <a:rPr lang="pt-BR" sz="2000" b="1">
                <a:solidFill>
                  <a:srgbClr val="0070C0"/>
                </a:solidFill>
                <a:latin typeface="Calibri" pitchFamily="34" charset="0"/>
              </a:rPr>
              <a:t>não analisados</a:t>
            </a:r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: </a:t>
            </a:r>
          </a:p>
          <a:p>
            <a:pPr marL="342900" indent="-342900"/>
            <a:endParaRPr lang="pt-BR" sz="8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- Informação sobre o art. 167, inciso III da CF/88 (ou §2º do art. 12 da LRF); </a:t>
            </a: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- Informação sobre o art. 23 da LRF; </a:t>
            </a: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- Informação sobre o art. 52 da LRF (Poder Executivo); </a:t>
            </a: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- Informação sobre o art. 55, § 2º da LRF. </a:t>
            </a:r>
          </a:p>
          <a:p>
            <a:pPr marL="342900" indent="-342900"/>
            <a:endParaRPr lang="pt-BR" sz="20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Deve conter para o exercício </a:t>
            </a:r>
            <a:r>
              <a:rPr lang="pt-BR" sz="2000" b="1">
                <a:solidFill>
                  <a:srgbClr val="0070C0"/>
                </a:solidFill>
                <a:latin typeface="Calibri" pitchFamily="34" charset="0"/>
              </a:rPr>
              <a:t>em curso</a:t>
            </a:r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: </a:t>
            </a:r>
          </a:p>
          <a:p>
            <a:pPr marL="342900" indent="-342900"/>
            <a:endParaRPr lang="pt-BR" sz="8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- Informação sobre o art. 23 da LRF; </a:t>
            </a: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- Informação sobre o art. 52 da LRF (Poder Executivo); </a:t>
            </a: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- Informação sobre o art. 55, § 2º da LRF</a:t>
            </a:r>
            <a:r>
              <a:rPr lang="pt-BR" sz="2400">
                <a:solidFill>
                  <a:srgbClr val="0070C0"/>
                </a:solidFill>
                <a:latin typeface="Calibri" pitchFamily="34" charset="0"/>
              </a:rPr>
              <a:t>. </a:t>
            </a:r>
          </a:p>
          <a:p>
            <a:pPr marL="342900" indent="-342900"/>
            <a:endParaRPr lang="pt-BR" sz="24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buFontTx/>
              <a:buChar char="•"/>
            </a:pPr>
            <a:endParaRPr lang="pt-BR"/>
          </a:p>
        </p:txBody>
      </p:sp>
      <p:sp>
        <p:nvSpPr>
          <p:cNvPr id="189448" name="AutoShape 7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89449" name="AutoShape 8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89450" name="AutoShape 9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89451" name="Picture 10" descr="Resultado de imagem para imagem png documentos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12163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2" name="Imagem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248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2211" name="Object 3"/>
          <p:cNvGraphicFramePr>
            <a:graphicFrameLocks noChangeAspect="1"/>
          </p:cNvGraphicFramePr>
          <p:nvPr/>
        </p:nvGraphicFramePr>
        <p:xfrm>
          <a:off x="10502900" y="6178550"/>
          <a:ext cx="1643063" cy="581025"/>
        </p:xfrm>
        <a:graphic>
          <a:graphicData uri="http://schemas.openxmlformats.org/presentationml/2006/ole">
            <p:oleObj spid="_x0000_s222211" name="Image" r:id="rId5" imgW="2438095" imgH="863492" progId="">
              <p:embed/>
            </p:oleObj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-369888" y="2751138"/>
            <a:ext cx="6270626" cy="367823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6000" dirty="0">
              <a:solidFill>
                <a:srgbClr val="0070C0"/>
              </a:solidFill>
              <a:latin typeface="+mn-lt"/>
              <a:cs typeface="Futura"/>
            </a:endParaRPr>
          </a:p>
        </p:txBody>
      </p:sp>
      <p:sp>
        <p:nvSpPr>
          <p:cNvPr id="222214" name="CaixaDeTexto 1"/>
          <p:cNvSpPr txBox="1">
            <a:spLocks noChangeArrowheads="1"/>
          </p:cNvSpPr>
          <p:nvPr/>
        </p:nvSpPr>
        <p:spPr bwMode="auto">
          <a:xfrm>
            <a:off x="127000" y="0"/>
            <a:ext cx="512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DOCUMENTOS NECESSÁRIOS AO PLEITO</a:t>
            </a:r>
          </a:p>
        </p:txBody>
      </p:sp>
      <p:sp>
        <p:nvSpPr>
          <p:cNvPr id="222215" name="Retângulo 7"/>
          <p:cNvSpPr>
            <a:spLocks noChangeArrowheads="1"/>
          </p:cNvSpPr>
          <p:nvPr/>
        </p:nvSpPr>
        <p:spPr bwMode="auto">
          <a:xfrm>
            <a:off x="793750" y="1454150"/>
            <a:ext cx="761841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t-BR" b="1">
                <a:solidFill>
                  <a:srgbClr val="0070C0"/>
                </a:solidFill>
              </a:rPr>
              <a:t>COMPROVANTE DO ENCAMINHAMENTO DAS CONTAS AO PODER EXECUTIVO DO ESTADO </a:t>
            </a:r>
          </a:p>
          <a:p>
            <a:pPr marL="342900" indent="-342900"/>
            <a:endParaRPr lang="pt-BR" b="1">
              <a:solidFill>
                <a:srgbClr val="0070C0"/>
              </a:solidFill>
            </a:endParaRPr>
          </a:p>
          <a:p>
            <a:pPr marL="342900" indent="-342900">
              <a:buFontTx/>
              <a:buChar char="•"/>
            </a:pPr>
            <a:r>
              <a:rPr lang="pt-BR">
                <a:solidFill>
                  <a:srgbClr val="0070C0"/>
                </a:solidFill>
              </a:rPr>
              <a:t> Somente para municípios; </a:t>
            </a:r>
          </a:p>
          <a:p>
            <a:pPr marL="342900" indent="-342900">
              <a:buFontTx/>
              <a:buChar char="•"/>
            </a:pPr>
            <a:endParaRPr lang="pt-BR">
              <a:solidFill>
                <a:srgbClr val="0070C0"/>
              </a:solidFill>
            </a:endParaRPr>
          </a:p>
          <a:p>
            <a:pPr marL="342900" indent="-342900">
              <a:buFontTx/>
              <a:buChar char="•"/>
            </a:pPr>
            <a:r>
              <a:rPr lang="pt-BR">
                <a:solidFill>
                  <a:srgbClr val="0070C0"/>
                </a:solidFill>
              </a:rPr>
              <a:t> Encaminhamento ao Poder Executivo do Estado; </a:t>
            </a:r>
          </a:p>
          <a:p>
            <a:pPr marL="342900" indent="-342900">
              <a:buFontTx/>
              <a:buChar char="•"/>
            </a:pPr>
            <a:endParaRPr lang="pt-BR">
              <a:solidFill>
                <a:srgbClr val="0070C0"/>
              </a:solidFill>
            </a:endParaRPr>
          </a:p>
          <a:p>
            <a:pPr marL="342900" indent="-342900">
              <a:buFontTx/>
              <a:buChar char="•"/>
            </a:pPr>
            <a:r>
              <a:rPr lang="pt-BR">
                <a:solidFill>
                  <a:srgbClr val="0070C0"/>
                </a:solidFill>
              </a:rPr>
              <a:t> Indicação do exercício conforme o art. 51, § 1º, I da LRF. </a:t>
            </a:r>
          </a:p>
          <a:p>
            <a:pPr marL="342900" indent="-342900">
              <a:buFontTx/>
              <a:buChar char="•"/>
            </a:pPr>
            <a:endParaRPr lang="pt-BR" sz="20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22216" name="AutoShape 7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2217" name="AutoShape 8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2218" name="AutoShape 9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222219" name="Picture 10" descr="Resultado de imagem para imagem png documentos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741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8" name="Imagem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248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6547" name="Object 3"/>
          <p:cNvGraphicFramePr>
            <a:graphicFrameLocks noChangeAspect="1"/>
          </p:cNvGraphicFramePr>
          <p:nvPr/>
        </p:nvGraphicFramePr>
        <p:xfrm>
          <a:off x="10502900" y="6178550"/>
          <a:ext cx="1643063" cy="581025"/>
        </p:xfrm>
        <a:graphic>
          <a:graphicData uri="http://schemas.openxmlformats.org/presentationml/2006/ole">
            <p:oleObj spid="_x0000_s236547" name="Image" r:id="rId5" imgW="2438095" imgH="863492" progId="">
              <p:embed/>
            </p:oleObj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-369888" y="2751138"/>
            <a:ext cx="6270626" cy="367823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6000" dirty="0">
              <a:solidFill>
                <a:srgbClr val="0070C0"/>
              </a:solidFill>
              <a:latin typeface="+mn-lt"/>
              <a:cs typeface="Futura"/>
            </a:endParaRPr>
          </a:p>
        </p:txBody>
      </p:sp>
      <p:sp>
        <p:nvSpPr>
          <p:cNvPr id="236550" name="CaixaDeTexto 1"/>
          <p:cNvSpPr txBox="1">
            <a:spLocks noChangeArrowheads="1"/>
          </p:cNvSpPr>
          <p:nvPr/>
        </p:nvSpPr>
        <p:spPr bwMode="auto">
          <a:xfrm>
            <a:off x="127000" y="0"/>
            <a:ext cx="512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DOCUMENTOS NECESSÁRIOS AO PLEITO</a:t>
            </a:r>
          </a:p>
        </p:txBody>
      </p:sp>
      <p:sp>
        <p:nvSpPr>
          <p:cNvPr id="236551" name="Retângulo 7"/>
          <p:cNvSpPr>
            <a:spLocks noChangeArrowheads="1"/>
          </p:cNvSpPr>
          <p:nvPr/>
        </p:nvSpPr>
        <p:spPr bwMode="auto">
          <a:xfrm>
            <a:off x="793750" y="1155700"/>
            <a:ext cx="7618413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endParaRPr lang="pt-BR" sz="8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	</a:t>
            </a:r>
            <a:r>
              <a:rPr lang="pt-BR" sz="2400" b="1">
                <a:solidFill>
                  <a:srgbClr val="0070C0"/>
                </a:solidFill>
                <a:latin typeface="Calibri" pitchFamily="34" charset="0"/>
              </a:rPr>
              <a:t>CASOS ESPECIAIS</a:t>
            </a:r>
          </a:p>
          <a:p>
            <a:pPr marL="342900" indent="-342900">
              <a:buFontTx/>
              <a:buChar char="•"/>
            </a:pPr>
            <a:endParaRPr lang="pt-BR" sz="2000" b="1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	Na ocorrência dos casos especiais abaixo, observar o item 19 do MIP:</a:t>
            </a:r>
          </a:p>
          <a:p>
            <a:pPr marL="342900" indent="-342900">
              <a:buFontTx/>
              <a:buChar char="•"/>
            </a:pPr>
            <a:endParaRPr lang="pt-BR" sz="20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    - Informações e documentos necessários quando houver primeira liberação no exercício seguinte; </a:t>
            </a: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    - Documentos a providenciar, caso a análise ocorra de 2 a 30 de janeiro; </a:t>
            </a: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   - Documentos a providenciar, caso a análise aconteça a partir de 31 de janeiro; </a:t>
            </a: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   - Limitações impostas para contratação de operações de crédito em ano eleitoral. </a:t>
            </a:r>
          </a:p>
        </p:txBody>
      </p:sp>
      <p:sp>
        <p:nvSpPr>
          <p:cNvPr id="236552" name="AutoShape 7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553" name="AutoShape 8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6554" name="AutoShape 9" descr="Resultado de imagem para imagem png documentos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236555" name="Picture 10" descr="Resultado de imagem para imagem png documentos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741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714" name="Imagem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248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4713" name="Object 25"/>
          <p:cNvGraphicFramePr>
            <a:graphicFrameLocks noChangeAspect="1"/>
          </p:cNvGraphicFramePr>
          <p:nvPr/>
        </p:nvGraphicFramePr>
        <p:xfrm>
          <a:off x="10502900" y="6178550"/>
          <a:ext cx="1643063" cy="581025"/>
        </p:xfrm>
        <a:graphic>
          <a:graphicData uri="http://schemas.openxmlformats.org/presentationml/2006/ole">
            <p:oleObj spid="_x0000_s114713" name="Image" r:id="rId5" imgW="2438095" imgH="863492" progId="">
              <p:embed/>
            </p:oleObj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-369888" y="2751138"/>
            <a:ext cx="6270626" cy="367823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6000" dirty="0">
              <a:solidFill>
                <a:srgbClr val="0070C0"/>
              </a:solidFill>
              <a:latin typeface="+mn-lt"/>
              <a:cs typeface="Futura"/>
            </a:endParaRPr>
          </a:p>
        </p:txBody>
      </p:sp>
      <p:sp>
        <p:nvSpPr>
          <p:cNvPr id="114716" name="CaixaDeTexto 1"/>
          <p:cNvSpPr txBox="1">
            <a:spLocks noChangeArrowheads="1"/>
          </p:cNvSpPr>
          <p:nvPr/>
        </p:nvSpPr>
        <p:spPr bwMode="auto">
          <a:xfrm>
            <a:off x="127000" y="0"/>
            <a:ext cx="4584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PRINCIPAIS ERROS</a:t>
            </a:r>
          </a:p>
        </p:txBody>
      </p:sp>
      <p:sp>
        <p:nvSpPr>
          <p:cNvPr id="114717" name="CaixaDeTexto 3"/>
          <p:cNvSpPr txBox="1">
            <a:spLocks noChangeArrowheads="1"/>
          </p:cNvSpPr>
          <p:nvPr/>
        </p:nvSpPr>
        <p:spPr bwMode="auto">
          <a:xfrm>
            <a:off x="722313" y="1016000"/>
            <a:ext cx="74803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rgbClr val="0070C0"/>
                </a:solidFill>
                <a:latin typeface="Calibri" pitchFamily="34" charset="0"/>
              </a:rPr>
              <a:t>Principais erros observados em outras instruções, que levaram a STN a solicitar providências complementares ou retificação de documentos:</a:t>
            </a:r>
          </a:p>
          <a:p>
            <a:endParaRPr lang="pt-BR" sz="2400">
              <a:solidFill>
                <a:srgbClr val="0070C0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pt-BR" sz="2400">
                <a:solidFill>
                  <a:srgbClr val="0070C0"/>
                </a:solidFill>
                <a:latin typeface="Calibri" pitchFamily="34" charset="0"/>
              </a:rPr>
              <a:t>  Vencimento de documentos;</a:t>
            </a:r>
          </a:p>
          <a:p>
            <a:pPr>
              <a:buFontTx/>
              <a:buChar char="•"/>
            </a:pPr>
            <a:r>
              <a:rPr lang="pt-BR" sz="2400">
                <a:solidFill>
                  <a:srgbClr val="0070C0"/>
                </a:solidFill>
                <a:latin typeface="Calibri" pitchFamily="34" charset="0"/>
              </a:rPr>
              <a:t>  Mudança de RGF;</a:t>
            </a:r>
          </a:p>
          <a:p>
            <a:pPr>
              <a:buFontTx/>
              <a:buChar char="•"/>
            </a:pPr>
            <a:r>
              <a:rPr lang="pt-BR" sz="2400">
                <a:solidFill>
                  <a:srgbClr val="0070C0"/>
                </a:solidFill>
                <a:latin typeface="Calibri" pitchFamily="34" charset="0"/>
              </a:rPr>
              <a:t>  Mudança de Exercício;</a:t>
            </a:r>
          </a:p>
          <a:p>
            <a:pPr>
              <a:buFontTx/>
              <a:buChar char="•"/>
            </a:pPr>
            <a:r>
              <a:rPr lang="pt-BR" sz="2400">
                <a:solidFill>
                  <a:srgbClr val="0070C0"/>
                </a:solidFill>
                <a:latin typeface="Calibri" pitchFamily="34" charset="0"/>
              </a:rPr>
              <a:t>  Preenchimento errado do SADIPEM;</a:t>
            </a:r>
          </a:p>
          <a:p>
            <a:pPr>
              <a:buFontTx/>
              <a:buChar char="•"/>
            </a:pPr>
            <a:r>
              <a:rPr lang="pt-BR" sz="2400">
                <a:solidFill>
                  <a:srgbClr val="0070C0"/>
                </a:solidFill>
                <a:latin typeface="Calibri" pitchFamily="34" charset="0"/>
              </a:rPr>
              <a:t>  Divergência de informações entre o SADIPEM e o RGF;</a:t>
            </a:r>
          </a:p>
          <a:p>
            <a:pPr>
              <a:buFontTx/>
              <a:buChar char="•"/>
            </a:pPr>
            <a:r>
              <a:rPr lang="pt-BR" sz="2400">
                <a:solidFill>
                  <a:srgbClr val="0070C0"/>
                </a:solidFill>
                <a:latin typeface="Calibri" pitchFamily="34" charset="0"/>
              </a:rPr>
              <a:t>  Divergência de informações entre o SADIPEM e o RREO;</a:t>
            </a:r>
          </a:p>
          <a:p>
            <a:pPr>
              <a:buFontTx/>
              <a:buChar char="•"/>
            </a:pPr>
            <a:r>
              <a:rPr lang="pt-BR" sz="2400">
                <a:solidFill>
                  <a:srgbClr val="0070C0"/>
                </a:solidFill>
                <a:latin typeface="Calibri" pitchFamily="34" charset="0"/>
              </a:rPr>
              <a:t>  Certidão do Tribunal de Contas faltando informações.</a:t>
            </a:r>
          </a:p>
        </p:txBody>
      </p:sp>
      <p:pic>
        <p:nvPicPr>
          <p:cNvPr id="114718" name="Imagem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12188" y="3768725"/>
            <a:ext cx="33258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99" name="Imagem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2482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9598" name="Object 30"/>
          <p:cNvGraphicFramePr>
            <a:graphicFrameLocks noChangeAspect="1"/>
          </p:cNvGraphicFramePr>
          <p:nvPr/>
        </p:nvGraphicFramePr>
        <p:xfrm>
          <a:off x="10502900" y="6178550"/>
          <a:ext cx="1643063" cy="581025"/>
        </p:xfrm>
        <a:graphic>
          <a:graphicData uri="http://schemas.openxmlformats.org/presentationml/2006/ole">
            <p:oleObj spid="_x0000_s109598" name="Image" r:id="rId5" imgW="2438095" imgH="863492" progId="">
              <p:embed/>
            </p:oleObj>
          </a:graphicData>
        </a:graphic>
      </p:graphicFrame>
      <p:sp>
        <p:nvSpPr>
          <p:cNvPr id="109600" name="Title 1"/>
          <p:cNvSpPr txBox="1">
            <a:spLocks/>
          </p:cNvSpPr>
          <p:nvPr/>
        </p:nvSpPr>
        <p:spPr bwMode="auto">
          <a:xfrm>
            <a:off x="958850" y="2598738"/>
            <a:ext cx="102647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4000">
                <a:solidFill>
                  <a:srgbClr val="0070C0"/>
                </a:solidFill>
                <a:latin typeface="Calibri" pitchFamily="34" charset="0"/>
              </a:rPr>
              <a:t>Obrigada!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949325" y="1328738"/>
            <a:ext cx="10264775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endParaRPr lang="pt-BR" sz="400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1" name="Imagem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248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900" name="Object 20"/>
          <p:cNvGraphicFramePr>
            <a:graphicFrameLocks noChangeAspect="1"/>
          </p:cNvGraphicFramePr>
          <p:nvPr/>
        </p:nvGraphicFramePr>
        <p:xfrm>
          <a:off x="10502900" y="6178550"/>
          <a:ext cx="1643063" cy="581025"/>
        </p:xfrm>
        <a:graphic>
          <a:graphicData uri="http://schemas.openxmlformats.org/presentationml/2006/ole">
            <p:oleObj spid="_x0000_s122900" name="Image" r:id="rId5" imgW="2438095" imgH="863492" progId="">
              <p:embed/>
            </p:oleObj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-369888" y="2751138"/>
            <a:ext cx="6270626" cy="367823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6000" dirty="0">
              <a:solidFill>
                <a:srgbClr val="0070C0"/>
              </a:solidFill>
              <a:latin typeface="+mn-lt"/>
              <a:cs typeface="Futura"/>
            </a:endParaRPr>
          </a:p>
        </p:txBody>
      </p:sp>
      <p:sp>
        <p:nvSpPr>
          <p:cNvPr id="122903" name="Retângulo 1"/>
          <p:cNvSpPr>
            <a:spLocks noChangeArrowheads="1"/>
          </p:cNvSpPr>
          <p:nvPr/>
        </p:nvSpPr>
        <p:spPr bwMode="auto">
          <a:xfrm>
            <a:off x="533400" y="1400175"/>
            <a:ext cx="696753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rgbClr val="0070C0"/>
                </a:solidFill>
                <a:latin typeface="Calibri" pitchFamily="34" charset="0"/>
              </a:rPr>
              <a:t>MIP - Manual para Instrução de Pleitos</a:t>
            </a:r>
          </a:p>
          <a:p>
            <a:r>
              <a:rPr lang="pt-BR" sz="2400" b="1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pPr lvl="1"/>
            <a:r>
              <a:rPr lang="pt-BR" sz="2400">
                <a:solidFill>
                  <a:srgbClr val="0070C0"/>
                </a:solidFill>
                <a:latin typeface="Calibri" pitchFamily="34" charset="0"/>
              </a:rPr>
              <a:t>Endereço eletrônico: </a:t>
            </a:r>
          </a:p>
          <a:p>
            <a:pPr lvl="1"/>
            <a:r>
              <a:rPr lang="pt-BR" sz="2400" b="1" i="1">
                <a:solidFill>
                  <a:srgbClr val="0070C0"/>
                </a:solidFill>
                <a:latin typeface="Calibri" pitchFamily="34" charset="0"/>
              </a:rPr>
              <a:t>conteudo.tesouro.gov.br/manuais/mip</a:t>
            </a:r>
          </a:p>
          <a:p>
            <a:endParaRPr lang="pt-BR" sz="2400" b="1" i="1">
              <a:solidFill>
                <a:srgbClr val="0070C0"/>
              </a:solidFill>
              <a:latin typeface="Calibri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pt-BR" sz="2400">
                <a:solidFill>
                  <a:srgbClr val="0070C0"/>
                </a:solidFill>
                <a:latin typeface="Calibri" pitchFamily="34" charset="0"/>
              </a:rPr>
              <a:t>  Regulamenta os procedimentos de instrução dos pedidos de análise dirigidos ao Ministério da Fazenda – MF</a:t>
            </a:r>
          </a:p>
          <a:p>
            <a:pPr lvl="1">
              <a:buFont typeface="Arial" charset="0"/>
              <a:buChar char="•"/>
            </a:pPr>
            <a:r>
              <a:rPr lang="pt-BR" sz="2400">
                <a:solidFill>
                  <a:srgbClr val="0070C0"/>
                </a:solidFill>
                <a:latin typeface="Calibri" pitchFamily="34" charset="0"/>
              </a:rPr>
              <a:t>  Informa quais são as condições e os documentos necessários para as análises, relacionadas às operações de crédito.</a:t>
            </a:r>
          </a:p>
          <a:p>
            <a:pPr lvl="1">
              <a:buFont typeface="Arial" charset="0"/>
              <a:buChar char="•"/>
            </a:pPr>
            <a:endParaRPr lang="pt-BR" sz="2400">
              <a:solidFill>
                <a:srgbClr val="0070C0"/>
              </a:solidFill>
              <a:latin typeface="Calibri" pitchFamily="34" charset="0"/>
            </a:endParaRPr>
          </a:p>
          <a:p>
            <a:endParaRPr lang="pt-BR" sz="240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22904" name="CaixaDeTexto 2"/>
          <p:cNvSpPr txBox="1">
            <a:spLocks noChangeArrowheads="1"/>
          </p:cNvSpPr>
          <p:nvPr/>
        </p:nvSpPr>
        <p:spPr bwMode="auto">
          <a:xfrm>
            <a:off x="114300" y="0"/>
            <a:ext cx="463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solidFill>
                  <a:schemeClr val="bg1"/>
                </a:solidFill>
                <a:latin typeface="Calibri" pitchFamily="34" charset="0"/>
              </a:rPr>
              <a:t>Normatização </a:t>
            </a:r>
          </a:p>
        </p:txBody>
      </p:sp>
      <p:pic>
        <p:nvPicPr>
          <p:cNvPr id="122905" name="Imagem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20125" y="1903413"/>
            <a:ext cx="27051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Imagem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248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4867" name="Object 3"/>
          <p:cNvGraphicFramePr>
            <a:graphicFrameLocks noChangeAspect="1"/>
          </p:cNvGraphicFramePr>
          <p:nvPr/>
        </p:nvGraphicFramePr>
        <p:xfrm>
          <a:off x="10502900" y="6178550"/>
          <a:ext cx="1643063" cy="581025"/>
        </p:xfrm>
        <a:graphic>
          <a:graphicData uri="http://schemas.openxmlformats.org/presentationml/2006/ole">
            <p:oleObj spid="_x0000_s164867" name="Image" r:id="rId5" imgW="2438095" imgH="863492" progId="">
              <p:embed/>
            </p:oleObj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-369888" y="2751138"/>
            <a:ext cx="6270626" cy="367823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6000" dirty="0">
              <a:solidFill>
                <a:srgbClr val="0070C0"/>
              </a:solidFill>
              <a:latin typeface="+mn-lt"/>
              <a:cs typeface="Futura"/>
            </a:endParaRPr>
          </a:p>
        </p:txBody>
      </p:sp>
      <p:sp>
        <p:nvSpPr>
          <p:cNvPr id="164870" name="Retângulo 1"/>
          <p:cNvSpPr>
            <a:spLocks noChangeArrowheads="1"/>
          </p:cNvSpPr>
          <p:nvPr/>
        </p:nvSpPr>
        <p:spPr bwMode="auto">
          <a:xfrm>
            <a:off x="533400" y="1400175"/>
            <a:ext cx="6967538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solidFill>
                  <a:srgbClr val="0070C0"/>
                </a:solidFill>
                <a:latin typeface="Calibri" pitchFamily="34" charset="0"/>
              </a:rPr>
              <a:t>SADIPEM - Sistema de Análise da Dívida Pública, Operações de Crédito e Garantias da União, Estados e Municípios</a:t>
            </a:r>
          </a:p>
          <a:p>
            <a:endParaRPr lang="pt-BR" sz="2400" b="1">
              <a:solidFill>
                <a:srgbClr val="0070C0"/>
              </a:solidFill>
              <a:latin typeface="Calibri" pitchFamily="34" charset="0"/>
            </a:endParaRPr>
          </a:p>
          <a:p>
            <a:endParaRPr lang="pt-BR" sz="2400" b="1">
              <a:solidFill>
                <a:srgbClr val="0070C0"/>
              </a:solidFill>
              <a:latin typeface="Calibri" pitchFamily="34" charset="0"/>
            </a:endParaRPr>
          </a:p>
          <a:p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	Endereço eletrônico: </a:t>
            </a:r>
            <a:r>
              <a:rPr lang="pt-BR" sz="2000" b="1">
                <a:solidFill>
                  <a:srgbClr val="0070C0"/>
                </a:solidFill>
                <a:latin typeface="Calibri" pitchFamily="34" charset="0"/>
              </a:rPr>
              <a:t>sadipem.tesouro.gov.br</a:t>
            </a:r>
          </a:p>
          <a:p>
            <a:endParaRPr lang="pt-BR" sz="2000">
              <a:solidFill>
                <a:srgbClr val="0070C0"/>
              </a:solidFill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Envio eletrônico da documentação relativa aos PVL; </a:t>
            </a:r>
          </a:p>
          <a:p>
            <a:pPr lvl="1">
              <a:buFontTx/>
              <a:buChar char="•"/>
            </a:pPr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Retificação de processos em andamento;		</a:t>
            </a:r>
          </a:p>
          <a:p>
            <a:pPr lvl="1">
              <a:buFontTx/>
              <a:buChar char="•"/>
            </a:pPr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Finalização ou retificação de declaração do CDP – Cadastro da Dívida Pública.</a:t>
            </a:r>
            <a:r>
              <a:rPr lang="pt-BR" sz="2000" b="1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endParaRPr lang="pt-BR" sz="2000" b="1">
              <a:solidFill>
                <a:srgbClr val="0070C0"/>
              </a:solidFill>
              <a:latin typeface="Calibri" pitchFamily="34" charset="0"/>
            </a:endParaRPr>
          </a:p>
          <a:p>
            <a:endParaRPr lang="pt-BR" sz="2400" b="1">
              <a:solidFill>
                <a:srgbClr val="0070C0"/>
              </a:solidFill>
              <a:latin typeface="Calibri" pitchFamily="34" charset="0"/>
            </a:endParaRPr>
          </a:p>
          <a:p>
            <a:endParaRPr lang="pt-BR" sz="2400" b="1">
              <a:solidFill>
                <a:srgbClr val="0070C0"/>
              </a:solidFill>
              <a:latin typeface="Calibri" pitchFamily="34" charset="0"/>
            </a:endParaRPr>
          </a:p>
          <a:p>
            <a:endParaRPr lang="pt-BR" sz="2400" b="1">
              <a:solidFill>
                <a:srgbClr val="0070C0"/>
              </a:solidFill>
              <a:latin typeface="Calibri" pitchFamily="34" charset="0"/>
            </a:endParaRPr>
          </a:p>
          <a:p>
            <a:endParaRPr lang="pt-BR" sz="2400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4871" name="CaixaDeTexto 2"/>
          <p:cNvSpPr txBox="1">
            <a:spLocks noChangeArrowheads="1"/>
          </p:cNvSpPr>
          <p:nvPr/>
        </p:nvSpPr>
        <p:spPr bwMode="auto">
          <a:xfrm>
            <a:off x="114300" y="0"/>
            <a:ext cx="463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>
                <a:solidFill>
                  <a:schemeClr val="bg1"/>
                </a:solidFill>
                <a:latin typeface="Calibri" pitchFamily="34" charset="0"/>
              </a:rPr>
              <a:t>Sistema</a:t>
            </a:r>
          </a:p>
        </p:txBody>
      </p:sp>
      <p:pic>
        <p:nvPicPr>
          <p:cNvPr id="164872" name="Picture 9" descr="Resultado de imagem para imagem png sistema operaciona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31238" y="2168525"/>
            <a:ext cx="2667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4" name="Imagem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248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8963" name="Object 3"/>
          <p:cNvGraphicFramePr>
            <a:graphicFrameLocks noChangeAspect="1"/>
          </p:cNvGraphicFramePr>
          <p:nvPr/>
        </p:nvGraphicFramePr>
        <p:xfrm>
          <a:off x="10502900" y="6178550"/>
          <a:ext cx="1643063" cy="581025"/>
        </p:xfrm>
        <a:graphic>
          <a:graphicData uri="http://schemas.openxmlformats.org/presentationml/2006/ole">
            <p:oleObj spid="_x0000_s168963" name="Image" r:id="rId5" imgW="2438095" imgH="863492" progId="">
              <p:embed/>
            </p:oleObj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-369888" y="2751138"/>
            <a:ext cx="6270626" cy="367823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6000" dirty="0">
              <a:solidFill>
                <a:srgbClr val="0070C0"/>
              </a:solidFill>
              <a:latin typeface="+mn-lt"/>
              <a:cs typeface="Futura"/>
            </a:endParaRPr>
          </a:p>
        </p:txBody>
      </p:sp>
      <p:sp>
        <p:nvSpPr>
          <p:cNvPr id="168966" name="CaixaDeTexto 1"/>
          <p:cNvSpPr txBox="1">
            <a:spLocks noChangeArrowheads="1"/>
          </p:cNvSpPr>
          <p:nvPr/>
        </p:nvSpPr>
        <p:spPr bwMode="auto">
          <a:xfrm>
            <a:off x="127000" y="0"/>
            <a:ext cx="51212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200">
                <a:solidFill>
                  <a:schemeClr val="bg1"/>
                </a:solidFill>
                <a:latin typeface="Calibri" pitchFamily="34" charset="0"/>
              </a:rPr>
              <a:t>Atribuições</a:t>
            </a:r>
          </a:p>
        </p:txBody>
      </p:sp>
      <p:sp>
        <p:nvSpPr>
          <p:cNvPr id="168967" name="Retângulo 7"/>
          <p:cNvSpPr>
            <a:spLocks noChangeArrowheads="1"/>
          </p:cNvSpPr>
          <p:nvPr/>
        </p:nvSpPr>
        <p:spPr bwMode="auto">
          <a:xfrm>
            <a:off x="736600" y="855663"/>
            <a:ext cx="8980488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t-BR" sz="2400" b="1" i="1">
                <a:solidFill>
                  <a:srgbClr val="0070C0"/>
                </a:solidFill>
                <a:latin typeface="Calibri" pitchFamily="34" charset="0"/>
              </a:rPr>
              <a:t>MINISTÉRIO DA FAZENDA (Secretaria do Tesouro Nacional - STN):</a:t>
            </a:r>
          </a:p>
          <a:p>
            <a:pPr marL="342900" indent="-342900"/>
            <a:endParaRPr lang="pt-BR" sz="2400" b="1" i="1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Verificação dos limites e condições para a contratação </a:t>
            </a: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de operações de crédito (art. 32 da LRF e RSF nº 43/2001);</a:t>
            </a:r>
          </a:p>
          <a:p>
            <a:pPr marL="342900" indent="-342900">
              <a:buFontTx/>
              <a:buChar char="-"/>
            </a:pPr>
            <a:endParaRPr lang="pt-BR" sz="24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/>
            <a:r>
              <a:rPr lang="pt-BR" sz="2400" b="1" i="1">
                <a:solidFill>
                  <a:srgbClr val="0070C0"/>
                </a:solidFill>
                <a:latin typeface="Calibri" pitchFamily="34" charset="0"/>
              </a:rPr>
              <a:t>CAIXA:</a:t>
            </a:r>
            <a:r>
              <a:rPr lang="pt-BR" sz="2400">
                <a:solidFill>
                  <a:srgbClr val="0070C0"/>
                </a:solidFill>
                <a:latin typeface="Calibri" pitchFamily="34" charset="0"/>
              </a:rPr>
              <a:t> </a:t>
            </a:r>
          </a:p>
          <a:p>
            <a:pPr marL="342900" indent="-342900"/>
            <a:endParaRPr lang="pt-BR" sz="24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Verificação completa da instrução documental;</a:t>
            </a:r>
          </a:p>
          <a:p>
            <a:pPr marL="342900" indent="-342900">
              <a:buFontTx/>
              <a:buChar char="-"/>
            </a:pPr>
            <a:endParaRPr lang="pt-BR" sz="8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Centralizar o recebimento de todos os documentos necessários</a:t>
            </a:r>
          </a:p>
          <a:p>
            <a:pPr marL="342900" indent="-342900"/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à completa verificação dos limites e das condições;</a:t>
            </a:r>
          </a:p>
          <a:p>
            <a:pPr marL="342900" indent="-342900">
              <a:buFontTx/>
              <a:buChar char="-"/>
            </a:pPr>
            <a:endParaRPr lang="pt-BR" sz="8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Cadastramento da proposta no SADIPEM;</a:t>
            </a:r>
          </a:p>
          <a:p>
            <a:pPr marL="342900" indent="-342900">
              <a:buFontTx/>
              <a:buChar char="-"/>
            </a:pPr>
            <a:endParaRPr lang="pt-BR" sz="8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Encaminhar os pleitos ao Ministério da Fazenda, via SADIPEM realizando a verificação prévia dos documentos.</a:t>
            </a:r>
          </a:p>
          <a:p>
            <a:pPr marL="342900" indent="-342900">
              <a:buFontTx/>
              <a:buChar char="-"/>
            </a:pPr>
            <a:endParaRPr lang="pt-BR" sz="8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Análise PVL-IF</a:t>
            </a:r>
          </a:p>
          <a:p>
            <a:pPr marL="342900" indent="-342900"/>
            <a:endParaRPr lang="pt-BR" sz="20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/>
            <a:endParaRPr lang="pt-BR" sz="240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68968" name="Imagem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86725" y="2879725"/>
            <a:ext cx="32385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9" name="Imagem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7013" y="2200275"/>
            <a:ext cx="369252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4160838" y="1181100"/>
            <a:ext cx="1841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endParaRPr lang="pt-BR" sz="2400" b="1" i="1">
              <a:solidFill>
                <a:srgbClr val="0070C0"/>
              </a:solidFill>
              <a:latin typeface="Calibri" pitchFamily="34" charset="0"/>
            </a:endParaRPr>
          </a:p>
          <a:p>
            <a:pPr defTabSz="914400">
              <a:defRPr/>
            </a:pPr>
            <a:endParaRPr lang="pt-BR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8" name="Imagem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248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5107" name="Object 3"/>
          <p:cNvGraphicFramePr>
            <a:graphicFrameLocks noChangeAspect="1"/>
          </p:cNvGraphicFramePr>
          <p:nvPr/>
        </p:nvGraphicFramePr>
        <p:xfrm>
          <a:off x="10502900" y="6178550"/>
          <a:ext cx="1643063" cy="581025"/>
        </p:xfrm>
        <a:graphic>
          <a:graphicData uri="http://schemas.openxmlformats.org/presentationml/2006/ole">
            <p:oleObj spid="_x0000_s175107" name="Image" r:id="rId5" imgW="2438095" imgH="863492" progId="">
              <p:embed/>
            </p:oleObj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-369888" y="2751138"/>
            <a:ext cx="6270626" cy="367823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6000" dirty="0">
              <a:solidFill>
                <a:srgbClr val="0070C0"/>
              </a:solidFill>
              <a:latin typeface="+mn-lt"/>
              <a:cs typeface="Futura"/>
            </a:endParaRPr>
          </a:p>
        </p:txBody>
      </p:sp>
      <p:sp>
        <p:nvSpPr>
          <p:cNvPr id="175110" name="CaixaDeTexto 1"/>
          <p:cNvSpPr txBox="1">
            <a:spLocks noChangeArrowheads="1"/>
          </p:cNvSpPr>
          <p:nvPr/>
        </p:nvSpPr>
        <p:spPr bwMode="auto">
          <a:xfrm>
            <a:off x="127000" y="0"/>
            <a:ext cx="51212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200">
                <a:solidFill>
                  <a:schemeClr val="bg1"/>
                </a:solidFill>
                <a:latin typeface="Calibri" pitchFamily="34" charset="0"/>
              </a:rPr>
              <a:t>Atribuições</a:t>
            </a:r>
          </a:p>
        </p:txBody>
      </p:sp>
      <p:sp>
        <p:nvSpPr>
          <p:cNvPr id="175111" name="Retângulo 7"/>
          <p:cNvSpPr>
            <a:spLocks noChangeArrowheads="1"/>
          </p:cNvSpPr>
          <p:nvPr/>
        </p:nvSpPr>
        <p:spPr bwMode="auto">
          <a:xfrm>
            <a:off x="736600" y="1181100"/>
            <a:ext cx="6923088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t-BR" sz="2400" b="1" i="1">
                <a:solidFill>
                  <a:srgbClr val="0070C0"/>
                </a:solidFill>
                <a:latin typeface="Calibri" pitchFamily="34" charset="0"/>
              </a:rPr>
              <a:t>ENTE FERDERATIVO (MUNICÍPIO):</a:t>
            </a:r>
          </a:p>
          <a:p>
            <a:pPr marL="342900" indent="-342900"/>
            <a:endParaRPr lang="pt-BR" sz="20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Certificação Digital;</a:t>
            </a:r>
          </a:p>
          <a:p>
            <a:pPr marL="342900" indent="-342900">
              <a:buFontTx/>
              <a:buChar char="-"/>
            </a:pPr>
            <a:endParaRPr lang="pt-BR" sz="8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Ratificar as informações do pleito cadastradas no SADIPEM pela Instituição Financeira;</a:t>
            </a:r>
          </a:p>
          <a:p>
            <a:pPr marL="342900" indent="-342900">
              <a:buFontTx/>
              <a:buChar char="-"/>
            </a:pPr>
            <a:endParaRPr lang="pt-BR" sz="8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Preencher as demais informações no SADIPEM;</a:t>
            </a:r>
          </a:p>
          <a:p>
            <a:pPr marL="342900" indent="-342900">
              <a:buFontTx/>
              <a:buChar char="-"/>
            </a:pPr>
            <a:endParaRPr lang="pt-BR" sz="8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Providenciar a documentação física e anexar no SADIPEM;</a:t>
            </a:r>
          </a:p>
          <a:p>
            <a:pPr marL="342900" indent="-342900">
              <a:buFontTx/>
              <a:buChar char="-"/>
            </a:pPr>
            <a:endParaRPr lang="pt-BR" sz="8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Encaminhar o PVL assinado via SADIPEM e os documentos físicos </a:t>
            </a:r>
            <a:r>
              <a:rPr lang="pt-BR">
                <a:solidFill>
                  <a:srgbClr val="0070C0"/>
                </a:solidFill>
              </a:rPr>
              <a:t>à CAIXA</a:t>
            </a:r>
            <a:r>
              <a:rPr lang="pt-BR"/>
              <a:t> </a:t>
            </a:r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;</a:t>
            </a:r>
          </a:p>
          <a:p>
            <a:pPr marL="342900" indent="-342900">
              <a:buFontTx/>
              <a:buChar char="-"/>
            </a:pPr>
            <a:endParaRPr lang="pt-BR" sz="8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000">
                <a:solidFill>
                  <a:srgbClr val="0070C0"/>
                </a:solidFill>
                <a:latin typeface="Calibri" pitchFamily="34" charset="0"/>
              </a:rPr>
              <a:t> Manter SICONFI e CDP atualizados.</a:t>
            </a:r>
          </a:p>
          <a:p>
            <a:pPr marL="342900" indent="-342900">
              <a:buFontTx/>
              <a:buChar char="-"/>
            </a:pPr>
            <a:endParaRPr lang="pt-BR" sz="20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/>
            <a:endParaRPr lang="pt-BR" sz="240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75112" name="Imagem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86725" y="2879725"/>
            <a:ext cx="32385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3" name="Imagem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7013" y="2200275"/>
            <a:ext cx="369252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Imagem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" y="0"/>
            <a:ext cx="5248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9203" name="Object 3"/>
          <p:cNvGraphicFramePr>
            <a:graphicFrameLocks noChangeAspect="1"/>
          </p:cNvGraphicFramePr>
          <p:nvPr/>
        </p:nvGraphicFramePr>
        <p:xfrm>
          <a:off x="10502900" y="6178550"/>
          <a:ext cx="1643063" cy="581025"/>
        </p:xfrm>
        <a:graphic>
          <a:graphicData uri="http://schemas.openxmlformats.org/presentationml/2006/ole">
            <p:oleObj spid="_x0000_s179203" name="Image" r:id="rId5" imgW="2438095" imgH="863492" progId="">
              <p:embed/>
            </p:oleObj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-369888" y="2751138"/>
            <a:ext cx="6270626" cy="367823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6000" dirty="0">
              <a:solidFill>
                <a:srgbClr val="0070C0"/>
              </a:solidFill>
              <a:latin typeface="+mn-lt"/>
              <a:cs typeface="Futura"/>
            </a:endParaRPr>
          </a:p>
        </p:txBody>
      </p:sp>
      <p:sp>
        <p:nvSpPr>
          <p:cNvPr id="2" name="CaixaDeTexto 2"/>
          <p:cNvSpPr txBox="1">
            <a:spLocks noChangeArrowheads="1"/>
          </p:cNvSpPr>
          <p:nvPr/>
        </p:nvSpPr>
        <p:spPr bwMode="auto">
          <a:xfrm>
            <a:off x="114300" y="0"/>
            <a:ext cx="4635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100" dirty="0">
                <a:solidFill>
                  <a:schemeClr val="bg1"/>
                </a:solidFill>
                <a:latin typeface="+mn-lt"/>
              </a:rPr>
              <a:t>Fases de instrução do pleito junto à STN:</a:t>
            </a:r>
          </a:p>
          <a:p>
            <a:pPr>
              <a:defRPr/>
            </a:pPr>
            <a:endParaRPr lang="pt-BR" sz="19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9207" name="Retângulo 7"/>
          <p:cNvSpPr>
            <a:spLocks noChangeArrowheads="1"/>
          </p:cNvSpPr>
          <p:nvPr/>
        </p:nvSpPr>
        <p:spPr bwMode="auto">
          <a:xfrm>
            <a:off x="495300" y="1335088"/>
            <a:ext cx="609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endParaRPr lang="pt-BR" sz="2200">
              <a:solidFill>
                <a:srgbClr val="0070C0"/>
              </a:solidFill>
              <a:latin typeface="Calibri" pitchFamily="34" charset="0"/>
            </a:endParaRPr>
          </a:p>
          <a:p>
            <a:pPr marL="342900" indent="-342900"/>
            <a:endParaRPr lang="pt-BR">
              <a:latin typeface="Calibri" pitchFamily="34" charset="0"/>
            </a:endParaRPr>
          </a:p>
        </p:txBody>
      </p:sp>
      <p:pic>
        <p:nvPicPr>
          <p:cNvPr id="179208" name="Imagem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07375" y="2174875"/>
            <a:ext cx="2708275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1834433" y="892831"/>
            <a:ext cx="2745560" cy="970356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pt-BR" sz="16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9211" name="Rectangle 11"/>
          <p:cNvSpPr>
            <a:spLocks noChangeArrowheads="1"/>
          </p:cNvSpPr>
          <p:nvPr/>
        </p:nvSpPr>
        <p:spPr bwMode="auto">
          <a:xfrm>
            <a:off x="1993900" y="876300"/>
            <a:ext cx="25511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Cadastramento da proposta no SADIPEM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1828485" y="2268153"/>
            <a:ext cx="2821020" cy="770977"/>
          </a:xfrm>
          <a:prstGeom prst="rect">
            <a:avLst/>
          </a:prstGeom>
          <a:solidFill>
            <a:srgbClr val="FF66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pt-BR" sz="16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Preenchimento das informações no SADIPEM  anexando os documentos</a:t>
            </a:r>
          </a:p>
        </p:txBody>
      </p:sp>
      <p:sp>
        <p:nvSpPr>
          <p:cNvPr id="179216" name="Rectangle 16"/>
          <p:cNvSpPr>
            <a:spLocks noChangeArrowheads="1"/>
          </p:cNvSpPr>
          <p:nvPr/>
        </p:nvSpPr>
        <p:spPr bwMode="auto">
          <a:xfrm>
            <a:off x="5362575" y="3709988"/>
            <a:ext cx="1865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CAIXA</a:t>
            </a:r>
            <a:endParaRPr lang="pt-BR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5638800" y="3108325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pt-BR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9218" name="Rectangle 18"/>
          <p:cNvSpPr>
            <a:spLocks noChangeArrowheads="1"/>
          </p:cNvSpPr>
          <p:nvPr/>
        </p:nvSpPr>
        <p:spPr bwMode="auto">
          <a:xfrm>
            <a:off x="5299075" y="2384425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MUNICÍPIO</a:t>
            </a: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1993900" y="876300"/>
            <a:ext cx="25511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Cadastramento da proposta no SADIPEM</a:t>
            </a:r>
          </a:p>
        </p:txBody>
      </p:sp>
      <p:sp>
        <p:nvSpPr>
          <p:cNvPr id="5" name="Retângulo 2"/>
          <p:cNvSpPr/>
          <p:nvPr/>
        </p:nvSpPr>
        <p:spPr>
          <a:xfrm>
            <a:off x="1861420" y="3332667"/>
            <a:ext cx="2745561" cy="1147303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Verificação das informações e envio do PVL via SADIPEM à STN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5299075" y="1366838"/>
            <a:ext cx="3505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CAIXA</a:t>
            </a:r>
            <a:endParaRPr lang="pt-BR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9229" name="Rectangle 29"/>
          <p:cNvSpPr>
            <a:spLocks noChangeArrowheads="1"/>
          </p:cNvSpPr>
          <p:nvPr/>
        </p:nvSpPr>
        <p:spPr bwMode="auto">
          <a:xfrm>
            <a:off x="5362575" y="4949825"/>
            <a:ext cx="1865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STN/CAIXA</a:t>
            </a:r>
            <a:endParaRPr lang="pt-BR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Fluxograma: Documento 38"/>
          <p:cNvSpPr/>
          <p:nvPr/>
        </p:nvSpPr>
        <p:spPr>
          <a:xfrm>
            <a:off x="1965425" y="4755698"/>
            <a:ext cx="2604128" cy="827192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  <a:ln/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pt-BR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Análise do Pleito pela STN/CAIXA</a:t>
            </a:r>
            <a:endParaRPr lang="pt-BR" sz="1600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1" name="Imagem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48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69888" y="2751138"/>
            <a:ext cx="6270626" cy="367823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6000" dirty="0">
              <a:solidFill>
                <a:srgbClr val="0070C0"/>
              </a:solidFill>
              <a:latin typeface="+mn-lt"/>
              <a:cs typeface="Futura"/>
            </a:endParaRPr>
          </a:p>
        </p:txBody>
      </p:sp>
      <p:sp>
        <p:nvSpPr>
          <p:cNvPr id="245763" name="CaixaDeTexto 1"/>
          <p:cNvSpPr txBox="1">
            <a:spLocks noChangeArrowheads="1"/>
          </p:cNvSpPr>
          <p:nvPr/>
        </p:nvSpPr>
        <p:spPr bwMode="auto">
          <a:xfrm>
            <a:off x="127000" y="0"/>
            <a:ext cx="512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SADIPEM</a:t>
            </a:r>
          </a:p>
        </p:txBody>
      </p:sp>
      <p:sp>
        <p:nvSpPr>
          <p:cNvPr id="245764" name="AutoShape 9" descr="Resultado de imagem para imagem png documentos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5765" name="AutoShape 11" descr="Resultado de imagem para imagem png documentos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245766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088" y="719138"/>
            <a:ext cx="10983912" cy="604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3" name="Imagem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48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-369888" y="2751138"/>
            <a:ext cx="6270626" cy="367823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6000" dirty="0">
              <a:solidFill>
                <a:srgbClr val="0070C0"/>
              </a:solidFill>
              <a:latin typeface="+mn-lt"/>
              <a:cs typeface="Futura"/>
            </a:endParaRPr>
          </a:p>
        </p:txBody>
      </p:sp>
      <p:sp>
        <p:nvSpPr>
          <p:cNvPr id="248835" name="CaixaDeTexto 1"/>
          <p:cNvSpPr txBox="1">
            <a:spLocks noChangeArrowheads="1"/>
          </p:cNvSpPr>
          <p:nvPr/>
        </p:nvSpPr>
        <p:spPr bwMode="auto">
          <a:xfrm>
            <a:off x="127000" y="0"/>
            <a:ext cx="5121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</a:rPr>
              <a:t>SADIPEM</a:t>
            </a:r>
          </a:p>
        </p:txBody>
      </p:sp>
      <p:sp>
        <p:nvSpPr>
          <p:cNvPr id="248836" name="AutoShape 9" descr="Resultado de imagem para imagem png documentos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48837" name="AutoShape 11" descr="Resultado de imagem para imagem png documentos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67250" y="2238375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24883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000" y="530225"/>
            <a:ext cx="11879263" cy="632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8127</TotalTime>
  <Words>1461</Words>
  <Application>Microsoft Office PowerPoint</Application>
  <PresentationFormat>Personalizar</PresentationFormat>
  <Paragraphs>271</Paragraphs>
  <Slides>29</Slides>
  <Notes>29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2" baseType="lpstr">
      <vt:lpstr>Office Theme</vt:lpstr>
      <vt:lpstr>1_Office Theme</vt:lpstr>
      <vt:lpstr>Image</vt:lpstr>
      <vt:lpstr>Workshop PNAFM Fase III – Faixa 2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Apresentação</dc:title>
  <dc:creator>Cliente</dc:creator>
  <cp:lastModifiedBy>Wilza</cp:lastModifiedBy>
  <cp:revision>533</cp:revision>
  <cp:lastPrinted>2017-03-29T14:32:00Z</cp:lastPrinted>
  <dcterms:created xsi:type="dcterms:W3CDTF">2015-06-22T21:31:37Z</dcterms:created>
  <dcterms:modified xsi:type="dcterms:W3CDTF">2018-04-06T18:50:49Z</dcterms:modified>
</cp:coreProperties>
</file>