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93" r:id="rId2"/>
    <p:sldId id="491" r:id="rId3"/>
    <p:sldId id="506" r:id="rId4"/>
    <p:sldId id="485" r:id="rId5"/>
    <p:sldId id="505" r:id="rId6"/>
    <p:sldId id="486" r:id="rId7"/>
    <p:sldId id="503" r:id="rId8"/>
    <p:sldId id="442" r:id="rId9"/>
    <p:sldId id="469" r:id="rId10"/>
    <p:sldId id="447" r:id="rId11"/>
    <p:sldId id="446" r:id="rId12"/>
    <p:sldId id="449" r:id="rId13"/>
    <p:sldId id="471" r:id="rId14"/>
    <p:sldId id="472" r:id="rId15"/>
    <p:sldId id="498" r:id="rId16"/>
    <p:sldId id="439" r:id="rId17"/>
    <p:sldId id="492" r:id="rId18"/>
    <p:sldId id="478" r:id="rId19"/>
    <p:sldId id="479" r:id="rId20"/>
    <p:sldId id="477" r:id="rId21"/>
    <p:sldId id="474" r:id="rId22"/>
    <p:sldId id="475" r:id="rId23"/>
    <p:sldId id="476" r:id="rId24"/>
    <p:sldId id="473" r:id="rId25"/>
    <p:sldId id="481" r:id="rId26"/>
    <p:sldId id="480" r:id="rId27"/>
    <p:sldId id="497" r:id="rId28"/>
    <p:sldId id="504" r:id="rId29"/>
    <p:sldId id="507" r:id="rId30"/>
    <p:sldId id="508" r:id="rId31"/>
    <p:sldId id="488" r:id="rId32"/>
    <p:sldId id="494" r:id="rId33"/>
    <p:sldId id="490" r:id="rId34"/>
  </p:sldIdLst>
  <p:sldSz cx="9144000" cy="6858000" type="screen4x3"/>
  <p:notesSz cx="6858000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CC"/>
    <a:srgbClr val="000099"/>
    <a:srgbClr val="00FF00"/>
    <a:srgbClr val="FF6600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053" autoAdjust="0"/>
    <p:restoredTop sz="82840" autoAdjust="0"/>
  </p:normalViewPr>
  <p:slideViewPr>
    <p:cSldViewPr snapToGrid="0">
      <p:cViewPr>
        <p:scale>
          <a:sx n="102" d="100"/>
          <a:sy n="102" d="100"/>
        </p:scale>
        <p:origin x="-150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-2131" y="-86"/>
      </p:cViewPr>
      <p:guideLst>
        <p:guide orient="horz" pos="3126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c\AppData\Local\Microsoft\Windows\INetCache\Content.Outlook\4D0ZILKL\QuadrodeIndicadores_RM_2019.xlsm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c\AppData\Local\Microsoft\Windows\INetCache\Content.Outlook\4D0ZILKL\QuadrodeIndicadores_RM_2019.xlsm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c\AppData\Local\Microsoft\Windows\INetCache\Content.Outlook\4D0ZILKL\QuadrodeIndicadores_RM_2019.xlsm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c\AppData\Local\Microsoft\Windows\INetCache\Content.Outlook\4D0ZILKL\QuadrodeIndicadores_RM_2019.xlsm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avic\AppData\Local\Microsoft\Windows\INetCache\Content.Outlook\4D0ZILKL\QuadrodeIndicadores_RM_2019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/>
      <c:pieChart>
        <c:varyColors val="1"/>
        <c:ser>
          <c:idx val="0"/>
          <c:order val="0"/>
          <c:explosion val="6"/>
          <c:cat>
            <c:strRef>
              <c:f>Plan1!$A$4:$A$8</c:f>
              <c:strCache>
                <c:ptCount val="5"/>
                <c:pt idx="0">
                  <c:v>ISSQN</c:v>
                </c:pt>
                <c:pt idx="1">
                  <c:v>IPTU</c:v>
                </c:pt>
                <c:pt idx="2">
                  <c:v>ITBI</c:v>
                </c:pt>
                <c:pt idx="3">
                  <c:v>TCL</c:v>
                </c:pt>
                <c:pt idx="4">
                  <c:v>DÍVIDA ATIVA</c:v>
                </c:pt>
              </c:strCache>
            </c:strRef>
          </c:cat>
          <c:val>
            <c:numRef>
              <c:f>Plan1!$B$4:$B$8</c:f>
              <c:numCache>
                <c:formatCode>#,##0</c:formatCode>
                <c:ptCount val="5"/>
                <c:pt idx="0">
                  <c:v>680213038</c:v>
                </c:pt>
                <c:pt idx="1">
                  <c:v>297715562</c:v>
                </c:pt>
                <c:pt idx="2">
                  <c:v>163596178</c:v>
                </c:pt>
                <c:pt idx="3">
                  <c:v>94417561</c:v>
                </c:pt>
                <c:pt idx="4">
                  <c:v>141657291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/>
      <c:pieChart>
        <c:varyColors val="1"/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/>
      <c:pieChart>
        <c:varyColors val="1"/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/>
      <c:pieChart>
        <c:varyColors val="1"/>
        <c:ser>
          <c:idx val="0"/>
          <c:order val="0"/>
          <c:explosion val="8"/>
          <c:cat>
            <c:strRef>
              <c:f>Plan1!$A$12:$A$14</c:f>
              <c:strCache>
                <c:ptCount val="3"/>
                <c:pt idx="0">
                  <c:v>ICMS</c:v>
                </c:pt>
                <c:pt idx="1">
                  <c:v>IPVA</c:v>
                </c:pt>
                <c:pt idx="2">
                  <c:v>FPM</c:v>
                </c:pt>
              </c:strCache>
            </c:strRef>
          </c:cat>
          <c:val>
            <c:numRef>
              <c:f>Plan1!$B$12:$B$14</c:f>
              <c:numCache>
                <c:formatCode>#,##0</c:formatCode>
                <c:ptCount val="3"/>
                <c:pt idx="0">
                  <c:v>429705713</c:v>
                </c:pt>
                <c:pt idx="1">
                  <c:v>208576148</c:v>
                </c:pt>
                <c:pt idx="2">
                  <c:v>182388513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plotArea>
      <c:layout>
        <c:manualLayout>
          <c:layoutTarget val="inner"/>
          <c:xMode val="edge"/>
          <c:yMode val="edge"/>
          <c:x val="7.2490072189849777E-2"/>
          <c:y val="3.7703513281919475E-2"/>
          <c:w val="0.62333911034084366"/>
          <c:h val="0.92459297343616109"/>
        </c:manualLayout>
      </c:layout>
      <c:pieChart>
        <c:varyColors val="1"/>
        <c:ser>
          <c:idx val="0"/>
          <c:order val="0"/>
          <c:explosion val="25"/>
          <c:dPt>
            <c:idx val="0"/>
            <c:explosion val="0"/>
          </c:dPt>
          <c:cat>
            <c:strRef>
              <c:f>Plan1!$A$23:$A$24</c:f>
              <c:strCache>
                <c:ptCount val="2"/>
                <c:pt idx="0">
                  <c:v>RECEITAS PRÓPRIAS</c:v>
                </c:pt>
                <c:pt idx="1">
                  <c:v>TRANSFERÊNCIAS</c:v>
                </c:pt>
              </c:strCache>
            </c:strRef>
          </c:cat>
          <c:val>
            <c:numRef>
              <c:f>Plan1!$B$23:$B$24</c:f>
              <c:numCache>
                <c:formatCode>#,##0</c:formatCode>
                <c:ptCount val="2"/>
                <c:pt idx="0">
                  <c:v>1377599630</c:v>
                </c:pt>
                <c:pt idx="1">
                  <c:v>820670374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calmeida\Desktop\SMF\Instru&#231;&#227;o%20Normativa%20do%20Tipo%20Construtivo.pdf" TargetMode="External"/><Relationship Id="rId2" Type="http://schemas.openxmlformats.org/officeDocument/2006/relationships/hyperlink" Target="file:///C:\Users\calmeida\Desktop\SMF\Manual%20de%20Averba&#231;&#245;es.pdf" TargetMode="External"/><Relationship Id="rId1" Type="http://schemas.openxmlformats.org/officeDocument/2006/relationships/slide" Target="../slides/slide12.xml"/><Relationship Id="rId5" Type="http://schemas.openxmlformats.org/officeDocument/2006/relationships/hyperlink" Target="file:///C:\Users\calmeida\Desktop\SMF\decl_aco_IPTU.doc" TargetMode="External"/><Relationship Id="rId4" Type="http://schemas.openxmlformats.org/officeDocument/2006/relationships/hyperlink" Target="file:///C:\Users\calmeida\Desktop\SMF\Declara&#231;&#227;o%20de%20Posse.pdf" TargetMode="Externa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Portal%20do%20Conhecimento%20da%20SMF_ATM.htm" TargetMode="Externa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slide" Target="../slides/slide18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file:///D:\SMF\v&#237;deo%20acesso%20consultas.mp4" TargetMode="External"/><Relationship Id="rId2" Type="http://schemas.openxmlformats.org/officeDocument/2006/relationships/hyperlink" Target="file:///G:\SMF\v&#237;deo%20acesso%20consultas.mp4" TargetMode="External"/><Relationship Id="rId1" Type="http://schemas.openxmlformats.org/officeDocument/2006/relationships/slide" Target="../slides/slide18.xml"/><Relationship Id="rId4" Type="http://schemas.openxmlformats.org/officeDocument/2006/relationships/slide" Target="../slides/slide26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calmeida\Desktop\SMF\Declara&#231;&#227;o%20de%20Posse.pdf" TargetMode="External"/><Relationship Id="rId2" Type="http://schemas.openxmlformats.org/officeDocument/2006/relationships/hyperlink" Target="file:///C:\Users\calmeida\Desktop\SMF\Instru&#231;&#227;o%20Normativa%20do%20Tipo%20Construtivo.pdf" TargetMode="External"/><Relationship Id="rId1" Type="http://schemas.openxmlformats.org/officeDocument/2006/relationships/hyperlink" Target="file:///C:\Users\calmeida\Desktop\SMF\Manual%20de%20Averba&#231;&#245;es.pdf" TargetMode="External"/><Relationship Id="rId4" Type="http://schemas.openxmlformats.org/officeDocument/2006/relationships/hyperlink" Target="file:///C:\Users\calmeida\Desktop\SMF\decl_aco_IPTU.doc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Portal%20do%20Conhecimento%20da%20SMF_ATM.htm" TargetMode="External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hyperlink" Target="file:///D:\SMF\v&#237;deo%20acesso%20consultas.mp4" TargetMode="External"/><Relationship Id="rId1" Type="http://schemas.openxmlformats.org/officeDocument/2006/relationships/hyperlink" Target="file:///G:\SMF\v&#237;deo%20acesso%20consultas.mp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802B3F-C9D3-4DFE-8247-893CB4D6694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32860BC-E5FF-416C-8165-825CAA12D33F}">
      <dgm:prSet custT="1"/>
      <dgm:spPr>
        <a:ln>
          <a:solidFill>
            <a:schemeClr val="bg1"/>
          </a:solidFill>
        </a:ln>
      </dgm:spPr>
      <dgm:t>
        <a:bodyPr/>
        <a:lstStyle/>
        <a:p>
          <a:pPr rtl="0"/>
          <a:r>
            <a:rPr lang="pt-BR" sz="2600" dirty="0" smtClean="0"/>
            <a:t>Intensiva utilização de informações </a:t>
          </a:r>
          <a:r>
            <a:rPr lang="pt-BR" sz="2600" dirty="0" err="1" smtClean="0"/>
            <a:t>Georreferenciadas</a:t>
          </a:r>
          <a:r>
            <a:rPr lang="pt-BR" sz="2600" dirty="0" smtClean="0"/>
            <a:t> – </a:t>
          </a:r>
          <a:r>
            <a:rPr lang="pt-BR" sz="2000" baseline="0" dirty="0" smtClean="0">
              <a:solidFill>
                <a:schemeClr val="bg1"/>
              </a:solidFill>
              <a:latin typeface="Arial Rounded MT Bold"/>
              <a:hlinkClick xmlns:r="http://schemas.openxmlformats.org/officeDocument/2006/relationships" r:id="rId1" action="ppaction://hlinksldjump"/>
            </a:rPr>
            <a:t>SIG</a:t>
          </a:r>
          <a:r>
            <a:rPr lang="pt-BR" sz="2600" dirty="0" smtClean="0"/>
            <a:t> </a:t>
          </a:r>
          <a:endParaRPr lang="pt-BR" sz="2600" dirty="0"/>
        </a:p>
      </dgm:t>
    </dgm:pt>
    <dgm:pt modelId="{20989869-B9C6-4237-B5D9-B291E466476E}" type="parTrans" cxnId="{60606D5C-993D-4904-A6A8-A14F8E29E6FA}">
      <dgm:prSet/>
      <dgm:spPr/>
      <dgm:t>
        <a:bodyPr/>
        <a:lstStyle/>
        <a:p>
          <a:endParaRPr lang="pt-BR"/>
        </a:p>
      </dgm:t>
    </dgm:pt>
    <dgm:pt modelId="{D1E53878-550B-4F52-BD58-F0815C4987BA}" type="sibTrans" cxnId="{60606D5C-993D-4904-A6A8-A14F8E29E6FA}">
      <dgm:prSet/>
      <dgm:spPr/>
      <dgm:t>
        <a:bodyPr/>
        <a:lstStyle/>
        <a:p>
          <a:endParaRPr lang="pt-BR"/>
        </a:p>
      </dgm:t>
    </dgm:pt>
    <dgm:pt modelId="{55ED2C8C-C24B-47A2-8C29-979E0F0A4B34}">
      <dgm:prSet/>
      <dgm:spPr/>
      <dgm:t>
        <a:bodyPr/>
        <a:lstStyle/>
        <a:p>
          <a:pPr rtl="0"/>
          <a:r>
            <a:rPr lang="pt-BR" dirty="0" smtClean="0"/>
            <a:t>Manualização de procedimentos</a:t>
          </a:r>
          <a:endParaRPr lang="pt-BR" dirty="0"/>
        </a:p>
      </dgm:t>
    </dgm:pt>
    <dgm:pt modelId="{E22C2FD8-7F96-473C-AF94-6442BFD6F3CD}" type="parTrans" cxnId="{3B509330-08F4-49D0-8D7D-0C6EDC7DA1B4}">
      <dgm:prSet/>
      <dgm:spPr/>
      <dgm:t>
        <a:bodyPr/>
        <a:lstStyle/>
        <a:p>
          <a:endParaRPr lang="pt-BR"/>
        </a:p>
      </dgm:t>
    </dgm:pt>
    <dgm:pt modelId="{D6D51662-1D57-4852-8B17-0853F7ACC8BB}" type="sibTrans" cxnId="{3B509330-08F4-49D0-8D7D-0C6EDC7DA1B4}">
      <dgm:prSet/>
      <dgm:spPr/>
      <dgm:t>
        <a:bodyPr/>
        <a:lstStyle/>
        <a:p>
          <a:endParaRPr lang="pt-BR"/>
        </a:p>
      </dgm:t>
    </dgm:pt>
    <dgm:pt modelId="{87958F50-2AAC-4CAC-AC87-E3D4ACA394C0}">
      <dgm:prSet/>
      <dgm:spPr/>
      <dgm:t>
        <a:bodyPr/>
        <a:lstStyle/>
        <a:p>
          <a:pPr rtl="0"/>
          <a:r>
            <a:rPr lang="pt-BR" dirty="0" smtClean="0">
              <a:hlinkClick xmlns:r="http://schemas.openxmlformats.org/officeDocument/2006/relationships" r:id="rId2" action="ppaction://hlinkfile"/>
            </a:rPr>
            <a:t>Manual de Averbações</a:t>
          </a:r>
          <a:r>
            <a:rPr lang="pt-BR" dirty="0" smtClean="0"/>
            <a:t>;</a:t>
          </a:r>
          <a:endParaRPr lang="pt-BR" dirty="0"/>
        </a:p>
      </dgm:t>
    </dgm:pt>
    <dgm:pt modelId="{A97BC388-970D-45B4-B9AE-DB24D6FF8760}" type="parTrans" cxnId="{73B534F7-AA96-4626-A7DA-99B642C88A6F}">
      <dgm:prSet/>
      <dgm:spPr/>
      <dgm:t>
        <a:bodyPr/>
        <a:lstStyle/>
        <a:p>
          <a:endParaRPr lang="pt-BR"/>
        </a:p>
      </dgm:t>
    </dgm:pt>
    <dgm:pt modelId="{271B11D3-A665-4578-B33E-FD0CE1FDCDB2}" type="sibTrans" cxnId="{73B534F7-AA96-4626-A7DA-99B642C88A6F}">
      <dgm:prSet/>
      <dgm:spPr/>
      <dgm:t>
        <a:bodyPr/>
        <a:lstStyle/>
        <a:p>
          <a:endParaRPr lang="pt-BR"/>
        </a:p>
      </dgm:t>
    </dgm:pt>
    <dgm:pt modelId="{7F3518FB-3181-4808-84F5-A5A9AA1E5135}">
      <dgm:prSet/>
      <dgm:spPr/>
      <dgm:t>
        <a:bodyPr/>
        <a:lstStyle/>
        <a:p>
          <a:pPr rtl="0"/>
          <a:r>
            <a:rPr lang="pt-BR" dirty="0" smtClean="0">
              <a:hlinkClick xmlns:r="http://schemas.openxmlformats.org/officeDocument/2006/relationships" r:id="rId3" action="ppaction://hlinkfile"/>
            </a:rPr>
            <a:t>Instrução Normativa do Tipo Construtivo</a:t>
          </a:r>
          <a:r>
            <a:rPr lang="pt-BR" dirty="0" smtClean="0"/>
            <a:t>;</a:t>
          </a:r>
          <a:endParaRPr lang="pt-BR" dirty="0"/>
        </a:p>
      </dgm:t>
    </dgm:pt>
    <dgm:pt modelId="{233A0769-AFF3-4A42-A9AB-ABC18164482E}" type="parTrans" cxnId="{7EF0E883-3839-473B-B276-297459429E98}">
      <dgm:prSet/>
      <dgm:spPr/>
      <dgm:t>
        <a:bodyPr/>
        <a:lstStyle/>
        <a:p>
          <a:endParaRPr lang="pt-BR"/>
        </a:p>
      </dgm:t>
    </dgm:pt>
    <dgm:pt modelId="{038DCC6D-8416-4232-B418-9141C969B211}" type="sibTrans" cxnId="{7EF0E883-3839-473B-B276-297459429E98}">
      <dgm:prSet/>
      <dgm:spPr/>
      <dgm:t>
        <a:bodyPr/>
        <a:lstStyle/>
        <a:p>
          <a:endParaRPr lang="pt-BR"/>
        </a:p>
      </dgm:t>
    </dgm:pt>
    <dgm:pt modelId="{67B30784-224C-482D-804E-61A55D7ED606}">
      <dgm:prSet/>
      <dgm:spPr/>
      <dgm:t>
        <a:bodyPr/>
        <a:lstStyle/>
        <a:p>
          <a:pPr rtl="0"/>
          <a:r>
            <a:rPr lang="pt-BR" dirty="0" smtClean="0"/>
            <a:t>Instrumentos cadastrais para facilitar o acesso do cidadão</a:t>
          </a:r>
          <a:endParaRPr lang="pt-BR" dirty="0"/>
        </a:p>
      </dgm:t>
    </dgm:pt>
    <dgm:pt modelId="{8FC4D571-964A-4876-A6DF-D69E28477368}" type="parTrans" cxnId="{777D78B8-52C3-4D3B-B5D4-0D2BE18E603E}">
      <dgm:prSet/>
      <dgm:spPr/>
      <dgm:t>
        <a:bodyPr/>
        <a:lstStyle/>
        <a:p>
          <a:endParaRPr lang="pt-BR"/>
        </a:p>
      </dgm:t>
    </dgm:pt>
    <dgm:pt modelId="{424BECE3-7D57-4149-82C6-170A3CBEA103}" type="sibTrans" cxnId="{777D78B8-52C3-4D3B-B5D4-0D2BE18E603E}">
      <dgm:prSet/>
      <dgm:spPr/>
      <dgm:t>
        <a:bodyPr/>
        <a:lstStyle/>
        <a:p>
          <a:endParaRPr lang="pt-BR"/>
        </a:p>
      </dgm:t>
    </dgm:pt>
    <dgm:pt modelId="{09055030-18ED-4CAE-B398-5BADEAA0FBE4}">
      <dgm:prSet/>
      <dgm:spPr/>
      <dgm:t>
        <a:bodyPr/>
        <a:lstStyle/>
        <a:p>
          <a:pPr rtl="0"/>
          <a:r>
            <a:rPr lang="pt-BR" dirty="0" smtClean="0">
              <a:hlinkClick xmlns:r="http://schemas.openxmlformats.org/officeDocument/2006/relationships" r:id="rId4" action="ppaction://hlinkfile"/>
            </a:rPr>
            <a:t>Declaração de Posse</a:t>
          </a:r>
          <a:r>
            <a:rPr lang="pt-BR" dirty="0" smtClean="0"/>
            <a:t>;</a:t>
          </a:r>
          <a:endParaRPr lang="pt-BR" dirty="0"/>
        </a:p>
      </dgm:t>
    </dgm:pt>
    <dgm:pt modelId="{BDE603A8-C536-479F-A2C5-9364148993CE}" type="parTrans" cxnId="{BE3D2386-5C3B-43F4-BA6B-B2C696BC03A9}">
      <dgm:prSet/>
      <dgm:spPr/>
      <dgm:t>
        <a:bodyPr/>
        <a:lstStyle/>
        <a:p>
          <a:endParaRPr lang="pt-BR"/>
        </a:p>
      </dgm:t>
    </dgm:pt>
    <dgm:pt modelId="{DE6BC622-50E8-430E-925E-0F580B0D4BDB}" type="sibTrans" cxnId="{BE3D2386-5C3B-43F4-BA6B-B2C696BC03A9}">
      <dgm:prSet/>
      <dgm:spPr/>
      <dgm:t>
        <a:bodyPr/>
        <a:lstStyle/>
        <a:p>
          <a:endParaRPr lang="pt-BR"/>
        </a:p>
      </dgm:t>
    </dgm:pt>
    <dgm:pt modelId="{83464193-975C-4FA5-A155-7DD3FF60506F}">
      <dgm:prSet/>
      <dgm:spPr/>
      <dgm:t>
        <a:bodyPr/>
        <a:lstStyle/>
        <a:p>
          <a:pPr rtl="0"/>
          <a:r>
            <a:rPr lang="pt-BR" dirty="0" smtClean="0">
              <a:hlinkClick xmlns:r="http://schemas.openxmlformats.org/officeDocument/2006/relationships" r:id="rId5" action="ppaction://hlinkfile"/>
            </a:rPr>
            <a:t>Declaração de Área Construída</a:t>
          </a:r>
          <a:r>
            <a:rPr lang="pt-BR" dirty="0" smtClean="0"/>
            <a:t>;</a:t>
          </a:r>
          <a:endParaRPr lang="pt-BR" dirty="0"/>
        </a:p>
      </dgm:t>
    </dgm:pt>
    <dgm:pt modelId="{9FB22EB1-D3F7-43D4-A8E8-9E2EB2A81277}" type="parTrans" cxnId="{21747D2D-31E7-4D6F-8B86-6B0421434F97}">
      <dgm:prSet/>
      <dgm:spPr/>
      <dgm:t>
        <a:bodyPr/>
        <a:lstStyle/>
        <a:p>
          <a:endParaRPr lang="pt-BR"/>
        </a:p>
      </dgm:t>
    </dgm:pt>
    <dgm:pt modelId="{0AC9BF3C-9D92-49A1-9C92-F889DE5C834A}" type="sibTrans" cxnId="{21747D2D-31E7-4D6F-8B86-6B0421434F97}">
      <dgm:prSet/>
      <dgm:spPr/>
      <dgm:t>
        <a:bodyPr/>
        <a:lstStyle/>
        <a:p>
          <a:endParaRPr lang="pt-BR"/>
        </a:p>
      </dgm:t>
    </dgm:pt>
    <dgm:pt modelId="{C215D344-A669-47B7-B498-76FD16C0B113}" type="pres">
      <dgm:prSet presAssocID="{9E802B3F-C9D3-4DFE-8247-893CB4D6694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3E8CB4E-C502-4AF2-85A9-104ADB533FDD}" type="pres">
      <dgm:prSet presAssocID="{332860BC-E5FF-416C-8165-825CAA12D33F}" presName="parentText" presStyleLbl="node1" presStyleIdx="0" presStyleCnt="3" custLinFactY="-7325" custLinFactNeighborX="-27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D96439-9CDD-4875-90AB-EED870FBF948}" type="pres">
      <dgm:prSet presAssocID="{D1E53878-550B-4F52-BD58-F0815C4987BA}" presName="spacer" presStyleCnt="0"/>
      <dgm:spPr/>
    </dgm:pt>
    <dgm:pt modelId="{111AD954-38A3-449C-AED4-14A367036D67}" type="pres">
      <dgm:prSet presAssocID="{55ED2C8C-C24B-47A2-8C29-979E0F0A4B3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290A390-6E01-4C04-9139-F9142A2910E0}" type="pres">
      <dgm:prSet presAssocID="{55ED2C8C-C24B-47A2-8C29-979E0F0A4B3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2859D44-4359-4F65-99E7-8A6B8E2CFE3B}" type="pres">
      <dgm:prSet presAssocID="{67B30784-224C-482D-804E-61A55D7ED60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5910121-F9B5-411F-A63A-4C54FB6443F4}" type="pres">
      <dgm:prSet presAssocID="{67B30784-224C-482D-804E-61A55D7ED606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9498DE8-2243-4BE2-A5AC-AD3D5E891494}" type="presOf" srcId="{332860BC-E5FF-416C-8165-825CAA12D33F}" destId="{C3E8CB4E-C502-4AF2-85A9-104ADB533FDD}" srcOrd="0" destOrd="0" presId="urn:microsoft.com/office/officeart/2005/8/layout/vList2"/>
    <dgm:cxn modelId="{8BB5F926-7BDF-4FDF-8AA6-EC666646A5E0}" type="presOf" srcId="{09055030-18ED-4CAE-B398-5BADEAA0FBE4}" destId="{05910121-F9B5-411F-A63A-4C54FB6443F4}" srcOrd="0" destOrd="0" presId="urn:microsoft.com/office/officeart/2005/8/layout/vList2"/>
    <dgm:cxn modelId="{0BBC0C8E-EA1F-4F01-B0F8-ABD92B3706B9}" type="presOf" srcId="{67B30784-224C-482D-804E-61A55D7ED606}" destId="{22859D44-4359-4F65-99E7-8A6B8E2CFE3B}" srcOrd="0" destOrd="0" presId="urn:microsoft.com/office/officeart/2005/8/layout/vList2"/>
    <dgm:cxn modelId="{CB7F1C53-BE90-4040-BC7D-1947A33ECDDE}" type="presOf" srcId="{7F3518FB-3181-4808-84F5-A5A9AA1E5135}" destId="{5290A390-6E01-4C04-9139-F9142A2910E0}" srcOrd="0" destOrd="1" presId="urn:microsoft.com/office/officeart/2005/8/layout/vList2"/>
    <dgm:cxn modelId="{777D78B8-52C3-4D3B-B5D4-0D2BE18E603E}" srcId="{9E802B3F-C9D3-4DFE-8247-893CB4D66944}" destId="{67B30784-224C-482D-804E-61A55D7ED606}" srcOrd="2" destOrd="0" parTransId="{8FC4D571-964A-4876-A6DF-D69E28477368}" sibTransId="{424BECE3-7D57-4149-82C6-170A3CBEA103}"/>
    <dgm:cxn modelId="{E1C42E39-4CD9-478A-B088-D6E09BBD19EB}" type="presOf" srcId="{9E802B3F-C9D3-4DFE-8247-893CB4D66944}" destId="{C215D344-A669-47B7-B498-76FD16C0B113}" srcOrd="0" destOrd="0" presId="urn:microsoft.com/office/officeart/2005/8/layout/vList2"/>
    <dgm:cxn modelId="{BE3D2386-5C3B-43F4-BA6B-B2C696BC03A9}" srcId="{67B30784-224C-482D-804E-61A55D7ED606}" destId="{09055030-18ED-4CAE-B398-5BADEAA0FBE4}" srcOrd="0" destOrd="0" parTransId="{BDE603A8-C536-479F-A2C5-9364148993CE}" sibTransId="{DE6BC622-50E8-430E-925E-0F580B0D4BDB}"/>
    <dgm:cxn modelId="{73B534F7-AA96-4626-A7DA-99B642C88A6F}" srcId="{55ED2C8C-C24B-47A2-8C29-979E0F0A4B34}" destId="{87958F50-2AAC-4CAC-AC87-E3D4ACA394C0}" srcOrd="0" destOrd="0" parTransId="{A97BC388-970D-45B4-B9AE-DB24D6FF8760}" sibTransId="{271B11D3-A665-4578-B33E-FD0CE1FDCDB2}"/>
    <dgm:cxn modelId="{459A3EFE-8619-4310-B7E0-33373458F68F}" type="presOf" srcId="{55ED2C8C-C24B-47A2-8C29-979E0F0A4B34}" destId="{111AD954-38A3-449C-AED4-14A367036D67}" srcOrd="0" destOrd="0" presId="urn:microsoft.com/office/officeart/2005/8/layout/vList2"/>
    <dgm:cxn modelId="{21747D2D-31E7-4D6F-8B86-6B0421434F97}" srcId="{67B30784-224C-482D-804E-61A55D7ED606}" destId="{83464193-975C-4FA5-A155-7DD3FF60506F}" srcOrd="1" destOrd="0" parTransId="{9FB22EB1-D3F7-43D4-A8E8-9E2EB2A81277}" sibTransId="{0AC9BF3C-9D92-49A1-9C92-F889DE5C834A}"/>
    <dgm:cxn modelId="{60606D5C-993D-4904-A6A8-A14F8E29E6FA}" srcId="{9E802B3F-C9D3-4DFE-8247-893CB4D66944}" destId="{332860BC-E5FF-416C-8165-825CAA12D33F}" srcOrd="0" destOrd="0" parTransId="{20989869-B9C6-4237-B5D9-B291E466476E}" sibTransId="{D1E53878-550B-4F52-BD58-F0815C4987BA}"/>
    <dgm:cxn modelId="{93132BE8-D782-4187-867F-D8B06B09DAE2}" type="presOf" srcId="{83464193-975C-4FA5-A155-7DD3FF60506F}" destId="{05910121-F9B5-411F-A63A-4C54FB6443F4}" srcOrd="0" destOrd="1" presId="urn:microsoft.com/office/officeart/2005/8/layout/vList2"/>
    <dgm:cxn modelId="{7EF0E883-3839-473B-B276-297459429E98}" srcId="{55ED2C8C-C24B-47A2-8C29-979E0F0A4B34}" destId="{7F3518FB-3181-4808-84F5-A5A9AA1E5135}" srcOrd="1" destOrd="0" parTransId="{233A0769-AFF3-4A42-A9AB-ABC18164482E}" sibTransId="{038DCC6D-8416-4232-B418-9141C969B211}"/>
    <dgm:cxn modelId="{3B509330-08F4-49D0-8D7D-0C6EDC7DA1B4}" srcId="{9E802B3F-C9D3-4DFE-8247-893CB4D66944}" destId="{55ED2C8C-C24B-47A2-8C29-979E0F0A4B34}" srcOrd="1" destOrd="0" parTransId="{E22C2FD8-7F96-473C-AF94-6442BFD6F3CD}" sibTransId="{D6D51662-1D57-4852-8B17-0853F7ACC8BB}"/>
    <dgm:cxn modelId="{53AAF349-FACB-4919-A5FE-85495B957403}" type="presOf" srcId="{87958F50-2AAC-4CAC-AC87-E3D4ACA394C0}" destId="{5290A390-6E01-4C04-9139-F9142A2910E0}" srcOrd="0" destOrd="0" presId="urn:microsoft.com/office/officeart/2005/8/layout/vList2"/>
    <dgm:cxn modelId="{A10B377C-6FAE-4219-8C7B-B341B5D6D05C}" type="presParOf" srcId="{C215D344-A669-47B7-B498-76FD16C0B113}" destId="{C3E8CB4E-C502-4AF2-85A9-104ADB533FDD}" srcOrd="0" destOrd="0" presId="urn:microsoft.com/office/officeart/2005/8/layout/vList2"/>
    <dgm:cxn modelId="{F943171E-48F1-4CF1-9445-0AB17694C25E}" type="presParOf" srcId="{C215D344-A669-47B7-B498-76FD16C0B113}" destId="{34D96439-9CDD-4875-90AB-EED870FBF948}" srcOrd="1" destOrd="0" presId="urn:microsoft.com/office/officeart/2005/8/layout/vList2"/>
    <dgm:cxn modelId="{8717AED8-9843-49D8-A0A4-6FD5BA0F2995}" type="presParOf" srcId="{C215D344-A669-47B7-B498-76FD16C0B113}" destId="{111AD954-38A3-449C-AED4-14A367036D67}" srcOrd="2" destOrd="0" presId="urn:microsoft.com/office/officeart/2005/8/layout/vList2"/>
    <dgm:cxn modelId="{F70967CB-AB1B-4F0C-9A3D-217F4EFFB291}" type="presParOf" srcId="{C215D344-A669-47B7-B498-76FD16C0B113}" destId="{5290A390-6E01-4C04-9139-F9142A2910E0}" srcOrd="3" destOrd="0" presId="urn:microsoft.com/office/officeart/2005/8/layout/vList2"/>
    <dgm:cxn modelId="{414F73B5-387F-4C75-B337-2818F4E3A673}" type="presParOf" srcId="{C215D344-A669-47B7-B498-76FD16C0B113}" destId="{22859D44-4359-4F65-99E7-8A6B8E2CFE3B}" srcOrd="4" destOrd="0" presId="urn:microsoft.com/office/officeart/2005/8/layout/vList2"/>
    <dgm:cxn modelId="{D455FC13-50D2-4231-9C33-3DF5CEE98D06}" type="presParOf" srcId="{C215D344-A669-47B7-B498-76FD16C0B113}" destId="{05910121-F9B5-411F-A63A-4C54FB6443F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303E43-C568-4620-9A30-CBE9EC69FAF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C46DF6B-9609-4F0D-B737-9C6A0A8B11DA}">
      <dgm:prSet/>
      <dgm:spPr/>
      <dgm:t>
        <a:bodyPr/>
        <a:lstStyle/>
        <a:p>
          <a:pPr rtl="0"/>
          <a:r>
            <a:rPr lang="pt-BR" dirty="0" smtClean="0"/>
            <a:t>Procedimentos automatizados </a:t>
          </a:r>
          <a:endParaRPr lang="pt-BR" dirty="0"/>
        </a:p>
      </dgm:t>
    </dgm:pt>
    <dgm:pt modelId="{5393597E-60BC-49F7-A1C7-1FFDD04459BD}" type="parTrans" cxnId="{8C54FAEC-221A-4C11-8E31-F1FB827F746E}">
      <dgm:prSet/>
      <dgm:spPr/>
      <dgm:t>
        <a:bodyPr/>
        <a:lstStyle/>
        <a:p>
          <a:endParaRPr lang="pt-BR"/>
        </a:p>
      </dgm:t>
    </dgm:pt>
    <dgm:pt modelId="{32D2E2A5-9DC7-4619-A7EA-1E93219F992F}" type="sibTrans" cxnId="{8C54FAEC-221A-4C11-8E31-F1FB827F746E}">
      <dgm:prSet/>
      <dgm:spPr/>
      <dgm:t>
        <a:bodyPr/>
        <a:lstStyle/>
        <a:p>
          <a:endParaRPr lang="pt-BR"/>
        </a:p>
      </dgm:t>
    </dgm:pt>
    <dgm:pt modelId="{2BD2409E-46C9-49AB-B22E-EA0BFEE73B8C}">
      <dgm:prSet/>
      <dgm:spPr/>
      <dgm:t>
        <a:bodyPr/>
        <a:lstStyle/>
        <a:p>
          <a:pPr rtl="0"/>
          <a:r>
            <a:rPr lang="pt-BR" dirty="0" smtClean="0">
              <a:hlinkClick xmlns:r="http://schemas.openxmlformats.org/officeDocument/2006/relationships" r:id="rId1" action="ppaction://hlinkfile"/>
            </a:rPr>
            <a:t>Atualização do sujeito passivo do IPTU - Averbação Guia do ITBI</a:t>
          </a:r>
          <a:r>
            <a:rPr lang="pt-BR" dirty="0" smtClean="0"/>
            <a:t>;</a:t>
          </a:r>
          <a:endParaRPr lang="pt-BR" dirty="0"/>
        </a:p>
      </dgm:t>
    </dgm:pt>
    <dgm:pt modelId="{1E47E812-BB50-4FAE-A871-AF3F91E68FB8}" type="parTrans" cxnId="{166D9140-E938-4076-9676-95F6E89282E4}">
      <dgm:prSet/>
      <dgm:spPr/>
      <dgm:t>
        <a:bodyPr/>
        <a:lstStyle/>
        <a:p>
          <a:endParaRPr lang="pt-BR"/>
        </a:p>
      </dgm:t>
    </dgm:pt>
    <dgm:pt modelId="{3AA6BB29-21AB-45A1-BFB1-B3C438FB2F78}" type="sibTrans" cxnId="{166D9140-E938-4076-9676-95F6E89282E4}">
      <dgm:prSet/>
      <dgm:spPr/>
      <dgm:t>
        <a:bodyPr/>
        <a:lstStyle/>
        <a:p>
          <a:endParaRPr lang="pt-BR"/>
        </a:p>
      </dgm:t>
    </dgm:pt>
    <dgm:pt modelId="{93562CE9-6808-4A18-A909-A8AA5ECD6C64}">
      <dgm:prSet/>
      <dgm:spPr/>
      <dgm:t>
        <a:bodyPr/>
        <a:lstStyle/>
        <a:p>
          <a:pPr rtl="0"/>
          <a:r>
            <a:rPr lang="pt-BR" dirty="0" smtClean="0"/>
            <a:t>Utilização de robôs para atividades repetitivas;</a:t>
          </a:r>
          <a:endParaRPr lang="pt-BR" dirty="0"/>
        </a:p>
      </dgm:t>
    </dgm:pt>
    <dgm:pt modelId="{8D39B943-0305-40CA-B406-AC0510ABEA99}" type="parTrans" cxnId="{BCAE8A4B-846E-460C-8D24-FACA310395B3}">
      <dgm:prSet/>
      <dgm:spPr/>
      <dgm:t>
        <a:bodyPr/>
        <a:lstStyle/>
        <a:p>
          <a:endParaRPr lang="pt-BR"/>
        </a:p>
      </dgm:t>
    </dgm:pt>
    <dgm:pt modelId="{58BA870B-5799-4442-970A-6BF7BB5049F4}" type="sibTrans" cxnId="{BCAE8A4B-846E-460C-8D24-FACA310395B3}">
      <dgm:prSet/>
      <dgm:spPr/>
      <dgm:t>
        <a:bodyPr/>
        <a:lstStyle/>
        <a:p>
          <a:endParaRPr lang="pt-BR"/>
        </a:p>
      </dgm:t>
    </dgm:pt>
    <dgm:pt modelId="{1B279C28-DE8D-45A2-8E86-30C9D3917004}">
      <dgm:prSet/>
      <dgm:spPr/>
      <dgm:t>
        <a:bodyPr/>
        <a:lstStyle/>
        <a:p>
          <a:pPr rtl="0"/>
          <a:r>
            <a:rPr lang="pt-BR" dirty="0" smtClean="0"/>
            <a:t>Rotinas intra e intersetoriais: </a:t>
          </a:r>
          <a:endParaRPr lang="pt-BR" dirty="0"/>
        </a:p>
      </dgm:t>
    </dgm:pt>
    <dgm:pt modelId="{A3C529E7-8048-4284-B9D2-50E2F4E68028}" type="parTrans" cxnId="{EFF1D202-4142-4481-9E33-88A2BD320471}">
      <dgm:prSet/>
      <dgm:spPr/>
      <dgm:t>
        <a:bodyPr/>
        <a:lstStyle/>
        <a:p>
          <a:endParaRPr lang="pt-BR"/>
        </a:p>
      </dgm:t>
    </dgm:pt>
    <dgm:pt modelId="{42BCF9F6-7305-473E-BC45-B71D8691A00C}" type="sibTrans" cxnId="{EFF1D202-4142-4481-9E33-88A2BD320471}">
      <dgm:prSet/>
      <dgm:spPr/>
      <dgm:t>
        <a:bodyPr/>
        <a:lstStyle/>
        <a:p>
          <a:endParaRPr lang="pt-BR"/>
        </a:p>
      </dgm:t>
    </dgm:pt>
    <dgm:pt modelId="{472D9CAB-644F-4CAD-9997-FA79C4309BE3}">
      <dgm:prSet/>
      <dgm:spPr/>
      <dgm:t>
        <a:bodyPr/>
        <a:lstStyle/>
        <a:p>
          <a:pPr rtl="0"/>
          <a:r>
            <a:rPr lang="pt-BR" dirty="0" smtClean="0"/>
            <a:t>Omissão de inscrição no IPTU detectada pelo do ITBI; </a:t>
          </a:r>
          <a:endParaRPr lang="pt-BR" dirty="0"/>
        </a:p>
      </dgm:t>
    </dgm:pt>
    <dgm:pt modelId="{E7F7FE6F-4F9A-4B42-8533-E22288075CFC}" type="parTrans" cxnId="{A789B77F-F78A-47A2-A8DD-D155B1606E78}">
      <dgm:prSet/>
      <dgm:spPr/>
      <dgm:t>
        <a:bodyPr/>
        <a:lstStyle/>
        <a:p>
          <a:endParaRPr lang="pt-BR"/>
        </a:p>
      </dgm:t>
    </dgm:pt>
    <dgm:pt modelId="{6BA45FB3-53F4-40FC-826B-AAC7CBE66088}" type="sibTrans" cxnId="{A789B77F-F78A-47A2-A8DD-D155B1606E78}">
      <dgm:prSet/>
      <dgm:spPr/>
      <dgm:t>
        <a:bodyPr/>
        <a:lstStyle/>
        <a:p>
          <a:endParaRPr lang="pt-BR"/>
        </a:p>
      </dgm:t>
    </dgm:pt>
    <dgm:pt modelId="{CA46CFA3-42CB-45F9-BC02-ED8C6E1F497B}">
      <dgm:prSet/>
      <dgm:spPr/>
      <dgm:t>
        <a:bodyPr/>
        <a:lstStyle/>
        <a:p>
          <a:pPr rtl="0"/>
          <a:r>
            <a:rPr lang="pt-BR" dirty="0" smtClean="0"/>
            <a:t>Pedido de “Habite-se” do urbanismo;</a:t>
          </a:r>
          <a:endParaRPr lang="pt-BR" dirty="0"/>
        </a:p>
      </dgm:t>
    </dgm:pt>
    <dgm:pt modelId="{B8D6583E-9EDE-42D7-98E2-D94DD58B1C76}" type="parTrans" cxnId="{0953FA32-223A-48F5-BA41-2E90617E4C07}">
      <dgm:prSet/>
      <dgm:spPr/>
      <dgm:t>
        <a:bodyPr/>
        <a:lstStyle/>
        <a:p>
          <a:endParaRPr lang="pt-BR"/>
        </a:p>
      </dgm:t>
    </dgm:pt>
    <dgm:pt modelId="{69F0716F-654E-4F85-BA7C-166E3AFBC255}" type="sibTrans" cxnId="{0953FA32-223A-48F5-BA41-2E90617E4C07}">
      <dgm:prSet/>
      <dgm:spPr/>
      <dgm:t>
        <a:bodyPr/>
        <a:lstStyle/>
        <a:p>
          <a:endParaRPr lang="pt-BR"/>
        </a:p>
      </dgm:t>
    </dgm:pt>
    <dgm:pt modelId="{2A7A5F5B-59A2-4A65-B9B3-7DB08A49754B}">
      <dgm:prSet/>
      <dgm:spPr/>
      <dgm:t>
        <a:bodyPr/>
        <a:lstStyle/>
        <a:p>
          <a:pPr rtl="0"/>
          <a:r>
            <a:rPr lang="pt-BR" dirty="0" smtClean="0"/>
            <a:t>Alvarás de Licenciamento;</a:t>
          </a:r>
          <a:endParaRPr lang="pt-BR" dirty="0"/>
        </a:p>
      </dgm:t>
    </dgm:pt>
    <dgm:pt modelId="{733638B9-57CB-454C-BBE0-6266772B4324}" type="parTrans" cxnId="{1655B7CE-7C7C-4F30-8010-03D10B4F8EBD}">
      <dgm:prSet/>
      <dgm:spPr/>
      <dgm:t>
        <a:bodyPr/>
        <a:lstStyle/>
        <a:p>
          <a:endParaRPr lang="pt-BR"/>
        </a:p>
      </dgm:t>
    </dgm:pt>
    <dgm:pt modelId="{15FF689C-8F64-4785-B642-3DF4A504D9DD}" type="sibTrans" cxnId="{1655B7CE-7C7C-4F30-8010-03D10B4F8EBD}">
      <dgm:prSet/>
      <dgm:spPr/>
      <dgm:t>
        <a:bodyPr/>
        <a:lstStyle/>
        <a:p>
          <a:endParaRPr lang="pt-BR"/>
        </a:p>
      </dgm:t>
    </dgm:pt>
    <dgm:pt modelId="{989456C0-4DCB-4F31-8A7C-21FFFC4F2862}" type="pres">
      <dgm:prSet presAssocID="{5B303E43-C568-4620-9A30-CBE9EC69FAF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F2D39FA-EA7A-44E4-956C-D8F40AD8B4CD}" type="pres">
      <dgm:prSet presAssocID="{EC46DF6B-9609-4F0D-B737-9C6A0A8B11DA}" presName="parentText" presStyleLbl="node1" presStyleIdx="0" presStyleCnt="2" custLinFactNeighborX="-745" custLinFactNeighborY="-405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7E6339-6E5F-486B-AEC5-49AC3EC9EB93}" type="pres">
      <dgm:prSet presAssocID="{EC46DF6B-9609-4F0D-B737-9C6A0A8B11D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DECB9C9-E5BA-4981-9CC4-1BBA34250C41}" type="pres">
      <dgm:prSet presAssocID="{1B279C28-DE8D-45A2-8E86-30C9D391700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C8226EA-E80A-4106-A678-8AD44D766241}" type="pres">
      <dgm:prSet presAssocID="{1B279C28-DE8D-45A2-8E86-30C9D391700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CAE8A4B-846E-460C-8D24-FACA310395B3}" srcId="{EC46DF6B-9609-4F0D-B737-9C6A0A8B11DA}" destId="{93562CE9-6808-4A18-A909-A8AA5ECD6C64}" srcOrd="1" destOrd="0" parTransId="{8D39B943-0305-40CA-B406-AC0510ABEA99}" sibTransId="{58BA870B-5799-4442-970A-6BF7BB5049F4}"/>
    <dgm:cxn modelId="{A789B77F-F78A-47A2-A8DD-D155B1606E78}" srcId="{1B279C28-DE8D-45A2-8E86-30C9D3917004}" destId="{472D9CAB-644F-4CAD-9997-FA79C4309BE3}" srcOrd="0" destOrd="0" parTransId="{E7F7FE6F-4F9A-4B42-8533-E22288075CFC}" sibTransId="{6BA45FB3-53F4-40FC-826B-AAC7CBE66088}"/>
    <dgm:cxn modelId="{86FBD106-C031-4C9F-A42F-32959B1B11AB}" type="presOf" srcId="{5B303E43-C568-4620-9A30-CBE9EC69FAF4}" destId="{989456C0-4DCB-4F31-8A7C-21FFFC4F2862}" srcOrd="0" destOrd="0" presId="urn:microsoft.com/office/officeart/2005/8/layout/vList2"/>
    <dgm:cxn modelId="{8C54FAEC-221A-4C11-8E31-F1FB827F746E}" srcId="{5B303E43-C568-4620-9A30-CBE9EC69FAF4}" destId="{EC46DF6B-9609-4F0D-B737-9C6A0A8B11DA}" srcOrd="0" destOrd="0" parTransId="{5393597E-60BC-49F7-A1C7-1FFDD04459BD}" sibTransId="{32D2E2A5-9DC7-4619-A7EA-1E93219F992F}"/>
    <dgm:cxn modelId="{E8483E7F-24A9-42C8-8D1E-BA53C99F9510}" type="presOf" srcId="{2BD2409E-46C9-49AB-B22E-EA0BFEE73B8C}" destId="{597E6339-6E5F-486B-AEC5-49AC3EC9EB93}" srcOrd="0" destOrd="0" presId="urn:microsoft.com/office/officeart/2005/8/layout/vList2"/>
    <dgm:cxn modelId="{B6E93942-54E0-4ECE-AA9C-92C41CA9570E}" type="presOf" srcId="{2A7A5F5B-59A2-4A65-B9B3-7DB08A49754B}" destId="{6C8226EA-E80A-4106-A678-8AD44D766241}" srcOrd="0" destOrd="2" presId="urn:microsoft.com/office/officeart/2005/8/layout/vList2"/>
    <dgm:cxn modelId="{58DB219E-EFC5-4CBD-9875-37CA7465403F}" type="presOf" srcId="{472D9CAB-644F-4CAD-9997-FA79C4309BE3}" destId="{6C8226EA-E80A-4106-A678-8AD44D766241}" srcOrd="0" destOrd="0" presId="urn:microsoft.com/office/officeart/2005/8/layout/vList2"/>
    <dgm:cxn modelId="{166D9140-E938-4076-9676-95F6E89282E4}" srcId="{EC46DF6B-9609-4F0D-B737-9C6A0A8B11DA}" destId="{2BD2409E-46C9-49AB-B22E-EA0BFEE73B8C}" srcOrd="0" destOrd="0" parTransId="{1E47E812-BB50-4FAE-A871-AF3F91E68FB8}" sibTransId="{3AA6BB29-21AB-45A1-BFB1-B3C438FB2F78}"/>
    <dgm:cxn modelId="{9ABE8B73-F908-4B55-851A-72DBC8C8DB3D}" type="presOf" srcId="{EC46DF6B-9609-4F0D-B737-9C6A0A8B11DA}" destId="{FF2D39FA-EA7A-44E4-956C-D8F40AD8B4CD}" srcOrd="0" destOrd="0" presId="urn:microsoft.com/office/officeart/2005/8/layout/vList2"/>
    <dgm:cxn modelId="{EFF1D202-4142-4481-9E33-88A2BD320471}" srcId="{5B303E43-C568-4620-9A30-CBE9EC69FAF4}" destId="{1B279C28-DE8D-45A2-8E86-30C9D3917004}" srcOrd="1" destOrd="0" parTransId="{A3C529E7-8048-4284-B9D2-50E2F4E68028}" sibTransId="{42BCF9F6-7305-473E-BC45-B71D8691A00C}"/>
    <dgm:cxn modelId="{87E2F2FD-408E-4461-93A7-156B0A9D9D83}" type="presOf" srcId="{1B279C28-DE8D-45A2-8E86-30C9D3917004}" destId="{ADECB9C9-E5BA-4981-9CC4-1BBA34250C41}" srcOrd="0" destOrd="0" presId="urn:microsoft.com/office/officeart/2005/8/layout/vList2"/>
    <dgm:cxn modelId="{B67515D9-14DA-4788-9452-5F76C2B47CDB}" type="presOf" srcId="{93562CE9-6808-4A18-A909-A8AA5ECD6C64}" destId="{597E6339-6E5F-486B-AEC5-49AC3EC9EB93}" srcOrd="0" destOrd="1" presId="urn:microsoft.com/office/officeart/2005/8/layout/vList2"/>
    <dgm:cxn modelId="{0953FA32-223A-48F5-BA41-2E90617E4C07}" srcId="{1B279C28-DE8D-45A2-8E86-30C9D3917004}" destId="{CA46CFA3-42CB-45F9-BC02-ED8C6E1F497B}" srcOrd="1" destOrd="0" parTransId="{B8D6583E-9EDE-42D7-98E2-D94DD58B1C76}" sibTransId="{69F0716F-654E-4F85-BA7C-166E3AFBC255}"/>
    <dgm:cxn modelId="{4D683262-E80F-4D87-AC8A-B8E760DD523D}" type="presOf" srcId="{CA46CFA3-42CB-45F9-BC02-ED8C6E1F497B}" destId="{6C8226EA-E80A-4106-A678-8AD44D766241}" srcOrd="0" destOrd="1" presId="urn:microsoft.com/office/officeart/2005/8/layout/vList2"/>
    <dgm:cxn modelId="{1655B7CE-7C7C-4F30-8010-03D10B4F8EBD}" srcId="{1B279C28-DE8D-45A2-8E86-30C9D3917004}" destId="{2A7A5F5B-59A2-4A65-B9B3-7DB08A49754B}" srcOrd="2" destOrd="0" parTransId="{733638B9-57CB-454C-BBE0-6266772B4324}" sibTransId="{15FF689C-8F64-4785-B642-3DF4A504D9DD}"/>
    <dgm:cxn modelId="{3C796F26-003D-46A5-93E3-846B3B1FD71C}" type="presParOf" srcId="{989456C0-4DCB-4F31-8A7C-21FFFC4F2862}" destId="{FF2D39FA-EA7A-44E4-956C-D8F40AD8B4CD}" srcOrd="0" destOrd="0" presId="urn:microsoft.com/office/officeart/2005/8/layout/vList2"/>
    <dgm:cxn modelId="{DEF987B4-40C9-4362-B0D6-244C1F0E1266}" type="presParOf" srcId="{989456C0-4DCB-4F31-8A7C-21FFFC4F2862}" destId="{597E6339-6E5F-486B-AEC5-49AC3EC9EB93}" srcOrd="1" destOrd="0" presId="urn:microsoft.com/office/officeart/2005/8/layout/vList2"/>
    <dgm:cxn modelId="{230E4CF9-A131-4D45-A2E9-59F79D35EAB1}" type="presParOf" srcId="{989456C0-4DCB-4F31-8A7C-21FFFC4F2862}" destId="{ADECB9C9-E5BA-4981-9CC4-1BBA34250C41}" srcOrd="2" destOrd="0" presId="urn:microsoft.com/office/officeart/2005/8/layout/vList2"/>
    <dgm:cxn modelId="{1B5EC1D9-0DBD-42F6-BB96-CE56A8961586}" type="presParOf" srcId="{989456C0-4DCB-4F31-8A7C-21FFFC4F2862}" destId="{6C8226EA-E80A-4106-A678-8AD44D766241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FEFD02-5FC5-4A1E-848F-DD5281F051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3ADA63B-DA0C-4E86-B79E-BD6988B74E70}">
      <dgm:prSet phldrT="[Tex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dirty="0" smtClean="0"/>
            <a:t>Cruzamentos com bases de dados externas (CAF, DETRAN, RFB)</a:t>
          </a:r>
        </a:p>
        <a:p>
          <a:pPr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dirty="0"/>
        </a:p>
      </dgm:t>
    </dgm:pt>
    <dgm:pt modelId="{5425EBFE-CFEF-49F4-B0FA-BEACE430B612}" type="parTrans" cxnId="{BDF40D24-9DC4-401C-BE74-F0A65925CF2B}">
      <dgm:prSet/>
      <dgm:spPr/>
      <dgm:t>
        <a:bodyPr/>
        <a:lstStyle/>
        <a:p>
          <a:endParaRPr lang="pt-BR"/>
        </a:p>
      </dgm:t>
    </dgm:pt>
    <dgm:pt modelId="{CCA4076E-C548-4977-9F92-BE340EB7096A}" type="sibTrans" cxnId="{BDF40D24-9DC4-401C-BE74-F0A65925CF2B}">
      <dgm:prSet/>
      <dgm:spPr/>
      <dgm:t>
        <a:bodyPr/>
        <a:lstStyle/>
        <a:p>
          <a:endParaRPr lang="pt-BR"/>
        </a:p>
      </dgm:t>
    </dgm:pt>
    <dgm:pt modelId="{B0076188-47CB-488C-89CD-E62E96F5E37B}">
      <dgm:prSet phldrT="[Texto]"/>
      <dgm:spPr/>
      <dgm:t>
        <a:bodyPr/>
        <a:lstStyle/>
        <a:p>
          <a:r>
            <a:rPr lang="pt-BR" dirty="0" smtClean="0"/>
            <a:t>Investimento em tecnologia</a:t>
          </a:r>
          <a:endParaRPr lang="pt-BR" dirty="0"/>
        </a:p>
      </dgm:t>
    </dgm:pt>
    <dgm:pt modelId="{8B0DB6C8-A18B-4C67-B958-6590524D185B}" type="parTrans" cxnId="{2005D7D6-0A82-4B7A-BD52-575B6F195480}">
      <dgm:prSet/>
      <dgm:spPr/>
      <dgm:t>
        <a:bodyPr/>
        <a:lstStyle/>
        <a:p>
          <a:endParaRPr lang="pt-BR"/>
        </a:p>
      </dgm:t>
    </dgm:pt>
    <dgm:pt modelId="{6656C8D9-9285-4C18-A347-FFA48DD8C480}" type="sibTrans" cxnId="{2005D7D6-0A82-4B7A-BD52-575B6F195480}">
      <dgm:prSet/>
      <dgm:spPr/>
      <dgm:t>
        <a:bodyPr/>
        <a:lstStyle/>
        <a:p>
          <a:endParaRPr lang="pt-BR"/>
        </a:p>
      </dgm:t>
    </dgm:pt>
    <dgm:pt modelId="{AA604978-D9B4-4B4D-A971-8ACD36B2ECF7}">
      <dgm:prSet phldrT="[Texto]"/>
      <dgm:spPr/>
      <dgm:t>
        <a:bodyPr/>
        <a:lstStyle/>
        <a:p>
          <a:r>
            <a:rPr lang="pt-BR" dirty="0" smtClean="0">
              <a:hlinkClick xmlns:r="http://schemas.openxmlformats.org/officeDocument/2006/relationships" r:id="rId1" action="ppaction://hlinksldjump"/>
            </a:rPr>
            <a:t>Digitalização de Documentos</a:t>
          </a:r>
          <a:r>
            <a:rPr lang="pt-BR" dirty="0" smtClean="0"/>
            <a:t> ;</a:t>
          </a:r>
          <a:endParaRPr lang="pt-BR" dirty="0"/>
        </a:p>
      </dgm:t>
    </dgm:pt>
    <dgm:pt modelId="{1507BF90-049D-4B94-9AA6-22B5CE2EC3EC}" type="parTrans" cxnId="{0BB54AF8-4E49-45B5-B7B8-028E1AB179C7}">
      <dgm:prSet/>
      <dgm:spPr/>
      <dgm:t>
        <a:bodyPr/>
        <a:lstStyle/>
        <a:p>
          <a:endParaRPr lang="pt-BR"/>
        </a:p>
      </dgm:t>
    </dgm:pt>
    <dgm:pt modelId="{2FD5DB55-9DC4-4E40-9FCD-FFC65DF352C0}" type="sibTrans" cxnId="{0BB54AF8-4E49-45B5-B7B8-028E1AB179C7}">
      <dgm:prSet/>
      <dgm:spPr/>
      <dgm:t>
        <a:bodyPr/>
        <a:lstStyle/>
        <a:p>
          <a:endParaRPr lang="pt-BR"/>
        </a:p>
      </dgm:t>
    </dgm:pt>
    <dgm:pt modelId="{FAEBC9AC-FCCC-42AC-8694-5488399FBCA3}">
      <dgm:prSet/>
      <dgm:spPr/>
      <dgm:t>
        <a:bodyPr/>
        <a:lstStyle/>
        <a:p>
          <a:r>
            <a:rPr lang="pt-BR" dirty="0" smtClean="0">
              <a:hlinkClick xmlns:r="http://schemas.openxmlformats.org/officeDocument/2006/relationships" r:id="rId2" action="ppaction://hlinksldjump"/>
            </a:rPr>
            <a:t>Mapeamento Digital da Cidade (aerolevantamento)</a:t>
          </a:r>
          <a:endParaRPr lang="pt-BR" dirty="0" smtClean="0"/>
        </a:p>
      </dgm:t>
    </dgm:pt>
    <dgm:pt modelId="{40E4B744-2460-4A5E-96A8-0898F7D00EE0}" type="parTrans" cxnId="{1D79CC05-B741-400B-AC84-9DB9D9630855}">
      <dgm:prSet/>
      <dgm:spPr/>
      <dgm:t>
        <a:bodyPr/>
        <a:lstStyle/>
        <a:p>
          <a:endParaRPr lang="pt-BR"/>
        </a:p>
      </dgm:t>
    </dgm:pt>
    <dgm:pt modelId="{D07BF75C-AFF1-4300-B495-AB818F27208F}" type="sibTrans" cxnId="{1D79CC05-B741-400B-AC84-9DB9D9630855}">
      <dgm:prSet/>
      <dgm:spPr/>
      <dgm:t>
        <a:bodyPr/>
        <a:lstStyle/>
        <a:p>
          <a:endParaRPr lang="pt-BR"/>
        </a:p>
      </dgm:t>
    </dgm:pt>
    <dgm:pt modelId="{C7274699-2F0E-4EC2-945E-699A2F00B7F3}" type="pres">
      <dgm:prSet presAssocID="{EFFEFD02-5FC5-4A1E-848F-DD5281F051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4149E3E-5A58-4534-A6CC-61E2C2AEABCE}" type="pres">
      <dgm:prSet presAssocID="{D3ADA63B-DA0C-4E86-B79E-BD6988B74E70}" presName="parentText" presStyleLbl="node1" presStyleIdx="0" presStyleCnt="2" custScaleY="5230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17D203-7CA6-45A9-B198-775150996D10}" type="pres">
      <dgm:prSet presAssocID="{CCA4076E-C548-4977-9F92-BE340EB7096A}" presName="spacer" presStyleCnt="0"/>
      <dgm:spPr/>
    </dgm:pt>
    <dgm:pt modelId="{65FCEDB5-92D3-4502-BAF4-EFAB2DDE4125}" type="pres">
      <dgm:prSet presAssocID="{B0076188-47CB-488C-89CD-E62E96F5E37B}" presName="parentText" presStyleLbl="node1" presStyleIdx="1" presStyleCnt="2" custScaleY="55349" custLinFactNeighborX="-371" custLinFactNeighborY="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294199-7341-4BB1-AA47-5337982F9148}" type="pres">
      <dgm:prSet presAssocID="{B0076188-47CB-488C-89CD-E62E96F5E37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BB54AF8-4E49-45B5-B7B8-028E1AB179C7}" srcId="{B0076188-47CB-488C-89CD-E62E96F5E37B}" destId="{AA604978-D9B4-4B4D-A971-8ACD36B2ECF7}" srcOrd="0" destOrd="0" parTransId="{1507BF90-049D-4B94-9AA6-22B5CE2EC3EC}" sibTransId="{2FD5DB55-9DC4-4E40-9FCD-FFC65DF352C0}"/>
    <dgm:cxn modelId="{1D79CC05-B741-400B-AC84-9DB9D9630855}" srcId="{B0076188-47CB-488C-89CD-E62E96F5E37B}" destId="{FAEBC9AC-FCCC-42AC-8694-5488399FBCA3}" srcOrd="1" destOrd="0" parTransId="{40E4B744-2460-4A5E-96A8-0898F7D00EE0}" sibTransId="{D07BF75C-AFF1-4300-B495-AB818F27208F}"/>
    <dgm:cxn modelId="{F5732A0B-1686-4CD6-910B-E96C8704DE27}" type="presOf" srcId="{FAEBC9AC-FCCC-42AC-8694-5488399FBCA3}" destId="{A7294199-7341-4BB1-AA47-5337982F9148}" srcOrd="0" destOrd="1" presId="urn:microsoft.com/office/officeart/2005/8/layout/vList2"/>
    <dgm:cxn modelId="{BDF40D24-9DC4-401C-BE74-F0A65925CF2B}" srcId="{EFFEFD02-5FC5-4A1E-848F-DD5281F0518E}" destId="{D3ADA63B-DA0C-4E86-B79E-BD6988B74E70}" srcOrd="0" destOrd="0" parTransId="{5425EBFE-CFEF-49F4-B0FA-BEACE430B612}" sibTransId="{CCA4076E-C548-4977-9F92-BE340EB7096A}"/>
    <dgm:cxn modelId="{4E0BCDA2-6DA4-4759-B546-CC39E4EC3B65}" type="presOf" srcId="{AA604978-D9B4-4B4D-A971-8ACD36B2ECF7}" destId="{A7294199-7341-4BB1-AA47-5337982F9148}" srcOrd="0" destOrd="0" presId="urn:microsoft.com/office/officeart/2005/8/layout/vList2"/>
    <dgm:cxn modelId="{3F88C135-0A41-49BE-B090-E8FB71A4B067}" type="presOf" srcId="{D3ADA63B-DA0C-4E86-B79E-BD6988B74E70}" destId="{74149E3E-5A58-4534-A6CC-61E2C2AEABCE}" srcOrd="0" destOrd="0" presId="urn:microsoft.com/office/officeart/2005/8/layout/vList2"/>
    <dgm:cxn modelId="{DC0A6ED5-ECE7-4165-B162-325982B1C48B}" type="presOf" srcId="{EFFEFD02-5FC5-4A1E-848F-DD5281F0518E}" destId="{C7274699-2F0E-4EC2-945E-699A2F00B7F3}" srcOrd="0" destOrd="0" presId="urn:microsoft.com/office/officeart/2005/8/layout/vList2"/>
    <dgm:cxn modelId="{2005D7D6-0A82-4B7A-BD52-575B6F195480}" srcId="{EFFEFD02-5FC5-4A1E-848F-DD5281F0518E}" destId="{B0076188-47CB-488C-89CD-E62E96F5E37B}" srcOrd="1" destOrd="0" parTransId="{8B0DB6C8-A18B-4C67-B958-6590524D185B}" sibTransId="{6656C8D9-9285-4C18-A347-FFA48DD8C480}"/>
    <dgm:cxn modelId="{BEC83F64-CFA2-46AF-AE25-0BF220183465}" type="presOf" srcId="{B0076188-47CB-488C-89CD-E62E96F5E37B}" destId="{65FCEDB5-92D3-4502-BAF4-EFAB2DDE4125}" srcOrd="0" destOrd="0" presId="urn:microsoft.com/office/officeart/2005/8/layout/vList2"/>
    <dgm:cxn modelId="{A290BE9C-9B2E-4251-A37F-904B14DAC794}" type="presParOf" srcId="{C7274699-2F0E-4EC2-945E-699A2F00B7F3}" destId="{74149E3E-5A58-4534-A6CC-61E2C2AEABCE}" srcOrd="0" destOrd="0" presId="urn:microsoft.com/office/officeart/2005/8/layout/vList2"/>
    <dgm:cxn modelId="{8BF68771-F0FF-4CFD-8306-F338DB8E8C95}" type="presParOf" srcId="{C7274699-2F0E-4EC2-945E-699A2F00B7F3}" destId="{DA17D203-7CA6-45A9-B198-775150996D10}" srcOrd="1" destOrd="0" presId="urn:microsoft.com/office/officeart/2005/8/layout/vList2"/>
    <dgm:cxn modelId="{A04DFB9F-6198-4211-BBEE-4CE7C3736CF6}" type="presParOf" srcId="{C7274699-2F0E-4EC2-945E-699A2F00B7F3}" destId="{65FCEDB5-92D3-4502-BAF4-EFAB2DDE4125}" srcOrd="2" destOrd="0" presId="urn:microsoft.com/office/officeart/2005/8/layout/vList2"/>
    <dgm:cxn modelId="{690D975C-168A-472D-BC10-74874B250FDA}" type="presParOf" srcId="{C7274699-2F0E-4EC2-945E-699A2F00B7F3}" destId="{A7294199-7341-4BB1-AA47-5337982F914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FEFD02-5FC5-4A1E-848F-DD5281F051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3ADA63B-DA0C-4E86-B79E-BD6988B74E70}">
      <dgm:prSet phldrT="[Tex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dirty="0" smtClean="0"/>
            <a:t>Cruzamentos com bases de dados externas (CAF, DETRAN, RFB)</a:t>
          </a:r>
        </a:p>
        <a:p>
          <a:pPr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dirty="0"/>
        </a:p>
      </dgm:t>
    </dgm:pt>
    <dgm:pt modelId="{5425EBFE-CFEF-49F4-B0FA-BEACE430B612}" type="parTrans" cxnId="{BDF40D24-9DC4-401C-BE74-F0A65925CF2B}">
      <dgm:prSet/>
      <dgm:spPr/>
      <dgm:t>
        <a:bodyPr/>
        <a:lstStyle/>
        <a:p>
          <a:endParaRPr lang="pt-BR"/>
        </a:p>
      </dgm:t>
    </dgm:pt>
    <dgm:pt modelId="{CCA4076E-C548-4977-9F92-BE340EB7096A}" type="sibTrans" cxnId="{BDF40D24-9DC4-401C-BE74-F0A65925CF2B}">
      <dgm:prSet/>
      <dgm:spPr/>
      <dgm:t>
        <a:bodyPr/>
        <a:lstStyle/>
        <a:p>
          <a:endParaRPr lang="pt-BR"/>
        </a:p>
      </dgm:t>
    </dgm:pt>
    <dgm:pt modelId="{B0076188-47CB-488C-89CD-E62E96F5E37B}">
      <dgm:prSet phldrT="[Texto]"/>
      <dgm:spPr/>
      <dgm:t>
        <a:bodyPr/>
        <a:lstStyle/>
        <a:p>
          <a:r>
            <a:rPr lang="pt-BR" dirty="0" smtClean="0"/>
            <a:t>Investimento em tecnologia</a:t>
          </a:r>
          <a:endParaRPr lang="pt-BR" dirty="0"/>
        </a:p>
      </dgm:t>
    </dgm:pt>
    <dgm:pt modelId="{8B0DB6C8-A18B-4C67-B958-6590524D185B}" type="parTrans" cxnId="{2005D7D6-0A82-4B7A-BD52-575B6F195480}">
      <dgm:prSet/>
      <dgm:spPr/>
      <dgm:t>
        <a:bodyPr/>
        <a:lstStyle/>
        <a:p>
          <a:endParaRPr lang="pt-BR"/>
        </a:p>
      </dgm:t>
    </dgm:pt>
    <dgm:pt modelId="{6656C8D9-9285-4C18-A347-FFA48DD8C480}" type="sibTrans" cxnId="{2005D7D6-0A82-4B7A-BD52-575B6F195480}">
      <dgm:prSet/>
      <dgm:spPr/>
      <dgm:t>
        <a:bodyPr/>
        <a:lstStyle/>
        <a:p>
          <a:endParaRPr lang="pt-BR"/>
        </a:p>
      </dgm:t>
    </dgm:pt>
    <dgm:pt modelId="{AA604978-D9B4-4B4D-A971-8ACD36B2ECF7}">
      <dgm:prSet phldrT="[Texto]"/>
      <dgm:spPr/>
      <dgm:t>
        <a:bodyPr/>
        <a:lstStyle/>
        <a:p>
          <a:r>
            <a:rPr lang="pt-BR" dirty="0" smtClean="0">
              <a:hlinkClick xmlns:r="http://schemas.openxmlformats.org/officeDocument/2006/relationships" r:id="rId1" action="ppaction://hlinksldjump"/>
            </a:rPr>
            <a:t>Digitalização de Documentos;</a:t>
          </a:r>
          <a:r>
            <a:rPr lang="pt-BR" dirty="0" smtClean="0"/>
            <a:t> </a:t>
          </a:r>
          <a:r>
            <a:rPr lang="pt-BR" dirty="0" smtClean="0">
              <a:hlinkClick xmlns:r="http://schemas.openxmlformats.org/officeDocument/2006/relationships" r:id="rId2" action="ppaction://hlinkfile"/>
            </a:rPr>
            <a:t>(</a:t>
          </a:r>
          <a:r>
            <a:rPr lang="pt-BR" dirty="0" smtClean="0">
              <a:hlinkClick xmlns:r="http://schemas.openxmlformats.org/officeDocument/2006/relationships" r:id="rId3" action="ppaction://hlinkfile"/>
            </a:rPr>
            <a:t>vídeo</a:t>
          </a:r>
          <a:r>
            <a:rPr lang="pt-BR" dirty="0" smtClean="0">
              <a:hlinkClick xmlns:r="http://schemas.openxmlformats.org/officeDocument/2006/relationships" r:id="rId2" action="ppaction://hlinkfile"/>
            </a:rPr>
            <a:t>)</a:t>
          </a:r>
          <a:endParaRPr lang="pt-BR" dirty="0"/>
        </a:p>
      </dgm:t>
    </dgm:pt>
    <dgm:pt modelId="{1507BF90-049D-4B94-9AA6-22B5CE2EC3EC}" type="parTrans" cxnId="{0BB54AF8-4E49-45B5-B7B8-028E1AB179C7}">
      <dgm:prSet/>
      <dgm:spPr/>
      <dgm:t>
        <a:bodyPr/>
        <a:lstStyle/>
        <a:p>
          <a:endParaRPr lang="pt-BR"/>
        </a:p>
      </dgm:t>
    </dgm:pt>
    <dgm:pt modelId="{2FD5DB55-9DC4-4E40-9FCD-FFC65DF352C0}" type="sibTrans" cxnId="{0BB54AF8-4E49-45B5-B7B8-028E1AB179C7}">
      <dgm:prSet/>
      <dgm:spPr/>
      <dgm:t>
        <a:bodyPr/>
        <a:lstStyle/>
        <a:p>
          <a:endParaRPr lang="pt-BR"/>
        </a:p>
      </dgm:t>
    </dgm:pt>
    <dgm:pt modelId="{FAEBC9AC-FCCC-42AC-8694-5488399FBCA3}">
      <dgm:prSet/>
      <dgm:spPr/>
      <dgm:t>
        <a:bodyPr/>
        <a:lstStyle/>
        <a:p>
          <a:r>
            <a:rPr lang="pt-BR" dirty="0" smtClean="0">
              <a:hlinkClick xmlns:r="http://schemas.openxmlformats.org/officeDocument/2006/relationships" r:id="rId4" action="ppaction://hlinksldjump"/>
            </a:rPr>
            <a:t>Mapeamento Digital da Cidade (aerolevantamento)</a:t>
          </a:r>
          <a:endParaRPr lang="pt-BR" dirty="0" smtClean="0"/>
        </a:p>
      </dgm:t>
    </dgm:pt>
    <dgm:pt modelId="{40E4B744-2460-4A5E-96A8-0898F7D00EE0}" type="parTrans" cxnId="{1D79CC05-B741-400B-AC84-9DB9D9630855}">
      <dgm:prSet/>
      <dgm:spPr/>
      <dgm:t>
        <a:bodyPr/>
        <a:lstStyle/>
        <a:p>
          <a:endParaRPr lang="pt-BR"/>
        </a:p>
      </dgm:t>
    </dgm:pt>
    <dgm:pt modelId="{D07BF75C-AFF1-4300-B495-AB818F27208F}" type="sibTrans" cxnId="{1D79CC05-B741-400B-AC84-9DB9D9630855}">
      <dgm:prSet/>
      <dgm:spPr/>
      <dgm:t>
        <a:bodyPr/>
        <a:lstStyle/>
        <a:p>
          <a:endParaRPr lang="pt-BR"/>
        </a:p>
      </dgm:t>
    </dgm:pt>
    <dgm:pt modelId="{C7274699-2F0E-4EC2-945E-699A2F00B7F3}" type="pres">
      <dgm:prSet presAssocID="{EFFEFD02-5FC5-4A1E-848F-DD5281F051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74149E3E-5A58-4534-A6CC-61E2C2AEABCE}" type="pres">
      <dgm:prSet presAssocID="{D3ADA63B-DA0C-4E86-B79E-BD6988B74E70}" presName="parentText" presStyleLbl="node1" presStyleIdx="0" presStyleCnt="2" custScaleY="5230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17D203-7CA6-45A9-B198-775150996D10}" type="pres">
      <dgm:prSet presAssocID="{CCA4076E-C548-4977-9F92-BE340EB7096A}" presName="spacer" presStyleCnt="0"/>
      <dgm:spPr/>
    </dgm:pt>
    <dgm:pt modelId="{65FCEDB5-92D3-4502-BAF4-EFAB2DDE4125}" type="pres">
      <dgm:prSet presAssocID="{B0076188-47CB-488C-89CD-E62E96F5E37B}" presName="parentText" presStyleLbl="node1" presStyleIdx="1" presStyleCnt="2" custScaleY="55349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294199-7341-4BB1-AA47-5337982F9148}" type="pres">
      <dgm:prSet presAssocID="{B0076188-47CB-488C-89CD-E62E96F5E37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BB54AF8-4E49-45B5-B7B8-028E1AB179C7}" srcId="{B0076188-47CB-488C-89CD-E62E96F5E37B}" destId="{AA604978-D9B4-4B4D-A971-8ACD36B2ECF7}" srcOrd="0" destOrd="0" parTransId="{1507BF90-049D-4B94-9AA6-22B5CE2EC3EC}" sibTransId="{2FD5DB55-9DC4-4E40-9FCD-FFC65DF352C0}"/>
    <dgm:cxn modelId="{0BDFCDD6-C86C-4641-A4FA-278BC7C9226B}" type="presOf" srcId="{EFFEFD02-5FC5-4A1E-848F-DD5281F0518E}" destId="{C7274699-2F0E-4EC2-945E-699A2F00B7F3}" srcOrd="0" destOrd="0" presId="urn:microsoft.com/office/officeart/2005/8/layout/vList2"/>
    <dgm:cxn modelId="{1D79CC05-B741-400B-AC84-9DB9D9630855}" srcId="{B0076188-47CB-488C-89CD-E62E96F5E37B}" destId="{FAEBC9AC-FCCC-42AC-8694-5488399FBCA3}" srcOrd="1" destOrd="0" parTransId="{40E4B744-2460-4A5E-96A8-0898F7D00EE0}" sibTransId="{D07BF75C-AFF1-4300-B495-AB818F27208F}"/>
    <dgm:cxn modelId="{7626F543-3086-4C0A-ADC7-443621D6E35A}" type="presOf" srcId="{D3ADA63B-DA0C-4E86-B79E-BD6988B74E70}" destId="{74149E3E-5A58-4534-A6CC-61E2C2AEABCE}" srcOrd="0" destOrd="0" presId="urn:microsoft.com/office/officeart/2005/8/layout/vList2"/>
    <dgm:cxn modelId="{1E197E5C-36BE-48A2-8736-F0C8D4185896}" type="presOf" srcId="{AA604978-D9B4-4B4D-A971-8ACD36B2ECF7}" destId="{A7294199-7341-4BB1-AA47-5337982F9148}" srcOrd="0" destOrd="0" presId="urn:microsoft.com/office/officeart/2005/8/layout/vList2"/>
    <dgm:cxn modelId="{BDF40D24-9DC4-401C-BE74-F0A65925CF2B}" srcId="{EFFEFD02-5FC5-4A1E-848F-DD5281F0518E}" destId="{D3ADA63B-DA0C-4E86-B79E-BD6988B74E70}" srcOrd="0" destOrd="0" parTransId="{5425EBFE-CFEF-49F4-B0FA-BEACE430B612}" sibTransId="{CCA4076E-C548-4977-9F92-BE340EB7096A}"/>
    <dgm:cxn modelId="{8749238B-2B76-4989-BA98-8F56540019BD}" type="presOf" srcId="{B0076188-47CB-488C-89CD-E62E96F5E37B}" destId="{65FCEDB5-92D3-4502-BAF4-EFAB2DDE4125}" srcOrd="0" destOrd="0" presId="urn:microsoft.com/office/officeart/2005/8/layout/vList2"/>
    <dgm:cxn modelId="{84856453-6767-47A4-BE8A-3C8E4ED6025C}" type="presOf" srcId="{FAEBC9AC-FCCC-42AC-8694-5488399FBCA3}" destId="{A7294199-7341-4BB1-AA47-5337982F9148}" srcOrd="0" destOrd="1" presId="urn:microsoft.com/office/officeart/2005/8/layout/vList2"/>
    <dgm:cxn modelId="{2005D7D6-0A82-4B7A-BD52-575B6F195480}" srcId="{EFFEFD02-5FC5-4A1E-848F-DD5281F0518E}" destId="{B0076188-47CB-488C-89CD-E62E96F5E37B}" srcOrd="1" destOrd="0" parTransId="{8B0DB6C8-A18B-4C67-B958-6590524D185B}" sibTransId="{6656C8D9-9285-4C18-A347-FFA48DD8C480}"/>
    <dgm:cxn modelId="{C44F3C6C-4249-4026-9B4F-7F49D57A5495}" type="presParOf" srcId="{C7274699-2F0E-4EC2-945E-699A2F00B7F3}" destId="{74149E3E-5A58-4534-A6CC-61E2C2AEABCE}" srcOrd="0" destOrd="0" presId="urn:microsoft.com/office/officeart/2005/8/layout/vList2"/>
    <dgm:cxn modelId="{71AF2DD1-EDF7-46E6-B0AA-11DA5C137A73}" type="presParOf" srcId="{C7274699-2F0E-4EC2-945E-699A2F00B7F3}" destId="{DA17D203-7CA6-45A9-B198-775150996D10}" srcOrd="1" destOrd="0" presId="urn:microsoft.com/office/officeart/2005/8/layout/vList2"/>
    <dgm:cxn modelId="{4B977A8F-5F2B-46CA-8A2C-F40FE00649EA}" type="presParOf" srcId="{C7274699-2F0E-4EC2-945E-699A2F00B7F3}" destId="{65FCEDB5-92D3-4502-BAF4-EFAB2DDE4125}" srcOrd="2" destOrd="0" presId="urn:microsoft.com/office/officeart/2005/8/layout/vList2"/>
    <dgm:cxn modelId="{51690BC5-2563-44F2-B6AF-45F444914D1C}" type="presParOf" srcId="{C7274699-2F0E-4EC2-945E-699A2F00B7F3}" destId="{A7294199-7341-4BB1-AA47-5337982F914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E8CB4E-C502-4AF2-85A9-104ADB533FDD}">
      <dsp:nvSpPr>
        <dsp:cNvPr id="0" name=""/>
        <dsp:cNvSpPr/>
      </dsp:nvSpPr>
      <dsp:spPr>
        <a:xfrm>
          <a:off x="0" y="0"/>
          <a:ext cx="8154167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Intensiva utilização de informações </a:t>
          </a:r>
          <a:r>
            <a:rPr lang="pt-BR" sz="2600" kern="1200" dirty="0" err="1" smtClean="0"/>
            <a:t>Georreferenciadas</a:t>
          </a:r>
          <a:r>
            <a:rPr lang="pt-BR" sz="2600" kern="1200" dirty="0" smtClean="0"/>
            <a:t> – </a:t>
          </a:r>
          <a:r>
            <a:rPr lang="pt-BR" sz="2000" kern="1200" baseline="0" dirty="0" smtClean="0">
              <a:solidFill>
                <a:schemeClr val="bg1"/>
              </a:solidFill>
              <a:latin typeface="Arial Rounded MT Bold"/>
              <a:hlinkClick xmlns:r="http://schemas.openxmlformats.org/officeDocument/2006/relationships" r:id="" action="ppaction://hlinksldjump"/>
            </a:rPr>
            <a:t>SIG</a:t>
          </a:r>
          <a:r>
            <a:rPr lang="pt-BR" sz="2600" kern="1200" dirty="0" smtClean="0"/>
            <a:t> </a:t>
          </a:r>
          <a:endParaRPr lang="pt-BR" sz="2600" kern="1200" dirty="0"/>
        </a:p>
      </dsp:txBody>
      <dsp:txXfrm>
        <a:off x="0" y="0"/>
        <a:ext cx="8154167" cy="1034280"/>
      </dsp:txXfrm>
    </dsp:sp>
    <dsp:sp modelId="{111AD954-38A3-449C-AED4-14A367036D67}">
      <dsp:nvSpPr>
        <dsp:cNvPr id="0" name=""/>
        <dsp:cNvSpPr/>
      </dsp:nvSpPr>
      <dsp:spPr>
        <a:xfrm>
          <a:off x="0" y="1138913"/>
          <a:ext cx="8154167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Manualização de procedimentos</a:t>
          </a:r>
          <a:endParaRPr lang="pt-BR" sz="2600" kern="1200" dirty="0"/>
        </a:p>
      </dsp:txBody>
      <dsp:txXfrm>
        <a:off x="0" y="1138913"/>
        <a:ext cx="8154167" cy="1034280"/>
      </dsp:txXfrm>
    </dsp:sp>
    <dsp:sp modelId="{5290A390-6E01-4C04-9139-F9142A2910E0}">
      <dsp:nvSpPr>
        <dsp:cNvPr id="0" name=""/>
        <dsp:cNvSpPr/>
      </dsp:nvSpPr>
      <dsp:spPr>
        <a:xfrm>
          <a:off x="0" y="2173193"/>
          <a:ext cx="8154167" cy="699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895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rId1" action="ppaction://hlinkfile"/>
            </a:rPr>
            <a:t>Manual de Averbações</a:t>
          </a:r>
          <a:r>
            <a:rPr lang="pt-BR" sz="2000" kern="1200" dirty="0" smtClean="0"/>
            <a:t>;</a:t>
          </a:r>
          <a:endParaRPr lang="pt-BR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rId2" action="ppaction://hlinkfile"/>
            </a:rPr>
            <a:t>Instrução Normativa do Tipo Construtivo</a:t>
          </a:r>
          <a:r>
            <a:rPr lang="pt-BR" sz="2000" kern="1200" dirty="0" smtClean="0"/>
            <a:t>;</a:t>
          </a:r>
          <a:endParaRPr lang="pt-BR" sz="2000" kern="1200" dirty="0"/>
        </a:p>
      </dsp:txBody>
      <dsp:txXfrm>
        <a:off x="0" y="2173193"/>
        <a:ext cx="8154167" cy="699660"/>
      </dsp:txXfrm>
    </dsp:sp>
    <dsp:sp modelId="{22859D44-4359-4F65-99E7-8A6B8E2CFE3B}">
      <dsp:nvSpPr>
        <dsp:cNvPr id="0" name=""/>
        <dsp:cNvSpPr/>
      </dsp:nvSpPr>
      <dsp:spPr>
        <a:xfrm>
          <a:off x="0" y="2872853"/>
          <a:ext cx="8154167" cy="1034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/>
            <a:t>Instrumentos cadastrais para facilitar o acesso do cidadão</a:t>
          </a:r>
          <a:endParaRPr lang="pt-BR" sz="2600" kern="1200" dirty="0"/>
        </a:p>
      </dsp:txBody>
      <dsp:txXfrm>
        <a:off x="0" y="2872853"/>
        <a:ext cx="8154167" cy="1034280"/>
      </dsp:txXfrm>
    </dsp:sp>
    <dsp:sp modelId="{05910121-F9B5-411F-A63A-4C54FB6443F4}">
      <dsp:nvSpPr>
        <dsp:cNvPr id="0" name=""/>
        <dsp:cNvSpPr/>
      </dsp:nvSpPr>
      <dsp:spPr>
        <a:xfrm>
          <a:off x="0" y="3907133"/>
          <a:ext cx="8154167" cy="699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895" tIns="33020" rIns="184912" bIns="3302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rId3" action="ppaction://hlinkfile"/>
            </a:rPr>
            <a:t>Declaração de Posse</a:t>
          </a:r>
          <a:r>
            <a:rPr lang="pt-BR" sz="2000" kern="1200" dirty="0" smtClean="0"/>
            <a:t>;</a:t>
          </a:r>
          <a:endParaRPr lang="pt-BR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rId4" action="ppaction://hlinkfile"/>
            </a:rPr>
            <a:t>Declaração de Área Construída</a:t>
          </a:r>
          <a:r>
            <a:rPr lang="pt-BR" sz="2000" kern="1200" dirty="0" smtClean="0"/>
            <a:t>;</a:t>
          </a:r>
          <a:endParaRPr lang="pt-BR" sz="2000" kern="1200" dirty="0"/>
        </a:p>
      </dsp:txBody>
      <dsp:txXfrm>
        <a:off x="0" y="3907133"/>
        <a:ext cx="8154167" cy="6996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2D39FA-EA7A-44E4-956C-D8F40AD8B4CD}">
      <dsp:nvSpPr>
        <dsp:cNvPr id="0" name=""/>
        <dsp:cNvSpPr/>
      </dsp:nvSpPr>
      <dsp:spPr>
        <a:xfrm>
          <a:off x="0" y="127907"/>
          <a:ext cx="8817807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700" kern="1200" dirty="0" smtClean="0"/>
            <a:t>Procedimentos automatizados </a:t>
          </a:r>
          <a:endParaRPr lang="pt-BR" sz="3700" kern="1200" dirty="0"/>
        </a:p>
      </dsp:txBody>
      <dsp:txXfrm>
        <a:off x="0" y="127907"/>
        <a:ext cx="8817807" cy="887445"/>
      </dsp:txXfrm>
    </dsp:sp>
    <dsp:sp modelId="{597E6339-6E5F-486B-AEC5-49AC3EC9EB93}">
      <dsp:nvSpPr>
        <dsp:cNvPr id="0" name=""/>
        <dsp:cNvSpPr/>
      </dsp:nvSpPr>
      <dsp:spPr>
        <a:xfrm>
          <a:off x="0" y="1072837"/>
          <a:ext cx="8817807" cy="141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965" tIns="46990" rIns="263144" bIns="46990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900" kern="1200" dirty="0" smtClean="0">
              <a:hlinkClick xmlns:r="http://schemas.openxmlformats.org/officeDocument/2006/relationships" r:id="rId1" action="ppaction://hlinkfile"/>
            </a:rPr>
            <a:t>Atualização do sujeito passivo do IPTU - Averbação Guia do ITBI</a:t>
          </a:r>
          <a:r>
            <a:rPr lang="pt-BR" sz="2900" kern="1200" dirty="0" smtClean="0"/>
            <a:t>;</a:t>
          </a:r>
          <a:endParaRPr lang="pt-BR" sz="2900" kern="1200" dirty="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900" kern="1200" dirty="0" smtClean="0"/>
            <a:t>Utilização de robôs para atividades repetitivas;</a:t>
          </a:r>
          <a:endParaRPr lang="pt-BR" sz="2900" kern="1200" dirty="0"/>
        </a:p>
      </dsp:txBody>
      <dsp:txXfrm>
        <a:off x="0" y="1072837"/>
        <a:ext cx="8817807" cy="1416915"/>
      </dsp:txXfrm>
    </dsp:sp>
    <dsp:sp modelId="{ADECB9C9-E5BA-4981-9CC4-1BBA34250C41}">
      <dsp:nvSpPr>
        <dsp:cNvPr id="0" name=""/>
        <dsp:cNvSpPr/>
      </dsp:nvSpPr>
      <dsp:spPr>
        <a:xfrm>
          <a:off x="0" y="2489752"/>
          <a:ext cx="8817807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700" kern="1200" dirty="0" smtClean="0"/>
            <a:t>Rotinas intra e intersetoriais: </a:t>
          </a:r>
          <a:endParaRPr lang="pt-BR" sz="3700" kern="1200" dirty="0"/>
        </a:p>
      </dsp:txBody>
      <dsp:txXfrm>
        <a:off x="0" y="2489752"/>
        <a:ext cx="8817807" cy="887445"/>
      </dsp:txXfrm>
    </dsp:sp>
    <dsp:sp modelId="{6C8226EA-E80A-4106-A678-8AD44D766241}">
      <dsp:nvSpPr>
        <dsp:cNvPr id="0" name=""/>
        <dsp:cNvSpPr/>
      </dsp:nvSpPr>
      <dsp:spPr>
        <a:xfrm>
          <a:off x="0" y="3377197"/>
          <a:ext cx="8817807" cy="1493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965" tIns="46990" rIns="263144" bIns="46990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900" kern="1200" dirty="0" smtClean="0"/>
            <a:t>Omissão de inscrição no IPTU detectada pelo do ITBI; </a:t>
          </a:r>
          <a:endParaRPr lang="pt-BR" sz="2900" kern="1200" dirty="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900" kern="1200" dirty="0" smtClean="0"/>
            <a:t>Pedido de “Habite-se” do urbanismo;</a:t>
          </a:r>
          <a:endParaRPr lang="pt-BR" sz="2900" kern="1200" dirty="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900" kern="1200" dirty="0" smtClean="0"/>
            <a:t>Alvarás de Licenciamento;</a:t>
          </a:r>
          <a:endParaRPr lang="pt-BR" sz="2900" kern="1200" dirty="0"/>
        </a:p>
      </dsp:txBody>
      <dsp:txXfrm>
        <a:off x="0" y="3377197"/>
        <a:ext cx="8817807" cy="149350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149E3E-5A58-4534-A6CC-61E2C2AEABCE}">
      <dsp:nvSpPr>
        <dsp:cNvPr id="0" name=""/>
        <dsp:cNvSpPr/>
      </dsp:nvSpPr>
      <dsp:spPr>
        <a:xfrm>
          <a:off x="0" y="21206"/>
          <a:ext cx="8692179" cy="11933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500" kern="1200" dirty="0" smtClean="0"/>
            <a:t>Cruzamentos com bases de dados externas (CAF, DETRAN, RFB)</a:t>
          </a:r>
        </a:p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500" kern="1200" dirty="0"/>
        </a:p>
      </dsp:txBody>
      <dsp:txXfrm>
        <a:off x="0" y="21206"/>
        <a:ext cx="8692179" cy="1193338"/>
      </dsp:txXfrm>
    </dsp:sp>
    <dsp:sp modelId="{65FCEDB5-92D3-4502-BAF4-EFAB2DDE4125}">
      <dsp:nvSpPr>
        <dsp:cNvPr id="0" name=""/>
        <dsp:cNvSpPr/>
      </dsp:nvSpPr>
      <dsp:spPr>
        <a:xfrm>
          <a:off x="0" y="1326865"/>
          <a:ext cx="8692179" cy="12627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smtClean="0"/>
            <a:t>Investimento em tecnologia</a:t>
          </a:r>
          <a:endParaRPr lang="pt-BR" sz="2500" kern="1200" dirty="0"/>
        </a:p>
      </dsp:txBody>
      <dsp:txXfrm>
        <a:off x="0" y="1326865"/>
        <a:ext cx="8692179" cy="1262787"/>
      </dsp:txXfrm>
    </dsp:sp>
    <dsp:sp modelId="{A7294199-7341-4BB1-AA47-5337982F9148}">
      <dsp:nvSpPr>
        <dsp:cNvPr id="0" name=""/>
        <dsp:cNvSpPr/>
      </dsp:nvSpPr>
      <dsp:spPr>
        <a:xfrm>
          <a:off x="0" y="2589653"/>
          <a:ext cx="8692179" cy="145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97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" action="ppaction://hlinksldjump"/>
            </a:rPr>
            <a:t>Digitalização de Documentos</a:t>
          </a:r>
          <a:r>
            <a:rPr lang="pt-BR" sz="2000" kern="1200" dirty="0" smtClean="0"/>
            <a:t> ;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" action="ppaction://hlinksldjump"/>
            </a:rPr>
            <a:t>Mapeamento Digital da Cidade (aerolevantamento)</a:t>
          </a:r>
          <a:endParaRPr lang="pt-BR" sz="2000" kern="1200" dirty="0" smtClean="0"/>
        </a:p>
      </dsp:txBody>
      <dsp:txXfrm>
        <a:off x="0" y="2589653"/>
        <a:ext cx="8692179" cy="145314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149E3E-5A58-4534-A6CC-61E2C2AEABCE}">
      <dsp:nvSpPr>
        <dsp:cNvPr id="0" name=""/>
        <dsp:cNvSpPr/>
      </dsp:nvSpPr>
      <dsp:spPr>
        <a:xfrm>
          <a:off x="0" y="21206"/>
          <a:ext cx="8692179" cy="119333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500" kern="1200" dirty="0" smtClean="0"/>
            <a:t>Cruzamentos com bases de dados externas (CAF, DETRAN, RFB)</a:t>
          </a:r>
        </a:p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500" kern="1200" dirty="0"/>
        </a:p>
      </dsp:txBody>
      <dsp:txXfrm>
        <a:off x="0" y="21206"/>
        <a:ext cx="8692179" cy="1193338"/>
      </dsp:txXfrm>
    </dsp:sp>
    <dsp:sp modelId="{65FCEDB5-92D3-4502-BAF4-EFAB2DDE4125}">
      <dsp:nvSpPr>
        <dsp:cNvPr id="0" name=""/>
        <dsp:cNvSpPr/>
      </dsp:nvSpPr>
      <dsp:spPr>
        <a:xfrm>
          <a:off x="0" y="1326865"/>
          <a:ext cx="8692179" cy="12627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500" kern="1200" dirty="0" smtClean="0"/>
            <a:t>Investimento em tecnologia</a:t>
          </a:r>
          <a:endParaRPr lang="pt-BR" sz="2500" kern="1200" dirty="0"/>
        </a:p>
      </dsp:txBody>
      <dsp:txXfrm>
        <a:off x="0" y="1326865"/>
        <a:ext cx="8692179" cy="1262787"/>
      </dsp:txXfrm>
    </dsp:sp>
    <dsp:sp modelId="{A7294199-7341-4BB1-AA47-5337982F9148}">
      <dsp:nvSpPr>
        <dsp:cNvPr id="0" name=""/>
        <dsp:cNvSpPr/>
      </dsp:nvSpPr>
      <dsp:spPr>
        <a:xfrm>
          <a:off x="0" y="2589653"/>
          <a:ext cx="8692179" cy="1453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97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" action="ppaction://hlinksldjump"/>
            </a:rPr>
            <a:t>Digitalização de Documentos;</a:t>
          </a:r>
          <a:r>
            <a:rPr lang="pt-BR" sz="2000" kern="1200" dirty="0" smtClean="0"/>
            <a:t> </a:t>
          </a:r>
          <a:r>
            <a:rPr lang="pt-BR" sz="2000" kern="1200" dirty="0" smtClean="0">
              <a:hlinkClick xmlns:r="http://schemas.openxmlformats.org/officeDocument/2006/relationships" r:id="rId1" action="ppaction://hlinkfile"/>
            </a:rPr>
            <a:t>(</a:t>
          </a:r>
          <a:r>
            <a:rPr lang="pt-BR" sz="2000" kern="1200" dirty="0" smtClean="0">
              <a:hlinkClick xmlns:r="http://schemas.openxmlformats.org/officeDocument/2006/relationships" r:id="rId2" action="ppaction://hlinkfile"/>
            </a:rPr>
            <a:t>vídeo</a:t>
          </a:r>
          <a:r>
            <a:rPr lang="pt-BR" sz="2000" kern="1200" dirty="0" smtClean="0">
              <a:hlinkClick xmlns:r="http://schemas.openxmlformats.org/officeDocument/2006/relationships" r:id="rId1" action="ppaction://hlinkfile"/>
            </a:rPr>
            <a:t>)</a:t>
          </a:r>
          <a:endParaRPr lang="pt-B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pt-BR" sz="2000" kern="1200" dirty="0" smtClean="0">
              <a:hlinkClick xmlns:r="http://schemas.openxmlformats.org/officeDocument/2006/relationships" r:id="" action="ppaction://hlinksldjump"/>
            </a:rPr>
            <a:t>Mapeamento Digital da Cidade (aerolevantamento)</a:t>
          </a:r>
          <a:endParaRPr lang="pt-BR" sz="2000" kern="1200" dirty="0" smtClean="0"/>
        </a:p>
      </dsp:txBody>
      <dsp:txXfrm>
        <a:off x="0" y="2589653"/>
        <a:ext cx="8692179" cy="14531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85646-419E-4CD6-9C15-185F2ECF0B0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7254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3852" y="9428164"/>
            <a:ext cx="297254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86E87-1363-4BD0-92EE-D12E1DD4CAC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32836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E9AF8-AAD3-48E2-8730-3C1997AE4389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9B56F-265E-4A05-944F-992E1D2E835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1776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pt-BR" baseline="0" dirty="0" smtClean="0"/>
              <a:t>Riqueza de detalhes, transparência, credibilidade do poder público;</a:t>
            </a:r>
          </a:p>
          <a:p>
            <a:pPr marL="228600" indent="-228600">
              <a:buAutoNum type="arabicPeriod"/>
            </a:pPr>
            <a:r>
              <a:rPr lang="pt-BR" baseline="0" dirty="0" smtClean="0"/>
              <a:t>Racionalidade e técnica: por exemplo, sistema de referência e de projeção;</a:t>
            </a:r>
          </a:p>
          <a:p>
            <a:pPr marL="228600" indent="-228600">
              <a:buAutoNum type="arabicPeriod"/>
            </a:pPr>
            <a:r>
              <a:rPr lang="pt-BR" baseline="0" dirty="0" smtClean="0"/>
              <a:t>Tendência do cadastro 4D – temporalidade;</a:t>
            </a:r>
          </a:p>
          <a:p>
            <a:pPr marL="228600" indent="-228600">
              <a:buAutoNum type="arabicPeriod"/>
            </a:pPr>
            <a:r>
              <a:rPr lang="pt-BR" baseline="0" dirty="0" smtClean="0"/>
              <a:t>Integração de informações no sistema e análises </a:t>
            </a:r>
            <a:r>
              <a:rPr lang="pt-BR" baseline="0" dirty="0" err="1" smtClean="0"/>
              <a:t>espacializadas</a:t>
            </a:r>
            <a:r>
              <a:rPr lang="pt-BR" baseline="0" dirty="0" smtClean="0"/>
              <a:t> para tomada de decisão;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Mais conceitual.</a:t>
            </a:r>
            <a:r>
              <a:rPr lang="pt-BR" baseline="0" dirty="0" smtClean="0"/>
              <a:t> Não há um modelo pré-definido. É uma diretriz, aponta numa direção </a:t>
            </a:r>
            <a:r>
              <a:rPr lang="pt-BR" baseline="0" dirty="0" err="1" smtClean="0"/>
              <a:t>transdisciplinar</a:t>
            </a:r>
            <a:r>
              <a:rPr lang="pt-BR" baseline="0" dirty="0" smtClean="0"/>
              <a:t>. Integra aspectos ambientais, econômicos, com aplicações na saúde, transporte, segurança...</a:t>
            </a:r>
          </a:p>
          <a:p>
            <a:r>
              <a:rPr lang="pt-BR" baseline="0" dirty="0" smtClean="0"/>
              <a:t>Desafio do cadastro: refletir a realidade, manter-se atualizado, ser sustentável;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pt-BR" dirty="0" smtClean="0"/>
              <a:t>Comunicação com um grande público;</a:t>
            </a:r>
          </a:p>
          <a:p>
            <a:pPr marL="228600" indent="-228600">
              <a:buAutoNum type="arabicPeriod"/>
            </a:pPr>
            <a:r>
              <a:rPr lang="pt-BR" dirty="0" smtClean="0"/>
              <a:t>Segurança jurídica, objetividade;</a:t>
            </a:r>
          </a:p>
          <a:p>
            <a:pPr marL="228600" indent="-228600">
              <a:buAutoNum type="arabicPeriod"/>
            </a:pPr>
            <a:r>
              <a:rPr lang="pt-BR" dirty="0" smtClean="0"/>
              <a:t>Portais</a:t>
            </a:r>
          </a:p>
          <a:p>
            <a:pPr marL="228600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pt-BR" dirty="0" smtClean="0"/>
              <a:t>Comunicação com um grande público;</a:t>
            </a:r>
          </a:p>
          <a:p>
            <a:pPr marL="228600" indent="-228600">
              <a:buAutoNum type="arabicPeriod"/>
            </a:pPr>
            <a:r>
              <a:rPr lang="pt-BR" dirty="0" smtClean="0"/>
              <a:t>Segurança jurídica, objetividade;</a:t>
            </a:r>
          </a:p>
          <a:p>
            <a:pPr marL="228600" indent="-228600">
              <a:buAutoNum type="arabicPeriod"/>
            </a:pPr>
            <a:r>
              <a:rPr lang="pt-BR" dirty="0" smtClean="0"/>
              <a:t>Portais</a:t>
            </a:r>
          </a:p>
          <a:p>
            <a:pPr marL="228600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1.Grupos de trabalho especializados, ganhos de escala;</a:t>
            </a:r>
          </a:p>
          <a:p>
            <a:r>
              <a:rPr lang="pt-BR" dirty="0" smtClean="0"/>
              <a:t>2.</a:t>
            </a:r>
            <a:r>
              <a:rPr lang="pt-BR" baseline="0" dirty="0" smtClean="0"/>
              <a:t> Atividades de inteligência e não rotineiras;</a:t>
            </a:r>
          </a:p>
          <a:p>
            <a:r>
              <a:rPr lang="pt-BR" baseline="0" dirty="0" smtClean="0"/>
              <a:t>3. Tratamento de grandes bases de dados;</a:t>
            </a:r>
          </a:p>
          <a:p>
            <a:r>
              <a:rPr lang="pt-BR" baseline="0" dirty="0" smtClean="0"/>
              <a:t>4. Autonomia, gestão com metas, renovação do quadro;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Escala;</a:t>
            </a:r>
          </a:p>
          <a:p>
            <a:r>
              <a:rPr lang="pt-BR" dirty="0" smtClean="0"/>
              <a:t>Utilização</a:t>
            </a:r>
            <a:r>
              <a:rPr lang="pt-BR" baseline="0" dirty="0" smtClean="0"/>
              <a:t> de bases para análise;</a:t>
            </a:r>
          </a:p>
          <a:p>
            <a:r>
              <a:rPr lang="pt-BR" baseline="0" dirty="0" smtClean="0"/>
              <a:t>Qualidade dos lançamentos;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Escala;</a:t>
            </a:r>
          </a:p>
          <a:p>
            <a:r>
              <a:rPr lang="pt-BR" dirty="0" smtClean="0"/>
              <a:t>Utilização</a:t>
            </a:r>
            <a:r>
              <a:rPr lang="pt-BR" baseline="0" dirty="0" smtClean="0"/>
              <a:t> de bases para análise;</a:t>
            </a:r>
          </a:p>
          <a:p>
            <a:r>
              <a:rPr lang="pt-BR" baseline="0" dirty="0" smtClean="0"/>
              <a:t>Qualidade dos lançamentos;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  <p:extLst>
      <p:ext uri="{BB962C8B-B14F-4D97-AF65-F5344CB8AC3E}">
        <p14:creationId xmlns="" xmlns:p14="http://schemas.microsoft.com/office/powerpoint/2010/main" val="913033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  <p:extLst>
      <p:ext uri="{BB962C8B-B14F-4D97-AF65-F5344CB8AC3E}">
        <p14:creationId xmlns="" xmlns:p14="http://schemas.microsoft.com/office/powerpoint/2010/main" val="913033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1.Grupos de trabalho especializados, ganhos de escala;</a:t>
            </a:r>
          </a:p>
          <a:p>
            <a:r>
              <a:rPr lang="pt-BR" dirty="0" smtClean="0"/>
              <a:t>2.</a:t>
            </a:r>
            <a:r>
              <a:rPr lang="pt-BR" baseline="0" dirty="0" smtClean="0"/>
              <a:t> Atividades de inteligência e não rotineiras;</a:t>
            </a:r>
          </a:p>
          <a:p>
            <a:r>
              <a:rPr lang="pt-BR" baseline="0" dirty="0" smtClean="0"/>
              <a:t>3. Autonomia, gestão com metas, renovação do quadro;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39B56F-265E-4A05-944F-992E1D2E8350}" type="slidenum">
              <a:rPr lang="pt-BR" smtClean="0"/>
              <a:pPr/>
              <a:t>31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75121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7538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09777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3851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317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2094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4061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9303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7795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0746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5062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/>
          <p:cNvCxnSpPr/>
          <p:nvPr userDrawn="1"/>
        </p:nvCxnSpPr>
        <p:spPr>
          <a:xfrm>
            <a:off x="11113" y="1196975"/>
            <a:ext cx="9107487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9"/>
          <p:cNvSpPr txBox="1">
            <a:spLocks noChangeArrowheads="1"/>
          </p:cNvSpPr>
          <p:nvPr userDrawn="1"/>
        </p:nvSpPr>
        <p:spPr bwMode="auto">
          <a:xfrm>
            <a:off x="1100138" y="6381750"/>
            <a:ext cx="7072312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sz="1600" dirty="0">
                <a:latin typeface="Calibri" pitchFamily="34" charset="0"/>
                <a:cs typeface="+mn-cs"/>
              </a:rPr>
              <a:t>Secretaria Municipal da Fazenda – Receita Municipal</a:t>
            </a:r>
          </a:p>
        </p:txBody>
      </p:sp>
      <p:cxnSp>
        <p:nvCxnSpPr>
          <p:cNvPr id="6" name="Conector reto 5"/>
          <p:cNvCxnSpPr/>
          <p:nvPr userDrawn="1"/>
        </p:nvCxnSpPr>
        <p:spPr>
          <a:xfrm>
            <a:off x="250825" y="6359525"/>
            <a:ext cx="864235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54" t="11136" r="8214" b="12215"/>
          <a:stretch>
            <a:fillRect/>
          </a:stretch>
        </p:blipFill>
        <p:spPr bwMode="auto">
          <a:xfrm>
            <a:off x="7805738" y="44450"/>
            <a:ext cx="1312862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10" descr="Descrição: assinatura_2015_07_10_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50" t="15152" r="60349" b="15150"/>
          <a:stretch>
            <a:fillRect/>
          </a:stretch>
        </p:blipFill>
        <p:spPr bwMode="auto">
          <a:xfrm>
            <a:off x="6588125" y="88900"/>
            <a:ext cx="122555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1" y="50477"/>
            <a:ext cx="6336704" cy="11462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25128"/>
            <a:ext cx="8712968" cy="477560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="" xmlns:p14="http://schemas.microsoft.com/office/powerpoint/2010/main" val="2403624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4BD6A6E-CB59-4582-B4D4-B9124935649E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e 4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564D67-8048-4AB7-BE66-5B7C84A8A578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9"/>
          <p:cNvSpPr txBox="1">
            <a:spLocks noChangeArrowheads="1"/>
          </p:cNvSpPr>
          <p:nvPr userDrawn="1"/>
        </p:nvSpPr>
        <p:spPr bwMode="auto">
          <a:xfrm>
            <a:off x="1100138" y="6381750"/>
            <a:ext cx="7072312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pt-BR" sz="1600">
                <a:latin typeface="Calibri" pitchFamily="34" charset="0"/>
                <a:cs typeface="+mn-cs"/>
              </a:rPr>
              <a:t>Secretaria Municipal da Fazenda – Reunião Mensal</a:t>
            </a:r>
          </a:p>
        </p:txBody>
      </p:sp>
      <p:cxnSp>
        <p:nvCxnSpPr>
          <p:cNvPr id="3" name="Conector reto 2"/>
          <p:cNvCxnSpPr/>
          <p:nvPr userDrawn="1"/>
        </p:nvCxnSpPr>
        <p:spPr>
          <a:xfrm>
            <a:off x="250825" y="6359525"/>
            <a:ext cx="864235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54" t="11136" r="8214" b="12215"/>
          <a:stretch>
            <a:fillRect/>
          </a:stretch>
        </p:blipFill>
        <p:spPr bwMode="auto">
          <a:xfrm>
            <a:off x="7805738" y="44450"/>
            <a:ext cx="1312862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13" descr="Descrição: assinatura_2015_07_10_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50" t="15152" r="60349" b="15150"/>
          <a:stretch>
            <a:fillRect/>
          </a:stretch>
        </p:blipFill>
        <p:spPr bwMode="auto">
          <a:xfrm>
            <a:off x="6588125" y="88900"/>
            <a:ext cx="122555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33647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BE17C-985C-435C-AA6B-7E860ADF8E41}" type="datetimeFigureOut">
              <a:rPr lang="pt-BR"/>
              <a:pPr>
                <a:defRPr/>
              </a:pPr>
              <a:t>23/09/2019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44FAA-55E9-4FA1-A333-5F58595331F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59721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2E742-F3A9-4529-966A-CDF59C173495}" type="datetimeFigureOut">
              <a:rPr lang="pt-BR" smtClean="0"/>
              <a:pPr/>
              <a:t>23/09/2019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37FF4-C6F6-48D7-B4D9-90A9D192512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38696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calmeida\Desktop\SMF\ITBI%20-%20TCE.doc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file:///C:\Users\calmeida\Desktop\SMF\Apresenta&#231;&#227;o%20DAI_rev.pptx" TargetMode="External"/><Relationship Id="rId4" Type="http://schemas.openxmlformats.org/officeDocument/2006/relationships/hyperlink" Target="file:///C:\Users\calmeida\Desktop\SMF\an&#225;lise%20preponder&#226;ncia%20inativ.pptx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stifinancas@portoalegre.rs.gov.br" TargetMode="External"/><Relationship Id="rId2" Type="http://schemas.openxmlformats.org/officeDocument/2006/relationships/hyperlink" Target="http://www2.portoalegre.rs.gov.br/smf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359025"/>
            <a:ext cx="9144000" cy="147002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3000" dirty="0" smtClean="0">
                <a:solidFill>
                  <a:schemeClr val="bg1"/>
                </a:solidFill>
                <a:latin typeface="Arial Rounded MT Bold" pitchFamily="34" charset="0"/>
              </a:rPr>
              <a:t>Boas práticas – Tributação Imobiliária</a:t>
            </a:r>
            <a:r>
              <a:rPr lang="pt-BR" sz="1300" dirty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pt-BR" sz="13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pt-BR" sz="1300" dirty="0">
                <a:solidFill>
                  <a:schemeClr val="bg1"/>
                </a:solidFill>
                <a:latin typeface="Arial Rounded MT Bold" pitchFamily="34" charset="0"/>
              </a:rPr>
              <a:t/>
            </a:r>
            <a:br>
              <a:rPr lang="pt-BR" sz="1300" dirty="0">
                <a:solidFill>
                  <a:schemeClr val="bg1"/>
                </a:solidFill>
                <a:latin typeface="Arial Rounded MT Bold" pitchFamily="34" charset="0"/>
              </a:rPr>
            </a:br>
            <a:r>
              <a:rPr lang="pt-BR" sz="1600" dirty="0">
                <a:solidFill>
                  <a:schemeClr val="bg1"/>
                </a:solidFill>
                <a:latin typeface="Arial Rounded MT Bold" pitchFamily="34" charset="0"/>
              </a:rPr>
              <a:t>Receita </a:t>
            </a:r>
            <a:r>
              <a:rPr lang="pt-BR" sz="1600" dirty="0" smtClean="0">
                <a:solidFill>
                  <a:schemeClr val="bg1"/>
                </a:solidFill>
                <a:latin typeface="Arial Rounded MT Bold" pitchFamily="34" charset="0"/>
              </a:rPr>
              <a:t>Municipal de Porto Alegre</a:t>
            </a:r>
            <a:endParaRPr lang="pt-BR" sz="16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604" t="12857" r="16031" b="10005"/>
          <a:stretch/>
        </p:blipFill>
        <p:spPr bwMode="auto">
          <a:xfrm>
            <a:off x="7524328" y="116632"/>
            <a:ext cx="1512168" cy="90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331640" y="116632"/>
            <a:ext cx="144016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4869160"/>
            <a:ext cx="9144000" cy="1470025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SET/2019</a:t>
            </a:r>
            <a:endParaRPr lang="pt-BR" dirty="0">
              <a:solidFill>
                <a:schemeClr val="accent1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54" t="11136" r="8214" b="12215"/>
          <a:stretch>
            <a:fillRect/>
          </a:stretch>
        </p:blipFill>
        <p:spPr bwMode="auto">
          <a:xfrm>
            <a:off x="233489" y="183426"/>
            <a:ext cx="1083681" cy="62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522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00460" y="1204856"/>
            <a:ext cx="7412019" cy="467820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sz="2800" dirty="0" smtClean="0">
                <a:solidFill>
                  <a:schemeClr val="bg1"/>
                </a:solidFill>
              </a:rPr>
              <a:t>Roteiro:</a:t>
            </a:r>
          </a:p>
          <a:p>
            <a:endParaRPr lang="pt-BR" sz="2800" dirty="0" smtClean="0">
              <a:solidFill>
                <a:schemeClr val="bg1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Apresentação da Tributação Imobiliária - RM</a:t>
            </a:r>
          </a:p>
          <a:p>
            <a:pPr lvl="1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 Participação na Receita e Resultados</a:t>
            </a:r>
          </a:p>
          <a:p>
            <a:pPr lvl="1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Lançamento e Cadastro</a:t>
            </a:r>
          </a:p>
          <a:p>
            <a:pPr lvl="1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Boas Práticas</a:t>
            </a:r>
          </a:p>
          <a:p>
            <a:pPr lvl="2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IPTU</a:t>
            </a:r>
          </a:p>
          <a:p>
            <a:pPr lvl="2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ITBI</a:t>
            </a:r>
          </a:p>
          <a:p>
            <a:pPr lvl="2"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bg1"/>
                </a:solidFill>
              </a:rPr>
              <a:t>Avaliação de Imóveis</a:t>
            </a:r>
          </a:p>
          <a:p>
            <a:endParaRPr lang="pt-BR" sz="2800" dirty="0" smtClean="0"/>
          </a:p>
          <a:p>
            <a:endParaRPr lang="pt-BR" dirty="0"/>
          </a:p>
        </p:txBody>
      </p:sp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604" t="12857" r="16031" b="10005"/>
          <a:stretch/>
        </p:blipFill>
        <p:spPr bwMode="auto">
          <a:xfrm>
            <a:off x="7524328" y="116632"/>
            <a:ext cx="1512168" cy="90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254" t="11136" r="8214" b="12215"/>
          <a:stretch>
            <a:fillRect/>
          </a:stretch>
        </p:blipFill>
        <p:spPr bwMode="auto">
          <a:xfrm>
            <a:off x="233489" y="183426"/>
            <a:ext cx="1083681" cy="62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ixaDeTexto 5"/>
          <p:cNvSpPr txBox="1">
            <a:spLocks noChangeArrowheads="1"/>
          </p:cNvSpPr>
          <p:nvPr/>
        </p:nvSpPr>
        <p:spPr bwMode="auto">
          <a:xfrm>
            <a:off x="395288" y="476250"/>
            <a:ext cx="3830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2000" b="1" dirty="0">
                <a:solidFill>
                  <a:srgbClr val="FFFFFF"/>
                </a:solidFill>
                <a:sym typeface="Arial" charset="0"/>
              </a:rPr>
              <a:t>Principais realizações do mês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7504" y="173038"/>
            <a:ext cx="5868144" cy="50323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 smtClean="0"/>
              <a:t>RESULTADOS 2019 – Acumulados até agosto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/>
          <a:srcRect t="8448"/>
          <a:stretch/>
        </p:blipFill>
        <p:spPr>
          <a:xfrm>
            <a:off x="1253448" y="794863"/>
            <a:ext cx="4866258" cy="48853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9512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aixaDeTexto 5"/>
          <p:cNvSpPr txBox="1">
            <a:spLocks noChangeArrowheads="1"/>
          </p:cNvSpPr>
          <p:nvPr/>
        </p:nvSpPr>
        <p:spPr bwMode="auto">
          <a:xfrm>
            <a:off x="0" y="476250"/>
            <a:ext cx="3491879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pt-BR" altLang="pt-BR" sz="2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Distribuição da receita própria</a:t>
            </a:r>
            <a:endParaRPr lang="pt-BR" altLang="pt-BR" sz="2000" b="1" dirty="0">
              <a:solidFill>
                <a:schemeClr val="tx2"/>
              </a:solidFill>
              <a:sym typeface="Arial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018393"/>
              </p:ext>
            </p:extLst>
          </p:nvPr>
        </p:nvGraphicFramePr>
        <p:xfrm>
          <a:off x="858416" y="1800809"/>
          <a:ext cx="7128588" cy="3704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7167849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1" y="476250"/>
            <a:ext cx="3347864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pt-BR" altLang="pt-BR" sz="2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Transferências</a:t>
            </a:r>
            <a:endParaRPr lang="pt-BR" altLang="pt-BR" sz="2000" b="1" dirty="0">
              <a:solidFill>
                <a:schemeClr val="tx2"/>
              </a:solidFill>
              <a:sym typeface="Arial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29775579"/>
              </p:ext>
            </p:extLst>
          </p:nvPr>
        </p:nvGraphicFramePr>
        <p:xfrm>
          <a:off x="1824037" y="1576387"/>
          <a:ext cx="5495925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82778808"/>
              </p:ext>
            </p:extLst>
          </p:nvPr>
        </p:nvGraphicFramePr>
        <p:xfrm>
          <a:off x="1824037" y="1660363"/>
          <a:ext cx="5495925" cy="3705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61524753"/>
              </p:ext>
            </p:extLst>
          </p:nvPr>
        </p:nvGraphicFramePr>
        <p:xfrm>
          <a:off x="1343609" y="1523999"/>
          <a:ext cx="6128754" cy="4037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68926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0" y="476250"/>
            <a:ext cx="595293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pt-BR"/>
            </a:defPPr>
            <a:lvl1pPr algn="r">
              <a:defRPr sz="2000" b="1">
                <a:solidFill>
                  <a:schemeClr val="tx2"/>
                </a:solidFill>
                <a:latin typeface="Calibri" pitchFamily="34" charset="0"/>
                <a:cs typeface="Calibri" pitchFamily="34" charset="0"/>
              </a:defRPr>
            </a:lvl1pPr>
            <a:lvl2pPr marL="742950" indent="-285750">
              <a:defRPr>
                <a:latin typeface="Arial" charset="0"/>
                <a:cs typeface="Arial" charset="0"/>
              </a:defRPr>
            </a:lvl2pPr>
            <a:lvl3pPr marL="1143000" indent="-228600">
              <a:defRPr>
                <a:latin typeface="Arial" charset="0"/>
                <a:cs typeface="Arial" charset="0"/>
              </a:defRPr>
            </a:lvl3pPr>
            <a:lvl4pPr marL="1600200" indent="-228600">
              <a:defRPr>
                <a:latin typeface="Arial" charset="0"/>
                <a:cs typeface="Arial" charset="0"/>
              </a:defRPr>
            </a:lvl4pPr>
            <a:lvl5pPr marL="2057400" indent="-22860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r>
              <a:rPr lang="pt-BR" dirty="0"/>
              <a:t>COMPARATIVO ENTRE RECEITAS PRÓPRIAS E TRANSFERÊNCIAS </a:t>
            </a:r>
            <a:endParaRPr lang="pt-BR" altLang="pt-BR" dirty="0">
              <a:sym typeface="Arial" charset="0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347968491"/>
              </p:ext>
            </p:extLst>
          </p:nvPr>
        </p:nvGraphicFramePr>
        <p:xfrm>
          <a:off x="1156997" y="1576387"/>
          <a:ext cx="6718039" cy="4077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70754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5"/>
          <p:cNvSpPr txBox="1">
            <a:spLocks noChangeArrowheads="1"/>
          </p:cNvSpPr>
          <p:nvPr/>
        </p:nvSpPr>
        <p:spPr bwMode="auto">
          <a:xfrm>
            <a:off x="0" y="457588"/>
            <a:ext cx="5065159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pt-BR" altLang="pt-BR" sz="2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Comparação per capita IPTU/ITBI  - Capitais</a:t>
            </a:r>
          </a:p>
          <a:p>
            <a:pPr algn="r" eaLnBrk="1" hangingPunct="1"/>
            <a:r>
              <a:rPr lang="pt-BR" altLang="pt-BR" sz="2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Período: </a:t>
            </a:r>
            <a:r>
              <a:rPr lang="pt-BR" altLang="pt-BR" sz="2000" b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mai</a:t>
            </a:r>
            <a:r>
              <a:rPr lang="pt-BR" altLang="pt-BR" sz="2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/17 – </a:t>
            </a:r>
            <a:r>
              <a:rPr lang="pt-BR" altLang="pt-BR" sz="2000" b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abr</a:t>
            </a:r>
            <a:r>
              <a:rPr lang="pt-BR" altLang="pt-BR" sz="2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/2018 </a:t>
            </a:r>
            <a:endParaRPr lang="pt-BR" altLang="pt-BR" sz="2000" b="1" dirty="0">
              <a:solidFill>
                <a:schemeClr val="tx2"/>
              </a:solidFill>
              <a:sym typeface="Arial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600" y="5734107"/>
            <a:ext cx="45624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600" y="1569801"/>
            <a:ext cx="3224393" cy="35195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13557" y="1569801"/>
            <a:ext cx="3327718" cy="35100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170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4"/>
          <p:cNvSpPr>
            <a:spLocks/>
          </p:cNvSpPr>
          <p:nvPr/>
        </p:nvSpPr>
        <p:spPr bwMode="auto">
          <a:xfrm rot="10800000">
            <a:off x="6098929" y="1231289"/>
            <a:ext cx="144463" cy="3168650"/>
          </a:xfrm>
          <a:prstGeom prst="rightBrace">
            <a:avLst>
              <a:gd name="adj1" fmla="val 182783"/>
              <a:gd name="adj2" fmla="val 50000"/>
            </a:avLst>
          </a:prstGeom>
          <a:solidFill>
            <a:srgbClr val="D25500"/>
          </a:solidFill>
          <a:ln w="28575">
            <a:solidFill>
              <a:srgbClr val="FF66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pt-BR"/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6306" y="1219689"/>
            <a:ext cx="1863969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7559" y="131886"/>
            <a:ext cx="6336704" cy="10287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CADASTRO DE IMÓVEIS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37635" y="923193"/>
            <a:ext cx="866240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defRPr/>
            </a:pPr>
            <a:endParaRPr lang="pt-BR" sz="24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endParaRPr lang="pt-BR" sz="2400" dirty="0" smtClean="0"/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Sistema de registro de informações</a:t>
            </a:r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1371600" lvl="5" algn="just"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Componente geométrica (espacial)</a:t>
            </a:r>
          </a:p>
          <a:p>
            <a:pPr marL="1371600" lvl="5"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1371600" lvl="5" algn="just">
              <a:buClr>
                <a:schemeClr val="tx2"/>
              </a:buClr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marL="1371600" lvl="5" algn="just">
              <a:buClr>
                <a:schemeClr val="tx2"/>
              </a:buClr>
              <a:buFont typeface="Arial" pitchFamily="34" charset="0"/>
              <a:buChar char="•"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Componente descritiva</a:t>
            </a:r>
          </a:p>
          <a:p>
            <a:pPr lvl="2">
              <a:buClr>
                <a:schemeClr val="tx2"/>
              </a:buClr>
              <a:defRPr/>
            </a:pPr>
            <a:endParaRPr lang="pt-BR" sz="16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0"/>
            <a:r>
              <a:rPr lang="pt-BR" sz="1400" dirty="0"/>
              <a:t>	</a:t>
            </a:r>
            <a:endParaRPr lang="pt-BR" sz="20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02" y="2340342"/>
            <a:ext cx="2417883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2010_PORTO_ALEGRE_VILA_CRUZEIRO_3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5099" y="3583598"/>
            <a:ext cx="1899139" cy="139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G:\SMF\tela inscrição SIAT.pn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35162" y="3875171"/>
            <a:ext cx="3320714" cy="2267448"/>
          </a:xfrm>
          <a:prstGeom prst="rect">
            <a:avLst/>
          </a:prstGeom>
          <a:noFill/>
        </p:spPr>
      </p:pic>
      <p:sp>
        <p:nvSpPr>
          <p:cNvPr id="13" name="Seta em forma de U 12"/>
          <p:cNvSpPr/>
          <p:nvPr/>
        </p:nvSpPr>
        <p:spPr>
          <a:xfrm rot="5400000">
            <a:off x="4673547" y="3876353"/>
            <a:ext cx="871381" cy="369332"/>
          </a:xfrm>
          <a:prstGeom prst="uturnArrow">
            <a:avLst>
              <a:gd name="adj1" fmla="val 3359"/>
              <a:gd name="adj2" fmla="val 25000"/>
              <a:gd name="adj3" fmla="val 15724"/>
              <a:gd name="adj4" fmla="val 43438"/>
              <a:gd name="adj5" fmla="val 75000"/>
            </a:avLst>
          </a:prstGeom>
          <a:solidFill>
            <a:srgbClr val="D25500"/>
          </a:solidFill>
          <a:ln w="28575">
            <a:solidFill>
              <a:srgbClr val="FF6600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69440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1" y="50478"/>
            <a:ext cx="6336704" cy="90695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CADASTRO DE IMÓVEIS</a:t>
            </a:r>
          </a:p>
        </p:txBody>
      </p:sp>
      <p:pic>
        <p:nvPicPr>
          <p:cNvPr id="1026" name="Picture 2" descr="G:\SMF\tela inscrição SIAT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9092" y="-172123"/>
            <a:ext cx="10015370" cy="6572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44049" y="1415807"/>
            <a:ext cx="6985000" cy="49552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pt-BR" dirty="0" smtClean="0">
              <a:latin typeface="+mn-lt"/>
            </a:endParaRPr>
          </a:p>
          <a:p>
            <a:pPr algn="just">
              <a:buClr>
                <a:schemeClr val="tx2"/>
              </a:buCl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Função Fiscal</a:t>
            </a:r>
          </a:p>
          <a:p>
            <a:pPr algn="just">
              <a:buClr>
                <a:schemeClr val="tx2"/>
              </a:buClr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1" algn="just"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Identificação dos bens imóveis e de seus proprietários – tributação</a:t>
            </a:r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just">
              <a:buClr>
                <a:schemeClr val="tx2"/>
              </a:buCl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Função Jurídica</a:t>
            </a:r>
          </a:p>
          <a:p>
            <a:pPr algn="just">
              <a:buClr>
                <a:schemeClr val="tx2"/>
              </a:buClr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1" algn="just"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Determinação dos direitos de propriedade</a:t>
            </a:r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just">
              <a:buClr>
                <a:schemeClr val="tx2"/>
              </a:buClr>
              <a:buFont typeface="Arial" pitchFamily="34" charset="0"/>
              <a:buChar char="•"/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just">
              <a:buClr>
                <a:schemeClr val="tx2"/>
              </a:buCl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Função de Planejamento</a:t>
            </a:r>
          </a:p>
          <a:p>
            <a:pPr algn="just">
              <a:buClr>
                <a:schemeClr val="tx2"/>
              </a:buClr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1" algn="just"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Gestão territorial</a:t>
            </a:r>
          </a:p>
          <a:p>
            <a:pPr>
              <a:defRPr/>
            </a:pPr>
            <a:endParaRPr lang="pt-BR" b="1" dirty="0">
              <a:latin typeface="+mn-lt"/>
            </a:endParaRPr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latin typeface="+mn-lt"/>
              </a:rPr>
              <a:t/>
            </a:r>
            <a:br>
              <a:rPr lang="pt-BR" dirty="0" smtClean="0">
                <a:latin typeface="+mn-lt"/>
              </a:rPr>
            </a:br>
            <a:r>
              <a:rPr lang="pt-BR" sz="22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CADASTRO MUTIFINALITÁRIO</a:t>
            </a:r>
            <a:r>
              <a:rPr lang="pt-BR" dirty="0" smtClean="0">
                <a:latin typeface="+mn-lt"/>
              </a:rPr>
              <a:t/>
            </a:r>
            <a:br>
              <a:rPr lang="pt-BR" dirty="0" smtClean="0">
                <a:latin typeface="+mn-lt"/>
              </a:rPr>
            </a:b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830985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/>
            </a:r>
            <a:b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</a:b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Boas Práticas – Tributação Imobiliária</a:t>
            </a:r>
            <a:r>
              <a:rPr lang="pt-BR" sz="2900" dirty="0" smtClean="0">
                <a:latin typeface="+mn-lt"/>
              </a:rPr>
              <a:t/>
            </a:r>
            <a:br>
              <a:rPr lang="pt-BR" sz="2900" dirty="0" smtClean="0">
                <a:latin typeface="+mn-lt"/>
              </a:rPr>
            </a:br>
            <a:endParaRPr lang="pt-BR" sz="2900" dirty="0">
              <a:latin typeface="+mn-lt"/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5" name="Diagrama 14"/>
          <p:cNvGraphicFramePr/>
          <p:nvPr>
            <p:extLst>
              <p:ext uri="{D42A27DB-BD31-4B8C-83A1-F6EECF244321}">
                <p14:modId xmlns="" xmlns:p14="http://schemas.microsoft.com/office/powerpoint/2010/main" val="2859694030"/>
              </p:ext>
            </p:extLst>
          </p:nvPr>
        </p:nvGraphicFramePr>
        <p:xfrm>
          <a:off x="462708" y="1366220"/>
          <a:ext cx="8154167" cy="4636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471140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C3E8CB4E-C502-4AF2-85A9-104ADB533F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graphicEl>
                                              <a:dgm id="{C3E8CB4E-C502-4AF2-85A9-104ADB533F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11AD954-38A3-449C-AED4-14A367036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graphicEl>
                                              <a:dgm id="{111AD954-38A3-449C-AED4-14A367036D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5290A390-6E01-4C04-9139-F9142A291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graphicEl>
                                              <a:dgm id="{5290A390-6E01-4C04-9139-F9142A291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22859D44-4359-4F65-99E7-8A6B8E2CF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>
                                            <p:graphicEl>
                                              <a:dgm id="{22859D44-4359-4F65-99E7-8A6B8E2CFE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05910121-F9B5-411F-A63A-4C54FB644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>
                                            <p:graphicEl>
                                              <a:dgm id="{05910121-F9B5-411F-A63A-4C54FB6443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Boas Práticas – Tributação Imobiliária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307974" y="1168248"/>
            <a:ext cx="866240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pt-BR" sz="20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2960" y="1396568"/>
            <a:ext cx="3830027" cy="226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010" y="1336575"/>
            <a:ext cx="3511701" cy="251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66920"/>
            <a:ext cx="8902460" cy="264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891628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9039225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87100" cy="729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/>
            </a:r>
            <a:b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</a:b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ea typeface="+mn-ea"/>
                <a:cs typeface="+mn-cs"/>
              </a:rPr>
              <a:t>Boas Práticas – Tributação Imobiliária</a:t>
            </a:r>
            <a:r>
              <a:rPr lang="pt-BR" sz="2900" dirty="0" smtClean="0">
                <a:latin typeface="+mn-lt"/>
              </a:rPr>
              <a:t/>
            </a:r>
            <a:br>
              <a:rPr lang="pt-BR" sz="2900" dirty="0" smtClean="0">
                <a:latin typeface="+mn-lt"/>
              </a:rPr>
            </a:br>
            <a:endParaRPr lang="pt-BR" sz="2900" dirty="0">
              <a:latin typeface="+mn-lt"/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1243" y="1226372"/>
            <a:ext cx="4356847" cy="5185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69401"/>
            <a:ext cx="4683947" cy="5109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71140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Boas Práticas – Tributação Imobiliária</a:t>
            </a: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="" xmlns:p14="http://schemas.microsoft.com/office/powerpoint/2010/main" val="3897529721"/>
              </p:ext>
            </p:extLst>
          </p:nvPr>
        </p:nvGraphicFramePr>
        <p:xfrm>
          <a:off x="161365" y="1258646"/>
          <a:ext cx="8817807" cy="5056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33327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F2D39FA-EA7A-44E4-956C-D8F40AD8B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FF2D39FA-EA7A-44E4-956C-D8F40AD8B4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ECB9C9-E5BA-4981-9CC4-1BBA34250C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graphicEl>
                                              <a:dgm id="{ADECB9C9-E5BA-4981-9CC4-1BBA34250C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7E6339-6E5F-486B-AEC5-49AC3EC9E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graphicEl>
                                              <a:dgm id="{597E6339-6E5F-486B-AEC5-49AC3EC9EB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8226EA-E80A-4106-A678-8AD44D766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graphicEl>
                                              <a:dgm id="{6C8226EA-E80A-4106-A678-8AD44D766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Boas Práticas – Tributação Imobiliária</a:t>
            </a: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07974" y="1168248"/>
            <a:ext cx="866240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defRPr/>
            </a:pPr>
            <a:endParaRPr lang="pt-BR" sz="24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buClr>
                <a:schemeClr val="tx2"/>
              </a:buClr>
              <a:defRPr/>
            </a:pPr>
            <a:endParaRPr lang="pt-BR" sz="24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0"/>
            <a:r>
              <a:rPr lang="pt-BR" sz="1400" dirty="0"/>
              <a:t>	</a:t>
            </a:r>
            <a:endParaRPr lang="pt-BR" sz="20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2" name="Diagrama 11"/>
          <p:cNvGraphicFramePr/>
          <p:nvPr/>
        </p:nvGraphicFramePr>
        <p:xfrm>
          <a:off x="247426" y="1500299"/>
          <a:ext cx="869217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41650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4149E3E-5A58-4534-A6CC-61E2C2AEAB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graphicEl>
                                              <a:dgm id="{74149E3E-5A58-4534-A6CC-61E2C2AEAB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5FCEDB5-92D3-4502-BAF4-EFAB2DDE4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graphicEl>
                                              <a:dgm id="{65FCEDB5-92D3-4502-BAF4-EFAB2DDE41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7294199-7341-4BB1-AA47-5337982F9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>
                                            <p:graphicEl>
                                              <a:dgm id="{A7294199-7341-4BB1-AA47-5337982F91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701" name="Picture 5" descr="CCF00652011_00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0"/>
            <a:ext cx="4456113" cy="6858000"/>
          </a:xfrm>
          <a:prstGeom prst="rect">
            <a:avLst/>
          </a:prstGeom>
          <a:noFill/>
        </p:spPr>
      </p:pic>
      <p:pic>
        <p:nvPicPr>
          <p:cNvPr id="285702" name="Picture 6" descr="CCF00652011_0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3288" y="0"/>
            <a:ext cx="443071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5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5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8" name="Picture 4" descr="CCF00652011_0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9275"/>
            <a:ext cx="9144000" cy="5826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2" name="Picture 4" descr="DSC00449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125538"/>
            <a:ext cx="6769100" cy="5075237"/>
          </a:xfrm>
          <a:noFill/>
          <a:ln>
            <a:miter lim="800000"/>
            <a:headEnd/>
            <a:tailEnd/>
          </a:ln>
        </p:spPr>
      </p:pic>
      <p:sp>
        <p:nvSpPr>
          <p:cNvPr id="278534" name="Text Box 6"/>
          <p:cNvSpPr txBox="1">
            <a:spLocks noChangeArrowheads="1"/>
          </p:cNvSpPr>
          <p:nvPr/>
        </p:nvSpPr>
        <p:spPr bwMode="auto">
          <a:xfrm>
            <a:off x="1042988" y="620713"/>
            <a:ext cx="59769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800"/>
              <a:t>Diversidade em termos de volume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34" name="Picture 22" descr="DSC0039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916113"/>
            <a:ext cx="3394075" cy="4525962"/>
          </a:xfrm>
          <a:noFill/>
          <a:ln>
            <a:miter lim="800000"/>
            <a:headEnd/>
            <a:tailEnd/>
          </a:ln>
        </p:spPr>
      </p:pic>
      <p:sp>
        <p:nvSpPr>
          <p:cNvPr id="243726" name="Rectangle 14"/>
          <p:cNvSpPr>
            <a:spLocks noChangeArrowheads="1"/>
          </p:cNvSpPr>
          <p:nvPr/>
        </p:nvSpPr>
        <p:spPr bwMode="auto">
          <a:xfrm flipV="1">
            <a:off x="323850" y="333375"/>
            <a:ext cx="3671888" cy="647700"/>
          </a:xfrm>
          <a:prstGeom prst="rect">
            <a:avLst/>
          </a:prstGeom>
          <a:solidFill>
            <a:srgbClr val="8DBB9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 eaLnBrk="0" hangingPunct="0">
              <a:spcBef>
                <a:spcPct val="15000"/>
              </a:spcBef>
            </a:pPr>
            <a:r>
              <a:rPr lang="pt-BR" sz="2000" b="1">
                <a:solidFill>
                  <a:srgbClr val="FFFFFF"/>
                </a:solidFill>
                <a:latin typeface="Trebuchet MS" pitchFamily="34" charset="0"/>
                <a:cs typeface="Times New Roman" pitchFamily="18" charset="0"/>
              </a:rPr>
              <a:t>Área de armazenamento</a:t>
            </a:r>
          </a:p>
        </p:txBody>
      </p:sp>
      <p:sp>
        <p:nvSpPr>
          <p:cNvPr id="243727" name="Text Box 15"/>
          <p:cNvSpPr txBox="1">
            <a:spLocks noChangeArrowheads="1"/>
          </p:cNvSpPr>
          <p:nvPr/>
        </p:nvSpPr>
        <p:spPr bwMode="auto">
          <a:xfrm>
            <a:off x="4067175" y="549275"/>
            <a:ext cx="2592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400"/>
              <a:t>CONDIÇÕES DA ÁREA</a:t>
            </a:r>
          </a:p>
        </p:txBody>
      </p:sp>
      <p:sp>
        <p:nvSpPr>
          <p:cNvPr id="243740" name="Text Box 28"/>
          <p:cNvSpPr txBox="1">
            <a:spLocks noChangeArrowheads="1"/>
          </p:cNvSpPr>
          <p:nvPr/>
        </p:nvSpPr>
        <p:spPr bwMode="auto">
          <a:xfrm>
            <a:off x="468313" y="1484313"/>
            <a:ext cx="2663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800"/>
              <a:t>Entrada principal</a:t>
            </a:r>
          </a:p>
        </p:txBody>
      </p:sp>
      <p:sp>
        <p:nvSpPr>
          <p:cNvPr id="243741" name="Text Box 29"/>
          <p:cNvSpPr txBox="1">
            <a:spLocks noChangeArrowheads="1"/>
          </p:cNvSpPr>
          <p:nvPr/>
        </p:nvSpPr>
        <p:spPr bwMode="auto">
          <a:xfrm>
            <a:off x="4067175" y="1484313"/>
            <a:ext cx="2663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800"/>
              <a:t>Tonéis</a:t>
            </a:r>
          </a:p>
        </p:txBody>
      </p:sp>
      <p:pic>
        <p:nvPicPr>
          <p:cNvPr id="243746" name="Picture 34" descr="DSC0040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1916113"/>
            <a:ext cx="4826000" cy="36195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3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3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3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3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3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3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3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26" grpId="0" animBg="1"/>
      <p:bldP spid="243727" grpId="0"/>
      <p:bldP spid="243740" grpId="0"/>
      <p:bldP spid="2437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5" name="Picture 7" descr="DSC004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2133600"/>
            <a:ext cx="5903912" cy="4427538"/>
          </a:xfrm>
          <a:noFill/>
          <a:ln>
            <a:miter lim="800000"/>
            <a:headEnd/>
            <a:tailEnd/>
          </a:ln>
        </p:spPr>
      </p:pic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4140200" y="1484313"/>
            <a:ext cx="381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800"/>
              <a:t>Armazenagem (Tradicional) Em Envelopes</a:t>
            </a:r>
          </a:p>
        </p:txBody>
      </p:sp>
      <p:pic>
        <p:nvPicPr>
          <p:cNvPr id="247813" name="Picture 5" descr="DSC0040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125538"/>
            <a:ext cx="3636962" cy="2727325"/>
          </a:xfrm>
          <a:noFill/>
          <a:ln>
            <a:miter lim="800000"/>
            <a:headEnd/>
            <a:tailEnd/>
          </a:ln>
        </p:spPr>
      </p:pic>
      <p:sp>
        <p:nvSpPr>
          <p:cNvPr id="247831" name="Rectangle 23"/>
          <p:cNvSpPr>
            <a:spLocks noChangeArrowheads="1"/>
          </p:cNvSpPr>
          <p:nvPr/>
        </p:nvSpPr>
        <p:spPr bwMode="auto">
          <a:xfrm flipV="1">
            <a:off x="323850" y="333375"/>
            <a:ext cx="3671888" cy="647700"/>
          </a:xfrm>
          <a:prstGeom prst="rect">
            <a:avLst/>
          </a:prstGeom>
          <a:solidFill>
            <a:srgbClr val="8DBB9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rot="10800000" anchor="ctr"/>
          <a:lstStyle/>
          <a:p>
            <a:pPr algn="ctr" eaLnBrk="0" hangingPunct="0">
              <a:spcBef>
                <a:spcPct val="15000"/>
              </a:spcBef>
            </a:pPr>
            <a:r>
              <a:rPr lang="pt-BR" sz="2000" b="1">
                <a:solidFill>
                  <a:srgbClr val="FFFFFF"/>
                </a:solidFill>
                <a:latin typeface="Trebuchet MS" pitchFamily="34" charset="0"/>
                <a:cs typeface="Times New Roman" pitchFamily="18" charset="0"/>
              </a:rPr>
              <a:t>Área de armazenamento</a:t>
            </a:r>
          </a:p>
        </p:txBody>
      </p:sp>
      <p:sp>
        <p:nvSpPr>
          <p:cNvPr id="247832" name="Text Box 24"/>
          <p:cNvSpPr txBox="1">
            <a:spLocks noChangeArrowheads="1"/>
          </p:cNvSpPr>
          <p:nvPr/>
        </p:nvSpPr>
        <p:spPr bwMode="auto">
          <a:xfrm>
            <a:off x="4067175" y="549275"/>
            <a:ext cx="3889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400"/>
              <a:t>FORMA DE ARMAZENAMENTO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7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2" grpId="0"/>
      <p:bldP spid="247831" grpId="0" animBg="1"/>
      <p:bldP spid="2478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4" name="Picture 4" descr="DSC0042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65175"/>
            <a:ext cx="7443788" cy="5583238"/>
          </a:xfrm>
          <a:noFill/>
          <a:ln>
            <a:miter lim="800000"/>
            <a:headEnd/>
            <a:tailEnd/>
          </a:ln>
        </p:spPr>
      </p:pic>
      <p:sp>
        <p:nvSpPr>
          <p:cNvPr id="271366" name="Text Box 6"/>
          <p:cNvSpPr txBox="1">
            <a:spLocks noChangeArrowheads="1"/>
          </p:cNvSpPr>
          <p:nvPr/>
        </p:nvSpPr>
        <p:spPr bwMode="auto">
          <a:xfrm>
            <a:off x="468313" y="333375"/>
            <a:ext cx="5832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800"/>
              <a:t>Armazenagem de Novos envelopes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71" name="Picture 7" descr="QIC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85838"/>
            <a:ext cx="8229600" cy="4429125"/>
          </a:xfrm>
          <a:noFill/>
          <a:ln>
            <a:miter lim="800000"/>
            <a:headEnd/>
            <a:tailEnd/>
          </a:ln>
        </p:spPr>
      </p:pic>
      <p:sp>
        <p:nvSpPr>
          <p:cNvPr id="241673" name="Text Box 9"/>
          <p:cNvSpPr txBox="1">
            <a:spLocks noChangeArrowheads="1"/>
          </p:cNvSpPr>
          <p:nvPr/>
        </p:nvSpPr>
        <p:spPr bwMode="auto">
          <a:xfrm>
            <a:off x="4932363" y="5516563"/>
            <a:ext cx="3816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pt-BR" sz="1600"/>
              <a:t>Perspectiva (vista parcial)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1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1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Boas Práticas – Tributação Imobiliária</a:t>
            </a: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07974" y="1168248"/>
            <a:ext cx="866240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defRPr/>
            </a:pPr>
            <a:endParaRPr lang="pt-BR" sz="24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>
              <a:buClr>
                <a:schemeClr val="tx2"/>
              </a:buClr>
              <a:defRPr/>
            </a:pPr>
            <a:endParaRPr lang="pt-BR" sz="24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0"/>
            <a:r>
              <a:rPr lang="pt-BR" sz="1400" dirty="0"/>
              <a:t>	</a:t>
            </a:r>
            <a:endParaRPr lang="pt-BR" sz="20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="" xmlns:p14="http://schemas.microsoft.com/office/powerpoint/2010/main" val="2246232748"/>
              </p:ext>
            </p:extLst>
          </p:nvPr>
        </p:nvGraphicFramePr>
        <p:xfrm>
          <a:off x="247426" y="1500299"/>
          <a:ext cx="8692179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416504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4149E3E-5A58-4534-A6CC-61E2C2AEAB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graphicEl>
                                              <a:dgm id="{74149E3E-5A58-4534-A6CC-61E2C2AEAB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65FCEDB5-92D3-4502-BAF4-EFAB2DDE4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>
                                            <p:graphicEl>
                                              <a:dgm id="{65FCEDB5-92D3-4502-BAF4-EFAB2DDE41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7294199-7341-4BB1-AA47-5337982F91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>
                                            <p:graphicEl>
                                              <a:dgm id="{A7294199-7341-4BB1-AA47-5337982F91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80" name="Rectangle 8"/>
          <p:cNvSpPr>
            <a:spLocks noChangeArrowheads="1"/>
          </p:cNvSpPr>
          <p:nvPr/>
        </p:nvSpPr>
        <p:spPr bwMode="auto">
          <a:xfrm>
            <a:off x="323850" y="260350"/>
            <a:ext cx="6265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600" b="1" dirty="0" smtClean="0">
                <a:latin typeface="Comic Sans MS" pitchFamily="66" charset="0"/>
              </a:rPr>
              <a:t>Cobertura </a:t>
            </a:r>
            <a:r>
              <a:rPr lang="pt-BR" sz="1600" b="1" dirty="0">
                <a:latin typeface="Comic Sans MS" pitchFamily="66" charset="0"/>
              </a:rPr>
              <a:t>Aerofotogramétrica </a:t>
            </a:r>
          </a:p>
        </p:txBody>
      </p:sp>
      <p:sp>
        <p:nvSpPr>
          <p:cNvPr id="310287" name="Rectangle 15"/>
          <p:cNvSpPr>
            <a:spLocks noChangeArrowheads="1"/>
          </p:cNvSpPr>
          <p:nvPr/>
        </p:nvSpPr>
        <p:spPr bwMode="auto">
          <a:xfrm>
            <a:off x="323850" y="3429000"/>
            <a:ext cx="6265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600" b="1" dirty="0" smtClean="0">
                <a:latin typeface="Comic Sans MS" pitchFamily="66" charset="0"/>
              </a:rPr>
              <a:t>Cobertura </a:t>
            </a:r>
            <a:r>
              <a:rPr lang="pt-BR" sz="1600" b="1" dirty="0">
                <a:latin typeface="Comic Sans MS" pitchFamily="66" charset="0"/>
              </a:rPr>
              <a:t>com </a:t>
            </a:r>
            <a:r>
              <a:rPr lang="pt-BR" sz="1600" b="1" dirty="0" err="1">
                <a:latin typeface="Comic Sans MS" pitchFamily="66" charset="0"/>
              </a:rPr>
              <a:t>Perfilador</a:t>
            </a:r>
            <a:r>
              <a:rPr lang="pt-BR" sz="1600" b="1" dirty="0">
                <a:latin typeface="Comic Sans MS" pitchFamily="66" charset="0"/>
              </a:rPr>
              <a:t> a Laser Aerotransportado</a:t>
            </a:r>
          </a:p>
        </p:txBody>
      </p:sp>
      <p:sp>
        <p:nvSpPr>
          <p:cNvPr id="310289" name="AutoShape 17"/>
          <p:cNvSpPr>
            <a:spLocks/>
          </p:cNvSpPr>
          <p:nvPr/>
        </p:nvSpPr>
        <p:spPr bwMode="auto">
          <a:xfrm rot="-5400000">
            <a:off x="1044576" y="1700212"/>
            <a:ext cx="215900" cy="1368425"/>
          </a:xfrm>
          <a:prstGeom prst="rightBrace">
            <a:avLst>
              <a:gd name="adj1" fmla="val 52819"/>
              <a:gd name="adj2" fmla="val 50000"/>
            </a:avLst>
          </a:prstGeom>
          <a:solidFill>
            <a:srgbClr val="D25500"/>
          </a:solidFill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pt-BR"/>
          </a:p>
        </p:txBody>
      </p:sp>
      <p:pic>
        <p:nvPicPr>
          <p:cNvPr id="310290" name="Picture 18" descr="portoaleg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765175"/>
            <a:ext cx="1439862" cy="1417638"/>
          </a:xfrm>
          <a:prstGeom prst="rect">
            <a:avLst/>
          </a:prstGeom>
          <a:noFill/>
        </p:spPr>
      </p:pic>
      <p:sp>
        <p:nvSpPr>
          <p:cNvPr id="310291" name="Rectangle 19"/>
          <p:cNvSpPr>
            <a:spLocks noChangeArrowheads="1"/>
          </p:cNvSpPr>
          <p:nvPr/>
        </p:nvSpPr>
        <p:spPr bwMode="auto">
          <a:xfrm>
            <a:off x="1908175" y="981075"/>
            <a:ext cx="39592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pt-BR" sz="1400" b="1">
                <a:latin typeface="Arial Narrow" pitchFamily="34" charset="0"/>
                <a:cs typeface="Times New Roman" pitchFamily="18" charset="0"/>
              </a:rPr>
              <a:t>COBERTURA AEROFOTOGRAMÉTRICA   para obtenção de fotos aéreas coloridas (pixel 12,5 cm)</a:t>
            </a:r>
          </a:p>
          <a:p>
            <a:pPr>
              <a:spcBef>
                <a:spcPct val="0"/>
              </a:spcBef>
            </a:pPr>
            <a:r>
              <a:rPr lang="pt-BR" sz="1400" b="1">
                <a:latin typeface="Arial Narrow" pitchFamily="34" charset="0"/>
                <a:cs typeface="Times New Roman" pitchFamily="18" charset="0"/>
              </a:rPr>
              <a:t>Equipamento: Câmara Aerofotogramétrica Digital</a:t>
            </a:r>
          </a:p>
          <a:p>
            <a:pPr>
              <a:spcBef>
                <a:spcPct val="0"/>
              </a:spcBef>
            </a:pPr>
            <a:r>
              <a:rPr lang="pt-BR" sz="1400" b="1">
                <a:latin typeface="Arial Narrow" pitchFamily="34" charset="0"/>
                <a:cs typeface="Times New Roman" pitchFamily="18" charset="0"/>
              </a:rPr>
              <a:t>Sobreposição longitudinal de 100% e lateral (entre faixas) de 40%</a:t>
            </a:r>
          </a:p>
        </p:txBody>
      </p:sp>
      <p:sp>
        <p:nvSpPr>
          <p:cNvPr id="310293" name="Rectangle 21"/>
          <p:cNvSpPr>
            <a:spLocks noChangeArrowheads="1"/>
          </p:cNvSpPr>
          <p:nvPr/>
        </p:nvSpPr>
        <p:spPr bwMode="auto">
          <a:xfrm>
            <a:off x="395288" y="25654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pt-BR" sz="1400" b="1">
                <a:latin typeface="Arial Narrow" pitchFamily="34" charset="0"/>
                <a:cs typeface="Times New Roman" pitchFamily="18" charset="0"/>
              </a:rPr>
              <a:t>Fotografias Aéreas Coloridas</a:t>
            </a:r>
          </a:p>
        </p:txBody>
      </p:sp>
      <p:pic>
        <p:nvPicPr>
          <p:cNvPr id="310294" name="Picture 22" descr="LAS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860800"/>
            <a:ext cx="1997075" cy="1590675"/>
          </a:xfrm>
          <a:prstGeom prst="rect">
            <a:avLst/>
          </a:prstGeom>
          <a:noFill/>
        </p:spPr>
      </p:pic>
      <p:sp>
        <p:nvSpPr>
          <p:cNvPr id="310295" name="Rectangle 23"/>
          <p:cNvSpPr>
            <a:spLocks noChangeArrowheads="1"/>
          </p:cNvSpPr>
          <p:nvPr/>
        </p:nvSpPr>
        <p:spPr bwMode="auto">
          <a:xfrm>
            <a:off x="2411413" y="4508500"/>
            <a:ext cx="33829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1400" b="1">
                <a:latin typeface="Arial Narrow" pitchFamily="34" charset="0"/>
                <a:cs typeface="Times New Roman" pitchFamily="18" charset="0"/>
              </a:rPr>
              <a:t>COBERTURA COM EQUIPAMENTO PERFILADOR A LASER para obtenção de um conjunto de pontos tridimensionais - densidade 2,2 pontos/m².</a:t>
            </a:r>
          </a:p>
        </p:txBody>
      </p:sp>
      <p:pic>
        <p:nvPicPr>
          <p:cNvPr id="310302" name="Picture 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2060575"/>
            <a:ext cx="2232025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303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115888"/>
            <a:ext cx="201612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0304" name="AutoShape 32"/>
          <p:cNvSpPr>
            <a:spLocks/>
          </p:cNvSpPr>
          <p:nvPr/>
        </p:nvSpPr>
        <p:spPr bwMode="auto">
          <a:xfrm rot="-10800000">
            <a:off x="6156325" y="1196975"/>
            <a:ext cx="144463" cy="5111750"/>
          </a:xfrm>
          <a:prstGeom prst="rightBrace">
            <a:avLst>
              <a:gd name="adj1" fmla="val 294871"/>
              <a:gd name="adj2" fmla="val 50000"/>
            </a:avLst>
          </a:prstGeom>
          <a:solidFill>
            <a:srgbClr val="D25500"/>
          </a:solidFill>
          <a:ln w="28575">
            <a:solidFill>
              <a:srgbClr val="FF66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pt-BR"/>
          </a:p>
        </p:txBody>
      </p:sp>
      <p:pic>
        <p:nvPicPr>
          <p:cNvPr id="310305" name="Picture 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3663" y="3716338"/>
            <a:ext cx="215900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306" name="Picture 3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3663" y="5661025"/>
            <a:ext cx="2700337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0308" name="Picture 36" descr="Logo Aerolevantamento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4663" y="188913"/>
            <a:ext cx="1295400" cy="487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052513"/>
            <a:ext cx="169227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5" name="CaixaDeTexto 10"/>
          <p:cNvSpPr txBox="1">
            <a:spLocks noChangeArrowheads="1"/>
          </p:cNvSpPr>
          <p:nvPr/>
        </p:nvSpPr>
        <p:spPr bwMode="auto">
          <a:xfrm>
            <a:off x="179388" y="76200"/>
            <a:ext cx="58610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b="1">
                <a:latin typeface="Arial Narrow" pitchFamily="34" charset="0"/>
              </a:rPr>
              <a:t>CADASTRO GEORREFERENCIADO – MODERNIZAÇÃO </a:t>
            </a:r>
          </a:p>
          <a:p>
            <a:r>
              <a:rPr lang="pt-BR" sz="2000" b="1">
                <a:latin typeface="Arial Narrow" pitchFamily="34" charset="0"/>
              </a:rPr>
              <a:t>AEROLEVANTAMENTO E LEVANTAMENTO CADASTRAL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79388" y="6330950"/>
            <a:ext cx="86756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BR" sz="1600" b="1">
                <a:latin typeface="Arial Narrow" pitchFamily="34" charset="0"/>
              </a:rPr>
              <a:t>Em andamento</a:t>
            </a:r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250825" y="404813"/>
            <a:ext cx="8604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3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09913" y="1624013"/>
            <a:ext cx="5703887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9" name="Imagem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2925763"/>
            <a:ext cx="1738312" cy="28606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250825" y="5786438"/>
            <a:ext cx="2859088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 dirty="0">
                <a:latin typeface="Arial Narrow" pitchFamily="34" charset="0"/>
                <a:cs typeface="+mn-cs"/>
              </a:rPr>
              <a:t>Cadastro a campo: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dirty="0">
                <a:latin typeface="Arial Narrow" pitchFamily="34" charset="0"/>
                <a:cs typeface="+mn-cs"/>
              </a:rPr>
              <a:t>Informações  Territoriais, Construtivas e </a:t>
            </a:r>
            <a:r>
              <a:rPr lang="pt-BR" sz="1600">
                <a:latin typeface="Arial Narrow" pitchFamily="34" charset="0"/>
                <a:cs typeface="+mn-cs"/>
              </a:rPr>
              <a:t>de Propriedade</a:t>
            </a:r>
            <a:endParaRPr lang="pt-BR" sz="1600" dirty="0">
              <a:latin typeface="Arial Narrow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aixaDeTexto 10"/>
          <p:cNvSpPr txBox="1">
            <a:spLocks noChangeArrowheads="1"/>
          </p:cNvSpPr>
          <p:nvPr/>
        </p:nvSpPr>
        <p:spPr bwMode="auto">
          <a:xfrm>
            <a:off x="179388" y="76200"/>
            <a:ext cx="5860963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b="1" dirty="0">
                <a:latin typeface="Arial Narrow" pitchFamily="34" charset="0"/>
              </a:rPr>
              <a:t>CADASTRO GEORREFERENCIADO – MODERNIZAÇÃO </a:t>
            </a:r>
          </a:p>
          <a:p>
            <a:r>
              <a:rPr lang="pt-BR" sz="2000" b="1" dirty="0">
                <a:latin typeface="Arial Narrow" pitchFamily="34" charset="0"/>
              </a:rPr>
              <a:t>AEROLEVANTAMENTO E LEVANTAMENTO </a:t>
            </a:r>
            <a:r>
              <a:rPr lang="pt-BR" sz="2000" b="1" dirty="0" smtClean="0">
                <a:latin typeface="Arial Narrow" pitchFamily="34" charset="0"/>
              </a:rPr>
              <a:t>CADASTRAL</a:t>
            </a:r>
          </a:p>
          <a:p>
            <a:endParaRPr lang="pt-BR" sz="500" b="1" dirty="0" smtClean="0">
              <a:latin typeface="Arial Narrow" pitchFamily="34" charset="0"/>
            </a:endParaRPr>
          </a:p>
          <a:p>
            <a:r>
              <a:rPr lang="pt-BR" b="1" dirty="0" smtClean="0">
                <a:latin typeface="Arial Narrow" pitchFamily="34" charset="0"/>
              </a:rPr>
              <a:t>(dados até junho de 2019)</a:t>
            </a:r>
            <a:endParaRPr lang="pt-BR" b="1" dirty="0">
              <a:latin typeface="Arial Narrow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250825" y="404813"/>
            <a:ext cx="8604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6189355"/>
              </p:ext>
            </p:extLst>
          </p:nvPr>
        </p:nvGraphicFramePr>
        <p:xfrm>
          <a:off x="1109609" y="1589000"/>
          <a:ext cx="6657654" cy="3674634"/>
        </p:xfrm>
        <a:graphic>
          <a:graphicData uri="http://schemas.openxmlformats.org/drawingml/2006/table">
            <a:tbl>
              <a:tblPr/>
              <a:tblGrid>
                <a:gridCol w="4040772"/>
                <a:gridCol w="2616882"/>
              </a:tblGrid>
              <a:tr h="6124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Inscrições criadas/alteradas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27.525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4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Valor Lançado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R$ 163.406.247,45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4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Nº de Autos de Lançamento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26.500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4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Valor Médio/AL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R$ 6.166,27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43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600" b="1" kern="1200" dirty="0" smtClean="0">
                          <a:solidFill>
                            <a:srgbClr val="000000"/>
                          </a:solidFill>
                          <a:latin typeface="Tahoma"/>
                          <a:ea typeface="+mn-ea"/>
                          <a:cs typeface="+mn-cs"/>
                        </a:rPr>
                        <a:t>Total Pago</a:t>
                      </a:r>
                      <a:endParaRPr lang="pt-BR" sz="1600" b="1" kern="1200" dirty="0">
                        <a:solidFill>
                          <a:srgbClr val="000000"/>
                        </a:solidFill>
                        <a:latin typeface="Tahoma"/>
                        <a:ea typeface="+mn-ea"/>
                        <a:cs typeface="+mn-cs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latin typeface="Calibri"/>
                        </a:rPr>
                        <a:t>R$ 68.747.551,45</a:t>
                      </a:r>
                      <a:endParaRPr lang="pt-BR" sz="24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243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1600" b="1" kern="1200" dirty="0" smtClean="0">
                          <a:solidFill>
                            <a:srgbClr val="000000"/>
                          </a:solidFill>
                          <a:latin typeface="Tahoma"/>
                          <a:ea typeface="+mn-ea"/>
                          <a:cs typeface="+mn-cs"/>
                        </a:rPr>
                        <a:t>Total Parcelado</a:t>
                      </a:r>
                      <a:endParaRPr lang="pt-BR" sz="1600" b="1" kern="1200" dirty="0">
                        <a:solidFill>
                          <a:srgbClr val="000000"/>
                        </a:solidFill>
                        <a:latin typeface="Tahoma"/>
                        <a:ea typeface="+mn-ea"/>
                        <a:cs typeface="+mn-cs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latin typeface="Calibri"/>
                        </a:rPr>
                        <a:t>R$ 81.260.895,15</a:t>
                      </a:r>
                      <a:endParaRPr lang="pt-BR" sz="24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533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ixaDeTexto 5"/>
          <p:cNvSpPr txBox="1">
            <a:spLocks noChangeArrowheads="1"/>
          </p:cNvSpPr>
          <p:nvPr/>
        </p:nvSpPr>
        <p:spPr bwMode="auto">
          <a:xfrm>
            <a:off x="395288" y="476250"/>
            <a:ext cx="3830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2000" b="1" dirty="0">
                <a:solidFill>
                  <a:srgbClr val="FFFFFF"/>
                </a:solidFill>
                <a:sym typeface="Arial" charset="0"/>
              </a:rPr>
              <a:t>Principais realizações do mês</a:t>
            </a:r>
          </a:p>
        </p:txBody>
      </p:sp>
      <p:sp>
        <p:nvSpPr>
          <p:cNvPr id="2" name="Retângulo 1"/>
          <p:cNvSpPr/>
          <p:nvPr/>
        </p:nvSpPr>
        <p:spPr>
          <a:xfrm>
            <a:off x="107504" y="173038"/>
            <a:ext cx="5868144" cy="50323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dirty="0" smtClean="0"/>
              <a:t>EVOLUÇÃO DAS ENTRE 2011 E 2018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9304701"/>
              </p:ext>
            </p:extLst>
          </p:nvPr>
        </p:nvGraphicFramePr>
        <p:xfrm>
          <a:off x="802433" y="1856793"/>
          <a:ext cx="6885991" cy="3424334"/>
        </p:xfrm>
        <a:graphic>
          <a:graphicData uri="http://schemas.openxmlformats.org/drawingml/2006/table">
            <a:tbl>
              <a:tblPr/>
              <a:tblGrid>
                <a:gridCol w="4093517"/>
                <a:gridCol w="2792474"/>
              </a:tblGrid>
              <a:tr h="9357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IPTU 2011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287.061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9357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IPTU 2011 CORRIGIDO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406.443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763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IPTU 2018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623.764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763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effectLst/>
                          <a:latin typeface="Segoe UI"/>
                        </a:rPr>
                        <a:t>% Elevação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400" b="1" i="0" u="none" strike="noStrike" smtClean="0">
                          <a:effectLst/>
                          <a:latin typeface="Segoe UI"/>
                        </a:rPr>
                        <a:t>53</a:t>
                      </a:r>
                      <a:r>
                        <a:rPr lang="pt-BR" sz="2400" b="1" i="0" u="none" strike="noStrike" dirty="0">
                          <a:effectLst/>
                          <a:latin typeface="Segoe UI"/>
                        </a:rPr>
                        <a:t>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523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aixaDeTexto 10"/>
          <p:cNvSpPr txBox="1">
            <a:spLocks noChangeArrowheads="1"/>
          </p:cNvSpPr>
          <p:nvPr/>
        </p:nvSpPr>
        <p:spPr bwMode="auto">
          <a:xfrm>
            <a:off x="179388" y="76200"/>
            <a:ext cx="6648423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BR" sz="2000" b="1" dirty="0" smtClean="0">
              <a:latin typeface="Arial Narrow" pitchFamily="34" charset="0"/>
            </a:endParaRPr>
          </a:p>
          <a:p>
            <a:r>
              <a:rPr lang="pt-BR" sz="2000" b="1" dirty="0" smtClean="0">
                <a:latin typeface="Arial Narrow" pitchFamily="34" charset="0"/>
              </a:rPr>
              <a:t>NOVO AEROLEVANTAMENTO E </a:t>
            </a:r>
            <a:r>
              <a:rPr lang="pt-BR" sz="2000" b="1" dirty="0">
                <a:latin typeface="Arial Narrow" pitchFamily="34" charset="0"/>
              </a:rPr>
              <a:t>LEVANTAMENTO </a:t>
            </a:r>
            <a:r>
              <a:rPr lang="pt-BR" sz="2000" b="1" dirty="0" smtClean="0">
                <a:latin typeface="Arial Narrow" pitchFamily="34" charset="0"/>
              </a:rPr>
              <a:t>CADASTRAL</a:t>
            </a:r>
          </a:p>
          <a:p>
            <a:endParaRPr lang="pt-BR" sz="500" b="1" dirty="0" smtClean="0">
              <a:latin typeface="Arial Narrow" pitchFamily="34" charset="0"/>
            </a:endParaRPr>
          </a:p>
          <a:p>
            <a:endParaRPr lang="pt-BR" b="1" dirty="0">
              <a:latin typeface="Arial Narrow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 flipV="1">
            <a:off x="250825" y="404813"/>
            <a:ext cx="86042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7077340"/>
              </p:ext>
            </p:extLst>
          </p:nvPr>
        </p:nvGraphicFramePr>
        <p:xfrm>
          <a:off x="1090948" y="1866122"/>
          <a:ext cx="6657654" cy="2696547"/>
        </p:xfrm>
        <a:graphic>
          <a:graphicData uri="http://schemas.openxmlformats.org/drawingml/2006/table">
            <a:tbl>
              <a:tblPr/>
              <a:tblGrid>
                <a:gridCol w="4040772"/>
                <a:gridCol w="2616882"/>
              </a:tblGrid>
              <a:tr h="8988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Inscrições </a:t>
                      </a:r>
                      <a:r>
                        <a:rPr lang="pt-BR" sz="1600" b="1" dirty="0" smtClean="0">
                          <a:solidFill>
                            <a:srgbClr val="000000"/>
                          </a:solidFill>
                          <a:latin typeface="Tahoma"/>
                        </a:rPr>
                        <a:t>Previstas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25.000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88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Valor </a:t>
                      </a:r>
                      <a:r>
                        <a:rPr lang="pt-BR" sz="1600" b="1" dirty="0" smtClean="0">
                          <a:solidFill>
                            <a:srgbClr val="000000"/>
                          </a:solidFill>
                          <a:latin typeface="Tahoma"/>
                        </a:rPr>
                        <a:t>a Lançar Previsto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R$ 100.000,00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88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000000"/>
                          </a:solidFill>
                          <a:latin typeface="Tahoma"/>
                        </a:rPr>
                        <a:t>Valor Médio/AL</a:t>
                      </a:r>
                      <a:endParaRPr lang="pt-BR" sz="1600" b="1" dirty="0">
                        <a:latin typeface="Calibri"/>
                      </a:endParaRP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pt-BR" sz="2400" b="1" kern="1200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R$ 2.000,00</a:t>
                      </a:r>
                    </a:p>
                  </a:txBody>
                  <a:tcPr marL="39910" marR="399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0766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pt-BR" sz="2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Boas Práticas – Tributação Imobiliária</a:t>
            </a: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5" name="Grupo 4"/>
          <p:cNvGrpSpPr/>
          <p:nvPr/>
        </p:nvGrpSpPr>
        <p:grpSpPr>
          <a:xfrm>
            <a:off x="161363" y="1299153"/>
            <a:ext cx="8229602" cy="938438"/>
            <a:chOff x="14482" y="3006707"/>
            <a:chExt cx="9019094" cy="623610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14482" y="3006707"/>
              <a:ext cx="8817807" cy="62361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tângulo 8"/>
            <p:cNvSpPr/>
            <p:nvPr/>
          </p:nvSpPr>
          <p:spPr>
            <a:xfrm>
              <a:off x="276653" y="3058664"/>
              <a:ext cx="8756923" cy="562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600" dirty="0" smtClean="0"/>
                <a:t>Especialização de atividades:</a:t>
              </a:r>
              <a:endParaRPr lang="pt-BR" sz="3600" dirty="0"/>
            </a:p>
          </p:txBody>
        </p:sp>
      </p:grpSp>
      <p:sp>
        <p:nvSpPr>
          <p:cNvPr id="10" name="CaixaDeTexto 9"/>
          <p:cNvSpPr txBox="1"/>
          <p:nvPr/>
        </p:nvSpPr>
        <p:spPr>
          <a:xfrm>
            <a:off x="634701" y="2205318"/>
            <a:ext cx="711080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>
              <a:buFont typeface="Arial" pitchFamily="34" charset="0"/>
              <a:buChar char="•"/>
            </a:pPr>
            <a:r>
              <a:rPr lang="pt-BR" sz="2800" dirty="0" smtClean="0">
                <a:hlinkClick r:id="rId3" action="ppaction://hlinkfile"/>
              </a:rPr>
              <a:t>ITBI</a:t>
            </a:r>
            <a:r>
              <a:rPr lang="pt-BR" sz="2800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pt-BR" sz="2800" dirty="0" smtClean="0"/>
              <a:t> Análise de Guias;</a:t>
            </a:r>
          </a:p>
          <a:p>
            <a:pPr lvl="1">
              <a:buFont typeface="Arial" pitchFamily="34" charset="0"/>
              <a:buChar char="•"/>
            </a:pPr>
            <a:r>
              <a:rPr lang="pt-BR" sz="2800" dirty="0" smtClean="0"/>
              <a:t> </a:t>
            </a:r>
            <a:r>
              <a:rPr lang="pt-BR" sz="2800" dirty="0" smtClean="0">
                <a:hlinkClick r:id="rId4" action="ppaction://hlinkpres?slideindex=1&amp;slidetitle=Slide 1"/>
              </a:rPr>
              <a:t>Análise de preponderância</a:t>
            </a:r>
            <a:r>
              <a:rPr lang="pt-BR" sz="2800" dirty="0" smtClean="0"/>
              <a:t>;</a:t>
            </a:r>
          </a:p>
          <a:p>
            <a:endParaRPr lang="pt-BR" sz="2800" dirty="0" smtClean="0"/>
          </a:p>
          <a:p>
            <a:pPr>
              <a:buFont typeface="Arial" pitchFamily="34" charset="0"/>
              <a:buChar char="•"/>
            </a:pPr>
            <a:r>
              <a:rPr lang="pt-BR" sz="2800" dirty="0" smtClean="0"/>
              <a:t> </a:t>
            </a:r>
            <a:r>
              <a:rPr lang="pt-BR" sz="2800" dirty="0" smtClean="0">
                <a:hlinkClick r:id="rId5" action="ppaction://hlinkpres?slideindex=1&amp;slidetitle=Apresentação do PowerPoint"/>
              </a:rPr>
              <a:t>Avaliação de Imóveis</a:t>
            </a:r>
            <a:r>
              <a:rPr lang="pt-BR" sz="2800" dirty="0" smtClean="0"/>
              <a:t>;</a:t>
            </a:r>
          </a:p>
          <a:p>
            <a:pPr lvl="1"/>
            <a:endParaRPr lang="pt-BR" dirty="0" smtClean="0"/>
          </a:p>
        </p:txBody>
      </p:sp>
      <p:grpSp>
        <p:nvGrpSpPr>
          <p:cNvPr id="11" name="Grupo 10"/>
          <p:cNvGrpSpPr/>
          <p:nvPr/>
        </p:nvGrpSpPr>
        <p:grpSpPr>
          <a:xfrm>
            <a:off x="422693" y="4902738"/>
            <a:ext cx="7868308" cy="1032854"/>
            <a:chOff x="0" y="3275410"/>
            <a:chExt cx="7868308" cy="1032854"/>
          </a:xfrm>
        </p:grpSpPr>
        <p:sp>
          <p:nvSpPr>
            <p:cNvPr id="12" name="Retângulo de cantos arredondados 11"/>
            <p:cNvSpPr/>
            <p:nvPr/>
          </p:nvSpPr>
          <p:spPr>
            <a:xfrm>
              <a:off x="0" y="3275410"/>
              <a:ext cx="7868308" cy="103285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tângulo 12"/>
            <p:cNvSpPr/>
            <p:nvPr/>
          </p:nvSpPr>
          <p:spPr>
            <a:xfrm>
              <a:off x="50420" y="3364220"/>
              <a:ext cx="7767468" cy="88212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l" defTabSz="11557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600" kern="1200" dirty="0" smtClean="0"/>
                <a:t>Carreira e capacitação técnica;</a:t>
              </a:r>
              <a:endParaRPr lang="pt-BR" sz="3600" kern="12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833327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660780" y="1548543"/>
            <a:ext cx="2943668" cy="2880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RefisPOA 2018 – IPTU/TCL</a:t>
            </a:r>
          </a:p>
        </p:txBody>
      </p:sp>
      <p:sp>
        <p:nvSpPr>
          <p:cNvPr id="3" name="Retângulo 2"/>
          <p:cNvSpPr/>
          <p:nvPr/>
        </p:nvSpPr>
        <p:spPr>
          <a:xfrm>
            <a:off x="4259027" y="1985598"/>
            <a:ext cx="2690513" cy="2880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Novo </a:t>
            </a: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Aerolevantamento</a:t>
            </a:r>
            <a:endParaRPr lang="pt-B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91581" y="3429000"/>
            <a:ext cx="5040559" cy="3600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Atualização da Planta Genérica de Valores (PGV</a:t>
            </a: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)</a:t>
            </a:r>
            <a:endParaRPr lang="pt-B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059832" y="2564904"/>
            <a:ext cx="5544616" cy="5760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Atualização dos softwares GIS necessários para análise e atualização das divergências identificadas </a:t>
            </a:r>
          </a:p>
        </p:txBody>
      </p:sp>
      <p:sp>
        <p:nvSpPr>
          <p:cNvPr id="6" name="Retângulo 5"/>
          <p:cNvSpPr/>
          <p:nvPr/>
        </p:nvSpPr>
        <p:spPr>
          <a:xfrm>
            <a:off x="5185344" y="5677814"/>
            <a:ext cx="3528392" cy="5760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Aquisição de software/ferramenta para seleção de </a:t>
            </a: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empresas</a:t>
            </a:r>
            <a:endParaRPr lang="pt-B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91581" y="4941168"/>
            <a:ext cx="4682040" cy="6480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Desenvolver a Declaração Eletrônica de Serviços de Instituições Financeiras (DES-IF)</a:t>
            </a:r>
            <a:endParaRPr lang="pt-B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447798" y="4082887"/>
            <a:ext cx="6156650" cy="5760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Implantação de um software de gerenciamento das informações do Índice de Participação dos Municípios - IPM </a:t>
            </a:r>
          </a:p>
        </p:txBody>
      </p:sp>
      <p:sp>
        <p:nvSpPr>
          <p:cNvPr id="9" name="Retângulo 8"/>
          <p:cNvSpPr/>
          <p:nvPr/>
        </p:nvSpPr>
        <p:spPr>
          <a:xfrm>
            <a:off x="665067" y="1430720"/>
            <a:ext cx="4500467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Carga Geral IPTU/TCL </a:t>
            </a:r>
            <a:r>
              <a:rPr lang="pt-B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2019 </a:t>
            </a:r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- Antecipação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907738" y="3429769"/>
            <a:ext cx="2943668" cy="2880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Negativação de Devedores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92192" y="1985598"/>
            <a:ext cx="2943668" cy="2880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Protesto de Devedores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7259192" y="1985598"/>
            <a:ext cx="1345256" cy="2880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CADIN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791613" y="2636912"/>
            <a:ext cx="2123688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Débito em conta</a:t>
            </a:r>
          </a:p>
        </p:txBody>
      </p:sp>
      <p:sp>
        <p:nvSpPr>
          <p:cNvPr id="15" name="Título 1"/>
          <p:cNvSpPr txBox="1">
            <a:spLocks/>
          </p:cNvSpPr>
          <p:nvPr/>
        </p:nvSpPr>
        <p:spPr>
          <a:xfrm>
            <a:off x="250825" y="50800"/>
            <a:ext cx="6337300" cy="1146175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Arial Rounded MT Bold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 Rounded MT Bold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 Rounded MT Bold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 Rounded MT Bold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 Rounded MT Bold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3200" dirty="0" smtClean="0">
                <a:solidFill>
                  <a:schemeClr val="tx2"/>
                </a:solidFill>
              </a:rPr>
              <a:t>Projetos final 2018 - 2020</a:t>
            </a:r>
            <a:endParaRPr lang="pt-BR" sz="3200" dirty="0">
              <a:solidFill>
                <a:schemeClr val="tx2"/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490" y="2492936"/>
            <a:ext cx="648000" cy="720000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1574736"/>
            <a:ext cx="648000" cy="72000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890" y="3069000"/>
            <a:ext cx="648000" cy="720000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06" y="3722887"/>
            <a:ext cx="648000" cy="72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177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Boas Práticas – Tributação Imobiliária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307974" y="1168248"/>
            <a:ext cx="86624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tx2"/>
              </a:buClr>
              <a:defRPr/>
            </a:pP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endParaRPr lang="pt-BR" sz="20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endParaRPr lang="pt-BR" sz="20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hlinkClick r:id="rId2"/>
              </a:rPr>
              <a:t>http://www2.portoalegre.rs.gov.br/smf/</a:t>
            </a:r>
            <a:endParaRPr lang="pt-BR" sz="16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endParaRPr lang="pt-BR" sz="16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EMAIL: </a:t>
            </a:r>
            <a:r>
              <a:rPr lang="pt-BR" sz="1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hlinkClick r:id="rId3"/>
              </a:rPr>
              <a:t>stifinancas@portoalegre.rs.gov.br</a:t>
            </a:r>
            <a:endParaRPr lang="pt-BR" sz="16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endParaRPr lang="pt-BR" sz="1600" dirty="0" smtClean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algn="ctr">
              <a:buClr>
                <a:schemeClr val="tx2"/>
              </a:buClr>
              <a:defRPr/>
            </a:pPr>
            <a:r>
              <a:rPr lang="pt-BR" sz="32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Obrigado!!!</a:t>
            </a:r>
            <a:endParaRPr lang="pt-BR" sz="32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  <a:p>
            <a:pPr lvl="0"/>
            <a:r>
              <a:rPr lang="pt-BR" sz="1400" dirty="0"/>
              <a:t>	</a:t>
            </a:r>
            <a:endParaRPr lang="pt-BR" sz="20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endParaRPr lang="pt-BR" sz="1600" dirty="0">
              <a:solidFill>
                <a:srgbClr val="002060"/>
              </a:solidFill>
            </a:endParaRPr>
          </a:p>
        </p:txBody>
      </p:sp>
      <p:sp>
        <p:nvSpPr>
          <p:cNvPr id="6" name="AutoShape 2" descr="Resultado de imagem para 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828355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10600</TotalTime>
  <Words>817</Words>
  <Application>Microsoft Office PowerPoint</Application>
  <PresentationFormat>Apresentação na tela (4:3)</PresentationFormat>
  <Paragraphs>208</Paragraphs>
  <Slides>33</Slides>
  <Notes>11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4" baseType="lpstr">
      <vt:lpstr>Tema do Office</vt:lpstr>
      <vt:lpstr>Boas práticas – Tributação Imobiliária  Receita Municipal de Porto Alegre</vt:lpstr>
      <vt:lpstr>Slide 2</vt:lpstr>
      <vt:lpstr>Slide 3</vt:lpstr>
      <vt:lpstr>Slide 4</vt:lpstr>
      <vt:lpstr>Slide 5</vt:lpstr>
      <vt:lpstr>Slide 6</vt:lpstr>
      <vt:lpstr>Slide 7</vt:lpstr>
      <vt:lpstr>CADASTRO DE IMÓVEIS</vt:lpstr>
      <vt:lpstr>CADASTRO DE IMÓVEIS</vt:lpstr>
      <vt:lpstr> CADASTRO MUTIFINALITÁRIO </vt:lpstr>
      <vt:lpstr> Boas Práticas – Tributação Imobiliária </vt:lpstr>
      <vt:lpstr>Boas Práticas – Tributação Imobiliária</vt:lpstr>
      <vt:lpstr>Slide 13</vt:lpstr>
      <vt:lpstr>Slide 14</vt:lpstr>
      <vt:lpstr> Boas Práticas – Tributação Imobiliária </vt:lpstr>
      <vt:lpstr>Boas Práticas – Tributação Imobiliária</vt:lpstr>
      <vt:lpstr>Boas Práticas – Tributação Imobiliária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Boas Práticas – Tributação Imobiliária</vt:lpstr>
      <vt:lpstr>Slide 26</vt:lpstr>
      <vt:lpstr>Slide 27</vt:lpstr>
      <vt:lpstr>Slide 28</vt:lpstr>
      <vt:lpstr>Slide 29</vt:lpstr>
      <vt:lpstr>Slide 30</vt:lpstr>
      <vt:lpstr>Boas Práticas – Tributação Imobiliária</vt:lpstr>
      <vt:lpstr>Slide 32</vt:lpstr>
      <vt:lpstr>Boas Práticas – Tributação Imobiliária</vt:lpstr>
    </vt:vector>
  </TitlesOfParts>
  <Company>PMPA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Sartori Fantinel</dc:creator>
  <cp:lastModifiedBy>IrmaBC</cp:lastModifiedBy>
  <cp:revision>920</cp:revision>
  <cp:lastPrinted>2018-02-05T18:20:08Z</cp:lastPrinted>
  <dcterms:created xsi:type="dcterms:W3CDTF">2015-07-15T11:41:35Z</dcterms:created>
  <dcterms:modified xsi:type="dcterms:W3CDTF">2019-09-23T12:58:29Z</dcterms:modified>
</cp:coreProperties>
</file>