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1" r:id="rId7"/>
    <p:sldId id="259" r:id="rId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94687" autoAdjust="0"/>
  </p:normalViewPr>
  <p:slideViewPr>
    <p:cSldViewPr showGuides="1">
      <p:cViewPr varScale="1">
        <p:scale>
          <a:sx n="109" d="100"/>
          <a:sy n="109" d="100"/>
        </p:scale>
        <p:origin x="-23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2353750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1801668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35196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91625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2780131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923677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17567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788545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76309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47927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FDED6F-5054-4561-84D0-BBD64096389D}" type="datetimeFigureOut">
              <a:rPr lang="pt-BR" smtClean="0"/>
              <a:pPr/>
              <a:t>31/08/2018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1372938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DED6F-5054-4561-84D0-BBD64096389D}" type="datetimeFigureOut">
              <a:rPr lang="pt-BR" smtClean="0"/>
              <a:pPr/>
              <a:t>31/08/2018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3934B-9EAD-491A-A212-0CE9DF5C703E}" type="slidenum">
              <a:rPr lang="pt-BR" smtClean="0"/>
              <a:pPr/>
              <a:t>‹nº›</a:t>
            </a:fld>
            <a:endParaRPr lang="pt-BR"/>
          </a:p>
        </p:txBody>
      </p:sp>
    </p:spTree>
    <p:extLst>
      <p:ext uri="{BB962C8B-B14F-4D97-AF65-F5344CB8AC3E}">
        <p14:creationId xmlns:p14="http://schemas.microsoft.com/office/powerpoint/2010/main" xmlns="" val="390603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3350715880"/>
      </p:ext>
    </p:extLst>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4294967295"/>
          </p:nvPr>
        </p:nvPicPr>
        <p:blipFill>
          <a:blip r:embed="rId2" cstate="print">
            <a:extLst>
              <a:ext uri="{28A0092B-C50C-407E-A947-70E740481C1C}">
                <a14:useLocalDpi xmlns:a14="http://schemas.microsoft.com/office/drawing/2010/main" xmlns="" val="0"/>
              </a:ext>
            </a:extLst>
          </a:blip>
          <a:stretch>
            <a:fillRect/>
          </a:stretch>
        </p:blipFill>
        <p:spPr>
          <a:xfrm>
            <a:off x="0" y="7938"/>
            <a:ext cx="9144000" cy="6858000"/>
          </a:xfrm>
        </p:spPr>
      </p:pic>
      <p:sp>
        <p:nvSpPr>
          <p:cNvPr id="5" name="Título 4"/>
          <p:cNvSpPr>
            <a:spLocks noGrp="1"/>
          </p:cNvSpPr>
          <p:nvPr>
            <p:ph type="ctrTitle"/>
          </p:nvPr>
        </p:nvSpPr>
        <p:spPr>
          <a:xfrm>
            <a:off x="685800" y="2130425"/>
            <a:ext cx="7772400" cy="1798641"/>
          </a:xfrm>
        </p:spPr>
        <p:txBody>
          <a:bodyPr/>
          <a:lstStyle/>
          <a:p>
            <a:r>
              <a:rPr lang="pt-BR" dirty="0" smtClean="0"/>
              <a:t>VISITAS TÉCNICAS</a:t>
            </a:r>
            <a:br>
              <a:rPr lang="pt-BR" dirty="0" smtClean="0"/>
            </a:br>
            <a:r>
              <a:rPr lang="pt-BR" sz="2400" dirty="0" smtClean="0"/>
              <a:t>PNAFM SEGUNDA FASE</a:t>
            </a:r>
            <a:r>
              <a:rPr lang="pt-BR" sz="2800" dirty="0" smtClean="0"/>
              <a:t/>
            </a:r>
            <a:br>
              <a:rPr lang="pt-BR" sz="2800" dirty="0" smtClean="0"/>
            </a:br>
            <a:r>
              <a:rPr lang="pt-BR" sz="1800" dirty="0" smtClean="0"/>
              <a:t>Fortaleza, 10 a 12 dezembro 2012</a:t>
            </a:r>
            <a:endParaRPr lang="pt-BR" sz="1800" dirty="0"/>
          </a:p>
        </p:txBody>
      </p:sp>
      <p:sp>
        <p:nvSpPr>
          <p:cNvPr id="6" name="Subtítulo 5"/>
          <p:cNvSpPr>
            <a:spLocks noGrp="1"/>
          </p:cNvSpPr>
          <p:nvPr>
            <p:ph type="subTitle" idx="1"/>
          </p:nvPr>
        </p:nvSpPr>
        <p:spPr>
          <a:xfrm>
            <a:off x="1371600" y="3886200"/>
            <a:ext cx="6400800" cy="2257444"/>
          </a:xfrm>
        </p:spPr>
        <p:txBody>
          <a:bodyPr/>
          <a:lstStyle/>
          <a:p>
            <a:r>
              <a:rPr lang="pt-BR" dirty="0" smtClean="0">
                <a:solidFill>
                  <a:schemeClr val="tx1"/>
                </a:solidFill>
              </a:rPr>
              <a:t>SEGUNDO CICLO 2012</a:t>
            </a:r>
          </a:p>
          <a:p>
            <a:r>
              <a:rPr lang="pt-BR" sz="2000" dirty="0" smtClean="0">
                <a:solidFill>
                  <a:schemeClr val="tx1"/>
                </a:solidFill>
              </a:rPr>
              <a:t>OUT/NOV/DEZ/2012</a:t>
            </a:r>
          </a:p>
          <a:p>
            <a:endParaRPr lang="pt-BR" sz="2400" dirty="0" smtClean="0"/>
          </a:p>
          <a:p>
            <a:r>
              <a:rPr lang="pt-BR" sz="2400" dirty="0" smtClean="0">
                <a:solidFill>
                  <a:schemeClr val="tx1"/>
                </a:solidFill>
              </a:rPr>
              <a:t>ALEXANDRE MELILLO </a:t>
            </a:r>
            <a:r>
              <a:rPr lang="pt-BR" sz="1800" dirty="0" smtClean="0">
                <a:solidFill>
                  <a:srgbClr val="0070C0"/>
                </a:solidFill>
              </a:rPr>
              <a:t>– </a:t>
            </a:r>
            <a:r>
              <a:rPr lang="pt-BR" sz="1800" dirty="0" err="1" smtClean="0">
                <a:solidFill>
                  <a:srgbClr val="0070C0"/>
                </a:solidFill>
              </a:rPr>
              <a:t>prev</a:t>
            </a:r>
            <a:r>
              <a:rPr lang="pt-BR" sz="1800" dirty="0" smtClean="0">
                <a:solidFill>
                  <a:srgbClr val="0070C0"/>
                </a:solidFill>
              </a:rPr>
              <a:t>: </a:t>
            </a:r>
            <a:r>
              <a:rPr lang="pt-BR" sz="1800" dirty="0">
                <a:solidFill>
                  <a:srgbClr val="0070C0"/>
                </a:solidFill>
              </a:rPr>
              <a:t> 1</a:t>
            </a:r>
            <a:r>
              <a:rPr lang="pt-BR" sz="1800" dirty="0" smtClean="0">
                <a:solidFill>
                  <a:srgbClr val="0070C0"/>
                </a:solidFill>
              </a:rPr>
              <a:t>0min.</a:t>
            </a:r>
            <a:endParaRPr lang="pt-BR" sz="1800" dirty="0">
              <a:solidFill>
                <a:srgbClr val="0070C0"/>
              </a:solidFill>
            </a:endParaRPr>
          </a:p>
        </p:txBody>
      </p:sp>
    </p:spTree>
    <p:extLst>
      <p:ext uri="{BB962C8B-B14F-4D97-AF65-F5344CB8AC3E}">
        <p14:creationId xmlns:p14="http://schemas.microsoft.com/office/powerpoint/2010/main" xmlns="" val="2531333405"/>
      </p:ext>
    </p:extLst>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214422"/>
            <a:ext cx="7786742" cy="5022890"/>
          </a:xfrm>
        </p:spPr>
        <p:txBody>
          <a:bodyPr>
            <a:noAutofit/>
          </a:bodyPr>
          <a:lstStyle/>
          <a:p>
            <a:pPr algn="l"/>
            <a:r>
              <a:rPr lang="pt-BR" sz="2400" b="1" dirty="0" smtClean="0">
                <a:solidFill>
                  <a:schemeClr val="tx1"/>
                </a:solidFill>
              </a:rPr>
              <a:t>ASPECTOS GERAIS</a:t>
            </a:r>
          </a:p>
          <a:p>
            <a:pPr algn="l"/>
            <a:r>
              <a:rPr lang="pt-BR" sz="1800" dirty="0" smtClean="0">
                <a:solidFill>
                  <a:schemeClr val="tx1"/>
                </a:solidFill>
              </a:rPr>
              <a:t> </a:t>
            </a:r>
          </a:p>
          <a:p>
            <a:pPr algn="l"/>
            <a:r>
              <a:rPr lang="pt-BR" sz="1800" dirty="0" smtClean="0">
                <a:solidFill>
                  <a:schemeClr val="tx1"/>
                </a:solidFill>
              </a:rPr>
              <a:t>Conforme anteriormente definido, está sendo realizado o </a:t>
            </a:r>
            <a:r>
              <a:rPr lang="pt-BR" sz="1800" dirty="0" smtClean="0">
                <a:solidFill>
                  <a:srgbClr val="0070C0"/>
                </a:solidFill>
              </a:rPr>
              <a:t>Segundo Ciclo de 2012 das Visitas Técnicas</a:t>
            </a:r>
            <a:r>
              <a:rPr lang="pt-BR" sz="1800" dirty="0" smtClean="0">
                <a:solidFill>
                  <a:schemeClr val="tx1"/>
                </a:solidFill>
              </a:rPr>
              <a:t>, item regulamentado pelo Regulamento Operacional – ROP do PNAFM, item 7.1.1 (ii):</a:t>
            </a:r>
          </a:p>
          <a:p>
            <a:pPr algn="l"/>
            <a:r>
              <a:rPr lang="pt-BR" sz="1800" dirty="0" smtClean="0">
                <a:solidFill>
                  <a:schemeClr val="tx1"/>
                </a:solidFill>
              </a:rPr>
              <a:t> </a:t>
            </a:r>
          </a:p>
          <a:p>
            <a:pPr algn="l"/>
            <a:r>
              <a:rPr lang="pt-BR" sz="1800" b="1" dirty="0" smtClean="0">
                <a:solidFill>
                  <a:schemeClr val="tx1"/>
                </a:solidFill>
              </a:rPr>
              <a:t>Visitas técnicas da UCP e/ou do BID aos </a:t>
            </a:r>
            <a:r>
              <a:rPr lang="pt-BR" sz="1800" b="1" dirty="0" err="1" smtClean="0">
                <a:solidFill>
                  <a:schemeClr val="tx1"/>
                </a:solidFill>
              </a:rPr>
              <a:t>Submutuários</a:t>
            </a:r>
            <a:r>
              <a:rPr lang="pt-BR" sz="1800" dirty="0" smtClean="0">
                <a:solidFill>
                  <a:schemeClr val="tx1"/>
                </a:solidFill>
              </a:rPr>
              <a:t>. </a:t>
            </a:r>
          </a:p>
          <a:p>
            <a:pPr algn="l"/>
            <a:r>
              <a:rPr lang="pt-BR" sz="1800" dirty="0" smtClean="0">
                <a:solidFill>
                  <a:schemeClr val="tx1"/>
                </a:solidFill>
              </a:rPr>
              <a:t>Estas visitas devem </a:t>
            </a:r>
            <a:r>
              <a:rPr lang="pt-BR" sz="1800" dirty="0" smtClean="0">
                <a:solidFill>
                  <a:srgbClr val="0070C0"/>
                </a:solidFill>
              </a:rPr>
              <a:t>transferir conhecimentos </a:t>
            </a:r>
            <a:r>
              <a:rPr lang="pt-BR" sz="1800" dirty="0" smtClean="0">
                <a:solidFill>
                  <a:schemeClr val="tx1"/>
                </a:solidFill>
              </a:rPr>
              <a:t>e prestar </a:t>
            </a:r>
            <a:r>
              <a:rPr lang="pt-BR" sz="1800" dirty="0" smtClean="0">
                <a:solidFill>
                  <a:srgbClr val="0070C0"/>
                </a:solidFill>
              </a:rPr>
              <a:t>orientações técnicas especializadas</a:t>
            </a:r>
            <a:r>
              <a:rPr lang="pt-BR" sz="1800" dirty="0" smtClean="0">
                <a:solidFill>
                  <a:schemeClr val="tx1"/>
                </a:solidFill>
              </a:rPr>
              <a:t>, por meio de um processo de coleta, análise e proposições de melhorias das ações, com orientação de melhores práticas a serem seguidas. </a:t>
            </a:r>
          </a:p>
          <a:p>
            <a:pPr algn="l"/>
            <a:r>
              <a:rPr lang="pt-BR" sz="1800" dirty="0" smtClean="0">
                <a:solidFill>
                  <a:schemeClr val="tx1"/>
                </a:solidFill>
              </a:rPr>
              <a:t>A estrutura do Relatório de Supervisão consta do </a:t>
            </a:r>
            <a:r>
              <a:rPr lang="pt-BR" sz="1800" b="1" dirty="0" smtClean="0">
                <a:solidFill>
                  <a:schemeClr val="tx1"/>
                </a:solidFill>
              </a:rPr>
              <a:t>Anexo II</a:t>
            </a:r>
            <a:r>
              <a:rPr lang="pt-BR" sz="1800" dirty="0" smtClean="0">
                <a:solidFill>
                  <a:schemeClr val="tx1"/>
                </a:solidFill>
              </a:rPr>
              <a:t> deste Regulamento.</a:t>
            </a:r>
          </a:p>
          <a:p>
            <a:pPr algn="l"/>
            <a:r>
              <a:rPr lang="pt-BR" sz="1800" dirty="0" smtClean="0">
                <a:solidFill>
                  <a:schemeClr val="tx1"/>
                </a:solidFill>
              </a:rPr>
              <a:t> </a:t>
            </a:r>
          </a:p>
          <a:p>
            <a:pPr algn="l"/>
            <a:r>
              <a:rPr lang="pt-BR" sz="1800" dirty="0" smtClean="0">
                <a:solidFill>
                  <a:schemeClr val="tx1"/>
                </a:solidFill>
              </a:rPr>
              <a:t>A </a:t>
            </a:r>
            <a:r>
              <a:rPr lang="pt-BR" sz="1800" dirty="0" smtClean="0">
                <a:solidFill>
                  <a:srgbClr val="0070C0"/>
                </a:solidFill>
              </a:rPr>
              <a:t>estrutura</a:t>
            </a:r>
            <a:r>
              <a:rPr lang="pt-BR" sz="1800" dirty="0" smtClean="0">
                <a:solidFill>
                  <a:schemeClr val="tx1"/>
                </a:solidFill>
              </a:rPr>
              <a:t> das Visitas Técnicas consiste em </a:t>
            </a:r>
            <a:r>
              <a:rPr lang="pt-BR" sz="1800" dirty="0" smtClean="0">
                <a:solidFill>
                  <a:srgbClr val="0070C0"/>
                </a:solidFill>
              </a:rPr>
              <a:t>revisitar o Projeto PNAFM em execução</a:t>
            </a:r>
            <a:r>
              <a:rPr lang="pt-BR" sz="1800" dirty="0" smtClean="0">
                <a:solidFill>
                  <a:schemeClr val="tx1"/>
                </a:solidFill>
              </a:rPr>
              <a:t>, observando os aspectos Institucional, Técnico, Financeiro, de Monitoramento e de Controle, onde são repassadas as diretrizes gerais do Programa.</a:t>
            </a:r>
          </a:p>
          <a:p>
            <a:pPr algn="l"/>
            <a:endParaRPr lang="pt-BR" sz="1800" dirty="0"/>
          </a:p>
        </p:txBody>
      </p:sp>
    </p:spTree>
    <p:extLst>
      <p:ext uri="{BB962C8B-B14F-4D97-AF65-F5344CB8AC3E}">
        <p14:creationId xmlns:p14="http://schemas.microsoft.com/office/powerpoint/2010/main" xmlns="" val="3653062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106584"/>
            <a:ext cx="7858180" cy="4429156"/>
          </a:xfrm>
        </p:spPr>
        <p:txBody>
          <a:bodyPr>
            <a:noAutofit/>
          </a:bodyPr>
          <a:lstStyle/>
          <a:p>
            <a:pPr algn="l"/>
            <a:r>
              <a:rPr lang="pt-BR" sz="1600" dirty="0" smtClean="0">
                <a:solidFill>
                  <a:schemeClr val="tx1"/>
                </a:solidFill>
              </a:rPr>
              <a:t>Neste Segundo Ciclo, até o momento </a:t>
            </a:r>
            <a:r>
              <a:rPr lang="pt-BR" sz="1600" dirty="0">
                <a:solidFill>
                  <a:schemeClr val="tx1"/>
                </a:solidFill>
              </a:rPr>
              <a:t>f</a:t>
            </a:r>
            <a:r>
              <a:rPr lang="pt-BR" sz="1600" dirty="0" smtClean="0">
                <a:solidFill>
                  <a:schemeClr val="tx1"/>
                </a:solidFill>
              </a:rPr>
              <a:t>oram realizadas </a:t>
            </a:r>
            <a:r>
              <a:rPr lang="pt-BR" sz="1600" dirty="0" smtClean="0">
                <a:solidFill>
                  <a:srgbClr val="3366FF"/>
                </a:solidFill>
              </a:rPr>
              <a:t>13 Visitas</a:t>
            </a:r>
            <a:r>
              <a:rPr lang="pt-BR" sz="1600" dirty="0" smtClean="0">
                <a:solidFill>
                  <a:schemeClr val="tx1"/>
                </a:solidFill>
              </a:rPr>
              <a:t>, de um total de 22 Projetos em execução. </a:t>
            </a:r>
          </a:p>
          <a:p>
            <a:pPr algn="l"/>
            <a:r>
              <a:rPr lang="pt-BR" sz="1600" dirty="0" smtClean="0">
                <a:solidFill>
                  <a:schemeClr val="tx1"/>
                </a:solidFill>
              </a:rPr>
              <a:t>Os demais municípios ou já estão </a:t>
            </a:r>
            <a:r>
              <a:rPr lang="pt-BR" sz="1600" dirty="0" smtClean="0">
                <a:solidFill>
                  <a:srgbClr val="3366FF"/>
                </a:solidFill>
              </a:rPr>
              <a:t>agendados</a:t>
            </a:r>
            <a:r>
              <a:rPr lang="pt-BR" sz="1600" dirty="0" smtClean="0">
                <a:solidFill>
                  <a:schemeClr val="tx1"/>
                </a:solidFill>
              </a:rPr>
              <a:t>, ou serão objeto de </a:t>
            </a:r>
            <a:r>
              <a:rPr lang="pt-BR" sz="1600" dirty="0" err="1" smtClean="0">
                <a:solidFill>
                  <a:srgbClr val="3366FF"/>
                </a:solidFill>
              </a:rPr>
              <a:t>reagendamento</a:t>
            </a:r>
            <a:r>
              <a:rPr lang="pt-BR" sz="1600" dirty="0" smtClean="0">
                <a:solidFill>
                  <a:srgbClr val="3366FF"/>
                </a:solidFill>
              </a:rPr>
              <a:t> </a:t>
            </a:r>
            <a:r>
              <a:rPr lang="pt-BR" sz="1600" dirty="0" smtClean="0">
                <a:solidFill>
                  <a:schemeClr val="tx1"/>
                </a:solidFill>
              </a:rPr>
              <a:t>breve, como forma de preservar o planejamento existente.</a:t>
            </a:r>
          </a:p>
          <a:p>
            <a:pPr algn="l"/>
            <a:r>
              <a:rPr lang="pt-BR" sz="1600" dirty="0" smtClean="0">
                <a:solidFill>
                  <a:schemeClr val="tx1"/>
                </a:solidFill>
              </a:rPr>
              <a:t>Os </a:t>
            </a:r>
            <a:r>
              <a:rPr lang="pt-BR" sz="1600" dirty="0" smtClean="0">
                <a:solidFill>
                  <a:srgbClr val="3366FF"/>
                </a:solidFill>
              </a:rPr>
              <a:t>municípios visitados </a:t>
            </a:r>
            <a:r>
              <a:rPr lang="pt-BR" sz="1600" dirty="0" smtClean="0">
                <a:solidFill>
                  <a:schemeClr val="tx1"/>
                </a:solidFill>
              </a:rPr>
              <a:t>foram os seguintes:</a:t>
            </a:r>
          </a:p>
          <a:p>
            <a:pPr marL="285750" indent="-285750" algn="l">
              <a:buFontTx/>
              <a:buChar char="-"/>
            </a:pPr>
            <a:r>
              <a:rPr lang="pt-BR" sz="1600" dirty="0" smtClean="0">
                <a:solidFill>
                  <a:schemeClr val="tx1"/>
                </a:solidFill>
              </a:rPr>
              <a:t>Itapetininga/SP			</a:t>
            </a:r>
          </a:p>
          <a:p>
            <a:pPr marL="285750" indent="-285750" algn="l">
              <a:buFontTx/>
              <a:buChar char="-"/>
            </a:pPr>
            <a:r>
              <a:rPr lang="pt-BR" sz="1600" dirty="0" smtClean="0">
                <a:solidFill>
                  <a:schemeClr val="tx1"/>
                </a:solidFill>
              </a:rPr>
              <a:t>Jacareí/SP</a:t>
            </a:r>
          </a:p>
          <a:p>
            <a:pPr marL="285750" indent="-285750" algn="l">
              <a:buFontTx/>
              <a:buChar char="-"/>
            </a:pPr>
            <a:r>
              <a:rPr lang="pt-BR" sz="1600" dirty="0" smtClean="0">
                <a:solidFill>
                  <a:schemeClr val="tx1"/>
                </a:solidFill>
              </a:rPr>
              <a:t>São Bernardo do Campo/SP</a:t>
            </a:r>
          </a:p>
          <a:p>
            <a:pPr marL="285750" indent="-285750" algn="l">
              <a:buFontTx/>
              <a:buChar char="-"/>
            </a:pPr>
            <a:r>
              <a:rPr lang="pt-BR" sz="1600" dirty="0" smtClean="0">
                <a:solidFill>
                  <a:schemeClr val="tx1"/>
                </a:solidFill>
              </a:rPr>
              <a:t>Pomerode/SC</a:t>
            </a:r>
          </a:p>
          <a:p>
            <a:pPr marL="285750" indent="-285750" algn="l">
              <a:buFontTx/>
              <a:buChar char="-"/>
            </a:pPr>
            <a:r>
              <a:rPr lang="pt-BR" sz="1600" dirty="0" smtClean="0">
                <a:solidFill>
                  <a:schemeClr val="tx1"/>
                </a:solidFill>
              </a:rPr>
              <a:t>Balneário de Piçarras/SC</a:t>
            </a:r>
          </a:p>
          <a:p>
            <a:pPr marL="285750" indent="-285750" algn="l">
              <a:buFontTx/>
              <a:buChar char="-"/>
            </a:pPr>
            <a:r>
              <a:rPr lang="pt-BR" sz="1600" dirty="0" err="1" smtClean="0">
                <a:solidFill>
                  <a:schemeClr val="tx1"/>
                </a:solidFill>
              </a:rPr>
              <a:t>Corupá</a:t>
            </a:r>
            <a:r>
              <a:rPr lang="pt-BR" sz="1600" dirty="0" smtClean="0">
                <a:solidFill>
                  <a:schemeClr val="tx1"/>
                </a:solidFill>
              </a:rPr>
              <a:t>/SC</a:t>
            </a:r>
          </a:p>
          <a:p>
            <a:pPr marL="285750" indent="-285750" algn="l">
              <a:buFontTx/>
              <a:buChar char="-"/>
            </a:pPr>
            <a:r>
              <a:rPr lang="pt-BR" sz="1600" dirty="0" smtClean="0">
                <a:solidFill>
                  <a:schemeClr val="tx1"/>
                </a:solidFill>
              </a:rPr>
              <a:t>Indaial/SC</a:t>
            </a:r>
          </a:p>
          <a:p>
            <a:pPr marL="285750" indent="-285750" algn="l">
              <a:buFontTx/>
              <a:buChar char="-"/>
            </a:pPr>
            <a:r>
              <a:rPr lang="pt-BR" sz="1600" dirty="0" smtClean="0">
                <a:solidFill>
                  <a:schemeClr val="tx1"/>
                </a:solidFill>
              </a:rPr>
              <a:t>Barra Mansa/RJ</a:t>
            </a:r>
          </a:p>
          <a:p>
            <a:pPr marL="285750" indent="-285750" algn="l">
              <a:buFontTx/>
              <a:buChar char="-"/>
            </a:pPr>
            <a:r>
              <a:rPr lang="pt-BR" sz="1600" dirty="0" smtClean="0">
                <a:solidFill>
                  <a:schemeClr val="tx1"/>
                </a:solidFill>
              </a:rPr>
              <a:t>Mesquita/RJ</a:t>
            </a:r>
          </a:p>
          <a:p>
            <a:pPr marL="285750" indent="-285750" algn="l">
              <a:buFontTx/>
              <a:buChar char="-"/>
            </a:pPr>
            <a:r>
              <a:rPr lang="pt-BR" sz="1600" dirty="0" smtClean="0">
                <a:solidFill>
                  <a:schemeClr val="tx1"/>
                </a:solidFill>
              </a:rPr>
              <a:t>Rio de Janeiro/RJ</a:t>
            </a:r>
          </a:p>
          <a:p>
            <a:pPr marL="285750" indent="-285750" algn="l">
              <a:buFontTx/>
              <a:buChar char="-"/>
            </a:pPr>
            <a:r>
              <a:rPr lang="pt-BR" sz="1600" dirty="0" smtClean="0">
                <a:solidFill>
                  <a:schemeClr val="tx1"/>
                </a:solidFill>
              </a:rPr>
              <a:t>Iguatu/CE</a:t>
            </a:r>
          </a:p>
          <a:p>
            <a:pPr marL="285750" indent="-285750" algn="l">
              <a:buFontTx/>
              <a:buChar char="-"/>
            </a:pPr>
            <a:r>
              <a:rPr lang="pt-BR" sz="1600" dirty="0" smtClean="0">
                <a:solidFill>
                  <a:schemeClr val="tx1"/>
                </a:solidFill>
              </a:rPr>
              <a:t>Araçatuba/SP</a:t>
            </a:r>
          </a:p>
          <a:p>
            <a:pPr marL="285750" indent="-285750" algn="l">
              <a:buFontTx/>
              <a:buChar char="-"/>
            </a:pPr>
            <a:r>
              <a:rPr lang="pt-BR" sz="1600" dirty="0" smtClean="0">
                <a:solidFill>
                  <a:schemeClr val="tx1"/>
                </a:solidFill>
              </a:rPr>
              <a:t>Mossoró/RN</a:t>
            </a:r>
            <a:endParaRPr lang="pt-BR" sz="1600" dirty="0">
              <a:solidFill>
                <a:schemeClr val="tx1"/>
              </a:solidFill>
            </a:endParaRPr>
          </a:p>
        </p:txBody>
      </p:sp>
      <p:sp>
        <p:nvSpPr>
          <p:cNvPr id="5" name="TextBox 4"/>
          <p:cNvSpPr txBox="1"/>
          <p:nvPr/>
        </p:nvSpPr>
        <p:spPr>
          <a:xfrm>
            <a:off x="4427984" y="2708920"/>
            <a:ext cx="3345587" cy="2831544"/>
          </a:xfrm>
          <a:prstGeom prst="rect">
            <a:avLst/>
          </a:prstGeom>
          <a:noFill/>
        </p:spPr>
        <p:txBody>
          <a:bodyPr wrap="none" rtlCol="0">
            <a:spAutoFit/>
          </a:bodyPr>
          <a:lstStyle/>
          <a:p>
            <a:r>
              <a:rPr lang="en-US" sz="1600" dirty="0" smtClean="0"/>
              <a:t>E </a:t>
            </a:r>
            <a:r>
              <a:rPr lang="en-US" sz="1600" dirty="0" err="1" smtClean="0"/>
              <a:t>os</a:t>
            </a:r>
            <a:r>
              <a:rPr lang="en-US" sz="1600" dirty="0" smtClean="0"/>
              <a:t> </a:t>
            </a:r>
            <a:r>
              <a:rPr lang="en-US" sz="1600" dirty="0" err="1" smtClean="0"/>
              <a:t>municípios</a:t>
            </a:r>
            <a:r>
              <a:rPr lang="en-US" sz="1600" dirty="0" smtClean="0"/>
              <a:t> </a:t>
            </a:r>
            <a:r>
              <a:rPr lang="en-US" sz="1600" dirty="0" smtClean="0">
                <a:solidFill>
                  <a:srgbClr val="3366FF"/>
                </a:solidFill>
              </a:rPr>
              <a:t>a </a:t>
            </a:r>
            <a:r>
              <a:rPr lang="en-US" sz="1600" dirty="0" err="1" smtClean="0">
                <a:solidFill>
                  <a:srgbClr val="3366FF"/>
                </a:solidFill>
              </a:rPr>
              <a:t>serem</a:t>
            </a:r>
            <a:r>
              <a:rPr lang="en-US" sz="1600" dirty="0" smtClean="0">
                <a:solidFill>
                  <a:srgbClr val="3366FF"/>
                </a:solidFill>
              </a:rPr>
              <a:t> </a:t>
            </a:r>
            <a:r>
              <a:rPr lang="en-US" sz="1600" dirty="0" err="1" smtClean="0">
                <a:solidFill>
                  <a:srgbClr val="3366FF"/>
                </a:solidFill>
              </a:rPr>
              <a:t>visitados</a:t>
            </a:r>
            <a:r>
              <a:rPr lang="en-US" sz="1600" dirty="0" smtClean="0">
                <a:solidFill>
                  <a:srgbClr val="3366FF"/>
                </a:solidFill>
              </a:rPr>
              <a:t> </a:t>
            </a:r>
            <a:r>
              <a:rPr lang="en-US" sz="1600" dirty="0" err="1" smtClean="0"/>
              <a:t>são</a:t>
            </a:r>
            <a:r>
              <a:rPr lang="en-US" sz="1600" dirty="0" smtClean="0"/>
              <a:t>:</a:t>
            </a:r>
          </a:p>
          <a:p>
            <a:pPr marL="285750" indent="-285750">
              <a:buFontTx/>
              <a:buChar char="-"/>
            </a:pPr>
            <a:r>
              <a:rPr lang="en-US" sz="1600" dirty="0" smtClean="0"/>
              <a:t>Fortaleza/CE </a:t>
            </a:r>
            <a:r>
              <a:rPr lang="en-US" sz="1200" dirty="0" smtClean="0"/>
              <a:t>(</a:t>
            </a:r>
            <a:r>
              <a:rPr lang="en-US" sz="1200" dirty="0" err="1" smtClean="0"/>
              <a:t>amanhã</a:t>
            </a:r>
            <a:r>
              <a:rPr lang="en-US" sz="1200" dirty="0" smtClean="0"/>
              <a:t>)</a:t>
            </a:r>
          </a:p>
          <a:p>
            <a:pPr marL="285750" indent="-285750">
              <a:buFontTx/>
              <a:buChar char="-"/>
            </a:pPr>
            <a:r>
              <a:rPr lang="en-US" sz="1600" dirty="0" smtClean="0"/>
              <a:t>Rio do </a:t>
            </a:r>
            <a:r>
              <a:rPr lang="en-US" sz="1600" dirty="0" err="1" smtClean="0"/>
              <a:t>Sul</a:t>
            </a:r>
            <a:r>
              <a:rPr lang="en-US" sz="1600" dirty="0" smtClean="0"/>
              <a:t>/SC </a:t>
            </a:r>
            <a:r>
              <a:rPr lang="en-US" sz="1200" dirty="0" smtClean="0"/>
              <a:t>*</a:t>
            </a:r>
          </a:p>
          <a:p>
            <a:pPr marL="285750" indent="-285750">
              <a:buFontTx/>
              <a:buChar char="-"/>
            </a:pPr>
            <a:r>
              <a:rPr lang="en-US" sz="1600" dirty="0" err="1" smtClean="0"/>
              <a:t>Biguaçu</a:t>
            </a:r>
            <a:r>
              <a:rPr lang="en-US" sz="1600" dirty="0" smtClean="0"/>
              <a:t>/SC </a:t>
            </a:r>
            <a:r>
              <a:rPr lang="en-US" sz="1200" dirty="0" smtClean="0"/>
              <a:t>*</a:t>
            </a:r>
          </a:p>
          <a:p>
            <a:pPr marL="285750" indent="-285750">
              <a:buFontTx/>
              <a:buChar char="-"/>
            </a:pPr>
            <a:r>
              <a:rPr lang="en-US" sz="1600" dirty="0" smtClean="0"/>
              <a:t>São José/SC </a:t>
            </a:r>
            <a:r>
              <a:rPr lang="en-US" sz="1200" dirty="0" smtClean="0"/>
              <a:t>*</a:t>
            </a:r>
          </a:p>
          <a:p>
            <a:pPr marL="285750" indent="-285750">
              <a:buFontTx/>
              <a:buChar char="-"/>
            </a:pPr>
            <a:r>
              <a:rPr lang="en-US" sz="1600" dirty="0" err="1" smtClean="0"/>
              <a:t>Florianópolis</a:t>
            </a:r>
            <a:r>
              <a:rPr lang="en-US" sz="1600" dirty="0" smtClean="0"/>
              <a:t>/SC </a:t>
            </a:r>
            <a:r>
              <a:rPr lang="en-US" sz="1200" dirty="0" smtClean="0"/>
              <a:t>*</a:t>
            </a:r>
          </a:p>
          <a:p>
            <a:pPr marL="285750" indent="-285750">
              <a:buFontTx/>
              <a:buChar char="-"/>
            </a:pPr>
            <a:r>
              <a:rPr lang="en-US" sz="1600" dirty="0" smtClean="0"/>
              <a:t>São Paulo/SP </a:t>
            </a:r>
            <a:r>
              <a:rPr lang="en-US" sz="1200" dirty="0" smtClean="0"/>
              <a:t>**</a:t>
            </a:r>
          </a:p>
          <a:p>
            <a:pPr marL="285750" indent="-285750">
              <a:buFontTx/>
              <a:buChar char="-"/>
            </a:pPr>
            <a:r>
              <a:rPr lang="en-US" sz="1600" dirty="0" smtClean="0"/>
              <a:t>Campo Grande/MS </a:t>
            </a:r>
            <a:r>
              <a:rPr lang="en-US" sz="1200" dirty="0" smtClean="0"/>
              <a:t>**</a:t>
            </a:r>
          </a:p>
          <a:p>
            <a:pPr marL="285750" indent="-285750">
              <a:buFontTx/>
              <a:buChar char="-"/>
            </a:pPr>
            <a:r>
              <a:rPr lang="en-US" sz="1600" dirty="0" smtClean="0"/>
              <a:t>Brasília/DF </a:t>
            </a:r>
            <a:r>
              <a:rPr lang="en-US" sz="1200" dirty="0" smtClean="0"/>
              <a:t>***</a:t>
            </a:r>
          </a:p>
          <a:p>
            <a:pPr marL="285750" indent="-285750">
              <a:buFontTx/>
              <a:buChar char="-"/>
            </a:pPr>
            <a:r>
              <a:rPr lang="en-US" sz="1600" dirty="0" err="1" smtClean="0"/>
              <a:t>Gravatá</a:t>
            </a:r>
            <a:r>
              <a:rPr lang="en-US" sz="1600" dirty="0" smtClean="0"/>
              <a:t>/PE </a:t>
            </a:r>
            <a:r>
              <a:rPr lang="en-US" sz="1200" dirty="0" smtClean="0"/>
              <a:t>****</a:t>
            </a:r>
          </a:p>
          <a:p>
            <a:endParaRPr lang="en-US" dirty="0"/>
          </a:p>
        </p:txBody>
      </p:sp>
    </p:spTree>
    <p:extLst>
      <p:ext uri="{BB962C8B-B14F-4D97-AF65-F5344CB8AC3E}">
        <p14:creationId xmlns:p14="http://schemas.microsoft.com/office/powerpoint/2010/main" xmlns="" val="3653062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106584"/>
            <a:ext cx="7858180" cy="4429156"/>
          </a:xfrm>
        </p:spPr>
        <p:txBody>
          <a:bodyPr>
            <a:noAutofit/>
          </a:bodyPr>
          <a:lstStyle/>
          <a:p>
            <a:pPr algn="l"/>
            <a:r>
              <a:rPr lang="pt-BR" sz="1600" dirty="0" smtClean="0">
                <a:solidFill>
                  <a:schemeClr val="tx1"/>
                </a:solidFill>
              </a:rPr>
              <a:t>Além dos aspectos gerais, merecem destaque:</a:t>
            </a:r>
          </a:p>
          <a:p>
            <a:pPr marL="358775" indent="-358775" algn="l">
              <a:buFont typeface="Wingdings" pitchFamily="2" charset="2"/>
              <a:buChar char="v"/>
            </a:pPr>
            <a:r>
              <a:rPr lang="pt-BR" sz="1600" dirty="0" smtClean="0">
                <a:solidFill>
                  <a:schemeClr val="tx1"/>
                </a:solidFill>
              </a:rPr>
              <a:t>O </a:t>
            </a:r>
            <a:r>
              <a:rPr lang="pt-BR" sz="1600" dirty="0" smtClean="0">
                <a:solidFill>
                  <a:srgbClr val="0070C0"/>
                </a:solidFill>
              </a:rPr>
              <a:t>prazo</a:t>
            </a:r>
            <a:r>
              <a:rPr lang="pt-BR" sz="1600" dirty="0" smtClean="0">
                <a:solidFill>
                  <a:schemeClr val="tx1"/>
                </a:solidFill>
              </a:rPr>
              <a:t> de conclusão dos projetos não ultrapassa o primeiro semestre de 2014. Tal fato enseja grau de </a:t>
            </a:r>
            <a:r>
              <a:rPr lang="pt-BR" sz="1600" dirty="0" smtClean="0">
                <a:solidFill>
                  <a:srgbClr val="0070C0"/>
                </a:solidFill>
              </a:rPr>
              <a:t>maturidade</a:t>
            </a:r>
            <a:r>
              <a:rPr lang="pt-BR" sz="1600" dirty="0" smtClean="0">
                <a:solidFill>
                  <a:schemeClr val="tx1"/>
                </a:solidFill>
              </a:rPr>
              <a:t> superior ao verificado na Primeira Fase do PNAFM.</a:t>
            </a:r>
          </a:p>
          <a:p>
            <a:pPr marL="358775" indent="-358775" algn="l">
              <a:buFont typeface="Wingdings" pitchFamily="2" charset="2"/>
              <a:buChar char="v"/>
            </a:pPr>
            <a:r>
              <a:rPr lang="pt-BR" sz="1600" dirty="0" smtClean="0">
                <a:solidFill>
                  <a:schemeClr val="tx1"/>
                </a:solidFill>
              </a:rPr>
              <a:t>A prospecção de </a:t>
            </a:r>
            <a:r>
              <a:rPr lang="pt-BR" sz="1600" dirty="0" smtClean="0">
                <a:solidFill>
                  <a:srgbClr val="0070C0"/>
                </a:solidFill>
              </a:rPr>
              <a:t>melhorias</a:t>
            </a:r>
            <a:r>
              <a:rPr lang="pt-BR" sz="1600" dirty="0" smtClean="0">
                <a:solidFill>
                  <a:schemeClr val="tx1"/>
                </a:solidFill>
              </a:rPr>
              <a:t> possíveis de serem avaliadas para comporem o regramento da Terceira Fase do PNAFM, em negociação com o BID. Como exemplo: </a:t>
            </a:r>
          </a:p>
          <a:p>
            <a:pPr marL="815975" lvl="1" indent="-358775" algn="l">
              <a:buFont typeface="Wingdings" pitchFamily="2" charset="2"/>
              <a:buChar char="v"/>
            </a:pPr>
            <a:r>
              <a:rPr lang="pt-BR" sz="1600" dirty="0" smtClean="0">
                <a:solidFill>
                  <a:srgbClr val="0070C0"/>
                </a:solidFill>
              </a:rPr>
              <a:t>Aditivos contratuais</a:t>
            </a:r>
            <a:r>
              <a:rPr lang="pt-BR" sz="1600" dirty="0" smtClean="0">
                <a:solidFill>
                  <a:schemeClr val="tx1"/>
                </a:solidFill>
              </a:rPr>
              <a:t>. Ampliação de valor de contratos com fornecedores             (15% vs. 25%) </a:t>
            </a:r>
          </a:p>
          <a:p>
            <a:pPr marL="815975" lvl="1" indent="-358775" algn="l">
              <a:buFont typeface="Wingdings" pitchFamily="2" charset="2"/>
              <a:buChar char="v"/>
            </a:pPr>
            <a:r>
              <a:rPr lang="pt-BR" sz="1600" dirty="0" smtClean="0">
                <a:solidFill>
                  <a:srgbClr val="0070C0"/>
                </a:solidFill>
              </a:rPr>
              <a:t>Contratações diretas</a:t>
            </a:r>
            <a:r>
              <a:rPr lang="pt-BR" sz="1600" dirty="0" smtClean="0">
                <a:solidFill>
                  <a:schemeClr val="tx1"/>
                </a:solidFill>
              </a:rPr>
              <a:t>. Possibilidade de estabelecimento de limite máximo.</a:t>
            </a:r>
          </a:p>
          <a:p>
            <a:pPr marL="358775" indent="-358775" algn="l">
              <a:buFont typeface="Wingdings" pitchFamily="2" charset="2"/>
              <a:buChar char="v"/>
            </a:pPr>
            <a:r>
              <a:rPr lang="pt-BR" sz="1600" dirty="0" smtClean="0">
                <a:solidFill>
                  <a:srgbClr val="0070C0"/>
                </a:solidFill>
              </a:rPr>
              <a:t>Divulgação</a:t>
            </a:r>
            <a:r>
              <a:rPr lang="pt-BR" sz="1600" dirty="0" smtClean="0">
                <a:solidFill>
                  <a:schemeClr val="tx1"/>
                </a:solidFill>
              </a:rPr>
              <a:t> do PNAFM. Sugestão de inserção de chamada do Projeto PNAFM no site municipal.</a:t>
            </a:r>
          </a:p>
          <a:p>
            <a:pPr marL="358775" indent="-358775" algn="l">
              <a:buFont typeface="Wingdings" pitchFamily="2" charset="2"/>
              <a:buChar char="v"/>
            </a:pPr>
            <a:r>
              <a:rPr lang="pt-BR" sz="1600" dirty="0" smtClean="0">
                <a:solidFill>
                  <a:srgbClr val="0070C0"/>
                </a:solidFill>
              </a:rPr>
              <a:t>Patrocínio institucional</a:t>
            </a:r>
            <a:r>
              <a:rPr lang="pt-BR" sz="1600" dirty="0" smtClean="0">
                <a:solidFill>
                  <a:schemeClr val="tx1"/>
                </a:solidFill>
              </a:rPr>
              <a:t>. Visita da UCP após o certame eleitoral, reforçando o apoio ao Projeto PNAFM.</a:t>
            </a:r>
          </a:p>
          <a:p>
            <a:pPr marL="358775" indent="-358775" algn="l">
              <a:buFont typeface="Wingdings" pitchFamily="2" charset="2"/>
              <a:buChar char="v"/>
            </a:pPr>
            <a:r>
              <a:rPr lang="pt-BR" sz="1600" dirty="0" smtClean="0">
                <a:solidFill>
                  <a:srgbClr val="0070C0"/>
                </a:solidFill>
              </a:rPr>
              <a:t>Relacionamento CAIXA</a:t>
            </a:r>
            <a:r>
              <a:rPr lang="pt-BR" sz="1600" dirty="0" smtClean="0">
                <a:solidFill>
                  <a:schemeClr val="tx1"/>
                </a:solidFill>
              </a:rPr>
              <a:t>. Reforço contínuo na busca de qualificação e melhoria do atendimento.</a:t>
            </a:r>
          </a:p>
          <a:p>
            <a:pPr marL="358775" indent="-358775" algn="l">
              <a:buFont typeface="Wingdings" pitchFamily="2" charset="2"/>
              <a:buChar char="v"/>
            </a:pPr>
            <a:r>
              <a:rPr lang="pt-BR" sz="1600" dirty="0" smtClean="0">
                <a:solidFill>
                  <a:srgbClr val="0070C0"/>
                </a:solidFill>
              </a:rPr>
              <a:t>Capacitação</a:t>
            </a:r>
            <a:r>
              <a:rPr lang="pt-BR" sz="1600" dirty="0" smtClean="0">
                <a:solidFill>
                  <a:schemeClr val="tx1"/>
                </a:solidFill>
              </a:rPr>
              <a:t>. Oferta de treinamentos em EAD pela ESAF, sem custos.</a:t>
            </a:r>
          </a:p>
          <a:p>
            <a:pPr algn="l">
              <a:buFontTx/>
              <a:buChar char="-"/>
            </a:pPr>
            <a:endParaRPr lang="pt-BR" dirty="0"/>
          </a:p>
        </p:txBody>
      </p:sp>
    </p:spTree>
    <p:extLst>
      <p:ext uri="{BB962C8B-B14F-4D97-AF65-F5344CB8AC3E}">
        <p14:creationId xmlns:p14="http://schemas.microsoft.com/office/powerpoint/2010/main" xmlns="" val="1192551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ítulo 1"/>
          <p:cNvSpPr>
            <a:spLocks noGrp="1"/>
          </p:cNvSpPr>
          <p:nvPr>
            <p:ph type="ctrTitle"/>
          </p:nvPr>
        </p:nvSpPr>
        <p:spPr>
          <a:xfrm>
            <a:off x="214282" y="357167"/>
            <a:ext cx="4857784" cy="714379"/>
          </a:xfrm>
        </p:spPr>
        <p:txBody>
          <a:bodyPr>
            <a:normAutofit fontScale="90000"/>
          </a:bodyPr>
          <a:lstStyle/>
          <a:p>
            <a:r>
              <a:rPr lang="pt-BR" dirty="0" smtClean="0"/>
              <a:t>VISITAS TÉCNICAS</a:t>
            </a:r>
            <a:endParaRPr lang="pt-BR" dirty="0"/>
          </a:p>
        </p:txBody>
      </p:sp>
      <p:sp>
        <p:nvSpPr>
          <p:cNvPr id="3" name="Subtítulo 2"/>
          <p:cNvSpPr>
            <a:spLocks noGrp="1"/>
          </p:cNvSpPr>
          <p:nvPr>
            <p:ph type="subTitle" idx="1"/>
          </p:nvPr>
        </p:nvSpPr>
        <p:spPr>
          <a:xfrm>
            <a:off x="714348" y="1214422"/>
            <a:ext cx="7786742" cy="5000660"/>
          </a:xfrm>
        </p:spPr>
        <p:txBody>
          <a:bodyPr>
            <a:noAutofit/>
          </a:bodyPr>
          <a:lstStyle/>
          <a:p>
            <a:pPr algn="l"/>
            <a:r>
              <a:rPr lang="pt-BR" sz="1600" dirty="0" smtClean="0">
                <a:solidFill>
                  <a:schemeClr val="tx1"/>
                </a:solidFill>
              </a:rPr>
              <a:t>Além desses destaques, de forma geral foram repassadas as </a:t>
            </a:r>
            <a:r>
              <a:rPr lang="pt-BR" sz="1600" dirty="0" smtClean="0">
                <a:solidFill>
                  <a:srgbClr val="0070C0"/>
                </a:solidFill>
              </a:rPr>
              <a:t>diretrizes fundamentais </a:t>
            </a:r>
            <a:r>
              <a:rPr lang="pt-BR" sz="1600" dirty="0" smtClean="0">
                <a:solidFill>
                  <a:schemeClr val="tx1"/>
                </a:solidFill>
              </a:rPr>
              <a:t>dos projetos, com foco no nivelamento dos resultados esperados:</a:t>
            </a:r>
          </a:p>
          <a:p>
            <a:pPr marL="358775" indent="-358775" algn="l">
              <a:buFont typeface="Wingdings" pitchFamily="2" charset="2"/>
              <a:buChar char="v"/>
            </a:pPr>
            <a:r>
              <a:rPr lang="pt-BR" sz="1600" dirty="0" smtClean="0">
                <a:solidFill>
                  <a:srgbClr val="0070C0"/>
                </a:solidFill>
              </a:rPr>
              <a:t>Gestão Técnica</a:t>
            </a:r>
            <a:r>
              <a:rPr lang="pt-BR" sz="1600" dirty="0" smtClean="0">
                <a:solidFill>
                  <a:schemeClr val="tx1"/>
                </a:solidFill>
              </a:rPr>
              <a:t> – Planejamento Estratégico, Planilha SEEMP, Plano de Aquisições, Revisões de Projeto.</a:t>
            </a:r>
          </a:p>
          <a:p>
            <a:pPr marL="358775" indent="-358775" algn="l">
              <a:buFont typeface="Wingdings" pitchFamily="2" charset="2"/>
              <a:buChar char="v"/>
            </a:pPr>
            <a:r>
              <a:rPr lang="pt-BR" sz="1600" dirty="0" smtClean="0">
                <a:solidFill>
                  <a:srgbClr val="0070C0"/>
                </a:solidFill>
              </a:rPr>
              <a:t>Gestão Financeira</a:t>
            </a:r>
            <a:r>
              <a:rPr lang="pt-BR" sz="1600" dirty="0" smtClean="0">
                <a:solidFill>
                  <a:schemeClr val="tx1"/>
                </a:solidFill>
              </a:rPr>
              <a:t> – SIGFIN, Execução Financeira, Demonstrações Financeiras, Auditorias.</a:t>
            </a:r>
          </a:p>
          <a:p>
            <a:pPr marL="358775" indent="-358775" algn="l">
              <a:buFont typeface="Wingdings" pitchFamily="2" charset="2"/>
              <a:buChar char="v"/>
            </a:pPr>
            <a:r>
              <a:rPr lang="pt-BR" sz="1600" dirty="0" smtClean="0">
                <a:solidFill>
                  <a:srgbClr val="0070C0"/>
                </a:solidFill>
              </a:rPr>
              <a:t>Monitoramento</a:t>
            </a:r>
            <a:r>
              <a:rPr lang="pt-BR" sz="1600" dirty="0" smtClean="0">
                <a:solidFill>
                  <a:schemeClr val="tx1"/>
                </a:solidFill>
              </a:rPr>
              <a:t> – Planilha de Monitoramento, Periodicidade, Relatórios.</a:t>
            </a:r>
          </a:p>
          <a:p>
            <a:pPr algn="l"/>
            <a:r>
              <a:rPr lang="pt-BR" sz="1600" dirty="0" smtClean="0">
                <a:solidFill>
                  <a:schemeClr val="tx1"/>
                </a:solidFill>
              </a:rPr>
              <a:t>A </a:t>
            </a:r>
            <a:r>
              <a:rPr lang="pt-BR" sz="1600" dirty="0" smtClean="0">
                <a:solidFill>
                  <a:srgbClr val="0070C0"/>
                </a:solidFill>
              </a:rPr>
              <a:t>avaliação</a:t>
            </a:r>
            <a:r>
              <a:rPr lang="pt-BR" sz="1600" dirty="0" smtClean="0">
                <a:solidFill>
                  <a:schemeClr val="tx1"/>
                </a:solidFill>
              </a:rPr>
              <a:t> de resultados do Programa e dos Projetos está baseada no </a:t>
            </a:r>
            <a:r>
              <a:rPr lang="pt-BR" sz="1600" dirty="0" smtClean="0">
                <a:solidFill>
                  <a:srgbClr val="0070C0"/>
                </a:solidFill>
              </a:rPr>
              <a:t>Marco de Resultados </a:t>
            </a:r>
            <a:r>
              <a:rPr lang="pt-BR" sz="1600" dirty="0" smtClean="0">
                <a:solidFill>
                  <a:schemeClr val="tx1"/>
                </a:solidFill>
              </a:rPr>
              <a:t>e Quadro de Indicadores do Programa, item anexo ao ROP. Como forma de estruturar uma Linha de Base que possa ser utilizada como referência para esse fim, está sendo distribuído às UEM formulário que tem como objetivo coletar as informações referentes ao Marco de Resultados. A consolidação dessas informações comporá a Linha de Base do PNAFM Segunda Fase.</a:t>
            </a:r>
          </a:p>
          <a:p>
            <a:pPr algn="l"/>
            <a:r>
              <a:rPr lang="pt-BR" sz="1600" dirty="0" smtClean="0">
                <a:solidFill>
                  <a:schemeClr val="tx1"/>
                </a:solidFill>
              </a:rPr>
              <a:t>Dentro do que se almeja com a implantação do PNAFM, o ROP regulamenta também a estrutura dos </a:t>
            </a:r>
            <a:r>
              <a:rPr lang="pt-BR" sz="1600" dirty="0" smtClean="0">
                <a:solidFill>
                  <a:srgbClr val="0070C0"/>
                </a:solidFill>
              </a:rPr>
              <a:t>Relatórios de Supervisão</a:t>
            </a:r>
            <a:r>
              <a:rPr lang="pt-BR" sz="1600" dirty="0" smtClean="0">
                <a:solidFill>
                  <a:schemeClr val="tx1"/>
                </a:solidFill>
              </a:rPr>
              <a:t>, que nada mais são do que registros formais das Visitas Técnicas. Nesse sentido, a UCP está providenciando a elaboração dos Relatórios de Supervisão para cada Visita Técnica realizada, com base nas Atas de Reunião ocorridas. Esses Relatórios, quando disponíveis, </a:t>
            </a:r>
            <a:r>
              <a:rPr lang="pt-BR" sz="1600" dirty="0" smtClean="0">
                <a:solidFill>
                  <a:srgbClr val="0070C0"/>
                </a:solidFill>
              </a:rPr>
              <a:t>serão remetidos às respectivas UEMs</a:t>
            </a:r>
            <a:r>
              <a:rPr lang="pt-BR" sz="1600" dirty="0" smtClean="0">
                <a:solidFill>
                  <a:schemeClr val="tx1"/>
                </a:solidFill>
              </a:rPr>
              <a:t>, além de atenderem essa outra determinação regulamentar. </a:t>
            </a:r>
          </a:p>
          <a:p>
            <a:pPr algn="l"/>
            <a:endParaRPr lang="pt-BR" sz="1600" dirty="0">
              <a:solidFill>
                <a:schemeClr val="tx1"/>
              </a:solidFill>
            </a:endParaRPr>
          </a:p>
        </p:txBody>
      </p:sp>
    </p:spTree>
    <p:extLst>
      <p:ext uri="{BB962C8B-B14F-4D97-AF65-F5344CB8AC3E}">
        <p14:creationId xmlns:p14="http://schemas.microsoft.com/office/powerpoint/2010/main" xmlns="" val="3653062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4" name="Image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 name="CaixaDeTexto 4"/>
          <p:cNvSpPr txBox="1"/>
          <p:nvPr/>
        </p:nvSpPr>
        <p:spPr>
          <a:xfrm>
            <a:off x="1285852" y="2695701"/>
            <a:ext cx="3643306" cy="166199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a:spAutoFit/>
          </a:bodyPr>
          <a:lstStyle/>
          <a:p>
            <a:pPr algn="ctr" fontAlgn="auto">
              <a:spcBef>
                <a:spcPts val="0"/>
              </a:spcBef>
              <a:spcAft>
                <a:spcPts val="0"/>
              </a:spcAft>
              <a:defRPr/>
            </a:pPr>
            <a:r>
              <a:rPr lang="pt-BR" sz="2400" b="1" dirty="0" smtClean="0">
                <a:solidFill>
                  <a:srgbClr val="0070C0"/>
                </a:solidFill>
                <a:latin typeface="Trebuchet MS" pitchFamily="34" charset="0"/>
                <a:cs typeface="Arial" pitchFamily="34" charset="0"/>
              </a:rPr>
              <a:t>OBRIGADO!</a:t>
            </a:r>
            <a:endParaRPr lang="pt-BR" sz="2400" b="1" dirty="0">
              <a:solidFill>
                <a:srgbClr val="0070C0"/>
              </a:solidFill>
              <a:latin typeface="Trebuchet MS" pitchFamily="34" charset="0"/>
              <a:cs typeface="Arial" pitchFamily="34" charset="0"/>
            </a:endParaRPr>
          </a:p>
          <a:p>
            <a:pPr fontAlgn="auto">
              <a:spcBef>
                <a:spcPts val="0"/>
              </a:spcBef>
              <a:spcAft>
                <a:spcPts val="0"/>
              </a:spcAft>
              <a:defRPr/>
            </a:pPr>
            <a:endParaRPr lang="pt-BR" dirty="0">
              <a:latin typeface="Trebuchet MS" pitchFamily="34" charset="0"/>
              <a:cs typeface="+mn-cs"/>
            </a:endParaRPr>
          </a:p>
          <a:p>
            <a:pPr algn="ctr">
              <a:defRPr/>
            </a:pPr>
            <a:r>
              <a:rPr lang="pt-BR" b="1" dirty="0" smtClean="0">
                <a:solidFill>
                  <a:srgbClr val="0070C0"/>
                </a:solidFill>
                <a:latin typeface="Trebuchet MS" pitchFamily="34" charset="0"/>
                <a:cs typeface="Arial" pitchFamily="34" charset="0"/>
              </a:rPr>
              <a:t>ALEXANDRE MELILLO</a:t>
            </a:r>
          </a:p>
          <a:p>
            <a:pPr algn="ctr" fontAlgn="auto">
              <a:spcBef>
                <a:spcPts val="0"/>
              </a:spcBef>
              <a:spcAft>
                <a:spcPts val="0"/>
              </a:spcAft>
              <a:defRPr/>
            </a:pPr>
            <a:r>
              <a:rPr lang="pt-BR" sz="1400" dirty="0" smtClean="0">
                <a:latin typeface="Trebuchet MS" pitchFamily="34" charset="0"/>
                <a:cs typeface="Arial" pitchFamily="34" charset="0"/>
              </a:rPr>
              <a:t>COORDENADOR TÉCNICO</a:t>
            </a:r>
          </a:p>
          <a:p>
            <a:pPr algn="ctr" fontAlgn="auto">
              <a:spcBef>
                <a:spcPts val="0"/>
              </a:spcBef>
              <a:spcAft>
                <a:spcPts val="0"/>
              </a:spcAft>
              <a:defRPr/>
            </a:pPr>
            <a:r>
              <a:rPr lang="pt-BR" sz="1400" dirty="0" smtClean="0">
                <a:solidFill>
                  <a:schemeClr val="tx1">
                    <a:lumMod val="65000"/>
                    <a:lumOff val="35000"/>
                  </a:schemeClr>
                </a:solidFill>
                <a:latin typeface="Trebuchet MS" pitchFamily="34" charset="0"/>
                <a:cs typeface="Arial" pitchFamily="34" charset="0"/>
              </a:rPr>
              <a:t>Alexandre.m.santos@fazenda.gov.br</a:t>
            </a:r>
            <a:endParaRPr lang="pt-BR" sz="1400" dirty="0">
              <a:solidFill>
                <a:schemeClr val="tx1">
                  <a:lumMod val="65000"/>
                  <a:lumOff val="35000"/>
                </a:schemeClr>
              </a:solidFill>
              <a:latin typeface="Trebuchet MS" pitchFamily="34" charset="0"/>
              <a:cs typeface="Arial" pitchFamily="34" charset="0"/>
            </a:endParaRPr>
          </a:p>
          <a:p>
            <a:pPr algn="ctr" fontAlgn="auto">
              <a:spcBef>
                <a:spcPts val="0"/>
              </a:spcBef>
              <a:spcAft>
                <a:spcPts val="0"/>
              </a:spcAft>
              <a:defRPr/>
            </a:pPr>
            <a:r>
              <a:rPr lang="pt-BR" sz="1200" dirty="0" smtClean="0">
                <a:latin typeface="Wingdings" pitchFamily="2" charset="2"/>
              </a:rPr>
              <a:t>(</a:t>
            </a:r>
            <a:r>
              <a:rPr lang="pt-BR" sz="1200" dirty="0" smtClean="0">
                <a:latin typeface="Trebuchet MS" pitchFamily="34" charset="0"/>
              </a:rPr>
              <a:t> (61) 3412-2463 </a:t>
            </a:r>
            <a:r>
              <a:rPr lang="pt-BR" sz="1200" dirty="0" smtClean="0">
                <a:latin typeface="Wingdings" pitchFamily="2" charset="2"/>
              </a:rPr>
              <a:t>7</a:t>
            </a:r>
            <a:r>
              <a:rPr lang="pt-BR" sz="1200" dirty="0" smtClean="0">
                <a:latin typeface="Trebuchet MS" pitchFamily="34" charset="0"/>
              </a:rPr>
              <a:t> (61) 3412-1710</a:t>
            </a:r>
            <a:endParaRPr lang="pt-BR" sz="1200" dirty="0">
              <a:solidFill>
                <a:schemeClr val="tx1">
                  <a:lumMod val="65000"/>
                  <a:lumOff val="35000"/>
                </a:schemeClr>
              </a:solidFill>
              <a:latin typeface="Trebuchet MS" pitchFamily="34" charset="0"/>
              <a:cs typeface="Arial" pitchFamily="34" charset="0"/>
            </a:endParaRPr>
          </a:p>
        </p:txBody>
      </p:sp>
      <p:sp>
        <p:nvSpPr>
          <p:cNvPr id="6" name="CaixaDeTexto 5"/>
          <p:cNvSpPr txBox="1"/>
          <p:nvPr/>
        </p:nvSpPr>
        <p:spPr>
          <a:xfrm>
            <a:off x="5857884" y="3143248"/>
            <a:ext cx="3286116" cy="23698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pt-BR" sz="1200" dirty="0" smtClean="0">
                <a:latin typeface="Trebuchet MS" pitchFamily="34" charset="0"/>
              </a:rPr>
              <a:t>SUBSECRETÁRIA DE GESTÃO ESTRATÉGICA</a:t>
            </a:r>
          </a:p>
          <a:p>
            <a:r>
              <a:rPr lang="pt-BR" sz="1400" dirty="0" smtClean="0">
                <a:solidFill>
                  <a:srgbClr val="0070C0"/>
                </a:solidFill>
                <a:latin typeface="Trebuchet MS" pitchFamily="34" charset="0"/>
                <a:cs typeface="Arial" pitchFamily="34" charset="0"/>
              </a:rPr>
              <a:t>JULIÊTA GARCIA VERLEUN</a:t>
            </a:r>
            <a:r>
              <a:rPr lang="pt-BR" sz="1400" dirty="0" smtClean="0">
                <a:solidFill>
                  <a:srgbClr val="0070C0"/>
                </a:solidFill>
                <a:latin typeface="Trebuchet MS" pitchFamily="34" charset="0"/>
              </a:rPr>
              <a:t>	</a:t>
            </a:r>
            <a:endParaRPr lang="pt-BR" sz="1400" dirty="0" smtClean="0">
              <a:solidFill>
                <a:srgbClr val="0070C0"/>
              </a:solidFill>
              <a:latin typeface="Trebuchet MS" pitchFamily="34" charset="0"/>
              <a:cs typeface="Arial" pitchFamily="34" charset="0"/>
            </a:endParaRPr>
          </a:p>
          <a:p>
            <a:endParaRPr lang="pt-BR" sz="1400" dirty="0" smtClean="0">
              <a:latin typeface="Trebuchet MS" pitchFamily="34" charset="0"/>
            </a:endParaRPr>
          </a:p>
          <a:p>
            <a:r>
              <a:rPr lang="pt-BR" sz="1200" dirty="0" smtClean="0">
                <a:latin typeface="Trebuchet MS" pitchFamily="34" charset="0"/>
              </a:rPr>
              <a:t>COORDENADOR-GERAL DA UCP</a:t>
            </a:r>
          </a:p>
          <a:p>
            <a:r>
              <a:rPr lang="pt-BR" sz="1400" dirty="0" smtClean="0">
                <a:solidFill>
                  <a:srgbClr val="0070C0"/>
                </a:solidFill>
                <a:latin typeface="Trebuchet MS" pitchFamily="34" charset="0"/>
                <a:cs typeface="Arial" pitchFamily="34" charset="0"/>
              </a:rPr>
              <a:t>LUIZ ALBERTO DE ALMEIDA PALMEIRA</a:t>
            </a:r>
          </a:p>
          <a:p>
            <a:endParaRPr lang="pt-BR" sz="1400" dirty="0" smtClean="0">
              <a:latin typeface="Trebuchet MS" pitchFamily="34" charset="0"/>
            </a:endParaRPr>
          </a:p>
          <a:p>
            <a:r>
              <a:rPr lang="pt-BR" sz="1200" dirty="0" smtClean="0">
                <a:latin typeface="Trebuchet MS" pitchFamily="34" charset="0"/>
              </a:rPr>
              <a:t>EQUIPE TÉCNICA DE PROJETOS:</a:t>
            </a:r>
          </a:p>
          <a:p>
            <a:r>
              <a:rPr lang="pt-BR" sz="1400" dirty="0" smtClean="0">
                <a:solidFill>
                  <a:srgbClr val="0070C0"/>
                </a:solidFill>
                <a:latin typeface="Trebuchet MS" pitchFamily="34" charset="0"/>
                <a:cs typeface="Arial" pitchFamily="34" charset="0"/>
              </a:rPr>
              <a:t>ALESSANDRO ARAÚJO </a:t>
            </a:r>
          </a:p>
          <a:p>
            <a:r>
              <a:rPr lang="pt-BR" sz="1400" dirty="0" smtClean="0">
                <a:solidFill>
                  <a:srgbClr val="0070C0"/>
                </a:solidFill>
                <a:latin typeface="Trebuchet MS" pitchFamily="34" charset="0"/>
                <a:cs typeface="Arial" pitchFamily="34" charset="0"/>
              </a:rPr>
              <a:t>COSME LUIZ DE FREITAS</a:t>
            </a:r>
          </a:p>
          <a:p>
            <a:r>
              <a:rPr lang="pt-BR" sz="1400" dirty="0" smtClean="0">
                <a:solidFill>
                  <a:srgbClr val="0070C0"/>
                </a:solidFill>
                <a:latin typeface="Trebuchet MS" pitchFamily="34" charset="0"/>
                <a:cs typeface="Arial" pitchFamily="34" charset="0"/>
              </a:rPr>
              <a:t>REGISON BRAGANÇA SIQUEIRA</a:t>
            </a:r>
          </a:p>
          <a:p>
            <a:r>
              <a:rPr lang="pt-BR" sz="1400" dirty="0" smtClean="0">
                <a:solidFill>
                  <a:srgbClr val="0070C0"/>
                </a:solidFill>
                <a:latin typeface="Trebuchet MS" pitchFamily="34" charset="0"/>
                <a:cs typeface="Arial" pitchFamily="34" charset="0"/>
              </a:rPr>
              <a:t>SUELEM ICHIKI ROCHA</a:t>
            </a:r>
          </a:p>
        </p:txBody>
      </p:sp>
    </p:spTree>
    <p:extLst>
      <p:ext uri="{BB962C8B-B14F-4D97-AF65-F5344CB8AC3E}">
        <p14:creationId xmlns:p14="http://schemas.microsoft.com/office/powerpoint/2010/main" xmlns="" val="3778680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199"/>
                                          </p:stCondLst>
                                        </p:cTn>
                                        <p:tgtEl>
                                          <p:spTgt spid="5">
                                            <p:txEl>
                                              <p:pRg st="0" end="0"/>
                                            </p:txEl>
                                          </p:spTgt>
                                        </p:tgtEl>
                                        <p:attrNameLst>
                                          <p:attrName>style.visibility</p:attrName>
                                        </p:attrNameLst>
                                      </p:cBhvr>
                                      <p:to>
                                        <p:strVal val="visible"/>
                                      </p:to>
                                    </p:set>
                                  </p:childTnLst>
                                </p:cTn>
                              </p:par>
                            </p:childTnLst>
                          </p:cTn>
                        </p:par>
                        <p:par>
                          <p:cTn id="7" fill="hold">
                            <p:stCondLst>
                              <p:cond delay="200"/>
                            </p:stCondLst>
                            <p:childTnLst>
                              <p:par>
                                <p:cTn id="8" presetID="1" presetClass="entr" presetSubtype="0" fill="hold" nodeType="afterEffect">
                                  <p:stCondLst>
                                    <p:cond delay="0"/>
                                  </p:stCondLst>
                                  <p:childTnLst>
                                    <p:set>
                                      <p:cBhvr>
                                        <p:cTn id="9" dur="1" fill="hold">
                                          <p:stCondLst>
                                            <p:cond delay="199"/>
                                          </p:stCondLst>
                                        </p:cTn>
                                        <p:tgtEl>
                                          <p:spTgt spid="5">
                                            <p:txEl>
                                              <p:pRg st="2" end="2"/>
                                            </p:txEl>
                                          </p:spTgt>
                                        </p:tgtEl>
                                        <p:attrNameLst>
                                          <p:attrName>style.visibility</p:attrName>
                                        </p:attrNameLst>
                                      </p:cBhvr>
                                      <p:to>
                                        <p:strVal val="visible"/>
                                      </p:to>
                                    </p:set>
                                  </p:childTnLst>
                                </p:cTn>
                              </p:par>
                            </p:childTnLst>
                          </p:cTn>
                        </p:par>
                        <p:par>
                          <p:cTn id="10" fill="hold">
                            <p:stCondLst>
                              <p:cond delay="400"/>
                            </p:stCondLst>
                            <p:childTnLst>
                              <p:par>
                                <p:cTn id="11" presetID="1" presetClass="entr" presetSubtype="0" fill="hold" nodeType="afterEffect">
                                  <p:stCondLst>
                                    <p:cond delay="0"/>
                                  </p:stCondLst>
                                  <p:childTnLst>
                                    <p:set>
                                      <p:cBhvr>
                                        <p:cTn id="12" dur="1" fill="hold">
                                          <p:stCondLst>
                                            <p:cond delay="199"/>
                                          </p:stCondLst>
                                        </p:cTn>
                                        <p:tgtEl>
                                          <p:spTgt spid="5">
                                            <p:txEl>
                                              <p:pRg st="4" end="4"/>
                                            </p:txEl>
                                          </p:spTgt>
                                        </p:tgtEl>
                                        <p:attrNameLst>
                                          <p:attrName>style.visibility</p:attrName>
                                        </p:attrNameLst>
                                      </p:cBhvr>
                                      <p:to>
                                        <p:strVal val="visible"/>
                                      </p:to>
                                    </p:set>
                                  </p:childTnLst>
                                </p:cTn>
                              </p:par>
                            </p:childTnLst>
                          </p:cTn>
                        </p:par>
                        <p:par>
                          <p:cTn id="13" fill="hold">
                            <p:stCondLst>
                              <p:cond delay="600"/>
                            </p:stCondLst>
                            <p:childTnLst>
                              <p:par>
                                <p:cTn id="14" presetID="1" presetClass="entr" presetSubtype="0" fill="hold" nodeType="afterEffect">
                                  <p:stCondLst>
                                    <p:cond delay="0"/>
                                  </p:stCondLst>
                                  <p:childTnLst>
                                    <p:set>
                                      <p:cBhvr>
                                        <p:cTn id="15" dur="1" fill="hold">
                                          <p:stCondLst>
                                            <p:cond delay="199"/>
                                          </p:stCondLst>
                                        </p:cTn>
                                        <p:tgtEl>
                                          <p:spTgt spid="5">
                                            <p:txEl>
                                              <p:pRg st="3" end="3"/>
                                            </p:txEl>
                                          </p:spTgt>
                                        </p:tgtEl>
                                        <p:attrNameLst>
                                          <p:attrName>style.visibility</p:attrName>
                                        </p:attrNameLst>
                                      </p:cBhvr>
                                      <p:to>
                                        <p:strVal val="visible"/>
                                      </p:to>
                                    </p:set>
                                  </p:childTnLst>
                                </p:cTn>
                              </p:par>
                            </p:childTnLst>
                          </p:cTn>
                        </p:par>
                        <p:par>
                          <p:cTn id="16" fill="hold">
                            <p:stCondLst>
                              <p:cond delay="800"/>
                            </p:stCondLst>
                            <p:childTnLst>
                              <p:par>
                                <p:cTn id="17" presetID="1" presetClass="entr" presetSubtype="0" fill="hold" nodeType="afterEffect">
                                  <p:stCondLst>
                                    <p:cond delay="0"/>
                                  </p:stCondLst>
                                  <p:childTnLst>
                                    <p:set>
                                      <p:cBhvr>
                                        <p:cTn id="18" dur="1" fill="hold">
                                          <p:stCondLst>
                                            <p:cond delay="199"/>
                                          </p:stCondLst>
                                        </p:cTn>
                                        <p:tgtEl>
                                          <p:spTgt spid="5">
                                            <p:txEl>
                                              <p:pRg st="5" end="5"/>
                                            </p:txEl>
                                          </p:spTgt>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nodeType="afterEffect">
                                  <p:stCondLst>
                                    <p:cond delay="0"/>
                                  </p:stCondLst>
                                  <p:childTnLst>
                                    <p:set>
                                      <p:cBhvr>
                                        <p:cTn id="21" dur="1" fill="hold">
                                          <p:stCondLst>
                                            <p:cond delay="1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506</Words>
  <Application>Microsoft Office PowerPoint</Application>
  <PresentationFormat>Apresentação na tela (4:3)</PresentationFormat>
  <Paragraphs>76</Paragraphs>
  <Slides>7</Slides>
  <Notes>0</Notes>
  <HiddenSlides>0</HiddenSlides>
  <MMClips>0</MMClips>
  <ScaleCrop>false</ScaleCrop>
  <HeadingPairs>
    <vt:vector size="4" baseType="variant">
      <vt:variant>
        <vt:lpstr>Tema</vt:lpstr>
      </vt:variant>
      <vt:variant>
        <vt:i4>1</vt:i4>
      </vt:variant>
      <vt:variant>
        <vt:lpstr>Títulos de slides</vt:lpstr>
      </vt:variant>
      <vt:variant>
        <vt:i4>7</vt:i4>
      </vt:variant>
    </vt:vector>
  </HeadingPairs>
  <TitlesOfParts>
    <vt:vector size="8" baseType="lpstr">
      <vt:lpstr>Tema do Office</vt:lpstr>
      <vt:lpstr>Slide 1</vt:lpstr>
      <vt:lpstr>VISITAS TÉCNICAS PNAFM SEGUNDA FASE Fortaleza, 10 a 12 dezembro 2012</vt:lpstr>
      <vt:lpstr>VISITAS TÉCNICAS</vt:lpstr>
      <vt:lpstr>VISITAS TÉCNICAS</vt:lpstr>
      <vt:lpstr>VISITAS TÉCNICAS</vt:lpstr>
      <vt:lpstr>VISITAS TÉCNICAS</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AJ</dc:creator>
  <cp:lastModifiedBy>IrmaBC</cp:lastModifiedBy>
  <cp:revision>31</cp:revision>
  <dcterms:created xsi:type="dcterms:W3CDTF">2012-08-28T21:03:17Z</dcterms:created>
  <dcterms:modified xsi:type="dcterms:W3CDTF">2018-08-31T12:04:54Z</dcterms:modified>
</cp:coreProperties>
</file>