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sldIdLst>
    <p:sldId id="279" r:id="rId2"/>
    <p:sldId id="283" r:id="rId3"/>
    <p:sldId id="288" r:id="rId4"/>
    <p:sldId id="259" r:id="rId5"/>
    <p:sldId id="260" r:id="rId6"/>
    <p:sldId id="289" r:id="rId7"/>
    <p:sldId id="282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90" r:id="rId16"/>
    <p:sldId id="268" r:id="rId17"/>
    <p:sldId id="269" r:id="rId18"/>
    <p:sldId id="270" r:id="rId19"/>
    <p:sldId id="272" r:id="rId20"/>
    <p:sldId id="291" r:id="rId21"/>
    <p:sldId id="292" r:id="rId22"/>
    <p:sldId id="293" r:id="rId23"/>
    <p:sldId id="277" r:id="rId24"/>
  </p:sldIdLst>
  <p:sldSz cx="9144000" cy="6858000" type="screen4x3"/>
  <p:notesSz cx="6796088" cy="992505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A6A1A"/>
    <a:srgbClr val="D66A2E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251" autoAdjust="0"/>
    <p:restoredTop sz="94660"/>
  </p:normalViewPr>
  <p:slideViewPr>
    <p:cSldViewPr>
      <p:cViewPr varScale="1">
        <p:scale>
          <a:sx n="109" d="100"/>
          <a:sy n="109" d="100"/>
        </p:scale>
        <p:origin x="-234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1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8" charset="0"/>
              <a:buNone/>
              <a:defRPr/>
            </a:pPr>
            <a:endParaRPr lang="pt-BR"/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8" charset="0"/>
              <a:buNone/>
              <a:defRPr/>
            </a:pPr>
            <a:endParaRPr lang="pt-BR"/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8" charset="0"/>
              <a:buNone/>
              <a:defRPr/>
            </a:pPr>
            <a:endParaRPr lang="pt-BR"/>
          </a:p>
        </p:txBody>
      </p:sp>
      <p:sp>
        <p:nvSpPr>
          <p:cNvPr id="25605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5988" y="744538"/>
            <a:ext cx="4964112" cy="37211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7188" cy="446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 smtClean="0"/>
          </a:p>
        </p:txBody>
      </p:sp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0" y="9426575"/>
            <a:ext cx="294640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8" charset="0"/>
              <a:buNone/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49688" y="9426575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ea typeface="DejaVu Sans" pitchFamily="34" charset="0"/>
              </a:defRPr>
            </a:lvl1pPr>
          </a:lstStyle>
          <a:p>
            <a:pPr>
              <a:defRPr/>
            </a:pPr>
            <a:fld id="{529EC8FF-97AD-4DAF-A06D-7703F6DDFA6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11B160D0-E491-4FC0-A4B7-768E9DD3562D}" type="slidenum">
              <a:rPr lang="pt-BR" smtClean="0"/>
              <a:pPr/>
              <a:t>3</a:t>
            </a:fld>
            <a:endParaRPr lang="pt-B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 wrap="none" anchor="ctr"/>
          <a:lstStyle/>
          <a:p>
            <a:endParaRPr lang="pt-B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817EDD49-7B68-47C3-9902-84AF2CF6D537}" type="slidenum">
              <a:rPr lang="pt-BR" smtClean="0"/>
              <a:pPr/>
              <a:t>14</a:t>
            </a:fld>
            <a:endParaRPr lang="pt-BR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 wrap="none" anchor="ctr"/>
          <a:lstStyle/>
          <a:p>
            <a:endParaRPr lang="pt-B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453F58F7-EC9F-4B91-9739-AC7B85E93A8C}" type="slidenum">
              <a:rPr lang="pt-BR" smtClean="0"/>
              <a:pPr/>
              <a:t>16</a:t>
            </a:fld>
            <a:endParaRPr lang="pt-BR" smtClean="0"/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 wrap="none" anchor="ctr"/>
          <a:lstStyle/>
          <a:p>
            <a:endParaRPr lang="pt-B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8A9E9B9-1421-4C98-BE77-2E1BDACBF558}" type="slidenum">
              <a:rPr lang="pt-BR" smtClean="0"/>
              <a:pPr/>
              <a:t>17</a:t>
            </a:fld>
            <a:endParaRPr lang="pt-BR" smtClean="0"/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 wrap="none" anchor="ctr"/>
          <a:lstStyle/>
          <a:p>
            <a:endParaRPr lang="pt-B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65BEFB58-2484-49AC-B376-A37EB2C39DE8}" type="slidenum">
              <a:rPr lang="pt-BR" smtClean="0"/>
              <a:pPr/>
              <a:t>18</a:t>
            </a:fld>
            <a:endParaRPr lang="pt-BR" smtClean="0"/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 wrap="none" anchor="ctr"/>
          <a:lstStyle/>
          <a:p>
            <a:endParaRPr lang="pt-B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5160AB6-4F0C-43A3-8E91-48F32CE9FE1B}" type="slidenum">
              <a:rPr lang="pt-BR" smtClean="0"/>
              <a:pPr/>
              <a:t>19</a:t>
            </a:fld>
            <a:endParaRPr lang="pt-BR" smtClean="0"/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 wrap="none" anchor="ctr"/>
          <a:lstStyle/>
          <a:p>
            <a:endParaRPr lang="pt-B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ln/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>
              <a:latin typeface="Times New Roman" pitchFamily="16" charset="0"/>
            </a:endParaRPr>
          </a:p>
        </p:txBody>
      </p:sp>
      <p:sp>
        <p:nvSpPr>
          <p:cNvPr id="40964" name="Espaço Reservado para Número de Slide 3"/>
          <p:cNvSpPr>
            <a:spLocks noGrp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06FC6C7-CC82-480E-AA91-6ADEC6A01259}" type="slidenum">
              <a:rPr lang="pt-BR" smtClean="0"/>
              <a:pPr/>
              <a:t>22</a:t>
            </a:fld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F5E5BDDB-451B-447E-98E8-95F92F5005B7}" type="slidenum">
              <a:rPr lang="pt-BR" smtClean="0"/>
              <a:pPr/>
              <a:t>23</a:t>
            </a:fld>
            <a:endParaRPr lang="pt-BR" smtClean="0"/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 wrap="none" anchor="ctr"/>
          <a:lstStyle/>
          <a:p>
            <a:endParaRPr lang="pt-B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FEDAE237-4FE8-4A20-9230-E92C0D08A229}" type="slidenum">
              <a:rPr lang="pt-BR" smtClean="0"/>
              <a:pPr/>
              <a:t>4</a:t>
            </a:fld>
            <a:endParaRPr lang="pt-BR" smtClean="0"/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 wrap="none" anchor="ctr"/>
          <a:lstStyle/>
          <a:p>
            <a:endParaRPr lang="pt-B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AAA0C1B-FBC5-4440-A43D-D3583122E8E8}" type="slidenum">
              <a:rPr lang="pt-BR" smtClean="0"/>
              <a:pPr/>
              <a:t>5</a:t>
            </a:fld>
            <a:endParaRPr lang="pt-BR" smtClean="0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 wrap="none" anchor="ctr"/>
          <a:lstStyle/>
          <a:p>
            <a:endParaRPr lang="pt-B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488ABBA-039D-4697-90F1-04BB2B3E5276}" type="slidenum">
              <a:rPr lang="pt-BR" smtClean="0"/>
              <a:pPr/>
              <a:t>8</a:t>
            </a:fld>
            <a:endParaRPr lang="pt-BR" smtClean="0"/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 wrap="none" anchor="ctr"/>
          <a:lstStyle/>
          <a:p>
            <a:endParaRPr lang="pt-B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9DCB45DA-9D82-40BF-9175-397C8BA1ED55}" type="slidenum">
              <a:rPr lang="pt-BR" smtClean="0"/>
              <a:pPr/>
              <a:t>9</a:t>
            </a:fld>
            <a:endParaRPr lang="pt-BR" smtClean="0"/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 wrap="none" anchor="ctr"/>
          <a:lstStyle/>
          <a:p>
            <a:endParaRPr lang="pt-B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DC41E2E-7E6C-4518-BC38-C12289D4DE0E}" type="slidenum">
              <a:rPr lang="pt-BR" smtClean="0"/>
              <a:pPr/>
              <a:t>10</a:t>
            </a:fld>
            <a:endParaRPr lang="pt-BR" smtClean="0"/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 wrap="none" anchor="ctr"/>
          <a:lstStyle/>
          <a:p>
            <a:endParaRPr lang="pt-B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4B6B5F5-227F-4F6B-8F09-7D5F444F7231}" type="slidenum">
              <a:rPr lang="pt-BR" smtClean="0"/>
              <a:pPr/>
              <a:t>11</a:t>
            </a:fld>
            <a:endParaRPr lang="pt-BR" smtClean="0"/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 wrap="none" anchor="ctr"/>
          <a:lstStyle/>
          <a:p>
            <a:endParaRPr lang="pt-B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38A1FF22-1666-4120-A26C-6592D01FFF3D}" type="slidenum">
              <a:rPr lang="pt-BR" smtClean="0"/>
              <a:pPr/>
              <a:t>12</a:t>
            </a:fld>
            <a:endParaRPr lang="pt-BR" smtClean="0"/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 wrap="none" anchor="ctr"/>
          <a:lstStyle/>
          <a:p>
            <a:endParaRPr lang="pt-B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96B4B52E-C8ED-41F6-B51F-7CC5E069F003}" type="slidenum">
              <a:rPr lang="pt-BR" smtClean="0"/>
              <a:pPr/>
              <a:t>13</a:t>
            </a:fld>
            <a:endParaRPr lang="pt-BR" smtClean="0"/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 wrap="none" anchor="ctr"/>
          <a:lstStyle/>
          <a:p>
            <a:endParaRPr lang="pt-B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6323013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6323013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7013" cy="424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2349500"/>
            <a:ext cx="4038600" cy="424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8013" cy="4246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2º Nível da estrutura de tópicos</a:t>
            </a:r>
          </a:p>
          <a:p>
            <a:pPr lvl="2"/>
            <a:r>
              <a:rPr lang="en-GB" smtClean="0"/>
              <a:t>3º Nível da estrutura de tópicos</a:t>
            </a:r>
          </a:p>
          <a:p>
            <a:pPr lvl="3"/>
            <a:r>
              <a:rPr lang="en-GB" smtClean="0"/>
              <a:t>4º Nível da estrutura de tópicos</a:t>
            </a:r>
          </a:p>
          <a:p>
            <a:pPr lvl="4"/>
            <a:r>
              <a:rPr lang="en-GB" smtClean="0"/>
              <a:t>5º Nível da estrutura de tópicos</a:t>
            </a:r>
          </a:p>
          <a:p>
            <a:pPr lvl="4"/>
            <a:r>
              <a:rPr lang="en-GB" smtClean="0"/>
              <a:t>6º Nível da estrutura de tópicos</a:t>
            </a:r>
          </a:p>
          <a:p>
            <a:pPr lvl="4"/>
            <a:r>
              <a:rPr lang="en-GB" smtClean="0"/>
              <a:t>7º Nível da estrutura de tópicos</a:t>
            </a:r>
          </a:p>
          <a:p>
            <a:pPr lvl="4"/>
            <a:r>
              <a:rPr lang="en-GB" smtClean="0"/>
              <a:t>8º Nível da estrutura de tópicos</a:t>
            </a:r>
          </a:p>
          <a:p>
            <a:pPr lvl="4"/>
            <a:r>
              <a:rPr lang="en-GB" smtClean="0"/>
              <a:t>9º Nível da estrutura de tópicos</a:t>
            </a:r>
          </a:p>
        </p:txBody>
      </p:sp>
      <p:grpSp>
        <p:nvGrpSpPr>
          <p:cNvPr id="2051" name="Group 2"/>
          <p:cNvGrpSpPr>
            <a:grpSpLocks/>
          </p:cNvGrpSpPr>
          <p:nvPr/>
        </p:nvGrpSpPr>
        <p:grpSpPr bwMode="auto">
          <a:xfrm>
            <a:off x="0" y="0"/>
            <a:ext cx="9142413" cy="2203450"/>
            <a:chOff x="0" y="0"/>
            <a:chExt cx="5759" cy="1388"/>
          </a:xfrm>
        </p:grpSpPr>
        <p:pic>
          <p:nvPicPr>
            <p:cNvPr id="2053" name="Picture 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621"/>
              <a:ext cx="5760" cy="76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054" name="Picture 4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0" y="0"/>
              <a:ext cx="5760" cy="6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pitchFamily="34" charset="0"/>
          <a:cs typeface="DejaVu Sans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pitchFamily="34" charset="0"/>
          <a:cs typeface="DejaVu Sans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pitchFamily="34" charset="0"/>
          <a:cs typeface="DejaVu Sans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pitchFamily="34" charset="0"/>
          <a:cs typeface="DejaVu Sans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DejaVu Sans" pitchFamily="34" charset="0"/>
          <a:cs typeface="DejaVu Sans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DejaVu Sans" pitchFamily="34" charset="0"/>
          <a:cs typeface="DejaVu Sans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DejaVu Sans" pitchFamily="34" charset="0"/>
          <a:cs typeface="DejaVu Sans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DejaVu Sans" pitchFamily="34" charset="0"/>
          <a:cs typeface="DejaVu Sans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2051050" y="5878513"/>
            <a:ext cx="6624638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Facilitadora: Fabiana Feijó de Oliveira Baptistucci</a:t>
            </a:r>
          </a:p>
        </p:txBody>
      </p:sp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539750" y="3141663"/>
            <a:ext cx="8177213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accent2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Educação Fiscal???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2843213" y="1196975"/>
            <a:ext cx="8229600" cy="1143000"/>
          </a:xfrm>
        </p:spPr>
        <p:txBody>
          <a:bodyPr lIns="90000" tIns="46800" rIns="90000" bIns="46800" anchor="t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Controle Social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252413" y="2133600"/>
            <a:ext cx="5113338" cy="1152525"/>
          </a:xfrm>
        </p:spPr>
        <p:txBody>
          <a:bodyPr/>
          <a:lstStyle/>
          <a:p>
            <a:pPr marL="182563" indent="0" algn="ctr">
              <a:spcBef>
                <a:spcPts val="600"/>
              </a:spcBef>
              <a:buClrTx/>
              <a:buFontTx/>
              <a:buNone/>
              <a:tabLst>
                <a:tab pos="752475" algn="l"/>
                <a:tab pos="1666875" algn="l"/>
                <a:tab pos="2581275" algn="l"/>
                <a:tab pos="3495675" algn="l"/>
                <a:tab pos="4410075" algn="l"/>
                <a:tab pos="5324475" algn="l"/>
                <a:tab pos="6238875" algn="l"/>
                <a:tab pos="7153275" algn="l"/>
                <a:tab pos="8067675" algn="l"/>
                <a:tab pos="8982075" algn="l"/>
                <a:tab pos="9896475" algn="l"/>
              </a:tabLst>
            </a:pPr>
            <a:endParaRPr lang="pt-BR" sz="2400" smtClean="0">
              <a:latin typeface="Arial Narrow" pitchFamily="34" charset="0"/>
            </a:endParaRPr>
          </a:p>
          <a:p>
            <a:pPr marL="182563" indent="0" algn="ctr">
              <a:spcBef>
                <a:spcPts val="600"/>
              </a:spcBef>
              <a:buClrTx/>
              <a:buFontTx/>
              <a:buNone/>
              <a:tabLst>
                <a:tab pos="752475" algn="l"/>
                <a:tab pos="1666875" algn="l"/>
                <a:tab pos="2581275" algn="l"/>
                <a:tab pos="3495675" algn="l"/>
                <a:tab pos="4410075" algn="l"/>
                <a:tab pos="5324475" algn="l"/>
                <a:tab pos="6238875" algn="l"/>
                <a:tab pos="7153275" algn="l"/>
                <a:tab pos="8067675" algn="l"/>
                <a:tab pos="8982075" algn="l"/>
                <a:tab pos="9896475" algn="l"/>
              </a:tabLst>
            </a:pPr>
            <a:endParaRPr lang="pt-BR" sz="2400" smtClean="0">
              <a:latin typeface="Arial Narrow" pitchFamily="34" charset="0"/>
            </a:endParaRPr>
          </a:p>
          <a:p>
            <a:pPr marL="182563" indent="0" algn="ctr">
              <a:spcBef>
                <a:spcPts val="600"/>
              </a:spcBef>
              <a:buClrTx/>
              <a:buFontTx/>
              <a:buNone/>
              <a:tabLst>
                <a:tab pos="752475" algn="l"/>
                <a:tab pos="1666875" algn="l"/>
                <a:tab pos="2581275" algn="l"/>
                <a:tab pos="3495675" algn="l"/>
                <a:tab pos="4410075" algn="l"/>
                <a:tab pos="5324475" algn="l"/>
                <a:tab pos="6238875" algn="l"/>
                <a:tab pos="7153275" algn="l"/>
                <a:tab pos="8067675" algn="l"/>
                <a:tab pos="8982075" algn="l"/>
                <a:tab pos="9896475" algn="l"/>
              </a:tabLst>
            </a:pPr>
            <a:r>
              <a:rPr lang="pt-BR" sz="2400" smtClean="0">
                <a:latin typeface="Arial Narrow" pitchFamily="34" charset="0"/>
              </a:rPr>
              <a:t>De acordo com a CGU, o Controle Social é a </a:t>
            </a:r>
            <a:r>
              <a:rPr lang="pt-BR" sz="2400" smtClean="0">
                <a:solidFill>
                  <a:srgbClr val="333399"/>
                </a:solidFill>
                <a:latin typeface="Arial Narrow" pitchFamily="34" charset="0"/>
              </a:rPr>
              <a:t>participação da sociedade civil nos processos de planejamento, acompanhamento, monitoramento e avaliação das ações da gestão pública e na execução das políticas e programas públicos</a:t>
            </a:r>
            <a:r>
              <a:rPr lang="pt-BR" sz="2400" smtClean="0">
                <a:latin typeface="Arial Narrow" pitchFamily="34" charset="0"/>
              </a:rPr>
              <a:t>. </a:t>
            </a:r>
          </a:p>
          <a:p>
            <a:pPr marL="182563" indent="0" algn="ctr">
              <a:spcBef>
                <a:spcPts val="600"/>
              </a:spcBef>
              <a:buClrTx/>
              <a:buFontTx/>
              <a:buNone/>
              <a:tabLst>
                <a:tab pos="752475" algn="l"/>
                <a:tab pos="1666875" algn="l"/>
                <a:tab pos="2581275" algn="l"/>
                <a:tab pos="3495675" algn="l"/>
                <a:tab pos="4410075" algn="l"/>
                <a:tab pos="5324475" algn="l"/>
                <a:tab pos="6238875" algn="l"/>
                <a:tab pos="7153275" algn="l"/>
                <a:tab pos="8067675" algn="l"/>
                <a:tab pos="8982075" algn="l"/>
                <a:tab pos="9896475" algn="l"/>
              </a:tabLst>
            </a:pPr>
            <a:endParaRPr lang="pt-BR" sz="2400" smtClean="0">
              <a:latin typeface="Arial Narrow" pitchFamily="34" charset="0"/>
            </a:endParaRP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3141663"/>
            <a:ext cx="4427537" cy="2776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643438" y="1123950"/>
            <a:ext cx="4356100" cy="792163"/>
          </a:xfrm>
        </p:spPr>
        <p:txBody>
          <a:bodyPr lIns="90000" tIns="46800" rIns="90000" bIns="46800" anchor="t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Relação Fisco  e Sociedade</a:t>
            </a:r>
            <a:br>
              <a:rPr lang="pt-BR" sz="20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sz="20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Relação Sociedade e Estado </a:t>
            </a: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323850" y="3284538"/>
            <a:ext cx="5184775" cy="198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i="1">
                <a:solidFill>
                  <a:srgbClr val="333399"/>
                </a:solidFill>
              </a:rPr>
              <a:t>“Educação Fiscal deve instigar o cidadão a aprender e entender o seu papel como </a:t>
            </a:r>
            <a:r>
              <a:rPr lang="pt-BR" sz="2400" b="1" i="1">
                <a:solidFill>
                  <a:srgbClr val="99CC00"/>
                </a:solidFill>
              </a:rPr>
              <a:t>contribuinte solidário e participativo</a:t>
            </a:r>
            <a:r>
              <a:rPr lang="pt-BR" sz="2000" i="1">
                <a:solidFill>
                  <a:srgbClr val="333399"/>
                </a:solidFill>
              </a:rPr>
              <a:t> que </a:t>
            </a:r>
            <a:r>
              <a:rPr lang="pt-BR" sz="2400" b="1" i="1">
                <a:solidFill>
                  <a:srgbClr val="009900"/>
                </a:solidFill>
              </a:rPr>
              <a:t>beneficia a todos</a:t>
            </a:r>
            <a:r>
              <a:rPr lang="pt-BR" sz="2000" i="1">
                <a:solidFill>
                  <a:srgbClr val="009900"/>
                </a:solidFill>
              </a:rPr>
              <a:t>,</a:t>
            </a:r>
            <a:r>
              <a:rPr lang="pt-BR" sz="2000" i="1">
                <a:solidFill>
                  <a:srgbClr val="333399"/>
                </a:solidFill>
              </a:rPr>
              <a:t> inclusive a ele próprio. 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3063875"/>
            <a:ext cx="3333750" cy="288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68313" y="2349500"/>
            <a:ext cx="6264275" cy="3752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i="1">
                <a:solidFill>
                  <a:srgbClr val="333399"/>
                </a:solidFill>
              </a:rPr>
              <a:t>Para que isso ocorra, deve-se estar consciente da </a:t>
            </a:r>
            <a:r>
              <a:rPr lang="pt-BR" sz="2000" b="1" i="1">
                <a:solidFill>
                  <a:srgbClr val="009900"/>
                </a:solidFill>
              </a:rPr>
              <a:t>importância da participação no acompanhamento da aplicação dos recursos públicos</a:t>
            </a:r>
            <a:r>
              <a:rPr lang="pt-BR" sz="2000" b="1" i="1">
                <a:solidFill>
                  <a:srgbClr val="333399"/>
                </a:solidFill>
              </a:rPr>
              <a:t>,</a:t>
            </a:r>
            <a:r>
              <a:rPr lang="pt-BR" sz="2000" i="1">
                <a:solidFill>
                  <a:srgbClr val="333399"/>
                </a:solidFill>
              </a:rPr>
              <a:t> ou seja, </a:t>
            </a:r>
            <a:r>
              <a:rPr lang="pt-BR" sz="2000" i="1">
                <a:solidFill>
                  <a:srgbClr val="FF6600"/>
                </a:solidFill>
              </a:rPr>
              <a:t>do controle social</a:t>
            </a:r>
            <a:r>
              <a:rPr lang="pt-BR" sz="2000" i="1">
                <a:solidFill>
                  <a:srgbClr val="333399"/>
                </a:solidFill>
              </a:rPr>
              <a:t>, que deve ser pautado: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000" i="1">
              <a:solidFill>
                <a:srgbClr val="333399"/>
              </a:solidFill>
            </a:endParaRPr>
          </a:p>
          <a:p>
            <a:pPr algn="just">
              <a:buClr>
                <a:srgbClr val="333399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i="1">
                <a:solidFill>
                  <a:srgbClr val="333399"/>
                </a:solidFill>
              </a:rPr>
              <a:t> </a:t>
            </a:r>
            <a:r>
              <a:rPr lang="pt-BR" sz="2000" i="1">
                <a:solidFill>
                  <a:srgbClr val="FF3300"/>
                </a:solidFill>
              </a:rPr>
              <a:t>na justiça</a:t>
            </a:r>
            <a:r>
              <a:rPr lang="pt-BR" sz="2000" i="1">
                <a:solidFill>
                  <a:srgbClr val="333399"/>
                </a:solidFill>
              </a:rPr>
              <a:t>,</a:t>
            </a:r>
          </a:p>
          <a:p>
            <a:pPr algn="just">
              <a:buClr>
                <a:srgbClr val="80808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i="1">
                <a:solidFill>
                  <a:srgbClr val="808080"/>
                </a:solidFill>
              </a:rPr>
              <a:t> transparência</a:t>
            </a:r>
            <a:r>
              <a:rPr lang="pt-BR" sz="2000" i="1">
                <a:solidFill>
                  <a:srgbClr val="333399"/>
                </a:solidFill>
              </a:rPr>
              <a:t>, </a:t>
            </a:r>
          </a:p>
          <a:p>
            <a:pPr algn="just">
              <a:buClr>
                <a:srgbClr val="009999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i="1">
                <a:solidFill>
                  <a:srgbClr val="009999"/>
                </a:solidFill>
              </a:rPr>
              <a:t>Honestidade,</a:t>
            </a:r>
            <a:r>
              <a:rPr lang="pt-BR" sz="2000" i="1">
                <a:solidFill>
                  <a:srgbClr val="BBE0E3"/>
                </a:solidFill>
              </a:rPr>
              <a:t> </a:t>
            </a:r>
            <a:r>
              <a:rPr lang="pt-BR" sz="2000" i="1">
                <a:solidFill>
                  <a:srgbClr val="333399"/>
                </a:solidFill>
              </a:rPr>
              <a:t>e</a:t>
            </a:r>
          </a:p>
          <a:p>
            <a:pPr algn="just">
              <a:buClr>
                <a:srgbClr val="333399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i="1">
                <a:solidFill>
                  <a:srgbClr val="333399"/>
                </a:solidFill>
              </a:rPr>
              <a:t> </a:t>
            </a:r>
            <a:r>
              <a:rPr lang="pt-BR" sz="2000" i="1">
                <a:solidFill>
                  <a:srgbClr val="9900FF"/>
                </a:solidFill>
              </a:rPr>
              <a:t>eficiência,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000" i="1">
              <a:solidFill>
                <a:srgbClr val="9900FF"/>
              </a:solidFill>
            </a:endParaRP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i="1">
                <a:solidFill>
                  <a:srgbClr val="333399"/>
                </a:solidFill>
              </a:rPr>
              <a:t>A fim de minimizar o conflito da relação entre o cidadão, o contribuinte,e o Estado, arrecadador.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3284538"/>
            <a:ext cx="2260600" cy="2386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4643438" y="1123950"/>
            <a:ext cx="4356100" cy="825500"/>
          </a:xfrm>
        </p:spPr>
        <p:txBody>
          <a:bodyPr lIns="90000" tIns="46800" rIns="90000" bIns="46800" anchor="t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4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Relação Fisco  e Sociedade</a:t>
            </a:r>
            <a:br>
              <a:rPr lang="pt-BR" sz="24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sz="24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Relação Sociedade e Estado</a:t>
            </a:r>
            <a:r>
              <a:rPr lang="pt-BR" sz="2400" smtClean="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3995738" y="1277938"/>
            <a:ext cx="5113337" cy="825500"/>
          </a:xfrm>
        </p:spPr>
        <p:txBody>
          <a:bodyPr lIns="90000" tIns="46800" rIns="90000" bIns="46800" anchor="t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TRIBUTO</a:t>
            </a:r>
            <a:br>
              <a:rPr lang="pt-BR" sz="2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pt-BR" sz="2400" b="1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925" y="2349500"/>
            <a:ext cx="8686800" cy="1152525"/>
          </a:xfrm>
        </p:spPr>
        <p:txBody>
          <a:bodyPr/>
          <a:lstStyle/>
          <a:p>
            <a:pPr marL="182563" indent="0" algn="just">
              <a:spcBef>
                <a:spcPts val="700"/>
              </a:spcBef>
              <a:buClrTx/>
              <a:buFontTx/>
              <a:buNone/>
              <a:tabLst>
                <a:tab pos="752475" algn="l"/>
                <a:tab pos="1666875" algn="l"/>
                <a:tab pos="2581275" algn="l"/>
                <a:tab pos="3495675" algn="l"/>
                <a:tab pos="4410075" algn="l"/>
                <a:tab pos="5324475" algn="l"/>
                <a:tab pos="6238875" algn="l"/>
                <a:tab pos="7153275" algn="l"/>
                <a:tab pos="8067675" algn="l"/>
                <a:tab pos="8982075" algn="l"/>
                <a:tab pos="9896475" algn="l"/>
              </a:tabLst>
            </a:pPr>
            <a:r>
              <a:rPr lang="pt-BR" sz="2800" smtClean="0">
                <a:latin typeface="Arial Narrow" pitchFamily="34" charset="0"/>
              </a:rPr>
              <a:t>Encontrado no CTN, no seu art. 3º, define:</a:t>
            </a:r>
          </a:p>
          <a:p>
            <a:pPr marL="182563" indent="0" algn="just">
              <a:spcBef>
                <a:spcPts val="700"/>
              </a:spcBef>
              <a:buClrTx/>
              <a:buFontTx/>
              <a:buNone/>
              <a:tabLst>
                <a:tab pos="752475" algn="l"/>
                <a:tab pos="1666875" algn="l"/>
                <a:tab pos="2581275" algn="l"/>
                <a:tab pos="3495675" algn="l"/>
                <a:tab pos="4410075" algn="l"/>
                <a:tab pos="5324475" algn="l"/>
                <a:tab pos="6238875" algn="l"/>
                <a:tab pos="7153275" algn="l"/>
                <a:tab pos="8067675" algn="l"/>
                <a:tab pos="8982075" algn="l"/>
                <a:tab pos="9896475" algn="l"/>
              </a:tabLst>
            </a:pPr>
            <a:endParaRPr lang="pt-BR" sz="2800" smtClean="0">
              <a:latin typeface="Arial Narrow" pitchFamily="34" charset="0"/>
            </a:endParaRPr>
          </a:p>
          <a:p>
            <a:pPr marL="182563" indent="0" algn="just">
              <a:spcBef>
                <a:spcPts val="700"/>
              </a:spcBef>
              <a:buClrTx/>
              <a:buFontTx/>
              <a:buNone/>
              <a:tabLst>
                <a:tab pos="752475" algn="l"/>
                <a:tab pos="1666875" algn="l"/>
                <a:tab pos="2581275" algn="l"/>
                <a:tab pos="3495675" algn="l"/>
                <a:tab pos="4410075" algn="l"/>
                <a:tab pos="5324475" algn="l"/>
                <a:tab pos="6238875" algn="l"/>
                <a:tab pos="7153275" algn="l"/>
                <a:tab pos="8067675" algn="l"/>
                <a:tab pos="8982075" algn="l"/>
                <a:tab pos="9896475" algn="l"/>
              </a:tabLst>
            </a:pPr>
            <a:endParaRPr lang="pt-BR" sz="2800" smtClean="0">
              <a:latin typeface="Arial Narrow" pitchFamily="34" charset="0"/>
            </a:endParaRPr>
          </a:p>
          <a:p>
            <a:pPr marL="182563" indent="0" algn="just">
              <a:spcBef>
                <a:spcPts val="700"/>
              </a:spcBef>
              <a:buClrTx/>
              <a:buFontTx/>
              <a:buNone/>
              <a:tabLst>
                <a:tab pos="752475" algn="l"/>
                <a:tab pos="1666875" algn="l"/>
                <a:tab pos="2581275" algn="l"/>
                <a:tab pos="3495675" algn="l"/>
                <a:tab pos="4410075" algn="l"/>
                <a:tab pos="5324475" algn="l"/>
                <a:tab pos="6238875" algn="l"/>
                <a:tab pos="7153275" algn="l"/>
                <a:tab pos="8067675" algn="l"/>
                <a:tab pos="8982075" algn="l"/>
                <a:tab pos="9896475" algn="l"/>
              </a:tabLst>
            </a:pPr>
            <a:endParaRPr lang="pt-BR" sz="2800" smtClean="0">
              <a:latin typeface="Arial Narrow" pitchFamily="34" charset="0"/>
            </a:endParaRPr>
          </a:p>
          <a:p>
            <a:pPr marL="182563" indent="0" algn="just">
              <a:spcBef>
                <a:spcPts val="700"/>
              </a:spcBef>
              <a:buClrTx/>
              <a:buFontTx/>
              <a:buNone/>
              <a:tabLst>
                <a:tab pos="752475" algn="l"/>
                <a:tab pos="1666875" algn="l"/>
                <a:tab pos="2581275" algn="l"/>
                <a:tab pos="3495675" algn="l"/>
                <a:tab pos="4410075" algn="l"/>
                <a:tab pos="5324475" algn="l"/>
                <a:tab pos="6238875" algn="l"/>
                <a:tab pos="7153275" algn="l"/>
                <a:tab pos="8067675" algn="l"/>
                <a:tab pos="8982075" algn="l"/>
                <a:tab pos="9896475" algn="l"/>
              </a:tabLst>
            </a:pPr>
            <a:endParaRPr lang="pt-BR" sz="2800" smtClean="0">
              <a:latin typeface="Arial Narrow" pitchFamily="34" charset="0"/>
            </a:endParaRPr>
          </a:p>
          <a:p>
            <a:pPr marL="182563" indent="0" algn="ctr">
              <a:spcBef>
                <a:spcPts val="700"/>
              </a:spcBef>
              <a:buClrTx/>
              <a:buFontTx/>
              <a:buNone/>
              <a:tabLst>
                <a:tab pos="752475" algn="l"/>
                <a:tab pos="1666875" algn="l"/>
                <a:tab pos="2581275" algn="l"/>
                <a:tab pos="3495675" algn="l"/>
                <a:tab pos="4410075" algn="l"/>
                <a:tab pos="5324475" algn="l"/>
                <a:tab pos="6238875" algn="l"/>
                <a:tab pos="7153275" algn="l"/>
                <a:tab pos="8067675" algn="l"/>
                <a:tab pos="8982075" algn="l"/>
                <a:tab pos="9896475" algn="l"/>
              </a:tabLst>
            </a:pPr>
            <a:r>
              <a:rPr lang="pt-BR" sz="2800" smtClean="0">
                <a:latin typeface="Arial Narrow" pitchFamily="34" charset="0"/>
              </a:rPr>
              <a:t>“Tributo como sendo,</a:t>
            </a:r>
            <a:r>
              <a:rPr lang="pt-BR" sz="2800" smtClean="0">
                <a:solidFill>
                  <a:srgbClr val="333399"/>
                </a:solidFill>
                <a:latin typeface="Arial Narrow" pitchFamily="34" charset="0"/>
              </a:rPr>
              <a:t> toda prestação pecuniária compulsória, em moeda ou cujo valor nela se possa exprimir, que não constitua sanção ao ato ilícito, instituída em lei e cobrada mediante atividade administrativa plenamente vinculada”.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2205038"/>
            <a:ext cx="3143250" cy="2628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822575" y="1277938"/>
            <a:ext cx="8229600" cy="1143000"/>
          </a:xfrm>
        </p:spPr>
        <p:txBody>
          <a:bodyPr lIns="90000" tIns="46800" rIns="90000" bIns="46800" anchor="t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TRIBUTO – Função Social</a:t>
            </a:r>
            <a:br>
              <a:rPr lang="pt-BR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pt-BR" sz="2800" b="1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369888" y="2133600"/>
            <a:ext cx="5086351" cy="1152525"/>
          </a:xfrm>
        </p:spPr>
        <p:txBody>
          <a:bodyPr/>
          <a:lstStyle/>
          <a:p>
            <a:pPr marL="182563" indent="0" algn="ctr">
              <a:spcBef>
                <a:spcPts val="600"/>
              </a:spcBef>
              <a:buClrTx/>
              <a:buFontTx/>
              <a:buNone/>
              <a:tabLst>
                <a:tab pos="752475" algn="l"/>
                <a:tab pos="1666875" algn="l"/>
                <a:tab pos="2581275" algn="l"/>
                <a:tab pos="3495675" algn="l"/>
                <a:tab pos="4410075" algn="l"/>
                <a:tab pos="5324475" algn="l"/>
                <a:tab pos="6238875" algn="l"/>
                <a:tab pos="7153275" algn="l"/>
                <a:tab pos="8067675" algn="l"/>
                <a:tab pos="8982075" algn="l"/>
                <a:tab pos="9896475" algn="l"/>
              </a:tabLst>
            </a:pPr>
            <a:r>
              <a:rPr lang="pt-BR" smtClean="0">
                <a:latin typeface="Arial Narrow" pitchFamily="34" charset="0"/>
              </a:rPr>
              <a:t>RFB define Tributo como sendo:</a:t>
            </a:r>
          </a:p>
          <a:p>
            <a:pPr marL="182563" indent="0" algn="ctr">
              <a:spcBef>
                <a:spcPts val="600"/>
              </a:spcBef>
              <a:buClrTx/>
              <a:buFontTx/>
              <a:buNone/>
              <a:tabLst>
                <a:tab pos="752475" algn="l"/>
                <a:tab pos="1666875" algn="l"/>
                <a:tab pos="2581275" algn="l"/>
                <a:tab pos="3495675" algn="l"/>
                <a:tab pos="4410075" algn="l"/>
                <a:tab pos="5324475" algn="l"/>
                <a:tab pos="6238875" algn="l"/>
                <a:tab pos="7153275" algn="l"/>
                <a:tab pos="8067675" algn="l"/>
                <a:tab pos="8982075" algn="l"/>
                <a:tab pos="9896475" algn="l"/>
              </a:tabLst>
            </a:pPr>
            <a:r>
              <a:rPr lang="pt-BR" smtClean="0">
                <a:latin typeface="Arial Narrow" pitchFamily="34" charset="0"/>
              </a:rPr>
              <a:t>“</a:t>
            </a:r>
            <a:r>
              <a:rPr lang="pt-BR" smtClean="0">
                <a:solidFill>
                  <a:srgbClr val="333399"/>
                </a:solidFill>
                <a:latin typeface="Arial Narrow" pitchFamily="34" charset="0"/>
              </a:rPr>
              <a:t>um instrumento que pode e deve ser utilizado para promover as mudanças e reduzir as desigualdades sociais”.</a:t>
            </a:r>
            <a:r>
              <a:rPr lang="pt-BR" smtClean="0">
                <a:latin typeface="Arial Narrow" pitchFamily="34" charset="0"/>
              </a:rPr>
              <a:t> </a:t>
            </a:r>
          </a:p>
          <a:p>
            <a:pPr marL="182563" indent="0" algn="ctr">
              <a:spcBef>
                <a:spcPts val="600"/>
              </a:spcBef>
              <a:buClrTx/>
              <a:buFontTx/>
              <a:buNone/>
              <a:tabLst>
                <a:tab pos="752475" algn="l"/>
                <a:tab pos="1666875" algn="l"/>
                <a:tab pos="2581275" algn="l"/>
                <a:tab pos="3495675" algn="l"/>
                <a:tab pos="4410075" algn="l"/>
                <a:tab pos="5324475" algn="l"/>
                <a:tab pos="6238875" algn="l"/>
                <a:tab pos="7153275" algn="l"/>
                <a:tab pos="8067675" algn="l"/>
                <a:tab pos="8982075" algn="l"/>
                <a:tab pos="9896475" algn="l"/>
              </a:tabLst>
            </a:pPr>
            <a:endParaRPr lang="pt-BR" sz="2400" smtClean="0">
              <a:latin typeface="Arial Narrow" pitchFamily="34" charset="0"/>
            </a:endParaRPr>
          </a:p>
          <a:p>
            <a:pPr marL="182563" indent="0" algn="ctr">
              <a:spcBef>
                <a:spcPts val="600"/>
              </a:spcBef>
              <a:buClrTx/>
              <a:buFontTx/>
              <a:buNone/>
              <a:tabLst>
                <a:tab pos="752475" algn="l"/>
                <a:tab pos="1666875" algn="l"/>
                <a:tab pos="2581275" algn="l"/>
                <a:tab pos="3495675" algn="l"/>
                <a:tab pos="4410075" algn="l"/>
                <a:tab pos="5324475" algn="l"/>
                <a:tab pos="6238875" algn="l"/>
                <a:tab pos="7153275" algn="l"/>
                <a:tab pos="8067675" algn="l"/>
                <a:tab pos="8982075" algn="l"/>
                <a:tab pos="9896475" algn="l"/>
              </a:tabLst>
            </a:pPr>
            <a:r>
              <a:rPr lang="pt-BR" sz="2400" b="1" smtClean="0">
                <a:latin typeface="Arial Narrow" pitchFamily="34" charset="0"/>
              </a:rPr>
              <a:t>.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2382838"/>
            <a:ext cx="4464050" cy="3783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1638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Times New Roman" pitchFamily="16" charset="0"/>
              <a:buNone/>
            </a:pPr>
            <a:r>
              <a:rPr lang="pt-BR" b="1" smtClean="0">
                <a:latin typeface="Arial Narrow" pitchFamily="34" charset="0"/>
              </a:rPr>
              <a:t>Ou seja, </a:t>
            </a:r>
            <a:r>
              <a:rPr lang="pt-BR" b="1" smtClean="0">
                <a:solidFill>
                  <a:srgbClr val="009900"/>
                </a:solidFill>
                <a:latin typeface="Arial Narrow" pitchFamily="34" charset="0"/>
              </a:rPr>
              <a:t>o cidadão solidário,</a:t>
            </a:r>
            <a:r>
              <a:rPr lang="pt-BR" b="1" smtClean="0">
                <a:latin typeface="Arial Narrow" pitchFamily="34" charset="0"/>
              </a:rPr>
              <a:t> consciente da </a:t>
            </a:r>
            <a:r>
              <a:rPr lang="pt-BR" b="1" smtClean="0">
                <a:solidFill>
                  <a:srgbClr val="333399"/>
                </a:solidFill>
                <a:latin typeface="Arial Narrow" pitchFamily="34" charset="0"/>
              </a:rPr>
              <a:t>função social</a:t>
            </a:r>
            <a:r>
              <a:rPr lang="pt-BR" b="1" smtClean="0">
                <a:latin typeface="Arial Narrow" pitchFamily="34" charset="0"/>
              </a:rPr>
              <a:t> do tributo como forma de redistribuição da Renda Nacional e elemento de justiça social, é capaz de participar do processo de arrecadação, aplicação e fiscalização do dinheiro público.</a:t>
            </a:r>
          </a:p>
          <a:p>
            <a:pPr>
              <a:buFont typeface="Times New Roman" pitchFamily="16" charset="0"/>
              <a:buNone/>
            </a:pPr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735013" y="125413"/>
            <a:ext cx="8229600" cy="1143000"/>
          </a:xfrm>
        </p:spPr>
        <p:txBody>
          <a:bodyPr lIns="90000" tIns="46800" rIns="90000" bIns="46800" anchor="t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6000" smtClean="0"/>
              <a:t>Educação Fiscal</a:t>
            </a:r>
          </a:p>
        </p:txBody>
      </p:sp>
      <p:grpSp>
        <p:nvGrpSpPr>
          <p:cNvPr id="17411" name="Group 2"/>
          <p:cNvGrpSpPr>
            <a:grpSpLocks/>
          </p:cNvGrpSpPr>
          <p:nvPr/>
        </p:nvGrpSpPr>
        <p:grpSpPr bwMode="auto">
          <a:xfrm>
            <a:off x="1042988" y="3462338"/>
            <a:ext cx="7127875" cy="1549400"/>
            <a:chOff x="657" y="2181"/>
            <a:chExt cx="4490" cy="976"/>
          </a:xfrm>
        </p:grpSpPr>
        <p:sp>
          <p:nvSpPr>
            <p:cNvPr id="17412" name="WordArt 3"/>
            <p:cNvSpPr>
              <a:spLocks noChangeArrowheads="1" noChangeShapeType="1" noTextEdit="1"/>
            </p:cNvSpPr>
            <p:nvPr/>
          </p:nvSpPr>
          <p:spPr bwMode="auto">
            <a:xfrm>
              <a:off x="657" y="2181"/>
              <a:ext cx="4491" cy="97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pt-BR" sz="3600" i="1" kern="10"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solidFill>
                    <a:srgbClr val="333399"/>
                  </a:solidFill>
                  <a:effectLst>
                    <a:outerShdw dist="17819" dir="2700000" algn="ctr" rotWithShape="0">
                      <a:srgbClr val="000000">
                        <a:alpha val="80011"/>
                      </a:srgbClr>
                    </a:outerShdw>
                  </a:effectLst>
                  <a:latin typeface="Arial Black"/>
                </a:rPr>
                <a:t>ESTRUTURA DO PNEF</a:t>
              </a:r>
            </a:p>
          </p:txBody>
        </p:sp>
        <p:sp>
          <p:nvSpPr>
            <p:cNvPr id="17413" name="WordArt 4"/>
            <p:cNvSpPr>
              <a:spLocks noChangeArrowheads="1" noChangeShapeType="1" noTextEdit="1"/>
            </p:cNvSpPr>
            <p:nvPr/>
          </p:nvSpPr>
          <p:spPr bwMode="auto">
            <a:xfrm>
              <a:off x="665" y="2237"/>
              <a:ext cx="4448" cy="8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pt-BR" sz="3600" i="1" kern="10"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solidFill>
                    <a:srgbClr val="FFFFFF"/>
                  </a:solidFill>
                  <a:effectLst>
                    <a:outerShdw dist="17819" dir="2700000" algn="ctr" rotWithShape="0">
                      <a:srgbClr val="000000">
                        <a:alpha val="80011"/>
                      </a:srgbClr>
                    </a:outerShdw>
                  </a:effectLst>
                  <a:latin typeface="Arial Black"/>
                </a:rPr>
                <a:t>ESTRUTURA DO PNEF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6653213" y="0"/>
            <a:ext cx="2489200" cy="550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>
                <a:solidFill>
                  <a:srgbClr val="FFFFFF"/>
                </a:solidFill>
                <a:latin typeface="Verdana" pitchFamily="34" charset="0"/>
                <a:cs typeface="Times New Roman" pitchFamily="16" charset="0"/>
              </a:rPr>
              <a:t>Gestores Federais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b="1">
                <a:solidFill>
                  <a:srgbClr val="FFFFFF"/>
                </a:solidFill>
                <a:latin typeface="Verdana" pitchFamily="34" charset="0"/>
                <a:cs typeface="Times New Roman" pitchFamily="16" charset="0"/>
              </a:rPr>
              <a:t>(proposta / nova Portaria)</a:t>
            </a:r>
          </a:p>
        </p:txBody>
      </p:sp>
      <p:grpSp>
        <p:nvGrpSpPr>
          <p:cNvPr id="18435" name="Group 2"/>
          <p:cNvGrpSpPr>
            <a:grpSpLocks/>
          </p:cNvGrpSpPr>
          <p:nvPr/>
        </p:nvGrpSpPr>
        <p:grpSpPr bwMode="auto">
          <a:xfrm>
            <a:off x="-152400" y="1519238"/>
            <a:ext cx="5268913" cy="5267325"/>
            <a:chOff x="-96" y="957"/>
            <a:chExt cx="3319" cy="3318"/>
          </a:xfrm>
        </p:grpSpPr>
        <p:sp>
          <p:nvSpPr>
            <p:cNvPr id="18443" name="AutoShape 3"/>
            <p:cNvSpPr>
              <a:spLocks noChangeArrowheads="1"/>
            </p:cNvSpPr>
            <p:nvPr/>
          </p:nvSpPr>
          <p:spPr bwMode="auto">
            <a:xfrm>
              <a:off x="349" y="1402"/>
              <a:ext cx="2430" cy="243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9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7199" y="4564"/>
                  </a:moveTo>
                  <a:cubicBezTo>
                    <a:pt x="8294" y="3932"/>
                    <a:pt x="9536" y="3600"/>
                    <a:pt x="10799" y="3600"/>
                  </a:cubicBezTo>
                  <a:cubicBezTo>
                    <a:pt x="12063" y="3599"/>
                    <a:pt x="13305" y="3932"/>
                    <a:pt x="14399" y="4564"/>
                  </a:cubicBezTo>
                  <a:lnTo>
                    <a:pt x="16199" y="1446"/>
                  </a:lnTo>
                  <a:cubicBezTo>
                    <a:pt x="14558" y="499"/>
                    <a:pt x="12695" y="0"/>
                    <a:pt x="10800" y="0"/>
                  </a:cubicBezTo>
                  <a:cubicBezTo>
                    <a:pt x="8904" y="-1"/>
                    <a:pt x="7041" y="499"/>
                    <a:pt x="5399" y="1446"/>
                  </a:cubicBezTo>
                  <a:lnTo>
                    <a:pt x="7199" y="4564"/>
                  </a:lnTo>
                  <a:close/>
                </a:path>
              </a:pathLst>
            </a:custGeom>
            <a:solidFill>
              <a:srgbClr val="3333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44" name="AutoShape 4"/>
            <p:cNvSpPr>
              <a:spLocks noChangeArrowheads="1"/>
            </p:cNvSpPr>
            <p:nvPr/>
          </p:nvSpPr>
          <p:spPr bwMode="auto">
            <a:xfrm rot="7200000">
              <a:off x="350" y="1402"/>
              <a:ext cx="2430" cy="243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9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7199" y="4564"/>
                  </a:moveTo>
                  <a:cubicBezTo>
                    <a:pt x="8294" y="3932"/>
                    <a:pt x="9536" y="3600"/>
                    <a:pt x="10799" y="3600"/>
                  </a:cubicBezTo>
                  <a:cubicBezTo>
                    <a:pt x="12063" y="3599"/>
                    <a:pt x="13305" y="3932"/>
                    <a:pt x="14399" y="4564"/>
                  </a:cubicBezTo>
                  <a:lnTo>
                    <a:pt x="16199" y="1446"/>
                  </a:lnTo>
                  <a:cubicBezTo>
                    <a:pt x="14558" y="499"/>
                    <a:pt x="12695" y="0"/>
                    <a:pt x="10800" y="0"/>
                  </a:cubicBezTo>
                  <a:cubicBezTo>
                    <a:pt x="8904" y="-1"/>
                    <a:pt x="7041" y="499"/>
                    <a:pt x="5399" y="1446"/>
                  </a:cubicBezTo>
                  <a:lnTo>
                    <a:pt x="7199" y="4564"/>
                  </a:lnTo>
                  <a:close/>
                </a:path>
              </a:pathLst>
            </a:custGeom>
            <a:solidFill>
              <a:srgbClr val="0000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45" name="AutoShape 5"/>
            <p:cNvSpPr>
              <a:spLocks noChangeArrowheads="1"/>
            </p:cNvSpPr>
            <p:nvPr/>
          </p:nvSpPr>
          <p:spPr bwMode="auto">
            <a:xfrm rot="-7200000">
              <a:off x="349" y="1402"/>
              <a:ext cx="2430" cy="243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9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7199" y="4564"/>
                  </a:moveTo>
                  <a:cubicBezTo>
                    <a:pt x="8294" y="3932"/>
                    <a:pt x="9536" y="3600"/>
                    <a:pt x="10799" y="3600"/>
                  </a:cubicBezTo>
                  <a:cubicBezTo>
                    <a:pt x="12063" y="3599"/>
                    <a:pt x="13305" y="3932"/>
                    <a:pt x="14399" y="4564"/>
                  </a:cubicBezTo>
                  <a:lnTo>
                    <a:pt x="16199" y="1446"/>
                  </a:lnTo>
                  <a:cubicBezTo>
                    <a:pt x="14558" y="499"/>
                    <a:pt x="12695" y="0"/>
                    <a:pt x="10800" y="0"/>
                  </a:cubicBezTo>
                  <a:cubicBezTo>
                    <a:pt x="8904" y="-1"/>
                    <a:pt x="7041" y="499"/>
                    <a:pt x="5399" y="1446"/>
                  </a:cubicBezTo>
                  <a:lnTo>
                    <a:pt x="7199" y="4564"/>
                  </a:lnTo>
                  <a:close/>
                </a:path>
              </a:pathLst>
            </a:custGeom>
            <a:solidFill>
              <a:srgbClr val="0000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46" name="Rectangle 6"/>
            <p:cNvSpPr>
              <a:spLocks noChangeArrowheads="1"/>
            </p:cNvSpPr>
            <p:nvPr/>
          </p:nvSpPr>
          <p:spPr bwMode="auto">
            <a:xfrm>
              <a:off x="2070" y="1740"/>
              <a:ext cx="741" cy="7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t-BR">
                  <a:solidFill>
                    <a:srgbClr val="000000"/>
                  </a:solidFill>
                  <a:cs typeface="Times New Roman" pitchFamily="16" charset="0"/>
                </a:rPr>
                <a:t> </a:t>
              </a:r>
            </a:p>
          </p:txBody>
        </p:sp>
        <p:sp>
          <p:nvSpPr>
            <p:cNvPr id="18447" name="Rectangle 7"/>
            <p:cNvSpPr>
              <a:spLocks noChangeArrowheads="1"/>
            </p:cNvSpPr>
            <p:nvPr/>
          </p:nvSpPr>
          <p:spPr bwMode="auto">
            <a:xfrm>
              <a:off x="1195" y="3259"/>
              <a:ext cx="741" cy="7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t-BR">
                  <a:solidFill>
                    <a:srgbClr val="000000"/>
                  </a:solidFill>
                  <a:cs typeface="Times New Roman" pitchFamily="16" charset="0"/>
                </a:rPr>
                <a:t> </a:t>
              </a:r>
            </a:p>
          </p:txBody>
        </p:sp>
        <p:sp>
          <p:nvSpPr>
            <p:cNvPr id="18448" name="Rectangle 8"/>
            <p:cNvSpPr>
              <a:spLocks noChangeArrowheads="1"/>
            </p:cNvSpPr>
            <p:nvPr/>
          </p:nvSpPr>
          <p:spPr bwMode="auto">
            <a:xfrm>
              <a:off x="317" y="1741"/>
              <a:ext cx="741" cy="7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t-BR">
                  <a:solidFill>
                    <a:srgbClr val="000000"/>
                  </a:solidFill>
                  <a:cs typeface="Times New Roman" pitchFamily="16" charset="0"/>
                </a:rPr>
                <a:t> </a:t>
              </a:r>
            </a:p>
          </p:txBody>
        </p:sp>
      </p:grpSp>
      <p:sp>
        <p:nvSpPr>
          <p:cNvPr id="18436" name="Text Box 9"/>
          <p:cNvSpPr txBox="1">
            <a:spLocks noChangeArrowheads="1"/>
          </p:cNvSpPr>
          <p:nvPr/>
        </p:nvSpPr>
        <p:spPr bwMode="auto">
          <a:xfrm>
            <a:off x="5386388" y="2498725"/>
            <a:ext cx="3313112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437" name="Text Box 10"/>
          <p:cNvSpPr txBox="1">
            <a:spLocks noChangeArrowheads="1"/>
          </p:cNvSpPr>
          <p:nvPr/>
        </p:nvSpPr>
        <p:spPr bwMode="auto">
          <a:xfrm>
            <a:off x="4810125" y="2211388"/>
            <a:ext cx="3576638" cy="173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 typeface="Wingdings" charset="2"/>
              <a:buChar char="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pt-BR">
                <a:solidFill>
                  <a:srgbClr val="3333FF"/>
                </a:solidFill>
                <a:cs typeface="Times New Roman" pitchFamily="16" charset="0"/>
              </a:rPr>
              <a:t>Ministério da Fazenda</a:t>
            </a:r>
            <a:r>
              <a:rPr lang="pt-BR">
                <a:solidFill>
                  <a:srgbClr val="000000"/>
                </a:solidFill>
                <a:cs typeface="Times New Roman" pitchFamily="16" charset="0"/>
              </a:rPr>
              <a:t>:</a:t>
            </a:r>
          </a:p>
          <a:p>
            <a:pPr>
              <a:buFont typeface="Wingdings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000000"/>
                </a:solidFill>
                <a:cs typeface="Times New Roman" pitchFamily="16" charset="0"/>
              </a:rPr>
              <a:t> Esaf – Coordenadora Nacional</a:t>
            </a:r>
          </a:p>
          <a:p>
            <a:pPr>
              <a:buFont typeface="Wingdings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000000"/>
                </a:solidFill>
                <a:cs typeface="Times New Roman" pitchFamily="16" charset="0"/>
              </a:rPr>
              <a:t> RFB – Receita Federal Brasil</a:t>
            </a:r>
          </a:p>
          <a:p>
            <a:pPr>
              <a:buFont typeface="Wingdings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000000"/>
                </a:solidFill>
                <a:cs typeface="Times New Roman" pitchFamily="16" charset="0"/>
              </a:rPr>
              <a:t> STN – Tesouro Nacional</a:t>
            </a:r>
          </a:p>
          <a:p>
            <a:pPr>
              <a:buFont typeface="Wingdings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000000"/>
                </a:solidFill>
                <a:cs typeface="Times New Roman" pitchFamily="16" charset="0"/>
              </a:rPr>
              <a:t> PGFN – Procuradoria Fazenda</a:t>
            </a:r>
          </a:p>
        </p:txBody>
      </p:sp>
      <p:sp>
        <p:nvSpPr>
          <p:cNvPr id="18438" name="Text Box 11"/>
          <p:cNvSpPr txBox="1">
            <a:spLocks noChangeArrowheads="1"/>
          </p:cNvSpPr>
          <p:nvPr/>
        </p:nvSpPr>
        <p:spPr bwMode="auto">
          <a:xfrm>
            <a:off x="4811713" y="4011613"/>
            <a:ext cx="3576637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 typeface="Wingdings" charset="2"/>
              <a:buChar char="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pt-BR">
                <a:solidFill>
                  <a:srgbClr val="009999"/>
                </a:solidFill>
                <a:cs typeface="Times New Roman" pitchFamily="16" charset="0"/>
              </a:rPr>
              <a:t>Ministério da Educação</a:t>
            </a:r>
            <a:r>
              <a:rPr lang="pt-BR">
                <a:solidFill>
                  <a:srgbClr val="000000"/>
                </a:solidFill>
                <a:cs typeface="Times New Roman" pitchFamily="16" charset="0"/>
              </a:rPr>
              <a:t>:</a:t>
            </a:r>
          </a:p>
          <a:p>
            <a:pPr>
              <a:buFont typeface="Wingdings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000000"/>
                </a:solidFill>
                <a:cs typeface="Times New Roman" pitchFamily="16" charset="0"/>
              </a:rPr>
              <a:t> SEB – Educação Básica</a:t>
            </a:r>
          </a:p>
        </p:txBody>
      </p:sp>
      <p:sp>
        <p:nvSpPr>
          <p:cNvPr id="18439" name="Text Box 12"/>
          <p:cNvSpPr txBox="1">
            <a:spLocks noChangeArrowheads="1"/>
          </p:cNvSpPr>
          <p:nvPr/>
        </p:nvSpPr>
        <p:spPr bwMode="auto">
          <a:xfrm>
            <a:off x="850900" y="2635250"/>
            <a:ext cx="18415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440" name="Text Box 13"/>
          <p:cNvSpPr txBox="1">
            <a:spLocks noChangeArrowheads="1"/>
          </p:cNvSpPr>
          <p:nvPr/>
        </p:nvSpPr>
        <p:spPr bwMode="auto">
          <a:xfrm>
            <a:off x="4810125" y="5307013"/>
            <a:ext cx="3919538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Font typeface="Wingdings" charset="2"/>
              <a:buChar char="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pt-BR">
                <a:solidFill>
                  <a:srgbClr val="3333FF"/>
                </a:solidFill>
                <a:cs typeface="Times New Roman" pitchFamily="16" charset="0"/>
              </a:rPr>
              <a:t>Controladoria-Geral da União</a:t>
            </a:r>
          </a:p>
          <a:p>
            <a:pPr>
              <a:buFont typeface="Wingdings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000000"/>
                </a:solidFill>
                <a:cs typeface="Times New Roman" pitchFamily="16" charset="0"/>
              </a:rPr>
              <a:t> Diretoria de Combate à Corrupção</a:t>
            </a:r>
          </a:p>
        </p:txBody>
      </p:sp>
      <p:sp>
        <p:nvSpPr>
          <p:cNvPr id="18441" name="Text Box 14"/>
          <p:cNvSpPr txBox="1">
            <a:spLocks noChangeArrowheads="1"/>
          </p:cNvSpPr>
          <p:nvPr/>
        </p:nvSpPr>
        <p:spPr bwMode="auto">
          <a:xfrm>
            <a:off x="4811713" y="6027738"/>
            <a:ext cx="422275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Font typeface="Wingdings" charset="2"/>
              <a:buChar char="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000000"/>
                </a:solidFill>
                <a:cs typeface="Times New Roman" pitchFamily="16" charset="0"/>
              </a:rPr>
              <a:t> </a:t>
            </a:r>
            <a:r>
              <a:rPr lang="pt-BR">
                <a:solidFill>
                  <a:srgbClr val="333399"/>
                </a:solidFill>
                <a:cs typeface="Times New Roman" pitchFamily="16" charset="0"/>
              </a:rPr>
              <a:t>SOF – Secretaria Orçamento Federal</a:t>
            </a:r>
          </a:p>
          <a:p>
            <a:pPr>
              <a:buFont typeface="Wingdings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000000"/>
                </a:solidFill>
                <a:cs typeface="Times New Roman" pitchFamily="16" charset="0"/>
              </a:rPr>
              <a:t> Diretoria de Educação Fiscal</a:t>
            </a:r>
          </a:p>
        </p:txBody>
      </p:sp>
      <p:sp>
        <p:nvSpPr>
          <p:cNvPr id="18442" name="Text Box 15"/>
          <p:cNvSpPr txBox="1">
            <a:spLocks noChangeArrowheads="1"/>
          </p:cNvSpPr>
          <p:nvPr/>
        </p:nvSpPr>
        <p:spPr bwMode="auto">
          <a:xfrm>
            <a:off x="1982788" y="3778250"/>
            <a:ext cx="92075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1">
                <a:solidFill>
                  <a:srgbClr val="000000"/>
                </a:solidFill>
                <a:latin typeface="Verdana" pitchFamily="34" charset="0"/>
                <a:cs typeface="Times New Roman" pitchFamily="16" charset="0"/>
              </a:rPr>
              <a:t>PNEF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8353425" y="7192963"/>
            <a:ext cx="442913" cy="268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94537F3-9141-4272-BD59-9899A2AC7EA0}" type="slidenum">
              <a:rPr lang="pt-BR" sz="900">
                <a:solidFill>
                  <a:srgbClr val="000000"/>
                </a:solidFill>
                <a:cs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18</a:t>
            </a:fld>
            <a:endParaRPr lang="pt-BR" sz="900">
              <a:solidFill>
                <a:srgbClr val="000000"/>
              </a:solidFill>
              <a:cs typeface="Times New Roman" pitchFamily="16" charset="0"/>
            </a:endParaRP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2160588" y="1343025"/>
            <a:ext cx="6840537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 b="1">
                <a:solidFill>
                  <a:srgbClr val="FFFFFF"/>
                </a:solidFill>
                <a:latin typeface="Arial Black" pitchFamily="34" charset="0"/>
                <a:cs typeface="Times New Roman" pitchFamily="16" charset="0"/>
              </a:rPr>
              <a:t>Educação Fiscal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b="1">
                <a:solidFill>
                  <a:srgbClr val="FFFFFF"/>
                </a:solidFill>
                <a:latin typeface="Arial Black" pitchFamily="34" charset="0"/>
                <a:cs typeface="Times New Roman" pitchFamily="16" charset="0"/>
              </a:rPr>
              <a:t>Gestores Estaduais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-71438" y="1654175"/>
            <a:ext cx="8928101" cy="387350"/>
          </a:xfrm>
          <a:prstGeom prst="rect">
            <a:avLst/>
          </a:prstGeom>
          <a:solidFill>
            <a:srgbClr val="EAEAEA">
              <a:alpha val="4901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9461" name="Group 4"/>
          <p:cNvGrpSpPr>
            <a:grpSpLocks/>
          </p:cNvGrpSpPr>
          <p:nvPr/>
        </p:nvGrpSpPr>
        <p:grpSpPr bwMode="auto">
          <a:xfrm>
            <a:off x="1830388" y="1785938"/>
            <a:ext cx="5268912" cy="5267325"/>
            <a:chOff x="1153" y="1125"/>
            <a:chExt cx="3319" cy="3318"/>
          </a:xfrm>
        </p:grpSpPr>
        <p:sp>
          <p:nvSpPr>
            <p:cNvPr id="19474" name="AutoShape 5"/>
            <p:cNvSpPr>
              <a:spLocks noChangeArrowheads="1"/>
            </p:cNvSpPr>
            <p:nvPr/>
          </p:nvSpPr>
          <p:spPr bwMode="auto">
            <a:xfrm>
              <a:off x="1598" y="1570"/>
              <a:ext cx="2430" cy="243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9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7199" y="4564"/>
                  </a:moveTo>
                  <a:cubicBezTo>
                    <a:pt x="8294" y="3932"/>
                    <a:pt x="9536" y="3600"/>
                    <a:pt x="10799" y="3600"/>
                  </a:cubicBezTo>
                  <a:cubicBezTo>
                    <a:pt x="12063" y="3599"/>
                    <a:pt x="13305" y="3932"/>
                    <a:pt x="14399" y="4564"/>
                  </a:cubicBezTo>
                  <a:lnTo>
                    <a:pt x="16199" y="1446"/>
                  </a:lnTo>
                  <a:cubicBezTo>
                    <a:pt x="14558" y="499"/>
                    <a:pt x="12695" y="0"/>
                    <a:pt x="10800" y="0"/>
                  </a:cubicBezTo>
                  <a:cubicBezTo>
                    <a:pt x="8904" y="-1"/>
                    <a:pt x="7041" y="499"/>
                    <a:pt x="5399" y="1446"/>
                  </a:cubicBezTo>
                  <a:lnTo>
                    <a:pt x="7199" y="4564"/>
                  </a:lnTo>
                  <a:close/>
                </a:path>
              </a:pathLst>
            </a:custGeom>
            <a:solidFill>
              <a:srgbClr val="3333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75" name="AutoShape 6"/>
            <p:cNvSpPr>
              <a:spLocks noChangeArrowheads="1"/>
            </p:cNvSpPr>
            <p:nvPr/>
          </p:nvSpPr>
          <p:spPr bwMode="auto">
            <a:xfrm rot="7200000">
              <a:off x="1599" y="1571"/>
              <a:ext cx="2430" cy="243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9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7199" y="4564"/>
                  </a:moveTo>
                  <a:cubicBezTo>
                    <a:pt x="8294" y="3932"/>
                    <a:pt x="9536" y="3600"/>
                    <a:pt x="10799" y="3600"/>
                  </a:cubicBezTo>
                  <a:cubicBezTo>
                    <a:pt x="12063" y="3599"/>
                    <a:pt x="13305" y="3932"/>
                    <a:pt x="14399" y="4564"/>
                  </a:cubicBezTo>
                  <a:lnTo>
                    <a:pt x="16199" y="1446"/>
                  </a:lnTo>
                  <a:cubicBezTo>
                    <a:pt x="14558" y="499"/>
                    <a:pt x="12695" y="0"/>
                    <a:pt x="10800" y="0"/>
                  </a:cubicBezTo>
                  <a:cubicBezTo>
                    <a:pt x="8904" y="-1"/>
                    <a:pt x="7041" y="499"/>
                    <a:pt x="5399" y="1446"/>
                  </a:cubicBezTo>
                  <a:lnTo>
                    <a:pt x="7199" y="4564"/>
                  </a:lnTo>
                  <a:close/>
                </a:path>
              </a:pathLst>
            </a:custGeom>
            <a:solidFill>
              <a:srgbClr val="3399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76" name="AutoShape 7"/>
            <p:cNvSpPr>
              <a:spLocks noChangeArrowheads="1"/>
            </p:cNvSpPr>
            <p:nvPr/>
          </p:nvSpPr>
          <p:spPr bwMode="auto">
            <a:xfrm rot="-7200000">
              <a:off x="1598" y="1570"/>
              <a:ext cx="2430" cy="243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9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7199" y="4564"/>
                  </a:moveTo>
                  <a:cubicBezTo>
                    <a:pt x="8294" y="3932"/>
                    <a:pt x="9536" y="3600"/>
                    <a:pt x="10799" y="3600"/>
                  </a:cubicBezTo>
                  <a:cubicBezTo>
                    <a:pt x="12063" y="3599"/>
                    <a:pt x="13305" y="3932"/>
                    <a:pt x="14399" y="4564"/>
                  </a:cubicBezTo>
                  <a:lnTo>
                    <a:pt x="16199" y="1446"/>
                  </a:lnTo>
                  <a:cubicBezTo>
                    <a:pt x="14558" y="499"/>
                    <a:pt x="12695" y="0"/>
                    <a:pt x="10800" y="0"/>
                  </a:cubicBezTo>
                  <a:cubicBezTo>
                    <a:pt x="8904" y="-1"/>
                    <a:pt x="7041" y="499"/>
                    <a:pt x="5399" y="1446"/>
                  </a:cubicBezTo>
                  <a:lnTo>
                    <a:pt x="7199" y="4564"/>
                  </a:lnTo>
                  <a:close/>
                </a:path>
              </a:pathLst>
            </a:custGeom>
            <a:solidFill>
              <a:srgbClr val="0000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77" name="Rectangle 8"/>
            <p:cNvSpPr>
              <a:spLocks noChangeArrowheads="1"/>
            </p:cNvSpPr>
            <p:nvPr/>
          </p:nvSpPr>
          <p:spPr bwMode="auto">
            <a:xfrm>
              <a:off x="3319" y="1908"/>
              <a:ext cx="741" cy="7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t-BR">
                  <a:solidFill>
                    <a:srgbClr val="000000"/>
                  </a:solidFill>
                  <a:cs typeface="Times New Roman" pitchFamily="16" charset="0"/>
                </a:rPr>
                <a:t> </a:t>
              </a:r>
            </a:p>
          </p:txBody>
        </p:sp>
        <p:sp>
          <p:nvSpPr>
            <p:cNvPr id="19478" name="Rectangle 9"/>
            <p:cNvSpPr>
              <a:spLocks noChangeArrowheads="1"/>
            </p:cNvSpPr>
            <p:nvPr/>
          </p:nvSpPr>
          <p:spPr bwMode="auto">
            <a:xfrm>
              <a:off x="2444" y="3427"/>
              <a:ext cx="741" cy="7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t-BR">
                  <a:solidFill>
                    <a:srgbClr val="000000"/>
                  </a:solidFill>
                  <a:cs typeface="Times New Roman" pitchFamily="16" charset="0"/>
                </a:rPr>
                <a:t> </a:t>
              </a:r>
            </a:p>
          </p:txBody>
        </p:sp>
        <p:sp>
          <p:nvSpPr>
            <p:cNvPr id="19479" name="Rectangle 10"/>
            <p:cNvSpPr>
              <a:spLocks noChangeArrowheads="1"/>
            </p:cNvSpPr>
            <p:nvPr/>
          </p:nvSpPr>
          <p:spPr bwMode="auto">
            <a:xfrm>
              <a:off x="1566" y="1909"/>
              <a:ext cx="741" cy="7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t-BR">
                  <a:solidFill>
                    <a:srgbClr val="000000"/>
                  </a:solidFill>
                  <a:cs typeface="Times New Roman" pitchFamily="16" charset="0"/>
                </a:rPr>
                <a:t> </a:t>
              </a:r>
            </a:p>
          </p:txBody>
        </p:sp>
      </p:grpSp>
      <p:sp>
        <p:nvSpPr>
          <p:cNvPr id="19462" name="Text Box 11"/>
          <p:cNvSpPr txBox="1">
            <a:spLocks noChangeArrowheads="1"/>
          </p:cNvSpPr>
          <p:nvPr/>
        </p:nvSpPr>
        <p:spPr bwMode="auto">
          <a:xfrm>
            <a:off x="3889375" y="2655888"/>
            <a:ext cx="9842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>
                <a:solidFill>
                  <a:srgbClr val="000000"/>
                </a:solidFill>
                <a:latin typeface="Verdana" pitchFamily="34" charset="0"/>
                <a:cs typeface="Times New Roman" pitchFamily="16" charset="0"/>
              </a:rPr>
              <a:t>SEFAZ</a:t>
            </a:r>
          </a:p>
        </p:txBody>
      </p:sp>
      <p:sp>
        <p:nvSpPr>
          <p:cNvPr id="19463" name="Text Box 12"/>
          <p:cNvSpPr txBox="1">
            <a:spLocks noChangeArrowheads="1"/>
          </p:cNvSpPr>
          <p:nvPr/>
        </p:nvSpPr>
        <p:spPr bwMode="auto">
          <a:xfrm>
            <a:off x="2738438" y="5032375"/>
            <a:ext cx="71913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>
                <a:solidFill>
                  <a:srgbClr val="000000"/>
                </a:solidFill>
                <a:latin typeface="Verdana" pitchFamily="34" charset="0"/>
                <a:cs typeface="Times New Roman" pitchFamily="16" charset="0"/>
              </a:rPr>
              <a:t>CGU</a:t>
            </a:r>
          </a:p>
        </p:txBody>
      </p:sp>
      <p:sp>
        <p:nvSpPr>
          <p:cNvPr id="19464" name="Text Box 13"/>
          <p:cNvSpPr txBox="1">
            <a:spLocks noChangeArrowheads="1"/>
          </p:cNvSpPr>
          <p:nvPr/>
        </p:nvSpPr>
        <p:spPr bwMode="auto">
          <a:xfrm>
            <a:off x="3816350" y="4456113"/>
            <a:ext cx="1439863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20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 i="1">
                <a:solidFill>
                  <a:srgbClr val="333399"/>
                </a:solidFill>
                <a:latin typeface="Verdana" pitchFamily="34" charset="0"/>
                <a:cs typeface="Times New Roman" pitchFamily="16" charset="0"/>
              </a:rPr>
              <a:t>GEFE</a:t>
            </a:r>
          </a:p>
        </p:txBody>
      </p:sp>
      <p:sp>
        <p:nvSpPr>
          <p:cNvPr id="19465" name="AutoShape 14"/>
          <p:cNvSpPr>
            <a:spLocks noChangeArrowheads="1"/>
          </p:cNvSpPr>
          <p:nvPr/>
        </p:nvSpPr>
        <p:spPr bwMode="auto">
          <a:xfrm>
            <a:off x="2592388" y="3448050"/>
            <a:ext cx="3857625" cy="38576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549 w 21600"/>
              <a:gd name="T13" fmla="*/ 0 h 21600"/>
              <a:gd name="T14" fmla="*/ 16051 w 21600"/>
              <a:gd name="T15" fmla="*/ 343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053" y="2836"/>
                </a:moveTo>
                <a:cubicBezTo>
                  <a:pt x="8936" y="2531"/>
                  <a:pt x="9865" y="2375"/>
                  <a:pt x="10800" y="2376"/>
                </a:cubicBezTo>
                <a:cubicBezTo>
                  <a:pt x="11734" y="2376"/>
                  <a:pt x="12663" y="2531"/>
                  <a:pt x="13546" y="2836"/>
                </a:cubicBezTo>
                <a:lnTo>
                  <a:pt x="14321" y="590"/>
                </a:lnTo>
                <a:cubicBezTo>
                  <a:pt x="13188" y="199"/>
                  <a:pt x="11998" y="-1"/>
                  <a:pt x="10799" y="0"/>
                </a:cubicBezTo>
                <a:cubicBezTo>
                  <a:pt x="9601" y="0"/>
                  <a:pt x="8411" y="199"/>
                  <a:pt x="7278" y="590"/>
                </a:cubicBezTo>
                <a:lnTo>
                  <a:pt x="8053" y="2836"/>
                </a:lnTo>
                <a:close/>
              </a:path>
            </a:pathLst>
          </a:custGeom>
          <a:solidFill>
            <a:srgbClr val="00008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9466" name="Text Box 15"/>
          <p:cNvSpPr txBox="1">
            <a:spLocks noChangeArrowheads="1"/>
          </p:cNvSpPr>
          <p:nvPr/>
        </p:nvSpPr>
        <p:spPr bwMode="auto">
          <a:xfrm>
            <a:off x="4179888" y="3519488"/>
            <a:ext cx="6826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>
                <a:solidFill>
                  <a:srgbClr val="FFFFFF"/>
                </a:solidFill>
                <a:latin typeface="Verdana" pitchFamily="34" charset="0"/>
                <a:cs typeface="Times New Roman" pitchFamily="16" charset="0"/>
              </a:rPr>
              <a:t>RFB</a:t>
            </a:r>
          </a:p>
        </p:txBody>
      </p:sp>
      <p:sp>
        <p:nvSpPr>
          <p:cNvPr id="19467" name="AutoShape 16"/>
          <p:cNvSpPr>
            <a:spLocks noChangeArrowheads="1"/>
          </p:cNvSpPr>
          <p:nvPr/>
        </p:nvSpPr>
        <p:spPr bwMode="auto">
          <a:xfrm rot="7200000">
            <a:off x="3817938" y="639763"/>
            <a:ext cx="3857625" cy="38576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10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199" y="4564"/>
                </a:moveTo>
                <a:cubicBezTo>
                  <a:pt x="8294" y="3932"/>
                  <a:pt x="9536" y="3600"/>
                  <a:pt x="10799" y="3600"/>
                </a:cubicBezTo>
                <a:cubicBezTo>
                  <a:pt x="12063" y="3599"/>
                  <a:pt x="13305" y="3932"/>
                  <a:pt x="14399" y="4564"/>
                </a:cubicBezTo>
                <a:lnTo>
                  <a:pt x="16199" y="1446"/>
                </a:lnTo>
                <a:cubicBezTo>
                  <a:pt x="14558" y="499"/>
                  <a:pt x="12695" y="0"/>
                  <a:pt x="10800" y="0"/>
                </a:cubicBezTo>
                <a:cubicBezTo>
                  <a:pt x="8904" y="-1"/>
                  <a:pt x="7041" y="499"/>
                  <a:pt x="5399" y="1446"/>
                </a:cubicBezTo>
                <a:lnTo>
                  <a:pt x="7199" y="4564"/>
                </a:lnTo>
                <a:close/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9468" name="Text Box 17"/>
          <p:cNvSpPr txBox="1">
            <a:spLocks noChangeArrowheads="1"/>
          </p:cNvSpPr>
          <p:nvPr/>
        </p:nvSpPr>
        <p:spPr bwMode="auto">
          <a:xfrm>
            <a:off x="5256213" y="6111875"/>
            <a:ext cx="3924300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400" b="1">
                <a:solidFill>
                  <a:srgbClr val="000000"/>
                </a:solidFill>
                <a:latin typeface="Verdana" pitchFamily="34" charset="0"/>
                <a:cs typeface="Times New Roman" pitchFamily="16" charset="0"/>
              </a:rPr>
              <a:t>Secretarías Estaduais de Educação </a:t>
            </a:r>
          </a:p>
        </p:txBody>
      </p:sp>
      <p:sp>
        <p:nvSpPr>
          <p:cNvPr id="19469" name="Text Box 18"/>
          <p:cNvSpPr txBox="1">
            <a:spLocks noChangeArrowheads="1"/>
          </p:cNvSpPr>
          <p:nvPr/>
        </p:nvSpPr>
        <p:spPr bwMode="auto">
          <a:xfrm>
            <a:off x="360363" y="6111875"/>
            <a:ext cx="3100387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 b="1">
                <a:solidFill>
                  <a:srgbClr val="000000"/>
                </a:solidFill>
                <a:latin typeface="Verdana" pitchFamily="34" charset="0"/>
                <a:cs typeface="Times New Roman" pitchFamily="16" charset="0"/>
              </a:rPr>
              <a:t>Controladoria-Geral da União</a:t>
            </a:r>
          </a:p>
        </p:txBody>
      </p:sp>
      <p:sp>
        <p:nvSpPr>
          <p:cNvPr id="19470" name="Text Box 19"/>
          <p:cNvSpPr txBox="1">
            <a:spLocks noChangeArrowheads="1"/>
          </p:cNvSpPr>
          <p:nvPr/>
        </p:nvSpPr>
        <p:spPr bwMode="auto">
          <a:xfrm>
            <a:off x="1290638" y="3663950"/>
            <a:ext cx="267017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 b="1">
                <a:solidFill>
                  <a:srgbClr val="000000"/>
                </a:solidFill>
                <a:latin typeface="Verdana" pitchFamily="34" charset="0"/>
                <a:cs typeface="Times New Roman" pitchFamily="16" charset="0"/>
              </a:rPr>
              <a:t>Receita Federal do Brasil</a:t>
            </a:r>
          </a:p>
        </p:txBody>
      </p:sp>
      <p:sp>
        <p:nvSpPr>
          <p:cNvPr id="19471" name="Text Box 20"/>
          <p:cNvSpPr txBox="1">
            <a:spLocks noChangeArrowheads="1"/>
          </p:cNvSpPr>
          <p:nvPr/>
        </p:nvSpPr>
        <p:spPr bwMode="auto">
          <a:xfrm>
            <a:off x="33338" y="2871788"/>
            <a:ext cx="3656012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 b="1">
                <a:solidFill>
                  <a:srgbClr val="000000"/>
                </a:solidFill>
                <a:latin typeface="Verdana" pitchFamily="34" charset="0"/>
                <a:cs typeface="Times New Roman" pitchFamily="16" charset="0"/>
              </a:rPr>
              <a:t>Secretarias de Fazenda do Estados</a:t>
            </a:r>
          </a:p>
        </p:txBody>
      </p:sp>
      <p:sp>
        <p:nvSpPr>
          <p:cNvPr id="19472" name="Text Box 21"/>
          <p:cNvSpPr txBox="1">
            <a:spLocks noChangeArrowheads="1"/>
          </p:cNvSpPr>
          <p:nvPr/>
        </p:nvSpPr>
        <p:spPr bwMode="auto">
          <a:xfrm rot="-2820000">
            <a:off x="5280025" y="5081588"/>
            <a:ext cx="10414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>
                <a:solidFill>
                  <a:srgbClr val="000000"/>
                </a:solidFill>
                <a:latin typeface="Verdana" pitchFamily="34" charset="0"/>
                <a:cs typeface="Times New Roman" pitchFamily="16" charset="0"/>
              </a:rPr>
              <a:t>SEDUC</a:t>
            </a:r>
          </a:p>
        </p:txBody>
      </p:sp>
      <p:sp>
        <p:nvSpPr>
          <p:cNvPr id="19473" name="Text Box 22"/>
          <p:cNvSpPr txBox="1">
            <a:spLocks noChangeArrowheads="1"/>
          </p:cNvSpPr>
          <p:nvPr/>
        </p:nvSpPr>
        <p:spPr bwMode="auto">
          <a:xfrm rot="-3360000">
            <a:off x="6575425" y="3213101"/>
            <a:ext cx="10445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>
                <a:solidFill>
                  <a:srgbClr val="000000"/>
                </a:solidFill>
                <a:latin typeface="Verdana" pitchFamily="34" charset="0"/>
                <a:cs typeface="Times New Roman" pitchFamily="16" charset="0"/>
              </a:rPr>
              <a:t>Outras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5222875" y="1336675"/>
            <a:ext cx="34036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>
                <a:latin typeface="Verdana" pitchFamily="34" charset="0"/>
              </a:rPr>
              <a:t>Âmbito</a:t>
            </a:r>
            <a:r>
              <a:rPr lang="pt-BR" sz="3200" b="1"/>
              <a:t> Federal</a:t>
            </a: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384175" y="2636838"/>
            <a:ext cx="8478838" cy="335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pt-BR" dirty="0" smtClean="0">
                <a:solidFill>
                  <a:srgbClr val="009999"/>
                </a:solidFill>
              </a:rPr>
              <a:t>Escola de Administração Fazendária – ESAF – Coordenadora Nacional do PNEF</a:t>
            </a:r>
          </a:p>
          <a:p>
            <a:pPr eaLnBrk="1" hangingPunct="1">
              <a:buClrTx/>
              <a:buFontTx/>
              <a:buNone/>
              <a:defRPr/>
            </a:pPr>
            <a:endParaRPr lang="pt-BR" dirty="0" smtClean="0">
              <a:solidFill>
                <a:srgbClr val="009999"/>
              </a:solidFill>
            </a:endParaRPr>
          </a:p>
          <a:p>
            <a:pPr eaLnBrk="1" hangingPunct="1">
              <a:buFont typeface="Wingdings" pitchFamily="2" charset="2"/>
              <a:buChar char=""/>
              <a:defRPr/>
            </a:pPr>
            <a:r>
              <a:rPr lang="pt-BR" dirty="0" smtClean="0">
                <a:solidFill>
                  <a:srgbClr val="000000"/>
                </a:solidFill>
              </a:rPr>
              <a:t> Curso de Disseminadores de Educação Fiscal – 160 horas</a:t>
            </a:r>
          </a:p>
          <a:p>
            <a:pPr eaLnBrk="1" hangingPunct="1">
              <a:buClrTx/>
              <a:buFontTx/>
              <a:buNone/>
              <a:defRPr/>
            </a:pPr>
            <a:r>
              <a:rPr lang="pt-BR" dirty="0" smtClean="0">
                <a:solidFill>
                  <a:srgbClr val="000000"/>
                </a:solidFill>
              </a:rPr>
              <a:t>    capacitações: até 2012: 104.000  - maioria de professores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t-BR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buFont typeface="Times New Roman" pitchFamily="18" charset="0"/>
              <a:buNone/>
              <a:defRPr/>
            </a:pPr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</a:rPr>
              <a:t>1. Educação Fiscal no Contexto Social</a:t>
            </a:r>
          </a:p>
          <a:p>
            <a:pPr eaLnBrk="1" hangingPunct="1">
              <a:buFont typeface="Times New Roman" pitchFamily="18" charset="0"/>
              <a:buNone/>
              <a:defRPr/>
            </a:pPr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</a:rPr>
              <a:t>2. A relação Estado - Sociedade</a:t>
            </a:r>
          </a:p>
          <a:p>
            <a:pPr eaLnBrk="1" hangingPunct="1">
              <a:buFont typeface="Times New Roman" pitchFamily="18" charset="0"/>
              <a:buNone/>
              <a:defRPr/>
            </a:pPr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</a:rPr>
              <a:t>3. Função Social dos Tributos</a:t>
            </a:r>
          </a:p>
          <a:p>
            <a:pPr eaLnBrk="1" hangingPunct="1">
              <a:buFont typeface="Times New Roman" pitchFamily="18" charset="0"/>
              <a:buNone/>
              <a:defRPr/>
            </a:pPr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</a:rPr>
              <a:t>4. Gestão Democrática dos Recursos Públicos</a:t>
            </a:r>
          </a:p>
          <a:p>
            <a:pPr eaLnBrk="1" hangingPunct="1">
              <a:buFont typeface="Times New Roman" pitchFamily="18" charset="0"/>
              <a:buNone/>
              <a:defRPr/>
            </a:pPr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</a:rPr>
              <a:t>5. Projetos Educacionais</a:t>
            </a:r>
          </a:p>
          <a:p>
            <a:pPr eaLnBrk="1" hangingPunct="1">
              <a:buFont typeface="Times New Roman" pitchFamily="18" charset="0"/>
              <a:buNone/>
              <a:defRPr/>
            </a:pPr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</a:rPr>
              <a:t>     e apresentação de proposta de projeto 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4581525"/>
            <a:ext cx="2771775" cy="2141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997200"/>
            <a:ext cx="8229600" cy="2879725"/>
          </a:xfrm>
        </p:spPr>
        <p:txBody>
          <a:bodyPr lIns="91440" tIns="45720" rIns="91440" bIns="45720"/>
          <a:lstStyle/>
          <a:p>
            <a:pPr algn="ctr">
              <a:lnSpc>
                <a:spcPct val="90000"/>
              </a:lnSpc>
              <a:buFont typeface="Times New Roman" pitchFamily="16" charset="0"/>
              <a:buNone/>
            </a:pPr>
            <a:r>
              <a:rPr lang="pt-BR" i="1" smtClean="0"/>
              <a:t>“A educação tem caráter permanente. Não há seres educados e não educados, estamos todos nos educando. Existem graus de educação, mas estes não são absolutos”</a:t>
            </a:r>
            <a:r>
              <a:rPr lang="pt-BR" smtClean="0"/>
              <a:t> .</a:t>
            </a:r>
          </a:p>
          <a:p>
            <a:pPr algn="r">
              <a:lnSpc>
                <a:spcPct val="90000"/>
              </a:lnSpc>
              <a:buFont typeface="Times New Roman" pitchFamily="16" charset="0"/>
              <a:buNone/>
            </a:pPr>
            <a:r>
              <a:rPr lang="pt-BR" sz="2000" smtClean="0"/>
              <a:t>Paulo Freire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250825" y="3357563"/>
            <a:ext cx="4392613" cy="1143000"/>
          </a:xfrm>
        </p:spPr>
        <p:txBody>
          <a:bodyPr/>
          <a:lstStyle/>
          <a:p>
            <a:r>
              <a:rPr lang="pt-BR" smtClean="0"/>
              <a:t>Cidades da 2ª fase do PNAFM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4937125" y="115888"/>
          <a:ext cx="3882629" cy="63552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642"/>
                <a:gridCol w="3125043"/>
                <a:gridCol w="450944"/>
              </a:tblGrid>
              <a:tr h="781246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Município</a:t>
                      </a:r>
                      <a:endParaRPr lang="pt-BR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UF</a:t>
                      </a:r>
                      <a:endParaRPr lang="pt-BR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87059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1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BALNEÁRIO DE PIÇARRAS</a:t>
                      </a:r>
                      <a:endParaRPr lang="pt-BR" sz="1600" b="0" i="0" u="none" strike="noStrike">
                        <a:effectLst/>
                        <a:latin typeface="Arial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SC</a:t>
                      </a:r>
                      <a:endParaRPr lang="pt-BR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7059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2</a:t>
                      </a:r>
                      <a:endParaRPr lang="pt-BR" sz="1600" b="1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BARRA MANSA</a:t>
                      </a:r>
                      <a:endParaRPr lang="pt-BR" sz="1600" b="0" i="0" u="none" strike="noStrike">
                        <a:effectLst/>
                        <a:latin typeface="Arial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RJ</a:t>
                      </a:r>
                      <a:endParaRPr lang="pt-BR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7059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3</a:t>
                      </a:r>
                      <a:endParaRPr lang="pt-BR" sz="1600" b="1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BIGUAÇÚ</a:t>
                      </a:r>
                      <a:endParaRPr lang="pt-BR" sz="1600" b="0" i="0" u="none" strike="noStrike">
                        <a:effectLst/>
                        <a:latin typeface="Arial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SC</a:t>
                      </a:r>
                      <a:endParaRPr lang="pt-BR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7059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4</a:t>
                      </a:r>
                      <a:endParaRPr lang="pt-BR" sz="1600" b="1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BRASÍLIA</a:t>
                      </a:r>
                      <a:endParaRPr lang="pt-BR" sz="1600" b="0" i="0" u="none" strike="noStrike">
                        <a:effectLst/>
                        <a:latin typeface="Arial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DF</a:t>
                      </a:r>
                      <a:endParaRPr lang="pt-BR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87059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5</a:t>
                      </a:r>
                      <a:endParaRPr lang="pt-BR" sz="1600" b="1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CAMPO GRANDE</a:t>
                      </a:r>
                      <a:endParaRPr lang="pt-BR" sz="1600" b="0" i="0" u="none" strike="noStrike">
                        <a:effectLst/>
                        <a:latin typeface="Arial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MS</a:t>
                      </a:r>
                      <a:endParaRPr lang="pt-BR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87059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6</a:t>
                      </a:r>
                      <a:endParaRPr lang="pt-BR" sz="1600" b="1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CORUPÁ</a:t>
                      </a:r>
                      <a:endParaRPr lang="pt-BR" sz="1600" b="0" i="0" u="none" strike="noStrike">
                        <a:effectLst/>
                        <a:latin typeface="Arial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SC</a:t>
                      </a:r>
                      <a:endParaRPr lang="pt-BR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7059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7</a:t>
                      </a:r>
                      <a:endParaRPr lang="pt-BR" sz="1600" b="1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FLORIANÓPOLIS</a:t>
                      </a:r>
                      <a:endParaRPr lang="pt-B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SC</a:t>
                      </a:r>
                      <a:endParaRPr lang="pt-BR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7059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8</a:t>
                      </a:r>
                      <a:endParaRPr lang="pt-BR" sz="1600" b="1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FORTALEZA</a:t>
                      </a:r>
                      <a:endParaRPr lang="pt-B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CE</a:t>
                      </a:r>
                      <a:endParaRPr lang="pt-BR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87059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9</a:t>
                      </a:r>
                      <a:endParaRPr lang="pt-BR" sz="1600" b="1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GRAVATÁ</a:t>
                      </a:r>
                      <a:endParaRPr lang="pt-B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RS</a:t>
                      </a:r>
                      <a:endParaRPr lang="pt-BR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7059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10</a:t>
                      </a:r>
                      <a:endParaRPr lang="pt-BR" sz="1600" b="1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IGUATÚ</a:t>
                      </a:r>
                      <a:endParaRPr lang="pt-B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CE</a:t>
                      </a:r>
                      <a:endParaRPr lang="pt-BR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7059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11</a:t>
                      </a:r>
                      <a:endParaRPr lang="pt-BR" sz="1600" b="1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INDAIAL</a:t>
                      </a:r>
                      <a:endParaRPr lang="pt-B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SC</a:t>
                      </a:r>
                      <a:endParaRPr lang="pt-BR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7059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12</a:t>
                      </a:r>
                      <a:endParaRPr lang="pt-BR" sz="1600" b="1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ITAPETININGA</a:t>
                      </a:r>
                      <a:endParaRPr lang="pt-B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SP</a:t>
                      </a:r>
                      <a:endParaRPr lang="pt-BR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7059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13</a:t>
                      </a:r>
                      <a:endParaRPr lang="pt-BR" sz="1600" b="1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JACAREÍ</a:t>
                      </a:r>
                      <a:endParaRPr lang="pt-B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SP</a:t>
                      </a:r>
                      <a:endParaRPr lang="pt-BR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7059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14</a:t>
                      </a:r>
                      <a:endParaRPr lang="pt-BR" sz="1600" b="1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MESQUITA</a:t>
                      </a:r>
                      <a:endParaRPr lang="pt-B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RJ</a:t>
                      </a:r>
                      <a:endParaRPr lang="pt-BR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7059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15</a:t>
                      </a:r>
                      <a:endParaRPr lang="pt-BR" sz="1600" b="1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MOSSORÓ</a:t>
                      </a:r>
                      <a:endParaRPr lang="pt-B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RN</a:t>
                      </a:r>
                      <a:endParaRPr lang="pt-BR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7059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16</a:t>
                      </a:r>
                      <a:endParaRPr lang="pt-BR" sz="1600" b="1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RIO DE JANEIRO</a:t>
                      </a:r>
                      <a:endParaRPr lang="pt-BR" sz="1600" b="0" i="0" u="none" strike="noStrike">
                        <a:effectLst/>
                        <a:latin typeface="Arial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RJ</a:t>
                      </a:r>
                      <a:endParaRPr lang="pt-BR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87059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17</a:t>
                      </a:r>
                      <a:endParaRPr lang="pt-BR" sz="1600" b="1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RIO DO SUL</a:t>
                      </a:r>
                      <a:endParaRPr lang="pt-BR" sz="1600" b="0" i="0" u="none" strike="noStrike">
                        <a:effectLst/>
                        <a:latin typeface="Arial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SC</a:t>
                      </a:r>
                      <a:endParaRPr lang="pt-BR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7059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18</a:t>
                      </a:r>
                      <a:endParaRPr lang="pt-BR" sz="1600" b="1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SÃO BERNARDO DO CAMPO</a:t>
                      </a:r>
                      <a:endParaRPr lang="pt-BR" sz="1600" b="0" i="0" u="none" strike="noStrike">
                        <a:effectLst/>
                        <a:latin typeface="Arial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SP</a:t>
                      </a:r>
                      <a:endParaRPr lang="pt-BR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7059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19</a:t>
                      </a:r>
                      <a:endParaRPr lang="pt-BR" sz="1600" b="1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SÃO JOSÉ</a:t>
                      </a:r>
                      <a:endParaRPr lang="pt-BR" sz="1600" b="0" i="0" u="none" strike="noStrike">
                        <a:effectLst/>
                        <a:latin typeface="Arial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SC</a:t>
                      </a:r>
                      <a:endParaRPr lang="pt-BR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7059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20</a:t>
                      </a:r>
                      <a:endParaRPr lang="pt-BR" sz="1600" b="1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ARAÇATUBA</a:t>
                      </a:r>
                      <a:endParaRPr lang="pt-BR" sz="1600" b="0" i="0" u="none" strike="noStrike">
                        <a:effectLst/>
                        <a:latin typeface="Arial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SP</a:t>
                      </a:r>
                      <a:endParaRPr lang="pt-BR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7059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21</a:t>
                      </a:r>
                      <a:endParaRPr lang="pt-BR" sz="1600" b="1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MOSSORÓ</a:t>
                      </a:r>
                      <a:endParaRPr lang="pt-BR" sz="1600" b="0" i="0" u="none" strike="noStrike">
                        <a:effectLst/>
                        <a:latin typeface="Arial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RN</a:t>
                      </a:r>
                      <a:endParaRPr lang="pt-BR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87059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22</a:t>
                      </a:r>
                      <a:endParaRPr lang="pt-BR" sz="1600" b="1" i="1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POMERODE</a:t>
                      </a:r>
                      <a:endParaRPr lang="pt-BR" sz="1600" b="0" i="0" u="none" strike="noStrike">
                        <a:effectLst/>
                        <a:latin typeface="Arial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SC</a:t>
                      </a:r>
                      <a:endParaRPr lang="pt-B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20925" y="990600"/>
            <a:ext cx="8228013" cy="1143000"/>
          </a:xfrm>
        </p:spPr>
        <p:txBody>
          <a:bodyPr/>
          <a:lstStyle/>
          <a:p>
            <a:pPr>
              <a:buFont typeface="Times New Roman" pitchFamily="18" charset="0"/>
              <a:buNone/>
              <a:defRPr/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Proposta 1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187450" y="2781300"/>
            <a:ext cx="7488238" cy="2584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  <a:defRPr/>
            </a:pPr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10 turmas do curso de Disseminadores de Educação Fiscal</a:t>
            </a:r>
            <a:r>
              <a:rPr lang="pt-BR" dirty="0">
                <a:solidFill>
                  <a:schemeClr val="tx1"/>
                </a:solidFill>
                <a:latin typeface="Arial" pitchFamily="34" charset="0"/>
              </a:rPr>
              <a:t> – EAD - no primeiro semestre de 2013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tx1"/>
                </a:solidFill>
                <a:latin typeface="Arial" pitchFamily="34" charset="0"/>
              </a:rPr>
              <a:t>Custo aproximando: projeto em torno de R$ 27.000,00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tx1"/>
                </a:solidFill>
                <a:latin typeface="Arial" pitchFamily="34" charset="0"/>
              </a:rPr>
              <a:t>35 alunos – 160 horas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endParaRPr lang="pt-BR" dirty="0">
              <a:solidFill>
                <a:schemeClr val="tx1"/>
              </a:solidFill>
              <a:latin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01 turma do Curso de Formação de Tutores para Cursos On-line </a:t>
            </a:r>
            <a:r>
              <a:rPr lang="pt-BR" dirty="0">
                <a:solidFill>
                  <a:schemeClr val="tx1"/>
                </a:solidFill>
                <a:latin typeface="Arial" pitchFamily="34" charset="0"/>
              </a:rPr>
              <a:t>no primeiro semestre de 2013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tx1"/>
                </a:solidFill>
                <a:latin typeface="Arial" pitchFamily="34" charset="0"/>
              </a:rPr>
              <a:t>Custo aproximando R$ 1.800,00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tx1"/>
                </a:solidFill>
                <a:latin typeface="Arial" pitchFamily="34" charset="0"/>
              </a:rPr>
              <a:t>30 alunos – 40 horas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63" y="2349500"/>
            <a:ext cx="1479550" cy="1143000"/>
          </a:xfr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buFont typeface="Times New Roman" pitchFamily="18" charset="0"/>
              <a:buNone/>
              <a:defRPr/>
            </a:pP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SC</a:t>
            </a:r>
            <a:b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Biguaçu</a:t>
            </a:r>
            <a:b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São José</a:t>
            </a:r>
            <a:b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Florianópolis</a:t>
            </a:r>
            <a:endParaRPr lang="pt-BR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2116138" y="2349500"/>
            <a:ext cx="1481137" cy="114300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/>
          <a:extLst>
            <a:ext uri="{909E8E84-426E-40DD-AFC4-6F175D3DCCD1}"/>
            <a:ext uri="{AF507438-7753-43E0-B8FC-AC1667EBCBE1}"/>
          </a:extLst>
        </p:spPr>
        <p:txBody>
          <a:bodyPr lIns="0" tIns="0" rIns="0" bIns="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>
              <a:defRPr/>
            </a:pPr>
            <a:r>
              <a:rPr lang="pt-BR" sz="2000" dirty="0" smtClean="0">
                <a:solidFill>
                  <a:schemeClr val="accent2"/>
                </a:solidFill>
              </a:rPr>
              <a:t>SC</a:t>
            </a:r>
            <a:br>
              <a:rPr lang="pt-BR" sz="2000" dirty="0" smtClean="0">
                <a:solidFill>
                  <a:schemeClr val="accent2"/>
                </a:solidFill>
              </a:rPr>
            </a:br>
            <a:r>
              <a:rPr lang="pt-BR" sz="2000" dirty="0" smtClean="0">
                <a:solidFill>
                  <a:schemeClr val="accent2"/>
                </a:solidFill>
              </a:rPr>
              <a:t>Indaial</a:t>
            </a:r>
          </a:p>
          <a:p>
            <a:pPr>
              <a:defRPr/>
            </a:pPr>
            <a:r>
              <a:rPr lang="pt-BR" sz="2000" dirty="0" smtClean="0">
                <a:solidFill>
                  <a:schemeClr val="accent2"/>
                </a:solidFill>
              </a:rPr>
              <a:t>Rio do Sul Pomerode</a:t>
            </a:r>
            <a:endParaRPr lang="pt-BR" sz="2000" dirty="0">
              <a:solidFill>
                <a:schemeClr val="accent2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3771900" y="2335213"/>
            <a:ext cx="1481138" cy="114300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/>
          <a:extLst>
            <a:ext uri="{909E8E84-426E-40DD-AFC4-6F175D3DCCD1}"/>
            <a:ext uri="{AF507438-7753-43E0-B8FC-AC1667EBCBE1}"/>
          </a:extLst>
        </p:spPr>
        <p:txBody>
          <a:bodyPr lIns="0" tIns="0" rIns="0" bIns="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>
              <a:defRPr/>
            </a:pPr>
            <a:r>
              <a:rPr lang="pt-BR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SC</a:t>
            </a:r>
            <a:br>
              <a:rPr lang="pt-BR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pt-BR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Piçarras</a:t>
            </a:r>
          </a:p>
          <a:p>
            <a:pPr>
              <a:defRPr/>
            </a:pPr>
            <a:r>
              <a:rPr lang="pt-BR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Corupá</a:t>
            </a:r>
            <a:endParaRPr lang="pt-BR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557" name="Título 1"/>
          <p:cNvSpPr txBox="1">
            <a:spLocks/>
          </p:cNvSpPr>
          <p:nvPr/>
        </p:nvSpPr>
        <p:spPr bwMode="auto">
          <a:xfrm>
            <a:off x="5435600" y="2322513"/>
            <a:ext cx="1481138" cy="1143000"/>
          </a:xfrm>
          <a:prstGeom prst="rect">
            <a:avLst/>
          </a:prstGeom>
          <a:noFill/>
          <a:ln w="9525">
            <a:solidFill>
              <a:srgbClr val="0A6A1A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pt-BR" sz="2000">
                <a:solidFill>
                  <a:srgbClr val="0A6A1A"/>
                </a:solidFill>
              </a:rPr>
              <a:t>MS</a:t>
            </a:r>
          </a:p>
          <a:p>
            <a:pPr algn="ctr" eaLnBrk="0" hangingPunct="0"/>
            <a:r>
              <a:rPr lang="pt-BR" sz="2000">
                <a:solidFill>
                  <a:srgbClr val="0A6A1A"/>
                </a:solidFill>
              </a:rPr>
              <a:t>Campo</a:t>
            </a:r>
          </a:p>
          <a:p>
            <a:pPr algn="ctr" eaLnBrk="0" hangingPunct="0"/>
            <a:r>
              <a:rPr lang="pt-BR" sz="2000">
                <a:solidFill>
                  <a:srgbClr val="0A6A1A"/>
                </a:solidFill>
              </a:rPr>
              <a:t>Grande</a:t>
            </a:r>
          </a:p>
        </p:txBody>
      </p:sp>
      <p:sp>
        <p:nvSpPr>
          <p:cNvPr id="23558" name="Título 1"/>
          <p:cNvSpPr txBox="1">
            <a:spLocks/>
          </p:cNvSpPr>
          <p:nvPr/>
        </p:nvSpPr>
        <p:spPr bwMode="auto">
          <a:xfrm>
            <a:off x="7164388" y="2363788"/>
            <a:ext cx="1479550" cy="1143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pt-BR" sz="2000">
                <a:solidFill>
                  <a:srgbClr val="FF0000"/>
                </a:solidFill>
              </a:rPr>
              <a:t>CE</a:t>
            </a:r>
          </a:p>
          <a:p>
            <a:pPr algn="ctr" eaLnBrk="0" hangingPunct="0"/>
            <a:r>
              <a:rPr lang="pt-BR" sz="2000">
                <a:solidFill>
                  <a:srgbClr val="FF0000"/>
                </a:solidFill>
              </a:rPr>
              <a:t>Fortaleza</a:t>
            </a:r>
          </a:p>
          <a:p>
            <a:pPr algn="ctr" eaLnBrk="0" hangingPunct="0"/>
            <a:r>
              <a:rPr lang="pt-BR" sz="2000">
                <a:solidFill>
                  <a:srgbClr val="FF0000"/>
                </a:solidFill>
              </a:rPr>
              <a:t>Iguatu</a:t>
            </a:r>
          </a:p>
        </p:txBody>
      </p:sp>
      <p:sp>
        <p:nvSpPr>
          <p:cNvPr id="23559" name="Título 1"/>
          <p:cNvSpPr txBox="1">
            <a:spLocks/>
          </p:cNvSpPr>
          <p:nvPr/>
        </p:nvSpPr>
        <p:spPr bwMode="auto">
          <a:xfrm>
            <a:off x="395288" y="3644900"/>
            <a:ext cx="1481137" cy="11430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pt-BR" sz="2000">
                <a:solidFill>
                  <a:srgbClr val="FF0000"/>
                </a:solidFill>
              </a:rPr>
              <a:t>PE</a:t>
            </a:r>
          </a:p>
          <a:p>
            <a:pPr algn="ctr" eaLnBrk="0" hangingPunct="0"/>
            <a:r>
              <a:rPr lang="pt-BR" sz="2000">
                <a:solidFill>
                  <a:srgbClr val="FF0000"/>
                </a:solidFill>
              </a:rPr>
              <a:t>Gravata</a:t>
            </a:r>
          </a:p>
        </p:txBody>
      </p:sp>
      <p:sp>
        <p:nvSpPr>
          <p:cNvPr id="23560" name="Título 1"/>
          <p:cNvSpPr txBox="1">
            <a:spLocks/>
          </p:cNvSpPr>
          <p:nvPr/>
        </p:nvSpPr>
        <p:spPr bwMode="auto">
          <a:xfrm>
            <a:off x="2116138" y="3644900"/>
            <a:ext cx="1481137" cy="11430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pt-BR" sz="2000">
                <a:solidFill>
                  <a:srgbClr val="7030A0"/>
                </a:solidFill>
              </a:rPr>
              <a:t>SP</a:t>
            </a:r>
          </a:p>
          <a:p>
            <a:pPr algn="ctr" eaLnBrk="0" hangingPunct="0"/>
            <a:r>
              <a:rPr lang="pt-BR" sz="1400">
                <a:solidFill>
                  <a:srgbClr val="7030A0"/>
                </a:solidFill>
              </a:rPr>
              <a:t>São Paulo</a:t>
            </a:r>
          </a:p>
          <a:p>
            <a:pPr algn="ctr" eaLnBrk="0" hangingPunct="0"/>
            <a:r>
              <a:rPr lang="pt-BR" sz="1400">
                <a:solidFill>
                  <a:srgbClr val="7030A0"/>
                </a:solidFill>
              </a:rPr>
              <a:t>Jacareí</a:t>
            </a:r>
          </a:p>
          <a:p>
            <a:pPr algn="ctr" eaLnBrk="0" hangingPunct="0"/>
            <a:r>
              <a:rPr lang="pt-BR" sz="1400">
                <a:solidFill>
                  <a:srgbClr val="7030A0"/>
                </a:solidFill>
              </a:rPr>
              <a:t>São Bernardo</a:t>
            </a:r>
          </a:p>
          <a:p>
            <a:pPr algn="ctr" eaLnBrk="0" hangingPunct="0"/>
            <a:r>
              <a:rPr lang="pt-BR" sz="1400">
                <a:solidFill>
                  <a:srgbClr val="7030A0"/>
                </a:solidFill>
              </a:rPr>
              <a:t>Itapetininga</a:t>
            </a:r>
          </a:p>
        </p:txBody>
      </p:sp>
      <p:sp>
        <p:nvSpPr>
          <p:cNvPr id="23561" name="Título 1"/>
          <p:cNvSpPr txBox="1">
            <a:spLocks/>
          </p:cNvSpPr>
          <p:nvPr/>
        </p:nvSpPr>
        <p:spPr bwMode="auto">
          <a:xfrm>
            <a:off x="3786188" y="3644900"/>
            <a:ext cx="1481137" cy="11430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pt-BR" sz="2000">
                <a:solidFill>
                  <a:srgbClr val="7030A0"/>
                </a:solidFill>
              </a:rPr>
              <a:t>SP</a:t>
            </a:r>
          </a:p>
          <a:p>
            <a:pPr algn="ctr" eaLnBrk="0" hangingPunct="0"/>
            <a:r>
              <a:rPr lang="pt-BR" sz="2000">
                <a:solidFill>
                  <a:srgbClr val="7030A0"/>
                </a:solidFill>
              </a:rPr>
              <a:t>Araçatuba</a:t>
            </a:r>
          </a:p>
        </p:txBody>
      </p:sp>
      <p:sp>
        <p:nvSpPr>
          <p:cNvPr id="23562" name="Título 1"/>
          <p:cNvSpPr txBox="1">
            <a:spLocks/>
          </p:cNvSpPr>
          <p:nvPr/>
        </p:nvSpPr>
        <p:spPr bwMode="auto">
          <a:xfrm>
            <a:off x="5427663" y="3652838"/>
            <a:ext cx="1481137" cy="1143000"/>
          </a:xfrm>
          <a:prstGeom prst="rect">
            <a:avLst/>
          </a:prstGeom>
          <a:noFill/>
          <a:ln w="9525">
            <a:solidFill>
              <a:srgbClr val="D66A2E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pt-BR" sz="2000">
                <a:solidFill>
                  <a:srgbClr val="D66A2E"/>
                </a:solidFill>
              </a:rPr>
              <a:t>RN</a:t>
            </a:r>
          </a:p>
          <a:p>
            <a:pPr algn="ctr" eaLnBrk="0" hangingPunct="0"/>
            <a:r>
              <a:rPr lang="pt-BR" sz="2000">
                <a:solidFill>
                  <a:srgbClr val="D66A2E"/>
                </a:solidFill>
              </a:rPr>
              <a:t>Mossoró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 bwMode="auto">
          <a:xfrm>
            <a:off x="7164388" y="3716338"/>
            <a:ext cx="1479550" cy="114300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/>
          <a:extLst>
            <a:ext uri="{909E8E84-426E-40DD-AFC4-6F175D3DCCD1}"/>
            <a:ext uri="{AF507438-7753-43E0-B8FC-AC1667EBCBE1}"/>
          </a:extLst>
        </p:spPr>
        <p:txBody>
          <a:bodyPr lIns="0" tIns="0" rIns="0" bIns="0" anchor="ctr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>
              <a:defRPr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RJ</a:t>
            </a:r>
          </a:p>
          <a:p>
            <a:pPr>
              <a:defRPr/>
            </a:pPr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</a:rPr>
              <a:t>Rio de Janeiro</a:t>
            </a:r>
          </a:p>
          <a:p>
            <a:pPr>
              <a:defRPr/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</a:rPr>
              <a:t>Mesquita</a:t>
            </a:r>
          </a:p>
          <a:p>
            <a:pPr>
              <a:defRPr/>
            </a:pPr>
            <a:r>
              <a:rPr lang="pt-BR" sz="1600" dirty="0" smtClean="0">
                <a:solidFill>
                  <a:schemeClr val="accent1">
                    <a:lumMod val="50000"/>
                  </a:schemeClr>
                </a:solidFill>
              </a:rPr>
              <a:t>Barra Mansa</a:t>
            </a:r>
          </a:p>
        </p:txBody>
      </p:sp>
      <p:sp>
        <p:nvSpPr>
          <p:cNvPr id="23564" name="Título 1"/>
          <p:cNvSpPr txBox="1">
            <a:spLocks/>
          </p:cNvSpPr>
          <p:nvPr/>
        </p:nvSpPr>
        <p:spPr bwMode="auto">
          <a:xfrm>
            <a:off x="2484438" y="5157788"/>
            <a:ext cx="350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r>
              <a:rPr lang="pt-BR" sz="3600">
                <a:solidFill>
                  <a:srgbClr val="0070C0"/>
                </a:solidFill>
              </a:rPr>
              <a:t>10 turmas ou 22 turmas 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349500"/>
            <a:ext cx="8229600" cy="4248150"/>
          </a:xfrm>
        </p:spPr>
        <p:txBody>
          <a:bodyPr/>
          <a:lstStyle/>
          <a:p>
            <a:pPr indent="-341313" algn="ctr"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smtClean="0"/>
              <a:t>OBRIGADO!!!!</a:t>
            </a:r>
          </a:p>
          <a:p>
            <a:pPr indent="-341313">
              <a:buFont typeface="Arial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pt-BR" smtClean="0"/>
          </a:p>
          <a:p>
            <a:pPr indent="-341313">
              <a:buFont typeface="Arial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pt-BR" smtClean="0"/>
          </a:p>
          <a:p>
            <a:pPr indent="-341313"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smtClean="0"/>
              <a:t>CONTATO: </a:t>
            </a:r>
          </a:p>
          <a:p>
            <a:pPr indent="-341313"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smtClean="0"/>
              <a:t>Fabiana – 3412 – 6440</a:t>
            </a:r>
          </a:p>
          <a:p>
            <a:pPr indent="-341313"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smtClean="0"/>
              <a:t>Fabiana.baptistucci@fazenda.gov.br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547813" y="2205038"/>
          <a:ext cx="5699125" cy="3843337"/>
        </p:xfrm>
        <a:graphic>
          <a:graphicData uri="http://schemas.openxmlformats.org/presentationml/2006/ole">
            <p:oleObj spid="_x0000_s1026" r:id="rId4" imgW="13398120" imgH="9035280" progId="">
              <p:embed/>
            </p:oleObj>
          </a:graphicData>
        </a:graphic>
      </p:graphicFrame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645025" y="1146175"/>
            <a:ext cx="46355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>
                <a:solidFill>
                  <a:srgbClr val="FFFFFF"/>
                </a:solidFill>
                <a:latin typeface="Arial Narrow" pitchFamily="34" charset="0"/>
              </a:rPr>
              <a:t>Coordenação Nacional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763713" y="5734050"/>
            <a:ext cx="4968875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000000"/>
                </a:solidFill>
              </a:rPr>
              <a:t>Convênio CONFAZ – 1996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000000"/>
                </a:solidFill>
              </a:rPr>
              <a:t>Portaria MF nº 35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000000"/>
                </a:solidFill>
              </a:rPr>
              <a:t>Portaria Interministerial MEC/MF nº 413/2002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643438" y="981075"/>
            <a:ext cx="4643437" cy="863600"/>
          </a:xfrm>
        </p:spPr>
        <p:txBody>
          <a:bodyPr lIns="90000" tIns="46800" rIns="90000" bIns="46800" anchor="t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4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Compreendendo o conceito de Educação Fiscal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420938"/>
            <a:ext cx="4500563" cy="3168650"/>
          </a:xfrm>
        </p:spPr>
        <p:txBody>
          <a:bodyPr/>
          <a:lstStyle/>
          <a:p>
            <a:pPr marL="442913" indent="-169863" algn="just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1012825" algn="l"/>
                <a:tab pos="1927225" algn="l"/>
                <a:tab pos="2841625" algn="l"/>
                <a:tab pos="3756025" algn="l"/>
                <a:tab pos="4670425" algn="l"/>
                <a:tab pos="5584825" algn="l"/>
                <a:tab pos="6499225" algn="l"/>
                <a:tab pos="7413625" algn="l"/>
                <a:tab pos="8328025" algn="l"/>
                <a:tab pos="9242425" algn="l"/>
                <a:tab pos="10156825" algn="l"/>
              </a:tabLst>
            </a:pPr>
            <a:r>
              <a:rPr lang="pt-BR" sz="2400" smtClean="0"/>
              <a:t>é um termo técnico, criado em 1998, pela Receita Federal em substituição feita ao termo Educação Tributária para fundamentar o hoje denominado Programa Nacional de Educação Fiscal (PNEF), criado em 2002. </a:t>
            </a:r>
          </a:p>
          <a:p>
            <a:pPr marL="442913" indent="-169863" algn="just">
              <a:lnSpc>
                <a:spcPct val="90000"/>
              </a:lnSpc>
              <a:spcBef>
                <a:spcPts val="600"/>
              </a:spcBef>
              <a:buFont typeface="Arial" charset="0"/>
              <a:buNone/>
              <a:tabLst>
                <a:tab pos="1012825" algn="l"/>
                <a:tab pos="1927225" algn="l"/>
                <a:tab pos="2841625" algn="l"/>
                <a:tab pos="3756025" algn="l"/>
                <a:tab pos="4670425" algn="l"/>
                <a:tab pos="5584825" algn="l"/>
                <a:tab pos="6499225" algn="l"/>
                <a:tab pos="7413625" algn="l"/>
                <a:tab pos="8328025" algn="l"/>
                <a:tab pos="9242425" algn="l"/>
                <a:tab pos="10156825" algn="l"/>
              </a:tabLst>
            </a:pPr>
            <a:endParaRPr lang="pt-BR" sz="2400" smtClean="0"/>
          </a:p>
          <a:p>
            <a:pPr marL="442913" indent="-169863" algn="just">
              <a:lnSpc>
                <a:spcPct val="90000"/>
              </a:lnSpc>
              <a:spcBef>
                <a:spcPts val="600"/>
              </a:spcBef>
              <a:buFont typeface="Arial" charset="0"/>
              <a:buNone/>
              <a:tabLst>
                <a:tab pos="1012825" algn="l"/>
                <a:tab pos="1927225" algn="l"/>
                <a:tab pos="2841625" algn="l"/>
                <a:tab pos="3756025" algn="l"/>
                <a:tab pos="4670425" algn="l"/>
                <a:tab pos="5584825" algn="l"/>
                <a:tab pos="6499225" algn="l"/>
                <a:tab pos="7413625" algn="l"/>
                <a:tab pos="8328025" algn="l"/>
                <a:tab pos="9242425" algn="l"/>
                <a:tab pos="10156825" algn="l"/>
              </a:tabLst>
            </a:pPr>
            <a:endParaRPr lang="pt-BR" sz="2400" smtClean="0"/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708275"/>
            <a:ext cx="4140200" cy="2667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/>
          </p:nvPr>
        </p:nvSpPr>
        <p:spPr>
          <a:xfrm>
            <a:off x="323850" y="3068638"/>
            <a:ext cx="4608513" cy="2159000"/>
          </a:xfrm>
        </p:spPr>
        <p:txBody>
          <a:bodyPr lIns="90000" tIns="46800" rIns="90000" bIns="46800" anchor="t"/>
          <a:lstStyle/>
          <a:p>
            <a:pPr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pt-BR" sz="2400" i="1" smtClean="0"/>
              <a:t>“um processo que visa à construção de uma consciência voltada ao </a:t>
            </a:r>
            <a:r>
              <a:rPr lang="pt-BR" sz="2400" i="1" smtClean="0">
                <a:solidFill>
                  <a:srgbClr val="009900"/>
                </a:solidFill>
              </a:rPr>
              <a:t>exercício da cidadania</a:t>
            </a:r>
            <a:r>
              <a:rPr lang="pt-BR" sz="2400" i="1" smtClean="0"/>
              <a:t>, objetivando e propiciando a participação do cidadão no funcionamento e aperfeiçoamento dos </a:t>
            </a:r>
            <a:r>
              <a:rPr lang="pt-BR" sz="2400" i="1" smtClean="0">
                <a:solidFill>
                  <a:srgbClr val="3366FF"/>
                </a:solidFill>
              </a:rPr>
              <a:t>instrumentos de controles social e fiscal do Estado</a:t>
            </a:r>
            <a:r>
              <a:rPr lang="pt-BR" sz="2400" i="1" smtClean="0"/>
              <a:t>.”</a:t>
            </a: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398463" y="2276475"/>
            <a:ext cx="4659312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000000"/>
                </a:solidFill>
              </a:rPr>
              <a:t>Segundo o sítio da RFB Educação Fiscal é 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 idx="1"/>
          </p:nvPr>
        </p:nvSpPr>
        <p:spPr>
          <a:xfrm>
            <a:off x="4643438" y="981075"/>
            <a:ext cx="4643437" cy="8636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4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Compreendendo o conceito de Educação Fiscal</a:t>
            </a:r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3203575"/>
            <a:ext cx="4067175" cy="267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Times New Roman" pitchFamily="16" charset="0"/>
              <a:buNone/>
            </a:pPr>
            <a:r>
              <a:rPr lang="pt-BR" sz="2800" b="1" smtClean="0"/>
              <a:t>RESOLUÇÃO/CNE Nº 7, DE 14 DE DEZEMBRO DE 2010  - Art. 16</a:t>
            </a:r>
          </a:p>
          <a:p>
            <a:pPr algn="ctr">
              <a:buFont typeface="Times New Roman" pitchFamily="16" charset="0"/>
              <a:buNone/>
            </a:pPr>
            <a:r>
              <a:rPr lang="pt-BR" sz="2800" i="1" smtClean="0"/>
              <a:t>  Fixa Diretrizes Curriculares Nacionais para o Ensino Fundamental de 9 (nove) anos.</a:t>
            </a:r>
          </a:p>
          <a:p>
            <a:pPr>
              <a:buFont typeface="Times New Roman" pitchFamily="16" charset="0"/>
              <a:buNone/>
            </a:pPr>
            <a:r>
              <a:rPr lang="pt-BR" sz="2800" i="1" smtClean="0"/>
              <a:t>   </a:t>
            </a:r>
          </a:p>
          <a:p>
            <a:pPr>
              <a:buFont typeface="Times New Roman" pitchFamily="16" charset="0"/>
              <a:buNone/>
            </a:pPr>
            <a:r>
              <a:rPr lang="pt-BR" sz="2800" i="1" smtClean="0"/>
              <a:t>   A transversalidade e a interdisciplinaridade </a:t>
            </a:r>
          </a:p>
          <a:p>
            <a:pPr>
              <a:buFont typeface="Times New Roman" pitchFamily="16" charset="0"/>
              <a:buNone/>
            </a:pPr>
            <a:endParaRPr lang="pt-BR" sz="2800" i="1" smtClean="0"/>
          </a:p>
          <a:p>
            <a:pPr>
              <a:buFont typeface="Times New Roman" pitchFamily="16" charset="0"/>
              <a:buNone/>
            </a:pPr>
            <a:r>
              <a:rPr lang="pt-BR" sz="1200" i="1" smtClean="0"/>
              <a:t>       são modos de se trabalhar o conhecimento que buscam uma reintegração de aspectos que ficaram isolados uns dos outros pelo tratamento disciplinar</a:t>
            </a:r>
            <a:r>
              <a:rPr lang="pt-BR" sz="2800" i="1" smtClean="0"/>
              <a:t>.</a:t>
            </a:r>
            <a:endParaRPr lang="pt-BR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4365625"/>
            <a:ext cx="3305175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50825" y="260350"/>
            <a:ext cx="8964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Tx/>
              <a:buSzTx/>
              <a:buFontTx/>
              <a:buChar char="•"/>
            </a:pPr>
            <a:r>
              <a:rPr lang="pt-BR" sz="2800" b="1">
                <a:solidFill>
                  <a:schemeClr val="tx1"/>
                </a:solidFill>
              </a:rPr>
              <a:t>Contribuinte do futuro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1052513"/>
            <a:ext cx="2376488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4716463" y="3573463"/>
            <a:ext cx="1008062" cy="360362"/>
          </a:xfrm>
          <a:prstGeom prst="rightArrow">
            <a:avLst>
              <a:gd name="adj1" fmla="val 50000"/>
              <a:gd name="adj2" fmla="val 699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79388" y="2992438"/>
            <a:ext cx="8964612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Tx/>
              <a:buSzTx/>
              <a:buFontTx/>
              <a:buChar char="•"/>
            </a:pPr>
            <a:endParaRPr lang="pt-BR" sz="2800" b="1">
              <a:solidFill>
                <a:schemeClr val="tx1"/>
              </a:solidFill>
            </a:endParaRPr>
          </a:p>
          <a:p>
            <a:pPr>
              <a:buClrTx/>
              <a:buSzTx/>
              <a:buFontTx/>
              <a:buChar char="•"/>
            </a:pPr>
            <a:r>
              <a:rPr lang="pt-BR" sz="2800" b="1">
                <a:solidFill>
                  <a:schemeClr val="tx1"/>
                </a:solidFill>
              </a:rPr>
              <a:t>Contribuinte do presente            Controle Social</a:t>
            </a:r>
          </a:p>
          <a:p>
            <a:pPr>
              <a:buClrTx/>
              <a:buSzTx/>
              <a:buFontTx/>
              <a:buChar char="•"/>
            </a:pPr>
            <a:endParaRPr lang="pt-BR" sz="28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787900" y="1125538"/>
            <a:ext cx="4176713" cy="639762"/>
          </a:xfrm>
        </p:spPr>
        <p:txBody>
          <a:bodyPr lIns="90000" tIns="46800" rIns="90000" bIns="46800" anchor="t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32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Cidadania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1275" y="2044700"/>
            <a:ext cx="9113838" cy="332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4679950"/>
            <a:ext cx="2700337" cy="2160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221163"/>
            <a:ext cx="3965575" cy="2427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body"/>
          </p:nvPr>
        </p:nvSpPr>
        <p:spPr>
          <a:xfrm>
            <a:off x="107950" y="2347913"/>
            <a:ext cx="8675688" cy="2089150"/>
          </a:xfrm>
        </p:spPr>
        <p:txBody>
          <a:bodyPr lIns="90000" tIns="46800" rIns="90000" bIns="46800" anchor="t"/>
          <a:lstStyle/>
          <a:p>
            <a:pPr marL="341313" indent="-341313" algn="just">
              <a:lnSpc>
                <a:spcPct val="90000"/>
              </a:lnSpc>
              <a:spcBef>
                <a:spcPts val="700"/>
              </a:spcBef>
              <a:buFont typeface="Arial Narrow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t-BR" sz="2800" smtClean="0">
                <a:latin typeface="Arial Narrow" pitchFamily="34" charset="0"/>
              </a:rPr>
              <a:t>é um regime onde se pretende que existam efetivos mecanismos de controle da sociedade civil sob a administração pública, não se reduzindo o papel democrático apenas ao voto, mas também estendendo a democracia para o esfera social. </a:t>
            </a:r>
          </a:p>
          <a:p>
            <a:pPr marL="341313" indent="-341313" algn="l">
              <a:lnSpc>
                <a:spcPct val="90000"/>
              </a:lnSpc>
              <a:spcBef>
                <a:spcPts val="700"/>
              </a:spcBef>
              <a:buFont typeface="Arial Narrow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pt-BR" sz="2800" smtClean="0">
              <a:latin typeface="Arial Narrow" pitchFamily="34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933950" y="1268413"/>
            <a:ext cx="37893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Democracia participativa</a:t>
            </a:r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4221163"/>
            <a:ext cx="3965575" cy="2427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DejaVu Sans" pitchFamily="34" charset="0"/>
            <a:cs typeface="DejaVu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DejaVu Sans" pitchFamily="34" charset="0"/>
            <a:cs typeface="DejaVu Sans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4353</TotalTime>
  <Words>889</Words>
  <Application>Microsoft Office PowerPoint</Application>
  <PresentationFormat>Apresentação na tela (4:3)</PresentationFormat>
  <Paragraphs>227</Paragraphs>
  <Slides>23</Slides>
  <Notes>16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Design padrão</vt:lpstr>
      <vt:lpstr>Slide 1</vt:lpstr>
      <vt:lpstr>Slide 2</vt:lpstr>
      <vt:lpstr>Slide 3</vt:lpstr>
      <vt:lpstr>Compreendendo o conceito de Educação Fiscal</vt:lpstr>
      <vt:lpstr>Compreendendo o conceito de Educação Fiscal</vt:lpstr>
      <vt:lpstr>Slide 6</vt:lpstr>
      <vt:lpstr>Slide 7</vt:lpstr>
      <vt:lpstr>Cidadania</vt:lpstr>
      <vt:lpstr>Slide 9</vt:lpstr>
      <vt:lpstr>Controle Social</vt:lpstr>
      <vt:lpstr>Relação Fisco  e Sociedade Relação Sociedade e Estado </vt:lpstr>
      <vt:lpstr>Relação Fisco  e Sociedade Relação Sociedade e Estado </vt:lpstr>
      <vt:lpstr>TRIBUTO </vt:lpstr>
      <vt:lpstr>TRIBUTO – Função Social </vt:lpstr>
      <vt:lpstr>Slide 15</vt:lpstr>
      <vt:lpstr>Educação Fiscal</vt:lpstr>
      <vt:lpstr>Slide 17</vt:lpstr>
      <vt:lpstr>Slide 18</vt:lpstr>
      <vt:lpstr>Slide 19</vt:lpstr>
      <vt:lpstr>Cidades da 2ª fase do PNAFM</vt:lpstr>
      <vt:lpstr>Proposta 1</vt:lpstr>
      <vt:lpstr>SC Biguaçu São José Florianópolis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Esaf</dc:creator>
  <cp:lastModifiedBy>IrmaBC</cp:lastModifiedBy>
  <cp:revision>248</cp:revision>
  <cp:lastPrinted>1601-01-01T00:00:00Z</cp:lastPrinted>
  <dcterms:created xsi:type="dcterms:W3CDTF">2009-05-04T13:08:30Z</dcterms:created>
  <dcterms:modified xsi:type="dcterms:W3CDTF">2018-08-31T12:04:24Z</dcterms:modified>
</cp:coreProperties>
</file>