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1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slideMasters/slideMaster8.xml" ContentType="application/vnd.openxmlformats-officedocument.presentationml.slideMaster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notesSlides/notesSlide30.xml" ContentType="application/vnd.openxmlformats-officedocument.presentationml.notesSlide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ags/tag41.xml" ContentType="application/vnd.openxmlformats-officedocument.presentationml.tags+xml"/>
  <Override PartName="/ppt/tags/tag145.xml" ContentType="application/vnd.openxmlformats-officedocument.presentationml.tags+xml"/>
  <Default Extension="xlsx" ContentType="application/vnd.openxmlformats-officedocument.spreadsheetml.sheet"/>
  <Override PartName="/ppt/tags/tag192.xml" ContentType="application/vnd.openxmlformats-officedocument.presentationml.tags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Default Extension="emf" ContentType="image/x-emf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presentation.xml" ContentType="application/vnd.openxmlformats-officedocument.presentationml.slideshow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tags/tag213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tags/tag98.xml" ContentType="application/vnd.openxmlformats-officedocument.presentationml.tags+xml"/>
  <Override PartName="/ppt/tags/tag120.xml" ContentType="application/vnd.openxmlformats-officedocument.presentationml.tags+xml"/>
  <Override PartName="/ppt/tags/tag207.xml" ContentType="application/vnd.openxmlformats-officedocument.presentationml.tags+xml"/>
  <Override PartName="/ppt/tags/tag21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Default Extension="wmf" ContentType="image/x-wmf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221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26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34.xml" ContentType="application/vnd.openxmlformats-officedocument.presentationml.notesSlide+xml"/>
  <Override PartName="/ppt/tags/tag223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notesSlides/notesSlide28.xml" ContentType="application/vnd.openxmlformats-officedocument.presentationml.notesSlide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xls" ContentType="application/vnd.ms-excel"/>
  <Override PartName="/ppt/tags/tag225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tags/tag159.xml" ContentType="application/vnd.openxmlformats-officedocument.presentationml.tags+xml"/>
  <Override PartName="/ppt/notesSlides/notesSlide33.xml" ContentType="application/vnd.openxmlformats-officedocument.presentationml.notesSlide+xml"/>
  <Override PartName="/ppt/tags/tag211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48" r:id="rId1"/>
    <p:sldMasterId id="2147489798" r:id="rId2"/>
    <p:sldMasterId id="2147491127" r:id="rId3"/>
    <p:sldMasterId id="2147491129" r:id="rId4"/>
    <p:sldMasterId id="2147491131" r:id="rId5"/>
    <p:sldMasterId id="2147491133" r:id="rId6"/>
    <p:sldMasterId id="2147491135" r:id="rId7"/>
    <p:sldMasterId id="2147491170" r:id="rId8"/>
  </p:sldMasterIdLst>
  <p:notesMasterIdLst>
    <p:notesMasterId r:id="rId48"/>
  </p:notesMasterIdLst>
  <p:handoutMasterIdLst>
    <p:handoutMasterId r:id="rId49"/>
  </p:handoutMasterIdLst>
  <p:sldIdLst>
    <p:sldId id="981" r:id="rId9"/>
    <p:sldId id="1068" r:id="rId10"/>
    <p:sldId id="993" r:id="rId11"/>
    <p:sldId id="1079" r:id="rId12"/>
    <p:sldId id="1163" r:id="rId13"/>
    <p:sldId id="1183" r:id="rId14"/>
    <p:sldId id="1165" r:id="rId15"/>
    <p:sldId id="1166" r:id="rId16"/>
    <p:sldId id="1084" r:id="rId17"/>
    <p:sldId id="994" r:id="rId18"/>
    <p:sldId id="1025" r:id="rId19"/>
    <p:sldId id="977" r:id="rId20"/>
    <p:sldId id="1063" r:id="rId21"/>
    <p:sldId id="1167" r:id="rId22"/>
    <p:sldId id="1184" r:id="rId23"/>
    <p:sldId id="1027" r:id="rId24"/>
    <p:sldId id="1003" r:id="rId25"/>
    <p:sldId id="1002" r:id="rId26"/>
    <p:sldId id="1168" r:id="rId27"/>
    <p:sldId id="1091" r:id="rId28"/>
    <p:sldId id="1092" r:id="rId29"/>
    <p:sldId id="1093" r:id="rId30"/>
    <p:sldId id="1137" r:id="rId31"/>
    <p:sldId id="1169" r:id="rId32"/>
    <p:sldId id="1094" r:id="rId33"/>
    <p:sldId id="1170" r:id="rId34"/>
    <p:sldId id="1171" r:id="rId35"/>
    <p:sldId id="1172" r:id="rId36"/>
    <p:sldId id="1176" r:id="rId37"/>
    <p:sldId id="1177" r:id="rId38"/>
    <p:sldId id="1178" r:id="rId39"/>
    <p:sldId id="1179" r:id="rId40"/>
    <p:sldId id="1180" r:id="rId41"/>
    <p:sldId id="1181" r:id="rId42"/>
    <p:sldId id="1182" r:id="rId43"/>
    <p:sldId id="1099" r:id="rId44"/>
    <p:sldId id="1185" r:id="rId45"/>
    <p:sldId id="1173" r:id="rId46"/>
    <p:sldId id="1174" r:id="rId47"/>
  </p:sldIdLst>
  <p:sldSz cx="8961438" cy="6721475"/>
  <p:notesSz cx="6934200" cy="9220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1pPr>
    <a:lvl2pPr marL="454025" indent="1588" algn="l" rtl="0" fontAlgn="base">
      <a:spcBef>
        <a:spcPct val="0"/>
      </a:spcBef>
      <a:spcAft>
        <a:spcPct val="0"/>
      </a:spcAft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2pPr>
    <a:lvl3pPr marL="911225" indent="1588" algn="l" rtl="0" fontAlgn="base">
      <a:spcBef>
        <a:spcPct val="0"/>
      </a:spcBef>
      <a:spcAft>
        <a:spcPct val="0"/>
      </a:spcAft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3pPr>
    <a:lvl4pPr marL="1368425" indent="1588" algn="l" rtl="0" fontAlgn="base">
      <a:spcBef>
        <a:spcPct val="0"/>
      </a:spcBef>
      <a:spcAft>
        <a:spcPct val="0"/>
      </a:spcAft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4pPr>
    <a:lvl5pPr marL="1825625" indent="1588" algn="l" rtl="0" fontAlgn="base">
      <a:spcBef>
        <a:spcPct val="0"/>
      </a:spcBef>
      <a:spcAft>
        <a:spcPct val="0"/>
      </a:spcAft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sz="1200" kern="1200">
        <a:solidFill>
          <a:srgbClr val="FF0000"/>
        </a:solidFill>
        <a:latin typeface="Arial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1F48"/>
    <a:srgbClr val="42C202"/>
    <a:srgbClr val="002047"/>
    <a:srgbClr val="2C8002"/>
    <a:srgbClr val="3EB602"/>
    <a:srgbClr val="E3E195"/>
    <a:srgbClr val="DBD975"/>
  </p:clrMru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122" y="-756"/>
      </p:cViewPr>
      <p:guideLst>
        <p:guide orient="horz"/>
        <p:guide pos="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1548" y="-114"/>
      </p:cViewPr>
      <p:guideLst>
        <p:guide orient="horz" pos="2905"/>
        <p:guide pos="218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gp2590149\Desktop\Comunica&#231;&#227;o%20Externa_PP\PP_Balan&#231;oPCRJ\Tabelas\PP_Or&#231;amento2012_V04_10042012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gp2590149\Desktop\Comunica&#231;&#227;o%20Externa_PP\PP_Balan&#231;oPCRJ\Tabelas\PP_Or&#231;amento2012_V03_11112011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gp2590149\Desktop\Comunica&#231;&#227;o%20Externa_PP\PP_Balan&#231;oPCRJ\Tabelas\PP_Or&#231;amento2012_V04_10042012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lang="en-US"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('Tipo de Gasto 2'!$B$26,'Tipo de Gasto 2'!$D$26)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('Tipo de Gasto 2'!$C$27,'Tipo de Gasto 2'!$E$27)</c:f>
              <c:numCache>
                <c:formatCode>0.0%</c:formatCode>
                <c:ptCount val="2"/>
                <c:pt idx="0">
                  <c:v>0.48690820927707151</c:v>
                </c:pt>
                <c:pt idx="1">
                  <c:v>0.42372632327146836</c:v>
                </c:pt>
              </c:numCache>
            </c:numRef>
          </c:val>
        </c:ser>
        <c:ser>
          <c:idx val="1"/>
          <c:order val="1"/>
          <c:spPr>
            <a:solidFill>
              <a:schemeClr val="tx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lang="en-US" sz="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('Tipo de Gasto 2'!$B$26,'Tipo de Gasto 2'!$D$26)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('Tipo de Gasto 2'!$C$28,'Tipo de Gasto 2'!$E$28)</c:f>
              <c:numCache>
                <c:formatCode>0.0%</c:formatCode>
                <c:ptCount val="2"/>
                <c:pt idx="0">
                  <c:v>2.9614402226676724E-2</c:v>
                </c:pt>
                <c:pt idx="1">
                  <c:v>2.6010236447580409E-2</c:v>
                </c:pt>
              </c:numCache>
            </c:numRef>
          </c:val>
        </c:ser>
        <c:overlap val="100"/>
        <c:axId val="146154240"/>
        <c:axId val="146155776"/>
      </c:barChart>
      <c:catAx>
        <c:axId val="146154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b="1">
                <a:solidFill>
                  <a:schemeClr val="tx1"/>
                </a:solidFill>
              </a:defRPr>
            </a:pPr>
            <a:endParaRPr lang="pt-BR"/>
          </a:p>
        </c:txPr>
        <c:crossAx val="146155776"/>
        <c:crosses val="autoZero"/>
        <c:auto val="1"/>
        <c:lblAlgn val="ctr"/>
        <c:lblOffset val="100"/>
      </c:catAx>
      <c:valAx>
        <c:axId val="146155776"/>
        <c:scaling>
          <c:orientation val="minMax"/>
        </c:scaling>
        <c:delete val="1"/>
        <c:axPos val="l"/>
        <c:numFmt formatCode="0.0%" sourceLinked="1"/>
        <c:tickLblPos val="none"/>
        <c:crossAx val="146154240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percentStacked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lang="en-US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'Tipo de Gasto 1'!$D$3:$E$3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'Tipo de Gasto 1'!$D$4:$E$4</c:f>
              <c:numCache>
                <c:formatCode>0.0%</c:formatCode>
                <c:ptCount val="2"/>
                <c:pt idx="0">
                  <c:v>0.57114113250934673</c:v>
                </c:pt>
                <c:pt idx="1">
                  <c:v>0.45795038074244837</c:v>
                </c:pt>
              </c:numCache>
            </c:numRef>
          </c:val>
        </c:ser>
        <c:ser>
          <c:idx val="1"/>
          <c:order val="1"/>
          <c:spPr>
            <a:solidFill>
              <a:schemeClr val="accent1">
                <a:lumMod val="90000"/>
              </a:schemeClr>
            </a:solidFill>
          </c:spPr>
          <c:dLbls>
            <c:txPr>
              <a:bodyPr/>
              <a:lstStyle/>
              <a:p>
                <a:pPr>
                  <a:defRPr lang="en-US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'Tipo de Gasto 1'!$D$3:$E$3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'Tipo de Gasto 1'!$D$5:$E$5</c:f>
              <c:numCache>
                <c:formatCode>0.0%</c:formatCode>
                <c:ptCount val="2"/>
                <c:pt idx="0">
                  <c:v>0.25170068027210901</c:v>
                </c:pt>
                <c:pt idx="1">
                  <c:v>0.31262351874602001</c:v>
                </c:pt>
              </c:numCache>
            </c:numRef>
          </c:val>
        </c:ser>
        <c:ser>
          <c:idx val="2"/>
          <c:order val="2"/>
          <c:spPr>
            <a:solidFill>
              <a:schemeClr val="tx2">
                <a:lumMod val="50000"/>
                <a:lumOff val="50000"/>
              </a:schemeClr>
            </a:solidFill>
          </c:spPr>
          <c:dLbls>
            <c:txPr>
              <a:bodyPr/>
              <a:lstStyle/>
              <a:p>
                <a:pPr>
                  <a:defRPr lang="en-US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'Tipo de Gasto 1'!$D$3:$E$3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'Tipo de Gasto 1'!$D$6:$E$6</c:f>
              <c:numCache>
                <c:formatCode>0.0%</c:formatCode>
                <c:ptCount val="2"/>
                <c:pt idx="0">
                  <c:v>5.8158474657468727E-2</c:v>
                </c:pt>
                <c:pt idx="1">
                  <c:v>0.18583081519840011</c:v>
                </c:pt>
              </c:numCache>
            </c:numRef>
          </c:val>
        </c:ser>
        <c:ser>
          <c:idx val="3"/>
          <c:order val="3"/>
          <c:spPr>
            <a:solidFill>
              <a:schemeClr val="bg1">
                <a:lumMod val="65000"/>
              </a:schemeClr>
            </a:solidFill>
          </c:spPr>
          <c:dLbls>
            <c:txPr>
              <a:bodyPr/>
              <a:lstStyle/>
              <a:p>
                <a:pPr>
                  <a:defRPr lang="en-US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'Tipo de Gasto 1'!$D$3:$E$3</c:f>
              <c:numCache>
                <c:formatCode>General</c:formatCode>
                <c:ptCount val="2"/>
                <c:pt idx="0">
                  <c:v>2008</c:v>
                </c:pt>
                <c:pt idx="1">
                  <c:v>2012</c:v>
                </c:pt>
              </c:numCache>
            </c:numRef>
          </c:cat>
          <c:val>
            <c:numRef>
              <c:f>'Tipo de Gasto 1'!$D$7:$E$7</c:f>
              <c:numCache>
                <c:formatCode>0.0%</c:formatCode>
                <c:ptCount val="2"/>
                <c:pt idx="0">
                  <c:v>0.11899971256108108</c:v>
                </c:pt>
                <c:pt idx="1">
                  <c:v>4.3595285313135022E-2</c:v>
                </c:pt>
              </c:numCache>
            </c:numRef>
          </c:val>
        </c:ser>
        <c:overlap val="100"/>
        <c:axId val="144036992"/>
        <c:axId val="144038528"/>
      </c:barChart>
      <c:catAx>
        <c:axId val="144036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sz="1200" b="1"/>
            </a:pPr>
            <a:endParaRPr lang="pt-BR"/>
          </a:p>
        </c:txPr>
        <c:crossAx val="144038528"/>
        <c:crosses val="autoZero"/>
        <c:auto val="1"/>
        <c:lblAlgn val="ctr"/>
        <c:lblOffset val="100"/>
      </c:catAx>
      <c:valAx>
        <c:axId val="144038528"/>
        <c:scaling>
          <c:orientation val="minMax"/>
        </c:scaling>
        <c:delete val="1"/>
        <c:axPos val="l"/>
        <c:numFmt formatCode="0%" sourceLinked="1"/>
        <c:tickLblPos val="none"/>
        <c:crossAx val="144036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dPt>
            <c:idx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noFill/>
              <a:ln>
                <a:solidFill>
                  <a:schemeClr val="tx2"/>
                </a:solidFill>
                <a:prstDash val="dashDot"/>
              </a:ln>
            </c:spPr>
          </c:dPt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4,4 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spPr/>
              <c:txPr>
                <a:bodyPr/>
                <a:lstStyle/>
                <a:p>
                  <a:pPr>
                    <a:defRPr lang="en-US" sz="11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</c:dLbl>
            <c:txPr>
              <a:bodyPr/>
              <a:lstStyle/>
              <a:p>
                <a:pPr>
                  <a:defRPr lang="en-US" sz="11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strRef>
              <c:f>Investimentos!$B$2:$G$2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Município
São Paulo</c:v>
                </c:pt>
              </c:strCache>
            </c:strRef>
          </c:cat>
          <c:val>
            <c:numRef>
              <c:f>Investimentos!$B$3:$G$3</c:f>
              <c:numCache>
                <c:formatCode>_(* #,##0.0_);_(* \(#,##0.0\);_(* "-"??_);_(@_)</c:formatCode>
                <c:ptCount val="6"/>
                <c:pt idx="0">
                  <c:v>0.60000000000000142</c:v>
                </c:pt>
                <c:pt idx="1">
                  <c:v>0.30000000000000021</c:v>
                </c:pt>
                <c:pt idx="2">
                  <c:v>1.4</c:v>
                </c:pt>
                <c:pt idx="3">
                  <c:v>3.0789684419999999</c:v>
                </c:pt>
                <c:pt idx="4">
                  <c:v>3.9028691559999977</c:v>
                </c:pt>
                <c:pt idx="5">
                  <c:v>4.5999999999999996</c:v>
                </c:pt>
              </c:numCache>
            </c:numRef>
          </c:val>
        </c:ser>
        <c:ser>
          <c:idx val="1"/>
          <c:order val="1"/>
          <c:spPr>
            <a:ln>
              <a:solidFill>
                <a:schemeClr val="tx2"/>
              </a:solidFill>
            </a:ln>
          </c:spPr>
          <c:dLbls>
            <c:txPr>
              <a:bodyPr/>
              <a:lstStyle/>
              <a:p>
                <a:pPr>
                  <a:defRPr lang="en-US" sz="11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</c:dLbls>
          <c:cat>
            <c:strRef>
              <c:f>Investimentos!$B$2:$G$2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Município
São Paulo</c:v>
                </c:pt>
              </c:strCache>
            </c:strRef>
          </c:cat>
          <c:val>
            <c:numRef>
              <c:f>Investimentos!$B$4:$G$4</c:f>
              <c:numCache>
                <c:formatCode>General</c:formatCode>
                <c:ptCount val="6"/>
                <c:pt idx="4" formatCode="_(* #,##0.0_);_(* \(#,##0.0\);_(* &quot;-&quot;??_);_(@_)">
                  <c:v>1.2</c:v>
                </c:pt>
              </c:numCache>
            </c:numRef>
          </c:val>
        </c:ser>
        <c:overlap val="100"/>
        <c:axId val="143967744"/>
        <c:axId val="143969280"/>
      </c:barChart>
      <c:catAx>
        <c:axId val="14396774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sz="1050" b="1"/>
            </a:pPr>
            <a:endParaRPr lang="pt-BR"/>
          </a:p>
        </c:txPr>
        <c:crossAx val="143969280"/>
        <c:crosses val="autoZero"/>
        <c:auto val="1"/>
        <c:lblAlgn val="ctr"/>
        <c:lblOffset val="100"/>
      </c:catAx>
      <c:valAx>
        <c:axId val="143969280"/>
        <c:scaling>
          <c:orientation val="minMax"/>
        </c:scaling>
        <c:delete val="1"/>
        <c:axPos val="l"/>
        <c:numFmt formatCode="_(* #,##0.0_);_(* \(#,##0.0\);_(* &quot;-&quot;??_);_(@_)" sourceLinked="1"/>
        <c:tickLblPos val="none"/>
        <c:crossAx val="143967744"/>
        <c:crosses val="autoZero"/>
        <c:crossBetween val="between"/>
      </c:valAx>
    </c:plotArea>
    <c:plotVisOnly val="1"/>
    <c:dispBlanksAs val="gap"/>
  </c:chart>
  <c:externalData r:id="rId2"/>
</c:chartSpace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1188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6" tIns="46069" rIns="92136" bIns="46069" numCol="1" anchor="b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b="0">
                <a:solidFill>
                  <a:schemeClr val="tx1"/>
                </a:solidFill>
                <a:latin typeface="Arial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501188"/>
            <a:ext cx="291465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6" tIns="46069" rIns="92136" bIns="46069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012FF86-4077-4CCC-9698-42A1C1B864F5}" type="slidenum">
              <a:rPr lang="en-US" altLang="zh-CN"/>
              <a:pPr>
                <a:defRPr/>
              </a:pPr>
              <a:t>‹nº›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0413" y="576263"/>
            <a:ext cx="5414962" cy="4060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61975" y="4954588"/>
            <a:ext cx="59086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altLang="zh-CN" noProof="0" smtClean="0"/>
              <a:t>Click to edit Master text styles</a:t>
            </a:r>
          </a:p>
          <a:p>
            <a:pPr lvl="1"/>
            <a:r>
              <a:rPr lang="pt-BR" altLang="zh-CN" noProof="0" smtClean="0"/>
              <a:t>Second level</a:t>
            </a:r>
          </a:p>
          <a:p>
            <a:pPr lvl="2"/>
            <a:r>
              <a:rPr lang="pt-BR" altLang="zh-CN" noProof="0" smtClean="0"/>
              <a:t>Third level</a:t>
            </a:r>
          </a:p>
          <a:p>
            <a:pPr lvl="3"/>
            <a:r>
              <a:rPr lang="pt-BR" altLang="zh-CN" noProof="0" smtClean="0"/>
              <a:t>Fourth level</a:t>
            </a:r>
          </a:p>
          <a:p>
            <a:pPr lvl="4"/>
            <a:r>
              <a:rPr lang="pt-BR" altLang="zh-CN" noProof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88075" y="8853488"/>
            <a:ext cx="55086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D23561D-B816-49B9-A47F-8447E14E9D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434138" y="101600"/>
            <a:ext cx="304800" cy="1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800" b="0">
                <a:solidFill>
                  <a:schemeClr val="tx1"/>
                </a:solidFill>
                <a:latin typeface="Arial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92175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114300" indent="-112713" algn="l" defTabSz="89217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296863" indent="-177800" algn="l" defTabSz="892175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423863" indent="-122238" algn="l" defTabSz="892175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539750" indent="-111125" algn="l" defTabSz="892175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5112" algn="l" defTabSz="9140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34" algn="l" defTabSz="9140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58" algn="l" defTabSz="9140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80" algn="l" defTabSz="9140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9302AB-2139-4ADB-A343-573C8A70B34E}" type="slidenum">
              <a:rPr lang="pt-BR">
                <a:latin typeface="Arial" charset="0"/>
              </a:rPr>
              <a:pPr/>
              <a:t>0</a:t>
            </a:fld>
            <a:endParaRPr lang="pt-BR">
              <a:latin typeface="Arial" charset="0"/>
            </a:endParaRPr>
          </a:p>
        </p:txBody>
      </p:sp>
      <p:sp>
        <p:nvSpPr>
          <p:cNvPr id="54275" name="Rectangle 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61975" y="4954588"/>
            <a:ext cx="5908675" cy="246062"/>
          </a:xfrm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32678CF2-1488-4C01-92F8-D6CDAE0D55E3}" type="slidenum">
              <a:rPr lang="en-US">
                <a:solidFill>
                  <a:schemeClr val="tx1"/>
                </a:solidFill>
              </a:rPr>
              <a:pPr algn="r"/>
              <a:t>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349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B07A2A72-9126-45CB-836D-E5C8F4042F5E}" type="slidenum">
              <a:rPr lang="en-US">
                <a:solidFill>
                  <a:schemeClr val="tx1"/>
                </a:solidFill>
              </a:rPr>
              <a:pPr algn="r"/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451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9B27DFA7-067B-4341-9DBE-49F3C371E8B4}" type="slidenum">
              <a:rPr lang="en-US">
                <a:solidFill>
                  <a:schemeClr val="tx1"/>
                </a:solidFill>
              </a:rPr>
              <a:pPr algn="r"/>
              <a:t>11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5541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486117C-5187-4F75-8489-C25B7B570FBD}" type="slidenum">
              <a:rPr lang="en-US">
                <a:solidFill>
                  <a:schemeClr val="tx1"/>
                </a:solidFill>
              </a:rPr>
              <a:pPr algn="r"/>
              <a:t>12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656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9A13-75F5-40C7-8DB2-D2536A11CD07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209F648-651C-47C1-B3A8-ED09C19DA10A}" type="slidenum">
              <a:rPr lang="en-US">
                <a:solidFill>
                  <a:srgbClr val="000000"/>
                </a:solidFill>
              </a:rPr>
              <a:pPr algn="r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67590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05DE675-20B5-41E8-B8B7-35CF2C7473A9}" type="slidenum">
              <a:rPr lang="en-US">
                <a:solidFill>
                  <a:schemeClr val="tx1"/>
                </a:solidFill>
              </a:rPr>
              <a:pPr algn="r"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861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427C18FF-2E41-490B-A983-C927C4F0C35C}" type="slidenum">
              <a:rPr lang="en-US">
                <a:solidFill>
                  <a:schemeClr val="tx1"/>
                </a:solidFill>
              </a:rPr>
              <a:pPr algn="r"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963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644C01F-7C35-4E7C-94D7-1548D7C560A9}" type="slidenum">
              <a:rPr lang="en-US">
                <a:solidFill>
                  <a:schemeClr val="tx1"/>
                </a:solidFill>
              </a:rPr>
              <a:pPr algn="r"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0661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B3F3795F-7C67-4013-AAF3-719C9BFA1F81}" type="slidenum">
              <a:rPr lang="en-US">
                <a:solidFill>
                  <a:schemeClr val="tx1"/>
                </a:solidFill>
              </a:rPr>
              <a:pPr algn="r"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168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7210B2EE-2722-4F9C-B372-7D3D0CF17A97}" type="slidenum">
              <a:rPr lang="en-US">
                <a:solidFill>
                  <a:schemeClr val="tx1"/>
                </a:solidFill>
              </a:rPr>
              <a:pPr algn="r"/>
              <a:t>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2709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F4B0F1-97E9-48A6-A0CE-E0070921500C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81CE973A-3F03-43EB-BFC2-F6AD4C6842AD}" type="slidenum">
              <a:rPr lang="en-US">
                <a:solidFill>
                  <a:srgbClr val="000000"/>
                </a:solidFill>
              </a:rPr>
              <a:pPr algn="r"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55302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EFE5685-CEDB-44D3-8E55-9D6E78D2441B}" type="slidenum">
              <a:rPr lang="en-US">
                <a:solidFill>
                  <a:schemeClr val="tx1"/>
                </a:solidFill>
              </a:rPr>
              <a:pPr algn="r"/>
              <a:t>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373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9D05848-3B66-4BD2-BBD4-337531922080}" type="slidenum">
              <a:rPr lang="en-US">
                <a:solidFill>
                  <a:schemeClr val="tx1"/>
                </a:solidFill>
              </a:rPr>
              <a:pPr algn="r"/>
              <a:t>20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475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509DA4CA-71BA-476A-AB73-34CDE1472608}" type="slidenum">
              <a:rPr lang="en-US">
                <a:solidFill>
                  <a:schemeClr val="tx1"/>
                </a:solidFill>
              </a:rPr>
              <a:pPr algn="r"/>
              <a:t>21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5781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4AD2060C-399A-42B0-AAE9-9DCA4BCE95A4}" type="slidenum">
              <a:rPr lang="en-US">
                <a:solidFill>
                  <a:schemeClr val="tx1"/>
                </a:solidFill>
              </a:rPr>
              <a:pPr algn="r"/>
              <a:t>22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680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2605D-670F-4C1D-B5E7-81C1F804FD73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7A00EFF-C2D9-4038-AF9B-39EC6E0F22F1}" type="slidenum">
              <a:rPr lang="en-US">
                <a:solidFill>
                  <a:srgbClr val="000000"/>
                </a:solidFill>
              </a:rPr>
              <a:pPr algn="r"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77830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1D732CAA-4205-4BD6-BB65-3C34D8A4F6EE}" type="slidenum">
              <a:rPr lang="en-US">
                <a:solidFill>
                  <a:schemeClr val="tx1"/>
                </a:solidFill>
              </a:rPr>
              <a:pPr algn="r"/>
              <a:t>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885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4883744B-3AE4-488F-A133-F3DD1AA9A6AF}" type="slidenum">
              <a:rPr lang="en-US">
                <a:solidFill>
                  <a:schemeClr val="tx1"/>
                </a:solidFill>
              </a:rPr>
              <a:pPr algn="r"/>
              <a:t>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987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30BB3-B48E-43B1-ABB5-CCE67FBA2A65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893E367C-C01D-40FB-B389-AF94726AA026}" type="slidenum">
              <a:rPr lang="en-US">
                <a:solidFill>
                  <a:srgbClr val="000000"/>
                </a:solidFill>
              </a:rPr>
              <a:pPr algn="r"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80902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0049709-E293-4ED9-8848-3C74C53E7824}" type="slidenum">
              <a:rPr lang="en-US">
                <a:solidFill>
                  <a:schemeClr val="tx1"/>
                </a:solidFill>
              </a:rPr>
              <a:pPr algn="r"/>
              <a:t>27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192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342754D-389E-4803-866E-F53408923F94}" type="slidenum">
              <a:rPr lang="en-US">
                <a:solidFill>
                  <a:schemeClr val="tx1"/>
                </a:solidFill>
              </a:rPr>
              <a:pPr algn="r"/>
              <a:t>28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2949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8AE41100-F56E-41F5-9B25-CF43C631B099}" type="slidenum">
              <a:rPr lang="en-US">
                <a:solidFill>
                  <a:schemeClr val="tx1"/>
                </a:solidFill>
              </a:rPr>
              <a:pPr algn="r"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5632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52760F3C-F6C8-4370-9161-DFA3050FFA04}" type="slidenum">
              <a:rPr lang="en-US">
                <a:solidFill>
                  <a:schemeClr val="tx1"/>
                </a:solidFill>
              </a:rPr>
              <a:pPr algn="r"/>
              <a:t>29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397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64776285-2943-455C-B4CE-4CCC0C5D5D29}" type="slidenum">
              <a:rPr lang="en-US">
                <a:solidFill>
                  <a:schemeClr val="tx1"/>
                </a:solidFill>
              </a:rPr>
              <a:pPr algn="r"/>
              <a:t>30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499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BDC2ADE-B14C-4FE3-A8F3-4DBE2200D16B}" type="slidenum">
              <a:rPr lang="en-US">
                <a:solidFill>
                  <a:schemeClr val="tx1"/>
                </a:solidFill>
              </a:rPr>
              <a:pPr algn="r"/>
              <a:t>31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6021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08EA6842-59CD-4CAB-9034-86C9377FE03D}" type="slidenum">
              <a:rPr lang="en-US">
                <a:solidFill>
                  <a:schemeClr val="tx1"/>
                </a:solidFill>
              </a:rPr>
              <a:pPr algn="r"/>
              <a:t>32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704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51CD4231-B223-499C-B28F-4EADF81C0C16}" type="slidenum">
              <a:rPr lang="en-US">
                <a:solidFill>
                  <a:schemeClr val="tx1"/>
                </a:solidFill>
              </a:rPr>
              <a:pPr algn="r"/>
              <a:t>33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8069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AC14866F-89BF-41AD-AE18-A2D969014D0C}" type="slidenum">
              <a:rPr lang="en-US">
                <a:solidFill>
                  <a:schemeClr val="tx1"/>
                </a:solidFill>
              </a:rPr>
              <a:pPr algn="r"/>
              <a:t>34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89093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0B67D-D492-440A-936D-B3CCB1169F66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940BBE85-02BF-4F3A-91CF-06A6DA44CE55}" type="slidenum">
              <a:rPr lang="en-US">
                <a:solidFill>
                  <a:srgbClr val="000000"/>
                </a:solidFill>
              </a:rPr>
              <a:pPr algn="r"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90118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BC346-9836-4ECE-B50B-6602087BBBAE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36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DE6FE2C6-B9AE-4207-8DEA-4EFFB5354762}" type="slidenum">
              <a:rPr lang="en-US">
                <a:solidFill>
                  <a:srgbClr val="000000"/>
                </a:solidFill>
              </a:rPr>
              <a:pPr algn="r"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91142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0E02D0-A34F-412F-9DAE-3B02EE693EF9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37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647B3314-95AD-4C70-8BDC-94D9A37B9F02}" type="slidenum">
              <a:rPr lang="en-US">
                <a:solidFill>
                  <a:srgbClr val="000000"/>
                </a:solidFill>
              </a:rPr>
              <a:pPr algn="r"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92166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D4445-52E8-4BDC-8AE1-C21D8B9EB110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38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55E54EEA-AB1D-4D8B-9A02-713291F167CB}" type="slidenum">
              <a:rPr lang="en-US">
                <a:solidFill>
                  <a:srgbClr val="000000"/>
                </a:solidFill>
              </a:rPr>
              <a:pPr algn="r"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93190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9AB05CDC-5397-4226-B585-F3FD921BA07B}" type="slidenum">
              <a:rPr lang="en-US">
                <a:solidFill>
                  <a:schemeClr val="tx1"/>
                </a:solidFill>
              </a:rPr>
              <a:pPr algn="r"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57349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A111CB-AE75-4967-AFCD-2F7738ECA2DC}" type="slidenum">
              <a:rPr lang="pt-BR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3A8C95E8-36DA-4602-8262-ECBB26493396}" type="slidenum">
              <a:rPr lang="en-US">
                <a:solidFill>
                  <a:srgbClr val="000000"/>
                </a:solidFill>
              </a:rPr>
              <a:pPr algn="r"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59363"/>
            <a:ext cx="5697537" cy="246062"/>
          </a:xfrm>
          <a:noFill/>
          <a:ln/>
        </p:spPr>
        <p:txBody>
          <a:bodyPr/>
          <a:lstStyle/>
          <a:p>
            <a:pPr defTabSz="895350" eaLnBrk="1" hangingPunct="1"/>
            <a:endParaRPr lang="pt-BR" smtClean="0"/>
          </a:p>
        </p:txBody>
      </p:sp>
      <p:sp>
        <p:nvSpPr>
          <p:cNvPr id="58374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AF422BC9-330D-4220-B9E7-0D61664F3929}" type="slidenum">
              <a:rPr lang="en-US">
                <a:solidFill>
                  <a:schemeClr val="tx1"/>
                </a:solidFill>
              </a:rPr>
              <a:pPr algn="r"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59397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10D74595-513C-4591-ACE9-29322738DD02}" type="slidenum">
              <a:rPr lang="en-US">
                <a:solidFill>
                  <a:schemeClr val="tx1"/>
                </a:solidFill>
              </a:rPr>
              <a:pPr algn="r"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0421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CD4AE3A0-F6C4-4B7F-A4ED-4799D92CA1CC}" type="slidenum">
              <a:rPr lang="en-US">
                <a:solidFill>
                  <a:schemeClr val="tx1"/>
                </a:solidFill>
              </a:rPr>
              <a:pPr algn="r"/>
              <a:t>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1445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6188075" y="8855075"/>
            <a:ext cx="5508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r"/>
            <a:fld id="{99D3E941-630E-4D33-96CA-E2655EBCB0E4}" type="slidenum">
              <a:rPr lang="en-US">
                <a:solidFill>
                  <a:schemeClr val="tx1"/>
                </a:solidFill>
              </a:rPr>
              <a:pPr algn="r"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881063"/>
            <a:ext cx="5189537" cy="38925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5064125"/>
            <a:ext cx="5697537" cy="246063"/>
          </a:xfrm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62469" name="McK Separator"/>
          <p:cNvSpPr>
            <a:spLocks noChangeShapeType="1"/>
          </p:cNvSpPr>
          <p:nvPr/>
        </p:nvSpPr>
        <p:spPr bwMode="auto">
          <a:xfrm>
            <a:off x="830263" y="1400175"/>
            <a:ext cx="530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2190" tIns="46095" rIns="92190" bIns="46095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4940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900">
                <a:solidFill>
                  <a:schemeClr val="tx1"/>
                </a:solidFill>
                <a:latin typeface="Arial" pitchFamily="34" charset="0"/>
              </a:rPr>
              <a:t>Last Modified 28/03/2009 04:21:06 E. South America Standard Time</a:t>
            </a:r>
            <a:endParaRPr lang="pt-BR" altLang="zh-CN" sz="9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48126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00">
                <a:solidFill>
                  <a:schemeClr val="tx1"/>
                </a:solidFill>
                <a:latin typeface="Arial" pitchFamily="34" charset="0"/>
              </a:rPr>
              <a:t>Printed 12/3/2009 14:58:11 Hora oficial do Brasil</a:t>
            </a:r>
          </a:p>
        </p:txBody>
      </p:sp>
      <p:sp>
        <p:nvSpPr>
          <p:cNvPr id="6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7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00" b="1">
                <a:solidFill>
                  <a:schemeClr val="tx1"/>
                </a:solidFill>
                <a:latin typeface="Arial" pitchFamily="34" charset="0"/>
              </a:rPr>
              <a:t>WORKING DRAFT</a:t>
            </a:r>
          </a:p>
        </p:txBody>
      </p:sp>
      <p:grpSp>
        <p:nvGrpSpPr>
          <p:cNvPr id="7" name="McK Title Elements"/>
          <p:cNvGrpSpPr>
            <a:grpSpLocks/>
          </p:cNvGrpSpPr>
          <p:nvPr/>
        </p:nvGrpSpPr>
        <p:grpSpPr bwMode="auto">
          <a:xfrm>
            <a:off x="2640013" y="4930775"/>
            <a:ext cx="5213350" cy="1155700"/>
            <a:chOff x="1663" y="3106"/>
            <a:chExt cx="3284" cy="728"/>
          </a:xfrm>
        </p:grpSpPr>
        <p:sp>
          <p:nvSpPr>
            <p:cNvPr id="8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r>
                <a:rPr lang="pt-BR" altLang="zh-CN" sz="1400">
                  <a:solidFill>
                    <a:schemeClr val="tx1"/>
                  </a:solidFill>
                  <a:latin typeface="Arial" pitchFamily="34" charset="0"/>
                </a:rPr>
                <a:t>Tipo de documento</a:t>
              </a:r>
            </a:p>
          </p:txBody>
        </p:sp>
        <p:sp>
          <p:nvSpPr>
            <p:cNvPr id="9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altLang="zh-CN" sz="1400">
                  <a:solidFill>
                    <a:schemeClr val="tx1"/>
                  </a:solidFill>
                  <a:latin typeface="Arial" pitchFamily="34" charset="0"/>
                </a:rPr>
                <a:t>Data</a:t>
              </a:r>
            </a:p>
          </p:txBody>
        </p:sp>
        <p:sp>
          <p:nvSpPr>
            <p:cNvPr id="10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679"/>
              <a:ext cx="328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defTabSz="801688" eaLnBrk="0" hangingPunct="0">
                <a:defRPr/>
              </a:pPr>
              <a:r>
                <a:rPr lang="pt-BR" altLang="zh-CN" sz="800">
                  <a:solidFill>
                    <a:schemeClr val="tx1"/>
                  </a:solidFill>
                  <a:latin typeface="Arial" pitchFamily="34" charset="0"/>
                </a:rPr>
                <a:t>CONFIDENCIAL E DE PROPRIEDADE EXCLUSIVA</a:t>
              </a:r>
            </a:p>
            <a:p>
              <a:pPr defTabSz="801688" eaLnBrk="0" hangingPunct="0">
                <a:defRPr/>
              </a:pPr>
              <a:r>
                <a:rPr lang="pt-BR" altLang="zh-CN" sz="800">
                  <a:solidFill>
                    <a:schemeClr val="tx1"/>
                  </a:solidFill>
                  <a:latin typeface="Arial" pitchFamily="34" charset="0"/>
                </a:rPr>
                <a:t>A utilização deste material sem a permissão expressa da McKinsey &amp; Company é estritamente proibida</a:t>
              </a:r>
            </a:p>
          </p:txBody>
        </p:sp>
      </p:grpSp>
      <p:pic>
        <p:nvPicPr>
          <p:cNvPr id="11" name="TitleBottomBarBW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2013" y="6446838"/>
            <a:ext cx="1633537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>
              <a:defRPr/>
            </a:pPr>
            <a:endParaRPr lang="pt-BR" sz="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78413" y="6435725"/>
            <a:ext cx="32543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93763">
              <a:defRPr/>
            </a:pPr>
            <a:r>
              <a:rPr lang="pt-BR" altLang="zh-CN" sz="1000" b="1">
                <a:solidFill>
                  <a:schemeClr val="tx2"/>
                </a:solidFill>
                <a:latin typeface="Arial" pitchFamily="34" charset="0"/>
              </a:rPr>
              <a:t>Prefeitura do Rio de Janeiro | Secretaria da Casa Civil</a:t>
            </a: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40017" y="2133606"/>
            <a:ext cx="4935537" cy="492443"/>
          </a:xfrm>
        </p:spPr>
        <p:txBody>
          <a:bodyPr/>
          <a:lstStyle>
            <a:lvl1pPr>
              <a:defRPr sz="3200" b="0"/>
            </a:lvl1pPr>
          </a:lstStyle>
          <a:p>
            <a:r>
              <a:rPr lang="pt-BR" altLang="zh-CN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40017" y="3867150"/>
            <a:ext cx="4935537" cy="215444"/>
          </a:xfrm>
        </p:spPr>
        <p:txBody>
          <a:bodyPr/>
          <a:lstStyle>
            <a:lvl1pPr>
              <a:defRPr sz="1400"/>
            </a:lvl1pPr>
          </a:lstStyle>
          <a:p>
            <a:r>
              <a:rPr lang="pt-BR" altLang="zh-CN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53814" y="1951038"/>
            <a:ext cx="3200876" cy="1222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1FB8-E71D-43B2-A2D7-3EBB25D77EF9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2832" y="230194"/>
            <a:ext cx="584775" cy="2943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637" y="230194"/>
            <a:ext cx="1477328" cy="2943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78288-E42E-45D4-BAFF-46B5C2B963A8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5" y="230194"/>
            <a:ext cx="8618537" cy="301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52565" y="1951044"/>
            <a:ext cx="4302125" cy="246221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2D99-BE62-4CCD-8874-390A1CF27547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5" y="230194"/>
            <a:ext cx="8618537" cy="301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52565" y="1951044"/>
            <a:ext cx="4302125" cy="246221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CB9DE-6B62-485B-ACC6-BDC41E0D2BC7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king Draft" hidden="1"/>
          <p:cNvSpPr txBox="1">
            <a:spLocks noChangeArrowheads="1"/>
          </p:cNvSpPr>
          <p:nvPr/>
        </p:nvSpPr>
        <p:spPr bwMode="auto">
          <a:xfrm>
            <a:off x="2640013" y="498475"/>
            <a:ext cx="34940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900">
                <a:solidFill>
                  <a:srgbClr val="000000"/>
                </a:solidFill>
                <a:latin typeface="Arial" pitchFamily="34" charset="0"/>
              </a:rPr>
              <a:t>Last Modified 28/03/2009 04:21:06 E. South America Standard Time</a:t>
            </a:r>
            <a:endParaRPr lang="pt-BR" altLang="zh-CN" sz="9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" name="Printed" hidden="1"/>
          <p:cNvSpPr txBox="1">
            <a:spLocks noChangeArrowheads="1"/>
          </p:cNvSpPr>
          <p:nvPr/>
        </p:nvSpPr>
        <p:spPr bwMode="auto">
          <a:xfrm>
            <a:off x="2640013" y="655638"/>
            <a:ext cx="248126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00">
                <a:solidFill>
                  <a:srgbClr val="000000"/>
                </a:solidFill>
                <a:latin typeface="Arial" pitchFamily="34" charset="0"/>
              </a:rPr>
              <a:t>Printed 12/3/2009 14:58:11 Hora oficial do Brasil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40013" y="342900"/>
            <a:ext cx="99377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900" b="1">
                <a:solidFill>
                  <a:srgbClr val="000000"/>
                </a:solidFill>
                <a:latin typeface="Arial" pitchFamily="34" charset="0"/>
              </a:rPr>
              <a:t>WORKING DRAFT</a:t>
            </a:r>
          </a:p>
        </p:txBody>
      </p:sp>
      <p:grpSp>
        <p:nvGrpSpPr>
          <p:cNvPr id="5" name="McK Title Elements"/>
          <p:cNvGrpSpPr>
            <a:grpSpLocks/>
          </p:cNvGrpSpPr>
          <p:nvPr/>
        </p:nvGrpSpPr>
        <p:grpSpPr bwMode="auto">
          <a:xfrm>
            <a:off x="2640013" y="4930775"/>
            <a:ext cx="5213350" cy="1155700"/>
            <a:chOff x="1663" y="3106"/>
            <a:chExt cx="3284" cy="728"/>
          </a:xfrm>
        </p:grpSpPr>
        <p:sp>
          <p:nvSpPr>
            <p:cNvPr id="6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>
                <a:defRPr/>
              </a:pPr>
              <a:r>
                <a:rPr lang="pt-BR" altLang="zh-CN" sz="1400">
                  <a:solidFill>
                    <a:srgbClr val="000000"/>
                  </a:solidFill>
                  <a:latin typeface="Arial" pitchFamily="34" charset="0"/>
                </a:rPr>
                <a:t>Tipo de documento</a:t>
              </a:r>
            </a:p>
          </p:txBody>
        </p:sp>
        <p:sp>
          <p:nvSpPr>
            <p:cNvPr id="7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pt-BR" altLang="zh-CN" sz="1400">
                  <a:solidFill>
                    <a:srgbClr val="000000"/>
                  </a:solidFill>
                  <a:latin typeface="Arial" pitchFamily="34" charset="0"/>
                </a:rPr>
                <a:t>Data</a:t>
              </a:r>
            </a:p>
          </p:txBody>
        </p:sp>
        <p:sp>
          <p:nvSpPr>
            <p:cNvPr id="8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679"/>
              <a:ext cx="328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>
              <a:spAutoFit/>
            </a:bodyPr>
            <a:lstStyle/>
            <a:p>
              <a:pPr defTabSz="801688" eaLnBrk="0" hangingPunct="0">
                <a:defRPr/>
              </a:pPr>
              <a:r>
                <a:rPr lang="pt-BR" altLang="zh-CN" sz="800">
                  <a:solidFill>
                    <a:srgbClr val="000000"/>
                  </a:solidFill>
                  <a:latin typeface="Arial" pitchFamily="34" charset="0"/>
                </a:rPr>
                <a:t>CONFIDENCIAL E DE PROPRIEDADE EXCLUSIVA</a:t>
              </a:r>
            </a:p>
            <a:p>
              <a:pPr defTabSz="801688" eaLnBrk="0" hangingPunct="0">
                <a:defRPr/>
              </a:pPr>
              <a:r>
                <a:rPr lang="pt-BR" altLang="zh-CN" sz="800">
                  <a:solidFill>
                    <a:srgbClr val="000000"/>
                  </a:solidFill>
                  <a:latin typeface="Arial" pitchFamily="34" charset="0"/>
                </a:rPr>
                <a:t>A utilização deste material sem a permissão expressa da McKinsey &amp; Company é estritamente proibida</a:t>
              </a:r>
            </a:p>
          </p:txBody>
        </p:sp>
      </p:grpSp>
      <p:pic>
        <p:nvPicPr>
          <p:cNvPr id="9" name="TitleBottomBarBW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2013" y="6446838"/>
            <a:ext cx="1633537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>
              <a:defRPr/>
            </a:pPr>
            <a:endParaRPr lang="pt-BR" sz="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SlideLogoText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5078413" y="6435725"/>
            <a:ext cx="32543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93763">
              <a:defRPr/>
            </a:pPr>
            <a:r>
              <a:rPr lang="pt-BR" altLang="zh-CN" sz="1000" b="1">
                <a:solidFill>
                  <a:srgbClr val="002960"/>
                </a:solidFill>
                <a:latin typeface="Arial" pitchFamily="34" charset="0"/>
              </a:rPr>
              <a:t>Prefeitura do Rio de Janeiro | Secretaria da Casa Civil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2108" y="2088018"/>
            <a:ext cx="7617222" cy="1440761"/>
          </a:xfrm>
          <a:prstGeom prst="rect">
            <a:avLst/>
          </a:prstGeom>
        </p:spPr>
        <p:txBody>
          <a:bodyPr lIns="89595" tIns="44798" rIns="89595" bIns="44798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4216" y="3808836"/>
            <a:ext cx="6273007" cy="1717710"/>
          </a:xfrm>
          <a:prstGeom prst="rect">
            <a:avLst/>
          </a:prstGeom>
        </p:spPr>
        <p:txBody>
          <a:bodyPr lIns="89595" tIns="44798" rIns="89595" bIns="4479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7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5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9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7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5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47675" y="6254750"/>
            <a:ext cx="2090738" cy="333375"/>
          </a:xfrm>
          <a:prstGeom prst="rect">
            <a:avLst/>
          </a:prstGeom>
        </p:spPr>
        <p:txBody>
          <a:bodyPr vert="horz" wrap="square" lIns="89595" tIns="44798" rIns="89595" bIns="44798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BAF558E-0E77-4E43-A653-C41847D9A066}" type="datetime1">
              <a:rPr lang="pt-BR"/>
              <a:pPr>
                <a:defRPr/>
              </a:pPr>
              <a:t>31/08/2018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0" y="6229350"/>
            <a:ext cx="8961438" cy="492125"/>
          </a:xfrm>
          <a:prstGeom prst="rect">
            <a:avLst/>
          </a:prstGeom>
        </p:spPr>
        <p:txBody>
          <a:bodyPr lIns="89595" tIns="44798" rIns="89595" bIns="44798"/>
          <a:lstStyle>
            <a:lvl1pPr>
              <a:defRPr>
                <a:latin typeface="Arial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751763" y="6297613"/>
            <a:ext cx="1209675" cy="423862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r>
              <a:rPr lang="pt-BR"/>
              <a:t>1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47675" y="6254750"/>
            <a:ext cx="2090738" cy="333375"/>
          </a:xfrm>
          <a:prstGeom prst="rect">
            <a:avLst/>
          </a:prstGeom>
        </p:spPr>
        <p:txBody>
          <a:bodyPr vert="horz" wrap="square" lIns="89595" tIns="44798" rIns="89595" bIns="44798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CCB1111-D119-4648-8F73-7B5D7F835AA4}" type="datetime1">
              <a:rPr lang="pt-BR"/>
              <a:pPr>
                <a:defRPr/>
              </a:pPr>
              <a:t>31/08/2018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0" y="6229350"/>
            <a:ext cx="8961438" cy="492125"/>
          </a:xfrm>
          <a:prstGeom prst="rect">
            <a:avLst/>
          </a:prstGeom>
        </p:spPr>
        <p:txBody>
          <a:bodyPr lIns="89595" tIns="44798" rIns="89595" bIns="44798"/>
          <a:lstStyle>
            <a:lvl1pPr>
              <a:defRPr>
                <a:latin typeface="Arial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D4AD7B-2019-4AB0-8715-AFC500254C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961438" cy="1120246"/>
          </a:xfrm>
          <a:prstGeom prst="rect">
            <a:avLst/>
          </a:prstGeom>
          <a:noFill/>
        </p:spPr>
        <p:txBody>
          <a:bodyPr lIns="89595" tIns="44798" rIns="89595" bIns="44798"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8072" y="1568349"/>
            <a:ext cx="8065294" cy="4435863"/>
          </a:xfrm>
          <a:prstGeom prst="rect">
            <a:avLst/>
          </a:prstGeom>
        </p:spPr>
        <p:txBody>
          <a:bodyPr lIns="89595" tIns="44798" rIns="89595" bIns="44798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47675" y="6254750"/>
            <a:ext cx="2090738" cy="333375"/>
          </a:xfrm>
          <a:prstGeom prst="rect">
            <a:avLst/>
          </a:prstGeom>
        </p:spPr>
        <p:txBody>
          <a:bodyPr vert="horz" wrap="square" lIns="89595" tIns="44798" rIns="89595" bIns="44798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E7F63765-B32A-4422-A43F-9B45E5E39422}" type="datetime1">
              <a:rPr lang="pt-BR"/>
              <a:pPr>
                <a:defRPr/>
              </a:pPr>
              <a:t>31/08/2018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0" y="6229350"/>
            <a:ext cx="8961438" cy="4921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89595" tIns="44798" rIns="89595" bIns="44798"/>
          <a:lstStyle>
            <a:lvl1pPr>
              <a:defRPr>
                <a:latin typeface="Arial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6C29D7-9020-4635-971A-9BE7B46DFA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01" y="100521"/>
            <a:ext cx="8657722" cy="817820"/>
          </a:xfrm>
          <a:prstGeom prst="rect">
            <a:avLst/>
          </a:prstGeom>
        </p:spPr>
        <p:txBody>
          <a:bodyPr lIns="81541" tIns="40772" rIns="81541" bIns="40772"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18FFF-10DF-4B5A-999B-9A91C08A7F0D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31" y="4319591"/>
            <a:ext cx="7616825" cy="123110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031" y="4002859"/>
            <a:ext cx="7616825" cy="31673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2" indent="0">
              <a:buNone/>
              <a:defRPr sz="1800"/>
            </a:lvl2pPr>
            <a:lvl3pPr marL="914044" indent="0">
              <a:buNone/>
              <a:defRPr sz="1600"/>
            </a:lvl3pPr>
            <a:lvl4pPr marL="1371068" indent="0">
              <a:buNone/>
              <a:defRPr sz="1400"/>
            </a:lvl4pPr>
            <a:lvl5pPr marL="1828091" indent="0">
              <a:buNone/>
              <a:defRPr sz="1400"/>
            </a:lvl5pPr>
            <a:lvl6pPr marL="2285112" indent="0">
              <a:buNone/>
              <a:defRPr sz="1400"/>
            </a:lvl6pPr>
            <a:lvl7pPr marL="2742134" indent="0">
              <a:buNone/>
              <a:defRPr sz="1400"/>
            </a:lvl7pPr>
            <a:lvl8pPr marL="3199158" indent="0">
              <a:buNone/>
              <a:defRPr sz="1400"/>
            </a:lvl8pPr>
            <a:lvl9pPr marL="365618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1E659-E3C3-4F5C-9156-4D48DEFA8AAB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2565" y="1951045"/>
            <a:ext cx="2074862" cy="29546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9827" y="1951045"/>
            <a:ext cx="2074863" cy="29546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9A780-F303-49F6-8690-BB3D3AF24782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9" y="269880"/>
            <a:ext cx="8066088" cy="301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81" y="1393354"/>
            <a:ext cx="3959225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4" indent="0">
              <a:buNone/>
              <a:defRPr sz="1800" b="1"/>
            </a:lvl3pPr>
            <a:lvl4pPr marL="1371068" indent="0">
              <a:buNone/>
              <a:defRPr sz="1600" b="1"/>
            </a:lvl4pPr>
            <a:lvl5pPr marL="1828091" indent="0">
              <a:buNone/>
              <a:defRPr sz="1600" b="1"/>
            </a:lvl5pPr>
            <a:lvl6pPr marL="2285112" indent="0">
              <a:buNone/>
              <a:defRPr sz="1600" b="1"/>
            </a:lvl6pPr>
            <a:lvl7pPr marL="2742134" indent="0">
              <a:buNone/>
              <a:defRPr sz="1600" b="1"/>
            </a:lvl7pPr>
            <a:lvl8pPr marL="3199158" indent="0">
              <a:buNone/>
              <a:defRPr sz="1600" b="1"/>
            </a:lvl8pPr>
            <a:lvl9pPr marL="36561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681" y="2132013"/>
            <a:ext cx="3959225" cy="18158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2950" y="1393354"/>
            <a:ext cx="3960813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4" indent="0">
              <a:buNone/>
              <a:defRPr sz="1800" b="1"/>
            </a:lvl3pPr>
            <a:lvl4pPr marL="1371068" indent="0">
              <a:buNone/>
              <a:defRPr sz="1600" b="1"/>
            </a:lvl4pPr>
            <a:lvl5pPr marL="1828091" indent="0">
              <a:buNone/>
              <a:defRPr sz="1600" b="1"/>
            </a:lvl5pPr>
            <a:lvl6pPr marL="2285112" indent="0">
              <a:buNone/>
              <a:defRPr sz="1600" b="1"/>
            </a:lvl6pPr>
            <a:lvl7pPr marL="2742134" indent="0">
              <a:buNone/>
              <a:defRPr sz="1600" b="1"/>
            </a:lvl7pPr>
            <a:lvl8pPr marL="3199158" indent="0">
              <a:buNone/>
              <a:defRPr sz="1600" b="1"/>
            </a:lvl8pPr>
            <a:lvl9pPr marL="365618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2950" y="2132013"/>
            <a:ext cx="3960813" cy="18158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252D-FE16-48E9-B836-583B181FEAEE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632C-06CD-4341-8646-B019915C90B0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61559-D418-4464-9A0D-2AF68CBC8B40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773065"/>
            <a:ext cx="2947988" cy="6334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614" y="268292"/>
            <a:ext cx="5010150" cy="24006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675" y="1406525"/>
            <a:ext cx="2947988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4" indent="0">
              <a:buNone/>
              <a:defRPr sz="1000"/>
            </a:lvl3pPr>
            <a:lvl4pPr marL="1371068" indent="0">
              <a:buNone/>
              <a:defRPr sz="900"/>
            </a:lvl4pPr>
            <a:lvl5pPr marL="1828091" indent="0">
              <a:buNone/>
              <a:defRPr sz="900"/>
            </a:lvl5pPr>
            <a:lvl6pPr marL="2285112" indent="0">
              <a:buNone/>
              <a:defRPr sz="900"/>
            </a:lvl6pPr>
            <a:lvl7pPr marL="2742134" indent="0">
              <a:buNone/>
              <a:defRPr sz="900"/>
            </a:lvl7pPr>
            <a:lvl8pPr marL="3199158" indent="0">
              <a:buNone/>
              <a:defRPr sz="900"/>
            </a:lvl8pPr>
            <a:lvl9pPr marL="36561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5BAA2-5489-4F48-9E89-BDF54AA5AB8E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779" y="4944249"/>
            <a:ext cx="5376863" cy="3167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779" y="600077"/>
            <a:ext cx="5376863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44" indent="0">
              <a:buNone/>
              <a:defRPr sz="2400"/>
            </a:lvl3pPr>
            <a:lvl4pPr marL="1371068" indent="0">
              <a:buNone/>
              <a:defRPr sz="2000"/>
            </a:lvl4pPr>
            <a:lvl5pPr marL="1828091" indent="0">
              <a:buNone/>
              <a:defRPr sz="2000"/>
            </a:lvl5pPr>
            <a:lvl6pPr marL="2285112" indent="0">
              <a:buNone/>
              <a:defRPr sz="2000"/>
            </a:lvl6pPr>
            <a:lvl7pPr marL="2742134" indent="0">
              <a:buNone/>
              <a:defRPr sz="2000"/>
            </a:lvl7pPr>
            <a:lvl8pPr marL="3199158" indent="0">
              <a:buNone/>
              <a:defRPr sz="2000"/>
            </a:lvl8pPr>
            <a:lvl9pPr marL="365618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9" y="5260975"/>
            <a:ext cx="5376863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4" indent="0">
              <a:buNone/>
              <a:defRPr sz="1000"/>
            </a:lvl3pPr>
            <a:lvl4pPr marL="1371068" indent="0">
              <a:buNone/>
              <a:defRPr sz="900"/>
            </a:lvl4pPr>
            <a:lvl5pPr marL="1828091" indent="0">
              <a:buNone/>
              <a:defRPr sz="900"/>
            </a:lvl5pPr>
            <a:lvl6pPr marL="2285112" indent="0">
              <a:buNone/>
              <a:defRPr sz="900"/>
            </a:lvl6pPr>
            <a:lvl7pPr marL="2742134" indent="0">
              <a:buNone/>
              <a:defRPr sz="900"/>
            </a:lvl7pPr>
            <a:lvl8pPr marL="3199158" indent="0">
              <a:buNone/>
              <a:defRPr sz="900"/>
            </a:lvl8pPr>
            <a:lvl9pPr marL="365618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F0A13-6517-4725-8462-EBABBE6E7CC1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heme" Target="../theme/theme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heme" Target="../theme/theme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heme" Target="../theme/theme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lideBottomBar"/>
          <p:cNvSpPr>
            <a:spLocks noChangeArrowheads="1"/>
          </p:cNvSpPr>
          <p:nvPr/>
        </p:nvSpPr>
        <p:spPr bwMode="auto">
          <a:xfrm>
            <a:off x="0" y="6300788"/>
            <a:ext cx="8961438" cy="422275"/>
          </a:xfrm>
          <a:prstGeom prst="rect">
            <a:avLst/>
          </a:prstGeom>
          <a:solidFill>
            <a:srgbClr val="4EC3F2"/>
          </a:solidFill>
          <a:ln w="9525">
            <a:noFill/>
            <a:miter lim="800000"/>
            <a:headEnd/>
            <a:tailEnd/>
          </a:ln>
        </p:spPr>
        <p:txBody>
          <a:bodyPr wrap="none" lIns="91404" tIns="45702" rIns="91404" bIns="45702" anchor="ctr"/>
          <a:lstStyle/>
          <a:p>
            <a:pPr algn="ctr">
              <a:defRPr/>
            </a:pPr>
            <a:endParaRPr lang="pt-BR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099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19063" y="230188"/>
            <a:ext cx="86185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altLang="zh-CN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2563" y="1951038"/>
            <a:ext cx="43021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altLang="zh-CN" smtClean="0"/>
              <a:t>Click to edit Master text styles</a:t>
            </a:r>
          </a:p>
          <a:p>
            <a:pPr lvl="1"/>
            <a:r>
              <a:rPr lang="pt-BR" altLang="zh-CN" smtClean="0"/>
              <a:t>Second level</a:t>
            </a:r>
          </a:p>
          <a:p>
            <a:pPr lvl="2"/>
            <a:r>
              <a:rPr lang="pt-BR" altLang="zh-CN" smtClean="0"/>
              <a:t>Third level</a:t>
            </a:r>
          </a:p>
          <a:p>
            <a:pPr lvl="3"/>
            <a:r>
              <a:rPr lang="pt-BR" altLang="zh-CN" smtClean="0"/>
              <a:t>Fourth level</a:t>
            </a:r>
          </a:p>
          <a:p>
            <a:pPr lvl="4"/>
            <a:r>
              <a:rPr lang="pt-BR" altLang="zh-CN" smtClean="0"/>
              <a:t>Fifth level</a:t>
            </a:r>
          </a:p>
        </p:txBody>
      </p:sp>
      <p:sp>
        <p:nvSpPr>
          <p:cNvPr id="1029" name="SlideLogoText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78413" y="6435725"/>
            <a:ext cx="32543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93763">
              <a:defRPr/>
            </a:pPr>
            <a:r>
              <a:rPr lang="pt-BR" altLang="zh-CN" sz="1000" b="1">
                <a:solidFill>
                  <a:schemeClr val="bg1"/>
                </a:solidFill>
                <a:latin typeface="Arial" pitchFamily="34" charset="0"/>
              </a:rPr>
              <a:t>Prefeitura do Rio de Janeiro | Secretaria da Casa Civil</a:t>
            </a:r>
          </a:p>
        </p:txBody>
      </p:sp>
      <p:sp>
        <p:nvSpPr>
          <p:cNvPr id="1030" name="McK 1. On-page tracker" hidden="1"/>
          <p:cNvSpPr>
            <a:spLocks noChangeArrowheads="1"/>
          </p:cNvSpPr>
          <p:nvPr/>
        </p:nvSpPr>
        <p:spPr bwMode="auto">
          <a:xfrm>
            <a:off x="119063" y="26988"/>
            <a:ext cx="8588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1400">
                <a:solidFill>
                  <a:srgbClr val="808080"/>
                </a:solidFill>
                <a:latin typeface="Arial" pitchFamily="34" charset="0"/>
              </a:rPr>
              <a:t>TRACKER</a:t>
            </a:r>
          </a:p>
        </p:txBody>
      </p:sp>
      <p:sp>
        <p:nvSpPr>
          <p:cNvPr id="1031" name="McK 3. Unit of measure" hidden="1"/>
          <p:cNvSpPr txBox="1">
            <a:spLocks noChangeArrowheads="1"/>
          </p:cNvSpPr>
          <p:nvPr/>
        </p:nvSpPr>
        <p:spPr bwMode="auto">
          <a:xfrm>
            <a:off x="119063" y="531813"/>
            <a:ext cx="3656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3763">
              <a:defRPr/>
            </a:pPr>
            <a:r>
              <a:rPr lang="pt-BR" altLang="zh-CN" sz="1400">
                <a:solidFill>
                  <a:srgbClr val="808080"/>
                </a:solidFill>
                <a:latin typeface="Arial" pitchFamily="34" charset="0"/>
              </a:rPr>
              <a:t>Unit of measure</a:t>
            </a:r>
          </a:p>
        </p:txBody>
      </p:sp>
      <p:grpSp>
        <p:nvGrpSpPr>
          <p:cNvPr id="4104" name="McK Slide Elements"/>
          <p:cNvGrpSpPr>
            <a:grpSpLocks/>
          </p:cNvGrpSpPr>
          <p:nvPr/>
        </p:nvGrpSpPr>
        <p:grpSpPr bwMode="auto">
          <a:xfrm>
            <a:off x="119063" y="6078538"/>
            <a:ext cx="8548687" cy="511175"/>
            <a:chOff x="75" y="3829"/>
            <a:chExt cx="5385" cy="322"/>
          </a:xfrm>
        </p:grpSpPr>
        <p:sp>
          <p:nvSpPr>
            <p:cNvPr id="115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29"/>
              <a:ext cx="538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b">
              <a:spAutoFit/>
            </a:bodyPr>
            <a:lstStyle/>
            <a:p>
              <a:pPr marL="101600" indent="-101600" defTabSz="892175">
                <a:defRPr/>
              </a:pPr>
              <a:r>
                <a:rPr lang="pt-BR" altLang="zh-CN" sz="1000">
                  <a:solidFill>
                    <a:schemeClr val="tx1"/>
                  </a:solidFill>
                  <a:latin typeface="Arial" pitchFamily="34" charset="0"/>
                </a:rPr>
                <a:t>1 Nota de rodapé</a:t>
              </a:r>
            </a:p>
          </p:txBody>
        </p:sp>
        <p:sp>
          <p:nvSpPr>
            <p:cNvPr id="1041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54"/>
              <a:ext cx="432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marL="492125" indent="-492125" defTabSz="893763">
                <a:tabLst>
                  <a:tab pos="488950" algn="l"/>
                </a:tabLst>
                <a:defRPr/>
              </a:pPr>
              <a:r>
                <a:rPr lang="pt-BR" altLang="zh-CN" sz="1000">
                  <a:solidFill>
                    <a:srgbClr val="000000"/>
                  </a:solidFill>
                  <a:latin typeface="Arial" pitchFamily="34" charset="0"/>
                </a:rPr>
                <a:t>FONTE: Fonte</a:t>
              </a:r>
            </a:p>
          </p:txBody>
        </p:sp>
      </p:grpSp>
      <p:grpSp>
        <p:nvGrpSpPr>
          <p:cNvPr id="4105" name="ACET" hidden="1"/>
          <p:cNvGrpSpPr>
            <a:grpSpLocks/>
          </p:cNvGrpSpPr>
          <p:nvPr/>
        </p:nvGrpSpPr>
        <p:grpSpPr bwMode="auto">
          <a:xfrm>
            <a:off x="1452563" y="1104900"/>
            <a:ext cx="4265612" cy="530225"/>
            <a:chOff x="915" y="696"/>
            <a:chExt cx="2687" cy="334"/>
          </a:xfrm>
        </p:grpSpPr>
        <p:cxnSp>
          <p:nvCxnSpPr>
            <p:cNvPr id="4110" name="AutoShape 249" hidden="1"/>
            <p:cNvCxnSpPr>
              <a:cxnSpLocks noChangeShapeType="1"/>
              <a:stCxn id="1039" idx="4"/>
              <a:endCxn id="1039" idx="6"/>
            </p:cNvCxnSpPr>
            <p:nvPr/>
          </p:nvCxnSpPr>
          <p:spPr bwMode="auto">
            <a:xfrm rot="16200000" flipH="1">
              <a:off x="2258" y="-313"/>
              <a:ext cx="1" cy="26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39" name="AutoShape 250" hidden="1"/>
            <p:cNvSpPr>
              <a:spLocks noChangeArrowheads="1"/>
            </p:cNvSpPr>
            <p:nvPr/>
          </p:nvSpPr>
          <p:spPr bwMode="auto">
            <a:xfrm>
              <a:off x="915" y="696"/>
              <a:ext cx="2686" cy="33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pt-BR" altLang="zh-CN" sz="1600" b="1">
                  <a:solidFill>
                    <a:schemeClr val="tx1"/>
                  </a:solidFill>
                  <a:latin typeface="Arial" pitchFamily="34" charset="0"/>
                </a:rPr>
                <a:t>Título</a:t>
              </a:r>
            </a:p>
            <a:p>
              <a:pPr>
                <a:defRPr/>
              </a:pPr>
              <a:r>
                <a:rPr lang="pt-BR" altLang="zh-CN" sz="1600">
                  <a:solidFill>
                    <a:srgbClr val="808080"/>
                  </a:solidFill>
                  <a:latin typeface="Arial" pitchFamily="34" charset="0"/>
                </a:rPr>
                <a:t>Unit of measure</a:t>
              </a:r>
            </a:p>
          </p:txBody>
        </p:sp>
      </p:grpSp>
      <p:sp>
        <p:nvSpPr>
          <p:cNvPr id="1304" name="Rectangle 2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AD87E02-85BC-439D-B2A7-BB5AF18C3D3A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  <p:sp>
        <p:nvSpPr>
          <p:cNvPr id="1035" name="doc id"/>
          <p:cNvSpPr>
            <a:spLocks noChangeArrowheads="1"/>
          </p:cNvSpPr>
          <p:nvPr/>
        </p:nvSpPr>
        <p:spPr bwMode="auto">
          <a:xfrm>
            <a:off x="8081963" y="36513"/>
            <a:ext cx="6572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>
              <a:defRPr/>
            </a:pPr>
            <a:endParaRPr lang="pt-BR" sz="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6" name="Working Draft" hidden="1"/>
          <p:cNvSpPr txBox="1">
            <a:spLocks noChangeArrowheads="1"/>
          </p:cNvSpPr>
          <p:nvPr/>
        </p:nvSpPr>
        <p:spPr bwMode="auto">
          <a:xfrm rot="5400000">
            <a:off x="7722394" y="2663031"/>
            <a:ext cx="23383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600">
                <a:solidFill>
                  <a:schemeClr val="tx1"/>
                </a:solidFill>
                <a:latin typeface="Arial" pitchFamily="34" charset="0"/>
              </a:rPr>
              <a:t>Last Modified 31/03/2009 14:04:17 E. South America Standard Time</a:t>
            </a:r>
            <a:endParaRPr lang="en-US" altLang="zh-CN" sz="16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7" name="Printed" hidden="1"/>
          <p:cNvSpPr txBox="1">
            <a:spLocks noChangeArrowheads="1"/>
          </p:cNvSpPr>
          <p:nvPr/>
        </p:nvSpPr>
        <p:spPr bwMode="auto">
          <a:xfrm rot="5400000">
            <a:off x="8425656" y="3852069"/>
            <a:ext cx="9318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600">
                <a:solidFill>
                  <a:schemeClr val="tx1"/>
                </a:solidFill>
                <a:latin typeface="Arial" pitchFamily="34" charset="0"/>
              </a:rPr>
              <a:t>Printed 12/3/2009 14:58:11</a:t>
            </a:r>
            <a:endParaRPr lang="en-US" altLang="zh-CN" sz="16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63" r:id="rId1"/>
    <p:sldLayoutId id="2147491451" r:id="rId2"/>
    <p:sldLayoutId id="2147491452" r:id="rId3"/>
    <p:sldLayoutId id="2147491453" r:id="rId4"/>
    <p:sldLayoutId id="2147491454" r:id="rId5"/>
    <p:sldLayoutId id="2147491455" r:id="rId6"/>
    <p:sldLayoutId id="2147491456" r:id="rId7"/>
    <p:sldLayoutId id="2147491457" r:id="rId8"/>
    <p:sldLayoutId id="2147491458" r:id="rId9"/>
    <p:sldLayoutId id="2147491459" r:id="rId10"/>
    <p:sldLayoutId id="2147491460" r:id="rId11"/>
    <p:sldLayoutId id="2147491461" r:id="rId12"/>
    <p:sldLayoutId id="2147491462" r:id="rId13"/>
  </p:sldLayoutIdLst>
  <p:hf hdr="0" ftr="0" dt="0"/>
  <p:txStyles>
    <p:titleStyle>
      <a:lvl1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022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044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068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091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39725" indent="-339725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190500" indent="-188913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454025" indent="-258763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611188" indent="-152400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742950" indent="-127000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202858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59881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16902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573925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8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1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2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4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8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8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cK 1. On-page tracker" hidden="1"/>
          <p:cNvSpPr>
            <a:spLocks noChangeArrowheads="1"/>
          </p:cNvSpPr>
          <p:nvPr/>
        </p:nvSpPr>
        <p:spPr bwMode="auto">
          <a:xfrm>
            <a:off x="119063" y="26988"/>
            <a:ext cx="8588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pt-BR" altLang="zh-CN" sz="1400">
                <a:solidFill>
                  <a:srgbClr val="808080"/>
                </a:solidFill>
                <a:latin typeface="Arial" pitchFamily="34" charset="0"/>
              </a:rPr>
              <a:t>TRACKER</a:t>
            </a:r>
          </a:p>
        </p:txBody>
      </p:sp>
      <p:sp>
        <p:nvSpPr>
          <p:cNvPr id="15363" name="McK 3. Unit of measure" hidden="1"/>
          <p:cNvSpPr txBox="1">
            <a:spLocks noChangeArrowheads="1"/>
          </p:cNvSpPr>
          <p:nvPr/>
        </p:nvSpPr>
        <p:spPr bwMode="auto">
          <a:xfrm>
            <a:off x="119063" y="531813"/>
            <a:ext cx="36560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3763">
              <a:defRPr/>
            </a:pPr>
            <a:r>
              <a:rPr lang="pt-BR" altLang="zh-CN" sz="1400">
                <a:solidFill>
                  <a:srgbClr val="808080"/>
                </a:solidFill>
                <a:latin typeface="Arial" pitchFamily="34" charset="0"/>
              </a:rPr>
              <a:t>Unit of measure</a:t>
            </a:r>
          </a:p>
        </p:txBody>
      </p:sp>
      <p:grpSp>
        <p:nvGrpSpPr>
          <p:cNvPr id="5124" name="ACET" hidden="1"/>
          <p:cNvGrpSpPr>
            <a:grpSpLocks/>
          </p:cNvGrpSpPr>
          <p:nvPr/>
        </p:nvGrpSpPr>
        <p:grpSpPr bwMode="auto">
          <a:xfrm>
            <a:off x="1452563" y="1104900"/>
            <a:ext cx="4265612" cy="530225"/>
            <a:chOff x="915" y="696"/>
            <a:chExt cx="2687" cy="334"/>
          </a:xfrm>
        </p:grpSpPr>
        <p:cxnSp>
          <p:nvCxnSpPr>
            <p:cNvPr id="5132" name="AutoShape 249" hidden="1"/>
            <p:cNvCxnSpPr>
              <a:cxnSpLocks noChangeShapeType="1"/>
              <a:stCxn id="15373" idx="4"/>
              <a:endCxn id="15373" idx="6"/>
            </p:cNvCxnSpPr>
            <p:nvPr/>
          </p:nvCxnSpPr>
          <p:spPr bwMode="auto">
            <a:xfrm rot="16200000" flipH="1">
              <a:off x="2258" y="-313"/>
              <a:ext cx="1" cy="268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5373" name="AutoShape 250" hidden="1"/>
            <p:cNvSpPr>
              <a:spLocks noChangeArrowheads="1"/>
            </p:cNvSpPr>
            <p:nvPr/>
          </p:nvSpPr>
          <p:spPr bwMode="auto">
            <a:xfrm>
              <a:off x="915" y="696"/>
              <a:ext cx="2686" cy="33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8288" anchor="b">
              <a:spAutoFit/>
            </a:bodyPr>
            <a:lstStyle/>
            <a:p>
              <a:pPr>
                <a:defRPr/>
              </a:pPr>
              <a:r>
                <a:rPr lang="pt-BR" altLang="zh-CN" sz="1600" b="1">
                  <a:solidFill>
                    <a:srgbClr val="000000"/>
                  </a:solidFill>
                  <a:latin typeface="Arial" pitchFamily="34" charset="0"/>
                </a:rPr>
                <a:t>Título</a:t>
              </a:r>
            </a:p>
            <a:p>
              <a:pPr>
                <a:defRPr/>
              </a:pPr>
              <a:r>
                <a:rPr lang="pt-BR" altLang="zh-CN" sz="1600">
                  <a:solidFill>
                    <a:srgbClr val="808080"/>
                  </a:solidFill>
                  <a:latin typeface="Arial" pitchFamily="34" charset="0"/>
                </a:rPr>
                <a:t>Unit of measure</a:t>
              </a:r>
            </a:p>
          </p:txBody>
        </p:sp>
      </p:grpSp>
      <p:sp>
        <p:nvSpPr>
          <p:cNvPr id="15365" name="Working Draft" hidden="1"/>
          <p:cNvSpPr txBox="1">
            <a:spLocks noChangeArrowheads="1"/>
          </p:cNvSpPr>
          <p:nvPr/>
        </p:nvSpPr>
        <p:spPr bwMode="auto">
          <a:xfrm rot="5400000">
            <a:off x="7722394" y="2663031"/>
            <a:ext cx="23383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600">
                <a:solidFill>
                  <a:srgbClr val="000000"/>
                </a:solidFill>
                <a:latin typeface="Arial" pitchFamily="34" charset="0"/>
              </a:rPr>
              <a:t>Last Modified 31/03/2009 14:04:17 E. South America Standard Time</a:t>
            </a:r>
            <a:endParaRPr lang="en-US" altLang="zh-CN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6" name="Printed" hidden="1"/>
          <p:cNvSpPr txBox="1">
            <a:spLocks noChangeArrowheads="1"/>
          </p:cNvSpPr>
          <p:nvPr/>
        </p:nvSpPr>
        <p:spPr bwMode="auto">
          <a:xfrm rot="5400000">
            <a:off x="8425656" y="3852069"/>
            <a:ext cx="9318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600">
                <a:solidFill>
                  <a:srgbClr val="000000"/>
                </a:solidFill>
                <a:latin typeface="Arial" pitchFamily="34" charset="0"/>
              </a:rPr>
              <a:t>Printed 12/3/2009 14:58:11</a:t>
            </a:r>
            <a:endParaRPr lang="en-US" altLang="zh-CN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7" name="doc id"/>
          <p:cNvSpPr txBox="1">
            <a:spLocks noChangeArrowheads="1"/>
          </p:cNvSpPr>
          <p:nvPr/>
        </p:nvSpPr>
        <p:spPr bwMode="auto">
          <a:xfrm>
            <a:off x="8442325" y="36513"/>
            <a:ext cx="2952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>
              <a:defRPr/>
            </a:pPr>
            <a:endParaRPr lang="pt-BR" sz="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8" name="Rectangle 1026"/>
          <p:cNvSpPr txBox="1">
            <a:spLocks noChangeArrowheads="1"/>
          </p:cNvSpPr>
          <p:nvPr/>
        </p:nvSpPr>
        <p:spPr bwMode="auto">
          <a:xfrm>
            <a:off x="95250" y="68263"/>
            <a:ext cx="86534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/>
          <a:p>
            <a:pPr defTabSz="892175" eaLnBrk="0" hangingPunct="0">
              <a:defRPr/>
            </a:pPr>
            <a:endParaRPr lang="pt-BR" altLang="zh-CN" sz="3200">
              <a:solidFill>
                <a:srgbClr val="00296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9" name="SlideBottomBar"/>
          <p:cNvSpPr>
            <a:spLocks noChangeArrowheads="1"/>
          </p:cNvSpPr>
          <p:nvPr/>
        </p:nvSpPr>
        <p:spPr bwMode="auto">
          <a:xfrm>
            <a:off x="0" y="6300788"/>
            <a:ext cx="8961438" cy="422275"/>
          </a:xfrm>
          <a:prstGeom prst="rect">
            <a:avLst/>
          </a:prstGeom>
          <a:solidFill>
            <a:srgbClr val="4EC3F2"/>
          </a:solidFill>
          <a:ln w="9525">
            <a:noFill/>
            <a:miter lim="800000"/>
            <a:headEnd/>
            <a:tailEnd/>
          </a:ln>
        </p:spPr>
        <p:txBody>
          <a:bodyPr wrap="none" lIns="91404" tIns="45702" rIns="91404" bIns="45702" anchor="ctr"/>
          <a:lstStyle/>
          <a:p>
            <a:pPr algn="ctr">
              <a:defRPr/>
            </a:pPr>
            <a:endParaRPr lang="pt-BR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70" name="SlideLogoText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78413" y="6435725"/>
            <a:ext cx="32543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 defTabSz="893763">
              <a:defRPr/>
            </a:pPr>
            <a:r>
              <a:rPr lang="pt-BR" altLang="zh-CN" sz="1000" b="1">
                <a:solidFill>
                  <a:srgbClr val="FFFFFF"/>
                </a:solidFill>
                <a:latin typeface="Arial" pitchFamily="34" charset="0"/>
              </a:rPr>
              <a:t>Prefeitura do Rio de Janeiro | Secretaria da Casa Civil</a:t>
            </a:r>
          </a:p>
        </p:txBody>
      </p:sp>
      <p:sp>
        <p:nvSpPr>
          <p:cNvPr id="13" name="Rectangle 2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6FACDA-8FFD-4298-81D5-FE6BEC022A3B}" type="slidenum">
              <a:rPr lang="pt-BR"/>
              <a:pPr>
                <a:defRPr/>
              </a:pPr>
              <a:t>‹nº›</a:t>
            </a:fld>
            <a:r>
              <a:rPr lang="pt-BR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464" r:id="rId1"/>
    <p:sldLayoutId id="2147491465" r:id="rId2"/>
    <p:sldLayoutId id="2147491466" r:id="rId3"/>
    <p:sldLayoutId id="2147491467" r:id="rId4"/>
    <p:sldLayoutId id="2147491468" r:id="rId5"/>
    <p:sldLayoutId id="2147491469" r:id="rId6"/>
  </p:sldLayoutIdLst>
  <p:hf hdr="0" ftr="0" dt="0"/>
  <p:txStyles>
    <p:titleStyle>
      <a:lvl1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l" defTabSz="892175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022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044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068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091" algn="l" defTabSz="895002" rtl="0" fontAlgn="base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39725" indent="-339725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190500" indent="-188913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454025" indent="-258763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611188" indent="-152400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742950" indent="-127000" algn="l" defTabSz="892175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202858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1659881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2116902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2573925" indent="-130124" algn="l" defTabSz="895002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4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8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1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2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4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8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80" algn="l" defTabSz="9140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27635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271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2906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542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5pPr>
      <a:lvl6pPr marL="2351995" indent="-213818" algn="l" defTabSz="85527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629" indent="-213818" algn="l" defTabSz="85527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264" indent="-213818" algn="l" defTabSz="85527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900" indent="-213818" algn="l" defTabSz="85527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635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71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2906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542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76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5812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447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1082" algn="l" defTabSz="8552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0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5" descr="logo-copa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463" y="244475"/>
            <a:ext cx="4254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6" descr="logo-2016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3938" y="153988"/>
            <a:ext cx="581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7" descr="logo-rio-2014-2016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6100" y="258763"/>
            <a:ext cx="6207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27616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233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2849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466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5pPr>
      <a:lvl6pPr marL="2351891" indent="-213809" algn="l" defTabSz="85523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506" indent="-213809" algn="l" defTabSz="85523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122" indent="-213809" algn="l" defTabSz="85523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740" indent="-213809" algn="l" defTabSz="85523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616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33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2849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466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82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5699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315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0932" algn="l" defTabSz="85523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0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5" descr="logo-copa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463" y="244475"/>
            <a:ext cx="4254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6" descr="logo-2016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3938" y="153988"/>
            <a:ext cx="581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7" descr="logo-rio-2014-2016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6100" y="258763"/>
            <a:ext cx="6207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27654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308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2963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617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5pPr>
      <a:lvl6pPr marL="2352098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751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406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060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654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0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296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617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27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5925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57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123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27654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308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2963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617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5pPr>
      <a:lvl6pPr marL="2352098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751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406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060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654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0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296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617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27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5925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57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123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427654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308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2963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617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charset="0"/>
          <a:cs typeface="Arial" pitchFamily="34" charset="0"/>
        </a:defRPr>
      </a:lvl5pPr>
      <a:lvl6pPr marL="2352098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9751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406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060" indent="-213827" algn="l" defTabSz="85530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654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0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296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617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270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5925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578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1233" algn="l" defTabSz="8553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0" descr="http://www.governo.rj.gov.br/imagens/1x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-587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5" descr="logo-copa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8463" y="244475"/>
            <a:ext cx="4254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logo-2016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3938" y="153988"/>
            <a:ext cx="581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7" descr="logo-rio-2014-2016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6100" y="258763"/>
            <a:ext cx="620713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27711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6pPr>
      <a:lvl7pPr marL="855421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7pPr>
      <a:lvl8pPr marL="1283132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8pPr>
      <a:lvl9pPr marL="1710842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54061"/>
          </a:solidFill>
          <a:latin typeface="Frutiger 55 Roman" pitchFamily="34" charset="0"/>
        </a:defRPr>
      </a:lvl9pPr>
    </p:titleStyle>
    <p:bodyStyle>
      <a:lvl1pPr marL="320675" indent="-3206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9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marL="693738" indent="-2667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lang="pt-BR" sz="2600" kern="1200" dirty="0">
          <a:solidFill>
            <a:schemeClr val="tx1"/>
          </a:solidFill>
          <a:latin typeface="+mj-lt"/>
          <a:ea typeface="MS PGothic" pitchFamily="34" charset="-128"/>
          <a:cs typeface="Arial" pitchFamily="34" charset="0"/>
        </a:defRPr>
      </a:lvl2pPr>
      <a:lvl3pPr marL="1068388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3pPr>
      <a:lvl4pPr marL="1495425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4pPr>
      <a:lvl5pPr marL="1924050" indent="-2127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1500" kern="1200" dirty="0">
          <a:solidFill>
            <a:schemeClr val="tx1"/>
          </a:solidFill>
          <a:latin typeface="+mj-lt"/>
          <a:ea typeface="Arial" pitchFamily="34" charset="0"/>
          <a:cs typeface="Arial" pitchFamily="34" charset="0"/>
        </a:defRPr>
      </a:lvl5pPr>
      <a:lvl6pPr marL="2352408" indent="-213855" algn="l" defTabSz="8554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119" indent="-213855" algn="l" defTabSz="8554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7830" indent="-213855" algn="l" defTabSz="8554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540" indent="-213855" algn="l" defTabSz="85542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11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21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132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842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553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264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3974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1685" algn="l" defTabSz="8554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notesSlide" Target="../notesSlides/notesSlide20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26.png"/><Relationship Id="rId5" Type="http://schemas.openxmlformats.org/officeDocument/2006/relationships/tags" Target="../tags/tag54.xml"/><Relationship Id="rId10" Type="http://schemas.openxmlformats.org/officeDocument/2006/relationships/image" Target="../media/image25.png"/><Relationship Id="rId4" Type="http://schemas.openxmlformats.org/officeDocument/2006/relationships/tags" Target="../tags/tag53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28.png"/><Relationship Id="rId4" Type="http://schemas.openxmlformats.org/officeDocument/2006/relationships/tags" Target="../tags/tag59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31.png"/><Relationship Id="rId5" Type="http://schemas.openxmlformats.org/officeDocument/2006/relationships/tags" Target="../tags/tag66.xml"/><Relationship Id="rId10" Type="http://schemas.openxmlformats.org/officeDocument/2006/relationships/image" Target="../media/image30.png"/><Relationship Id="rId4" Type="http://schemas.openxmlformats.org/officeDocument/2006/relationships/tags" Target="../tags/tag65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" Type="http://schemas.openxmlformats.org/officeDocument/2006/relationships/tags" Target="../tags/tag70.xml"/><Relationship Id="rId21" Type="http://schemas.openxmlformats.org/officeDocument/2006/relationships/tags" Target="../tags/tag88.xml"/><Relationship Id="rId34" Type="http://schemas.openxmlformats.org/officeDocument/2006/relationships/image" Target="../media/image38.jpe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37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29.xml"/><Relationship Id="rId37" Type="http://schemas.openxmlformats.org/officeDocument/2006/relationships/image" Target="../media/image41.jpe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40.jpe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notesSlide" Target="../notesSlides/notesSlide30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43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image" Target="../media/image50.png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34" Type="http://schemas.openxmlformats.org/officeDocument/2006/relationships/image" Target="../media/image45.wmf"/><Relationship Id="rId42" Type="http://schemas.openxmlformats.org/officeDocument/2006/relationships/image" Target="../media/image53.wmf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image" Target="../media/image44.png"/><Relationship Id="rId38" Type="http://schemas.openxmlformats.org/officeDocument/2006/relationships/image" Target="../media/image49.wmf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tags" Target="../tags/tag153.xml"/><Relationship Id="rId41" Type="http://schemas.openxmlformats.org/officeDocument/2006/relationships/image" Target="../media/image52.wmf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notesSlide" Target="../notesSlides/notesSlide31.xml"/><Relationship Id="rId37" Type="http://schemas.openxmlformats.org/officeDocument/2006/relationships/image" Target="../media/image48.wmf"/><Relationship Id="rId40" Type="http://schemas.openxmlformats.org/officeDocument/2006/relationships/image" Target="../media/image51.wmf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image" Target="../media/image47.wmf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image" Target="../media/image46.wmf"/><Relationship Id="rId43" Type="http://schemas.openxmlformats.org/officeDocument/2006/relationships/image" Target="../media/image5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Planilha_do_Microsoft_Office_Excel1.xlsx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39" Type="http://schemas.openxmlformats.org/officeDocument/2006/relationships/tags" Target="../tags/tag193.xml"/><Relationship Id="rId3" Type="http://schemas.openxmlformats.org/officeDocument/2006/relationships/tags" Target="../tags/tag157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42" Type="http://schemas.openxmlformats.org/officeDocument/2006/relationships/tags" Target="../tags/tag196.xml"/><Relationship Id="rId47" Type="http://schemas.openxmlformats.org/officeDocument/2006/relationships/tags" Target="../tags/tag201.xml"/><Relationship Id="rId50" Type="http://schemas.openxmlformats.org/officeDocument/2006/relationships/oleObject" Target="../embeddings/Planilha_do_Microsoft_Office_Excel_97-20031.xls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38" Type="http://schemas.openxmlformats.org/officeDocument/2006/relationships/tags" Target="../tags/tag192.xml"/><Relationship Id="rId46" Type="http://schemas.openxmlformats.org/officeDocument/2006/relationships/tags" Target="../tags/tag200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41" Type="http://schemas.openxmlformats.org/officeDocument/2006/relationships/tags" Target="../tags/tag195.xml"/><Relationship Id="rId1" Type="http://schemas.openxmlformats.org/officeDocument/2006/relationships/vmlDrawing" Target="../drawings/vmlDrawing3.v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tags" Target="../tags/tag191.xml"/><Relationship Id="rId40" Type="http://schemas.openxmlformats.org/officeDocument/2006/relationships/tags" Target="../tags/tag194.xml"/><Relationship Id="rId45" Type="http://schemas.openxmlformats.org/officeDocument/2006/relationships/tags" Target="../tags/tag199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49" Type="http://schemas.openxmlformats.org/officeDocument/2006/relationships/notesSlide" Target="../notesSlides/notesSlide33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4" Type="http://schemas.openxmlformats.org/officeDocument/2006/relationships/tags" Target="../tags/tag198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43" Type="http://schemas.openxmlformats.org/officeDocument/2006/relationships/tags" Target="../tags/tag197.xml"/><Relationship Id="rId48" Type="http://schemas.openxmlformats.org/officeDocument/2006/relationships/slideLayout" Target="../slideLayouts/slideLayout7.xml"/><Relationship Id="rId8" Type="http://schemas.openxmlformats.org/officeDocument/2006/relationships/tags" Target="../tags/tag1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tags" Target="../tags/tag217.xml"/><Relationship Id="rId18" Type="http://schemas.openxmlformats.org/officeDocument/2006/relationships/tags" Target="../tags/tag222.xml"/><Relationship Id="rId26" Type="http://schemas.openxmlformats.org/officeDocument/2006/relationships/notesSlide" Target="../notesSlides/notesSlide35.xml"/><Relationship Id="rId3" Type="http://schemas.openxmlformats.org/officeDocument/2006/relationships/tags" Target="../tags/tag207.xml"/><Relationship Id="rId21" Type="http://schemas.openxmlformats.org/officeDocument/2006/relationships/tags" Target="../tags/tag225.xml"/><Relationship Id="rId7" Type="http://schemas.openxmlformats.org/officeDocument/2006/relationships/tags" Target="../tags/tag211.xml"/><Relationship Id="rId12" Type="http://schemas.openxmlformats.org/officeDocument/2006/relationships/tags" Target="../tags/tag216.xml"/><Relationship Id="rId17" Type="http://schemas.openxmlformats.org/officeDocument/2006/relationships/tags" Target="../tags/tag221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206.xml"/><Relationship Id="rId16" Type="http://schemas.openxmlformats.org/officeDocument/2006/relationships/tags" Target="../tags/tag220.xml"/><Relationship Id="rId20" Type="http://schemas.openxmlformats.org/officeDocument/2006/relationships/tags" Target="../tags/tag224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24" Type="http://schemas.openxmlformats.org/officeDocument/2006/relationships/tags" Target="../tags/tag228.xml"/><Relationship Id="rId5" Type="http://schemas.openxmlformats.org/officeDocument/2006/relationships/tags" Target="../tags/tag209.xml"/><Relationship Id="rId15" Type="http://schemas.openxmlformats.org/officeDocument/2006/relationships/tags" Target="../tags/tag219.xml"/><Relationship Id="rId23" Type="http://schemas.openxmlformats.org/officeDocument/2006/relationships/tags" Target="../tags/tag227.xml"/><Relationship Id="rId10" Type="http://schemas.openxmlformats.org/officeDocument/2006/relationships/tags" Target="../tags/tag214.xml"/><Relationship Id="rId19" Type="http://schemas.openxmlformats.org/officeDocument/2006/relationships/tags" Target="../tags/tag223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tags" Target="../tags/tag218.xml"/><Relationship Id="rId22" Type="http://schemas.openxmlformats.org/officeDocument/2006/relationships/tags" Target="../tags/tag226.xml"/><Relationship Id="rId27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4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7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6.jpeg"/><Relationship Id="rId5" Type="http://schemas.openxmlformats.org/officeDocument/2006/relationships/tags" Target="../tags/tag16.xml"/><Relationship Id="rId10" Type="http://schemas.openxmlformats.org/officeDocument/2006/relationships/image" Target="../media/image15.jpeg"/><Relationship Id="rId4" Type="http://schemas.openxmlformats.org/officeDocument/2006/relationships/tags" Target="../tags/tag15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Rectangle 66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026" r:id="rId9" imgW="0" imgH="0" progId="">
              <p:embed/>
            </p:oleObj>
          </a:graphicData>
        </a:graphic>
      </p:graphicFrame>
      <p:sp>
        <p:nvSpPr>
          <p:cNvPr id="1027" name="Rectangle 54"/>
          <p:cNvSpPr>
            <a:spLocks noGrp="1" noChangeArrowheads="1"/>
          </p:cNvSpPr>
          <p:nvPr>
            <p:ph type="ctrTitle" idx="4294967295"/>
            <p:custDataLst>
              <p:tags r:id="rId2"/>
            </p:custDataLst>
          </p:nvPr>
        </p:nvSpPr>
        <p:spPr bwMode="auto">
          <a:xfrm>
            <a:off x="5557838" y="2292350"/>
            <a:ext cx="3271837" cy="976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4" tIns="45712" rIns="91424" bIns="45712"/>
          <a:lstStyle/>
          <a:p>
            <a:pPr algn="ctr" eaLnBrk="1" hangingPunct="1"/>
            <a:r>
              <a:rPr lang="pt-BR" sz="2800" smtClean="0"/>
              <a:t>Prefeitura do Rio</a:t>
            </a:r>
            <a:br>
              <a:rPr lang="pt-BR" sz="2800" smtClean="0"/>
            </a:br>
            <a:r>
              <a:rPr lang="pt-BR" sz="2800" smtClean="0"/>
              <a:t>2009-2012</a:t>
            </a:r>
          </a:p>
        </p:txBody>
      </p:sp>
      <p:sp>
        <p:nvSpPr>
          <p:cNvPr id="1028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8958263" cy="6721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91404" tIns="45702" rIns="91404" bIns="45702" anchor="ctr"/>
          <a:lstStyle/>
          <a:p>
            <a:pPr>
              <a:buClr>
                <a:srgbClr val="002960"/>
              </a:buClr>
            </a:pPr>
            <a:endParaRPr lang="pt-BR" b="1">
              <a:solidFill>
                <a:srgbClr val="FFFFFF"/>
              </a:solidFill>
            </a:endParaRPr>
          </a:p>
        </p:txBody>
      </p:sp>
      <p:pic>
        <p:nvPicPr>
          <p:cNvPr id="1029" name="Picture 57" descr="Rio-cover-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97025" y="-282575"/>
            <a:ext cx="5278438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8" descr="rio-logo-in-spher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34975" y="322263"/>
            <a:ext cx="4627563" cy="528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McK Date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16663" y="4602163"/>
            <a:ext cx="2068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pt-BR" altLang="zh-CN" sz="1400">
                <a:solidFill>
                  <a:srgbClr val="002960"/>
                </a:solidFill>
              </a:rPr>
              <a:t>25 de Novembro de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FDD69A06-2DFD-4DF4-A9D6-62285F39A081}" type="slidenum">
              <a:rPr lang="en-US" sz="1000">
                <a:solidFill>
                  <a:schemeClr val="bg1"/>
                </a:solidFill>
              </a:rPr>
              <a:pPr/>
              <a:t>9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79" name="Título 30"/>
          <p:cNvSpPr txBox="1">
            <a:spLocks/>
          </p:cNvSpPr>
          <p:nvPr/>
        </p:nvSpPr>
        <p:spPr bwMode="auto">
          <a:xfrm>
            <a:off x="320675" y="153988"/>
            <a:ext cx="83137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EM SEGUIDA FOI FEITO UM GRANDE ESFORÇO PARA PROMOVER UM AJUSTE FISCAL E AUMENTAR A RECEITA DO MUNICÍPIO SEM AUMENTO DE IMPOSTOS</a:t>
            </a:r>
          </a:p>
        </p:txBody>
      </p:sp>
      <p:sp>
        <p:nvSpPr>
          <p:cNvPr id="24580" name="Retângulo de cantos arredondados 17"/>
          <p:cNvSpPr>
            <a:spLocks noChangeArrowheads="1"/>
          </p:cNvSpPr>
          <p:nvPr/>
        </p:nvSpPr>
        <p:spPr bwMode="auto">
          <a:xfrm>
            <a:off x="320675" y="1571625"/>
            <a:ext cx="4051300" cy="4708525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4581" name="CaixaDeTexto 19"/>
          <p:cNvSpPr txBox="1">
            <a:spLocks noChangeArrowheads="1"/>
          </p:cNvSpPr>
          <p:nvPr/>
        </p:nvSpPr>
        <p:spPr bwMode="auto">
          <a:xfrm>
            <a:off x="484188" y="1728788"/>
            <a:ext cx="368776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40 decretos publicados no primeiro dia de governo reorganizando a administração;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Forte redução do gasto com pessoal;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Revisão dos custeios com corte de 20% dos contratos;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Contingenciamento de 80% do orçamento (ficando fora apenas Saúde e Educação);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Gestão orçamentária (no detalhe) centralizada e comandada exclusivamente pelo Prefeito (semanalmente);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Proibição de aditivos, reajustes e reequilíbrio de contratos;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 Maior controle do </a:t>
            </a:r>
            <a:r>
              <a:rPr lang="pt-BR" altLang="en-US" sz="1400">
                <a:solidFill>
                  <a:schemeClr val="tx2"/>
                </a:solidFill>
              </a:rPr>
              <a:t>“</a:t>
            </a:r>
            <a:r>
              <a:rPr lang="pt-BR" sz="1400">
                <a:solidFill>
                  <a:schemeClr val="tx2"/>
                </a:solidFill>
              </a:rPr>
              <a:t>restos à pagar</a:t>
            </a:r>
            <a:r>
              <a:rPr lang="pt-BR" altLang="en-US" sz="1400">
                <a:solidFill>
                  <a:schemeClr val="tx2"/>
                </a:solidFill>
              </a:rPr>
              <a:t>”</a:t>
            </a:r>
            <a:r>
              <a:rPr lang="pt-BR" sz="14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4582" name="CaixaDeTexto 11"/>
          <p:cNvSpPr txBox="1">
            <a:spLocks noChangeArrowheads="1"/>
          </p:cNvSpPr>
          <p:nvPr/>
        </p:nvSpPr>
        <p:spPr bwMode="auto">
          <a:xfrm>
            <a:off x="320675" y="1077913"/>
            <a:ext cx="3121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Controle da despesa:</a:t>
            </a:r>
          </a:p>
        </p:txBody>
      </p:sp>
      <p:cxnSp>
        <p:nvCxnSpPr>
          <p:cNvPr id="24583" name="Conector reto 14"/>
          <p:cNvCxnSpPr>
            <a:cxnSpLocks noChangeShapeType="1"/>
          </p:cNvCxnSpPr>
          <p:nvPr/>
        </p:nvCxnSpPr>
        <p:spPr bwMode="auto">
          <a:xfrm>
            <a:off x="320675" y="1423988"/>
            <a:ext cx="216058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4584" name="Conector reto 15"/>
          <p:cNvCxnSpPr>
            <a:cxnSpLocks noChangeShapeType="1"/>
          </p:cNvCxnSpPr>
          <p:nvPr/>
        </p:nvCxnSpPr>
        <p:spPr bwMode="auto">
          <a:xfrm>
            <a:off x="320675" y="1466850"/>
            <a:ext cx="216058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sp>
        <p:nvSpPr>
          <p:cNvPr id="24585" name="Retângulo de cantos arredondados 28"/>
          <p:cNvSpPr>
            <a:spLocks noChangeArrowheads="1"/>
          </p:cNvSpPr>
          <p:nvPr/>
        </p:nvSpPr>
        <p:spPr bwMode="auto">
          <a:xfrm>
            <a:off x="4583113" y="1571625"/>
            <a:ext cx="4051300" cy="4708525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4586" name="CaixaDeTexto 29"/>
          <p:cNvSpPr txBox="1">
            <a:spLocks noChangeArrowheads="1"/>
          </p:cNvSpPr>
          <p:nvPr/>
        </p:nvSpPr>
        <p:spPr bwMode="auto">
          <a:xfrm>
            <a:off x="4745038" y="1728788"/>
            <a:ext cx="3689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Nota Carioca;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Medidas de inteligência fiscal sem aumento de alíquota (ex.: implantação de sistema que faz cruzamento de dados dos contribuintes do MRJ com Receita Federal);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Renegociação da dívida;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Metas de arrecadação vs. bônus;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400">
                <a:solidFill>
                  <a:schemeClr val="tx2"/>
                </a:solidFill>
              </a:rPr>
              <a:t>Revisão das políticas patrimoniais (receitas com caixa e imóveis).</a:t>
            </a:r>
          </a:p>
        </p:txBody>
      </p:sp>
      <p:sp>
        <p:nvSpPr>
          <p:cNvPr id="24587" name="CaixaDeTexto 30"/>
          <p:cNvSpPr txBox="1">
            <a:spLocks noChangeArrowheads="1"/>
          </p:cNvSpPr>
          <p:nvPr/>
        </p:nvSpPr>
        <p:spPr bwMode="auto">
          <a:xfrm>
            <a:off x="4583113" y="1077913"/>
            <a:ext cx="3121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Aumento da receita:</a:t>
            </a:r>
          </a:p>
        </p:txBody>
      </p:sp>
      <p:cxnSp>
        <p:nvCxnSpPr>
          <p:cNvPr id="24588" name="Conector reto 31"/>
          <p:cNvCxnSpPr>
            <a:cxnSpLocks noChangeShapeType="1"/>
          </p:cNvCxnSpPr>
          <p:nvPr/>
        </p:nvCxnSpPr>
        <p:spPr bwMode="auto">
          <a:xfrm>
            <a:off x="4583113" y="1423988"/>
            <a:ext cx="2159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4589" name="Conector reto 32"/>
          <p:cNvCxnSpPr>
            <a:cxnSpLocks noChangeShapeType="1"/>
          </p:cNvCxnSpPr>
          <p:nvPr/>
        </p:nvCxnSpPr>
        <p:spPr bwMode="auto">
          <a:xfrm>
            <a:off x="4583113" y="1466850"/>
            <a:ext cx="2159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</p:cxnSp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4719638" y="4683125"/>
          <a:ext cx="3810000" cy="1479550"/>
        </p:xfrm>
        <a:graphic>
          <a:graphicData uri="http://schemas.openxmlformats.org/drawingml/2006/table">
            <a:tbl>
              <a:tblPr/>
              <a:tblGrid>
                <a:gridCol w="1187450"/>
                <a:gridCol w="874712"/>
                <a:gridCol w="873125"/>
                <a:gridCol w="874713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Receita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2008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(R$ 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2012 </a:t>
                      </a:r>
                      <a:r>
                        <a:rPr kumimoji="0" lang="pt-B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(1)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(R$ 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Variação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Tributária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5.059,9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7.336,7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+ 45,0%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Patrimonial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567,7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968,7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+ 70,6%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Dívida Ativa</a:t>
                      </a:r>
                      <a:r>
                        <a:rPr kumimoji="0" lang="pt-BR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301,8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686,6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+ 127,5%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</a:tr>
            </a:tbl>
          </a:graphicData>
        </a:graphic>
      </p:graphicFrame>
      <p:sp>
        <p:nvSpPr>
          <p:cNvPr id="24617" name="Text Box 9"/>
          <p:cNvSpPr txBox="1">
            <a:spLocks noChangeArrowheads="1"/>
          </p:cNvSpPr>
          <p:nvPr/>
        </p:nvSpPr>
        <p:spPr bwMode="auto">
          <a:xfrm>
            <a:off x="215900" y="6311900"/>
            <a:ext cx="85550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Fonte: Lei Orçamentária Anual (LOA);</a:t>
            </a:r>
          </a:p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Dívida Ativa + multas + juros de mora.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82"/>
          <p:cNvGraphicFramePr>
            <a:graphicFrameLocks noGrp="1"/>
          </p:cNvGraphicFramePr>
          <p:nvPr/>
        </p:nvGraphicFramePr>
        <p:xfrm>
          <a:off x="225425" y="941388"/>
          <a:ext cx="8650288" cy="4468816"/>
        </p:xfrm>
        <a:graphic>
          <a:graphicData uri="http://schemas.openxmlformats.org/drawingml/2006/table">
            <a:tbl>
              <a:tblPr/>
              <a:tblGrid>
                <a:gridCol w="3043238"/>
                <a:gridCol w="876300"/>
                <a:gridCol w="1585912"/>
                <a:gridCol w="1717675"/>
                <a:gridCol w="1427163"/>
              </a:tblGrid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Descrição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Limite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Dez/2008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Dez/2011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Previsto 2012</a:t>
                      </a:r>
                      <a:r>
                        <a:rPr kumimoji="0" lang="pt-BR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39FE7"/>
                    </a:solidFill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Dívida Consolidada Bruta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R$ 8.716.207 mil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R$ 10.521.005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R$ 10.727.497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(RCL) Receita Corrente Líquida (LRF) de 12 meses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R$ 9.666.783 mil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R$ 14.160.729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R$ 14.724.326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(RLR) Receita Líquida Real (MP 2185-35) de 12 meses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-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R$ 7.369.056 mil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R$ 11.134.049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R$ 11.577.185 mil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Comprometimento médio dos encargos com dívida / RCL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11,5%</a:t>
                      </a:r>
                      <a:r>
                        <a:rPr kumimoji="0" lang="pt-BR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(2)</a:t>
                      </a:r>
                      <a:endParaRPr kumimoji="0" lang="pt-BR" sz="11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10,5%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5,06%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4,90%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FA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Dívida Consolidada Bruta / RLR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100%</a:t>
                      </a:r>
                      <a:r>
                        <a:rPr kumimoji="0" lang="pt-BR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(3)</a:t>
                      </a:r>
                      <a:endParaRPr kumimoji="0" lang="pt-BR" sz="11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118%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80%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83%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FF6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Dívida Consolidada Líquida / RCL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36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120%</a:t>
                      </a:r>
                      <a:r>
                        <a:rPr kumimoji="0" lang="pt-BR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(1)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36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36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48%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36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54%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3669"/>
                    </a:solidFill>
                  </a:tcPr>
                </a:tc>
              </a:tr>
            </a:tbl>
          </a:graphicData>
        </a:graphic>
      </p:graphicFrame>
      <p:sp>
        <p:nvSpPr>
          <p:cNvPr id="25652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6D0CF67F-66B9-4BCD-87A7-3ED946548B8E}" type="slidenum">
              <a:rPr lang="en-US" sz="1000">
                <a:solidFill>
                  <a:schemeClr val="bg1"/>
                </a:solidFill>
              </a:rPr>
              <a:pPr/>
              <a:t>10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53" name="Text Box 9"/>
          <p:cNvSpPr txBox="1">
            <a:spLocks noChangeArrowheads="1"/>
          </p:cNvSpPr>
          <p:nvPr/>
        </p:nvSpPr>
        <p:spPr bwMode="auto">
          <a:xfrm>
            <a:off x="215900" y="5534025"/>
            <a:ext cx="855503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Limite da LRF (Lei de Responsabilidade Fiscal) , regulado pela Resolução 40/2001 do Senado.;</a:t>
            </a:r>
          </a:p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Limite da LRF (Lei de Responsabilidade Fiscal) , regulado pela Resolução 43/2001 do Senado.;</a:t>
            </a:r>
          </a:p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Limite da MP 2185-35 (regulação dos Municípios que renegociaram dívidas com a União). A RLR corresponde à RCL líquida de algumas deduções, como as transferências intergovernamentais direcionadas para saúde e educação.;</a:t>
            </a:r>
          </a:p>
          <a:p>
            <a:pPr marL="227013" indent="-227013" algn="just" defTabSz="911225">
              <a:buFontTx/>
              <a:buAutoNum type="arabicParenBoth"/>
            </a:pPr>
            <a:r>
              <a:rPr lang="pt-BR" sz="800" b="1">
                <a:solidFill>
                  <a:schemeClr val="tx2"/>
                </a:solidFill>
              </a:rPr>
              <a:t>Posição em 03/04/2012.</a:t>
            </a:r>
          </a:p>
        </p:txBody>
      </p:sp>
      <p:sp>
        <p:nvSpPr>
          <p:cNvPr id="25654" name="Seta para a direita 12"/>
          <p:cNvSpPr>
            <a:spLocks noChangeArrowheads="1"/>
          </p:cNvSpPr>
          <p:nvPr/>
        </p:nvSpPr>
        <p:spPr bwMode="auto">
          <a:xfrm>
            <a:off x="5591175" y="4951413"/>
            <a:ext cx="368300" cy="241300"/>
          </a:xfrm>
          <a:prstGeom prst="rightArrow">
            <a:avLst>
              <a:gd name="adj1" fmla="val 50000"/>
              <a:gd name="adj2" fmla="val 50149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5655" name="Título 30"/>
          <p:cNvSpPr txBox="1">
            <a:spLocks/>
          </p:cNvSpPr>
          <p:nvPr/>
        </p:nvSpPr>
        <p:spPr bwMode="auto">
          <a:xfrm>
            <a:off x="320675" y="230188"/>
            <a:ext cx="83137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AUMENTO DA RECEITA E A RENEGOCIAÇÃO COM O BANCO MUNDIAL REDUZIRAM O IMPACTO DA DÍVIDA NO ORÇAMENTO DO MUNICÍPIO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Gráfico 49"/>
          <p:cNvGraphicFramePr>
            <a:graphicFrameLocks/>
          </p:cNvGraphicFramePr>
          <p:nvPr/>
        </p:nvGraphicFramePr>
        <p:xfrm>
          <a:off x="5438775" y="3990979"/>
          <a:ext cx="2743200" cy="220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Gráfico 36"/>
          <p:cNvGraphicFramePr>
            <a:graphicFrameLocks/>
          </p:cNvGraphicFramePr>
          <p:nvPr/>
        </p:nvGraphicFramePr>
        <p:xfrm>
          <a:off x="-42031" y="1643445"/>
          <a:ext cx="3678620" cy="4410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628" name="Retângulo de cantos arredondados 65"/>
          <p:cNvSpPr>
            <a:spLocks noChangeArrowheads="1"/>
          </p:cNvSpPr>
          <p:nvPr/>
        </p:nvSpPr>
        <p:spPr bwMode="auto">
          <a:xfrm>
            <a:off x="5140325" y="1052513"/>
            <a:ext cx="3678238" cy="5168900"/>
          </a:xfrm>
          <a:prstGeom prst="roundRect">
            <a:avLst>
              <a:gd name="adj" fmla="val 3616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6629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D9C0F13E-B243-4061-B6BD-EE75AB000BA1}" type="slidenum">
              <a:rPr lang="en-US" sz="1000">
                <a:solidFill>
                  <a:schemeClr val="bg1"/>
                </a:solidFill>
              </a:rPr>
              <a:pPr/>
              <a:t>11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630" name="CaixaDeTexto 52"/>
          <p:cNvSpPr txBox="1">
            <a:spLocks noChangeArrowheads="1"/>
          </p:cNvSpPr>
          <p:nvPr/>
        </p:nvSpPr>
        <p:spPr bwMode="auto">
          <a:xfrm>
            <a:off x="3140075" y="4668838"/>
            <a:ext cx="795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b="1">
                <a:solidFill>
                  <a:schemeClr val="tx2"/>
                </a:solidFill>
              </a:rPr>
              <a:t>Pessoal</a:t>
            </a:r>
          </a:p>
        </p:txBody>
      </p:sp>
      <p:sp>
        <p:nvSpPr>
          <p:cNvPr id="26631" name="CaixaDeTexto 53"/>
          <p:cNvSpPr txBox="1">
            <a:spLocks noChangeArrowheads="1"/>
          </p:cNvSpPr>
          <p:nvPr/>
        </p:nvSpPr>
        <p:spPr bwMode="auto">
          <a:xfrm>
            <a:off x="3140075" y="3155950"/>
            <a:ext cx="766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b="1">
                <a:solidFill>
                  <a:schemeClr val="tx2"/>
                </a:solidFill>
              </a:rPr>
              <a:t>Custeio</a:t>
            </a:r>
          </a:p>
        </p:txBody>
      </p:sp>
      <p:sp>
        <p:nvSpPr>
          <p:cNvPr id="26632" name="CaixaDeTexto 54"/>
          <p:cNvSpPr txBox="1">
            <a:spLocks noChangeArrowheads="1"/>
          </p:cNvSpPr>
          <p:nvPr/>
        </p:nvSpPr>
        <p:spPr bwMode="auto">
          <a:xfrm>
            <a:off x="3140075" y="2171700"/>
            <a:ext cx="1176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b="1">
                <a:solidFill>
                  <a:schemeClr val="tx2"/>
                </a:solidFill>
              </a:rPr>
              <a:t>Investimento</a:t>
            </a:r>
          </a:p>
        </p:txBody>
      </p:sp>
      <p:sp>
        <p:nvSpPr>
          <p:cNvPr id="26633" name="CaixaDeTexto 55"/>
          <p:cNvSpPr txBox="1">
            <a:spLocks noChangeArrowheads="1"/>
          </p:cNvSpPr>
          <p:nvPr/>
        </p:nvSpPr>
        <p:spPr bwMode="auto">
          <a:xfrm>
            <a:off x="3140075" y="1711325"/>
            <a:ext cx="841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b="1">
                <a:solidFill>
                  <a:schemeClr val="tx2"/>
                </a:solidFill>
              </a:rPr>
              <a:t>Outros</a:t>
            </a:r>
            <a:r>
              <a:rPr lang="pt-BR" b="1" baseline="30000">
                <a:solidFill>
                  <a:schemeClr val="tx2"/>
                </a:solidFill>
              </a:rPr>
              <a:t>(1)</a:t>
            </a:r>
          </a:p>
        </p:txBody>
      </p:sp>
      <p:sp>
        <p:nvSpPr>
          <p:cNvPr id="26634" name="CaixaDeTexto 34"/>
          <p:cNvSpPr txBox="1">
            <a:spLocks noChangeArrowheads="1"/>
          </p:cNvSpPr>
          <p:nvPr/>
        </p:nvSpPr>
        <p:spPr bwMode="auto">
          <a:xfrm>
            <a:off x="487363" y="1446213"/>
            <a:ext cx="935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100%</a:t>
            </a:r>
          </a:p>
        </p:txBody>
      </p:sp>
      <p:sp>
        <p:nvSpPr>
          <p:cNvPr id="26635" name="CaixaDeTexto 35"/>
          <p:cNvSpPr txBox="1">
            <a:spLocks noChangeArrowheads="1"/>
          </p:cNvSpPr>
          <p:nvPr/>
        </p:nvSpPr>
        <p:spPr bwMode="auto">
          <a:xfrm>
            <a:off x="2170113" y="1446213"/>
            <a:ext cx="935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100%</a:t>
            </a:r>
          </a:p>
        </p:txBody>
      </p:sp>
      <p:cxnSp>
        <p:nvCxnSpPr>
          <p:cNvPr id="26636" name="Conector de seta reta 41"/>
          <p:cNvCxnSpPr>
            <a:cxnSpLocks noChangeShapeType="1"/>
          </p:cNvCxnSpPr>
          <p:nvPr/>
        </p:nvCxnSpPr>
        <p:spPr bwMode="auto">
          <a:xfrm>
            <a:off x="1295400" y="2476500"/>
            <a:ext cx="1006475" cy="203200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</p:spPr>
      </p:cxnSp>
      <p:cxnSp>
        <p:nvCxnSpPr>
          <p:cNvPr id="26637" name="Conector de seta reta 44"/>
          <p:cNvCxnSpPr>
            <a:cxnSpLocks noChangeShapeType="1"/>
          </p:cNvCxnSpPr>
          <p:nvPr/>
        </p:nvCxnSpPr>
        <p:spPr bwMode="auto">
          <a:xfrm flipV="1">
            <a:off x="1285875" y="1954213"/>
            <a:ext cx="1004888" cy="284162"/>
          </a:xfrm>
          <a:prstGeom prst="straightConnector1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</p:spPr>
      </p:cxnSp>
      <p:sp>
        <p:nvSpPr>
          <p:cNvPr id="26638" name="Chave direita 29"/>
          <p:cNvSpPr>
            <a:spLocks/>
          </p:cNvSpPr>
          <p:nvPr/>
        </p:nvSpPr>
        <p:spPr bwMode="auto">
          <a:xfrm>
            <a:off x="2997200" y="3922713"/>
            <a:ext cx="114300" cy="1768475"/>
          </a:xfrm>
          <a:prstGeom prst="rightBrace">
            <a:avLst>
              <a:gd name="adj1" fmla="val 8238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6639" name="Chave direita 37"/>
          <p:cNvSpPr>
            <a:spLocks/>
          </p:cNvSpPr>
          <p:nvPr/>
        </p:nvSpPr>
        <p:spPr bwMode="auto">
          <a:xfrm>
            <a:off x="2997200" y="2686050"/>
            <a:ext cx="107950" cy="1216025"/>
          </a:xfrm>
          <a:prstGeom prst="rightBrace">
            <a:avLst>
              <a:gd name="adj1" fmla="val 8344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6640" name="Chave direita 38"/>
          <p:cNvSpPr>
            <a:spLocks/>
          </p:cNvSpPr>
          <p:nvPr/>
        </p:nvSpPr>
        <p:spPr bwMode="auto">
          <a:xfrm>
            <a:off x="2997200" y="1951038"/>
            <a:ext cx="107950" cy="725487"/>
          </a:xfrm>
          <a:prstGeom prst="rightBrace">
            <a:avLst>
              <a:gd name="adj1" fmla="val 8370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grpSp>
        <p:nvGrpSpPr>
          <p:cNvPr id="26641" name="Grupo 61"/>
          <p:cNvGrpSpPr>
            <a:grpSpLocks/>
          </p:cNvGrpSpPr>
          <p:nvPr/>
        </p:nvGrpSpPr>
        <p:grpSpPr bwMode="auto">
          <a:xfrm>
            <a:off x="3887788" y="4651375"/>
            <a:ext cx="904875" cy="323850"/>
            <a:chOff x="4515731" y="4767484"/>
            <a:chExt cx="904317" cy="323850"/>
          </a:xfrm>
        </p:grpSpPr>
        <p:sp>
          <p:nvSpPr>
            <p:cNvPr id="26658" name="Elipse 40"/>
            <p:cNvSpPr>
              <a:spLocks noChangeArrowheads="1"/>
            </p:cNvSpPr>
            <p:nvPr/>
          </p:nvSpPr>
          <p:spPr bwMode="auto">
            <a:xfrm>
              <a:off x="4606448" y="4767484"/>
              <a:ext cx="813600" cy="32385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10" tIns="0" rIns="3810" bIns="0" anchor="ctr"/>
            <a:lstStyle/>
            <a:p>
              <a:pPr algn="ctr" defTabSz="893763">
                <a:buClr>
                  <a:schemeClr val="tx2"/>
                </a:buClr>
              </a:pPr>
              <a:r>
                <a:rPr lang="pt-BR" sz="1000" b="1">
                  <a:solidFill>
                    <a:schemeClr val="tx2"/>
                  </a:solidFill>
                </a:rPr>
                <a:t>- 19,8%</a:t>
              </a:r>
            </a:p>
          </p:txBody>
        </p:sp>
        <p:sp>
          <p:nvSpPr>
            <p:cNvPr id="26659" name="Seta para baixo 53"/>
            <p:cNvSpPr>
              <a:spLocks noChangeArrowheads="1"/>
            </p:cNvSpPr>
            <p:nvPr/>
          </p:nvSpPr>
          <p:spPr bwMode="auto">
            <a:xfrm>
              <a:off x="4515731" y="4799782"/>
              <a:ext cx="216000" cy="288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folHlink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10" tIns="0" rIns="3810" bIns="0" anchor="ctr"/>
            <a:lstStyle/>
            <a:p>
              <a:pPr defTabSz="893763">
                <a:buClr>
                  <a:schemeClr val="tx2"/>
                </a:buClr>
              </a:pPr>
              <a:endParaRPr lang="pt-BR" b="1">
                <a:solidFill>
                  <a:schemeClr val="bg1"/>
                </a:solidFill>
              </a:endParaRPr>
            </a:p>
          </p:txBody>
        </p:sp>
      </p:grpSp>
      <p:grpSp>
        <p:nvGrpSpPr>
          <p:cNvPr id="26642" name="Grupo 62"/>
          <p:cNvGrpSpPr>
            <a:grpSpLocks/>
          </p:cNvGrpSpPr>
          <p:nvPr/>
        </p:nvGrpSpPr>
        <p:grpSpPr bwMode="auto">
          <a:xfrm>
            <a:off x="4187825" y="2135188"/>
            <a:ext cx="917575" cy="323850"/>
            <a:chOff x="4473696" y="2375938"/>
            <a:chExt cx="918110" cy="323850"/>
          </a:xfrm>
        </p:grpSpPr>
        <p:sp>
          <p:nvSpPr>
            <p:cNvPr id="26656" name="Elipse 45"/>
            <p:cNvSpPr>
              <a:spLocks noChangeArrowheads="1"/>
            </p:cNvSpPr>
            <p:nvPr/>
          </p:nvSpPr>
          <p:spPr bwMode="auto">
            <a:xfrm>
              <a:off x="4576786" y="2375938"/>
              <a:ext cx="815020" cy="32385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10" tIns="0" rIns="3810" bIns="0" anchor="ctr"/>
            <a:lstStyle/>
            <a:p>
              <a:pPr algn="ctr" defTabSz="893763">
                <a:buClr>
                  <a:schemeClr val="tx2"/>
                </a:buClr>
              </a:pPr>
              <a:r>
                <a:rPr lang="pt-BR" sz="1000" b="1">
                  <a:solidFill>
                    <a:schemeClr val="bg1"/>
                  </a:solidFill>
                </a:rPr>
                <a:t>+ 219,5%</a:t>
              </a:r>
            </a:p>
          </p:txBody>
        </p:sp>
        <p:sp>
          <p:nvSpPr>
            <p:cNvPr id="55" name="Seta para baixo 54"/>
            <p:cNvSpPr/>
            <p:nvPr/>
          </p:nvSpPr>
          <p:spPr bwMode="auto">
            <a:xfrm>
              <a:off x="4473696" y="2403419"/>
              <a:ext cx="216000" cy="288000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lIns="3810" tIns="0" rIns="3810" bIns="0" anchor="ctr"/>
            <a:lstStyle/>
            <a:p>
              <a:pPr defTabSz="895192">
                <a:buClr>
                  <a:schemeClr val="tx2"/>
                </a:buClr>
                <a:defRPr/>
              </a:pPr>
              <a:endParaRPr lang="pt-BR" b="1" dirty="0">
                <a:solidFill>
                  <a:schemeClr val="bg1"/>
                </a:solidFill>
                <a:cs typeface="SimSun"/>
              </a:endParaRPr>
            </a:p>
          </p:txBody>
        </p:sp>
      </p:grpSp>
      <p:sp>
        <p:nvSpPr>
          <p:cNvPr id="26643" name="CaixaDeTexto 63"/>
          <p:cNvSpPr txBox="1">
            <a:spLocks noChangeArrowheads="1"/>
          </p:cNvSpPr>
          <p:nvPr/>
        </p:nvSpPr>
        <p:spPr bwMode="auto">
          <a:xfrm>
            <a:off x="5365750" y="1125538"/>
            <a:ext cx="3432175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>
              <a:spcBef>
                <a:spcPts val="600"/>
              </a:spcBef>
            </a:pPr>
            <a:r>
              <a:rPr lang="pt-BR">
                <a:solidFill>
                  <a:schemeClr val="tx2"/>
                </a:solidFill>
              </a:rPr>
              <a:t>Principais mudanças no perfil de gastos da Prefeitura: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pt-BR">
                <a:solidFill>
                  <a:schemeClr val="tx2"/>
                </a:solidFill>
              </a:rPr>
              <a:t>Aumento de 219,5% da participação dos gastos com investimentos no orçamento municipal;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pt-BR">
                <a:solidFill>
                  <a:schemeClr val="tx2"/>
                </a:solidFill>
              </a:rPr>
              <a:t>Diminuição de 19,8% da participação dos gastos com pessoal no total de gastos da Prefeitura.</a:t>
            </a:r>
          </a:p>
          <a:p>
            <a:pPr>
              <a:spcBef>
                <a:spcPts val="600"/>
              </a:spcBef>
            </a:pPr>
            <a:r>
              <a:rPr lang="pt-BR">
                <a:solidFill>
                  <a:schemeClr val="tx2"/>
                </a:solidFill>
              </a:rPr>
              <a:t>Evolução dos gastos com pessoal considerando a Receita Corrente Líquida municipal (RCL 2008: R$ 9,7 MM e RCL 2012: R$ 15,8 MM</a:t>
            </a:r>
            <a:r>
              <a:rPr lang="pt-BR" baseline="30000">
                <a:solidFill>
                  <a:schemeClr val="tx2"/>
                </a:solidFill>
              </a:rPr>
              <a:t>(2)</a:t>
            </a:r>
            <a:r>
              <a:rPr lang="pt-BR">
                <a:solidFill>
                  <a:schemeClr val="tx2"/>
                </a:solidFill>
              </a:rPr>
              <a:t>) e as diretrizes da LRF para contabilidade das despesas com pessoal:</a:t>
            </a: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pt-BR">
              <a:solidFill>
                <a:schemeClr val="tx2"/>
              </a:solidFill>
            </a:endParaRPr>
          </a:p>
        </p:txBody>
      </p:sp>
      <p:sp>
        <p:nvSpPr>
          <p:cNvPr id="26644" name="Título 30"/>
          <p:cNvSpPr txBox="1">
            <a:spLocks/>
          </p:cNvSpPr>
          <p:nvPr/>
        </p:nvSpPr>
        <p:spPr bwMode="auto">
          <a:xfrm>
            <a:off x="320675" y="230188"/>
            <a:ext cx="83137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COM A REDUÇÃO RELATIVA DAS DESPESAS COM PESSOAL E COM AMORTIZAÇÃO DA DÍVIDA HOUVE MELHORA NO PERFIL DE GASTOS</a:t>
            </a:r>
          </a:p>
        </p:txBody>
      </p:sp>
      <p:sp>
        <p:nvSpPr>
          <p:cNvPr id="26645" name="CaixaDeTexto 52"/>
          <p:cNvSpPr txBox="1">
            <a:spLocks noChangeArrowheads="1"/>
          </p:cNvSpPr>
          <p:nvPr/>
        </p:nvSpPr>
        <p:spPr bwMode="auto">
          <a:xfrm>
            <a:off x="377825" y="917575"/>
            <a:ext cx="29543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1400" b="1">
                <a:solidFill>
                  <a:schemeClr val="tx2"/>
                </a:solidFill>
              </a:rPr>
              <a:t>Perfil de gastos da Prefeitura</a:t>
            </a:r>
          </a:p>
          <a:p>
            <a:pPr algn="ctr"/>
            <a:r>
              <a:rPr lang="pt-BR" b="1">
                <a:solidFill>
                  <a:schemeClr val="tx2"/>
                </a:solidFill>
              </a:rPr>
              <a:t>(% do orçamento total)</a:t>
            </a:r>
          </a:p>
        </p:txBody>
      </p:sp>
      <p:sp>
        <p:nvSpPr>
          <p:cNvPr id="26646" name="Chave direita 36"/>
          <p:cNvSpPr>
            <a:spLocks/>
          </p:cNvSpPr>
          <p:nvPr/>
        </p:nvSpPr>
        <p:spPr bwMode="auto">
          <a:xfrm>
            <a:off x="7667625" y="4643438"/>
            <a:ext cx="95250" cy="1235075"/>
          </a:xfrm>
          <a:prstGeom prst="rightBrace">
            <a:avLst>
              <a:gd name="adj1" fmla="val 8284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6647" name="CaixaDeTexto 37"/>
          <p:cNvSpPr txBox="1">
            <a:spLocks noChangeArrowheads="1"/>
          </p:cNvSpPr>
          <p:nvPr/>
        </p:nvSpPr>
        <p:spPr bwMode="auto">
          <a:xfrm>
            <a:off x="7808913" y="5145088"/>
            <a:ext cx="7572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000">
                <a:solidFill>
                  <a:schemeClr val="tx2"/>
                </a:solidFill>
              </a:rPr>
              <a:t>Executivo</a:t>
            </a:r>
          </a:p>
        </p:txBody>
      </p:sp>
      <p:sp>
        <p:nvSpPr>
          <p:cNvPr id="26648" name="CaixaDeTexto 38"/>
          <p:cNvSpPr txBox="1">
            <a:spLocks noChangeArrowheads="1"/>
          </p:cNvSpPr>
          <p:nvPr/>
        </p:nvSpPr>
        <p:spPr bwMode="auto">
          <a:xfrm>
            <a:off x="7808913" y="4473575"/>
            <a:ext cx="8207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000">
                <a:solidFill>
                  <a:schemeClr val="tx2"/>
                </a:solidFill>
              </a:rPr>
              <a:t>Legislativo</a:t>
            </a:r>
          </a:p>
        </p:txBody>
      </p:sp>
      <p:sp>
        <p:nvSpPr>
          <p:cNvPr id="26649" name="CaixaDeTexto 39"/>
          <p:cNvSpPr txBox="1">
            <a:spLocks noChangeArrowheads="1"/>
          </p:cNvSpPr>
          <p:nvPr/>
        </p:nvSpPr>
        <p:spPr bwMode="auto">
          <a:xfrm>
            <a:off x="5338763" y="3844925"/>
            <a:ext cx="33321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1000" b="1">
                <a:solidFill>
                  <a:schemeClr val="tx2"/>
                </a:solidFill>
              </a:rPr>
              <a:t>Percentual dos gastos com pessoal sobre a RCL</a:t>
            </a:r>
          </a:p>
        </p:txBody>
      </p:sp>
      <p:cxnSp>
        <p:nvCxnSpPr>
          <p:cNvPr id="42" name="Conector reto 41"/>
          <p:cNvCxnSpPr/>
          <p:nvPr/>
        </p:nvCxnSpPr>
        <p:spPr bwMode="auto">
          <a:xfrm>
            <a:off x="6448425" y="4457700"/>
            <a:ext cx="723900" cy="190500"/>
          </a:xfrm>
          <a:prstGeom prst="line">
            <a:avLst/>
          </a:prstGeom>
          <a:solidFill>
            <a:schemeClr val="folHlink"/>
          </a:solidFill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ector reto 50"/>
          <p:cNvCxnSpPr/>
          <p:nvPr/>
        </p:nvCxnSpPr>
        <p:spPr bwMode="auto">
          <a:xfrm>
            <a:off x="6434138" y="4376738"/>
            <a:ext cx="738187" cy="195262"/>
          </a:xfrm>
          <a:prstGeom prst="line">
            <a:avLst/>
          </a:prstGeom>
          <a:solidFill>
            <a:schemeClr val="folHlink"/>
          </a:solidFill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652" name="CaixaDeTexto 51"/>
          <p:cNvSpPr txBox="1">
            <a:spLocks noChangeArrowheads="1"/>
          </p:cNvSpPr>
          <p:nvPr/>
        </p:nvSpPr>
        <p:spPr bwMode="auto">
          <a:xfrm>
            <a:off x="5868988" y="4125913"/>
            <a:ext cx="6302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900" b="1">
                <a:solidFill>
                  <a:schemeClr val="tx1"/>
                </a:solidFill>
              </a:rPr>
              <a:t>51,7%</a:t>
            </a:r>
          </a:p>
        </p:txBody>
      </p:sp>
      <p:sp>
        <p:nvSpPr>
          <p:cNvPr id="26653" name="CaixaDeTexto 52"/>
          <p:cNvSpPr txBox="1">
            <a:spLocks noChangeArrowheads="1"/>
          </p:cNvSpPr>
          <p:nvPr/>
        </p:nvSpPr>
        <p:spPr bwMode="auto">
          <a:xfrm>
            <a:off x="7107238" y="4324350"/>
            <a:ext cx="6318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900" b="1">
                <a:solidFill>
                  <a:schemeClr val="tx1"/>
                </a:solidFill>
              </a:rPr>
              <a:t>45,0%</a:t>
            </a:r>
          </a:p>
        </p:txBody>
      </p:sp>
      <p:sp>
        <p:nvSpPr>
          <p:cNvPr id="26654" name="Text Box 9"/>
          <p:cNvSpPr txBox="1">
            <a:spLocks noChangeArrowheads="1"/>
          </p:cNvSpPr>
          <p:nvPr/>
        </p:nvSpPr>
        <p:spPr bwMode="auto">
          <a:xfrm>
            <a:off x="6350" y="6335713"/>
            <a:ext cx="85550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227013" indent="-227013" algn="just" defTabSz="911225">
              <a:buFontTx/>
              <a:buAutoNum type="arabicParenBoth"/>
            </a:pPr>
            <a:r>
              <a:rPr lang="pt-BR" sz="800">
                <a:solidFill>
                  <a:schemeClr val="tx2"/>
                </a:solidFill>
              </a:rPr>
              <a:t>Outros: Juros + Inversão Financeira + Amortização + Reserva de Contingência;</a:t>
            </a:r>
          </a:p>
          <a:p>
            <a:pPr marL="227013" indent="-227013" algn="just" defTabSz="911225">
              <a:buFontTx/>
              <a:buAutoNum type="arabicParenBoth"/>
            </a:pPr>
            <a:r>
              <a:rPr lang="pt-BR" sz="800">
                <a:solidFill>
                  <a:schemeClr val="tx2"/>
                </a:solidFill>
              </a:rPr>
              <a:t>Fonte: Lei Orçamentária Anual (LOA).</a:t>
            </a:r>
          </a:p>
        </p:txBody>
      </p:sp>
      <p:sp>
        <p:nvSpPr>
          <p:cNvPr id="26655" name="CaixaDeTexto 48"/>
          <p:cNvSpPr txBox="1">
            <a:spLocks noChangeArrowheads="1"/>
          </p:cNvSpPr>
          <p:nvPr/>
        </p:nvSpPr>
        <p:spPr bwMode="auto">
          <a:xfrm>
            <a:off x="2752725" y="5762625"/>
            <a:ext cx="37147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100" baseline="30000">
                <a:solidFill>
                  <a:schemeClr val="tx1"/>
                </a:solidFill>
              </a:rPr>
              <a:t>(2)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Gráfico 31"/>
          <p:cNvGraphicFramePr/>
          <p:nvPr/>
        </p:nvGraphicFramePr>
        <p:xfrm>
          <a:off x="971551" y="847726"/>
          <a:ext cx="7810500" cy="329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651" name="Retângulo de cantos arredondados 36"/>
          <p:cNvSpPr>
            <a:spLocks noChangeArrowheads="1"/>
          </p:cNvSpPr>
          <p:nvPr/>
        </p:nvSpPr>
        <p:spPr bwMode="auto">
          <a:xfrm>
            <a:off x="296863" y="4881563"/>
            <a:ext cx="8367712" cy="1246187"/>
          </a:xfrm>
          <a:prstGeom prst="roundRect">
            <a:avLst>
              <a:gd name="adj" fmla="val 8898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7652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A9AFAD26-CC35-4EE4-B7EE-E5DD349DB8F2}" type="slidenum">
              <a:rPr lang="en-US" sz="1000">
                <a:solidFill>
                  <a:schemeClr val="bg1"/>
                </a:solidFill>
              </a:rPr>
              <a:pPr/>
              <a:t>12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3" name="CaixaDeTexto 52"/>
          <p:cNvSpPr txBox="1">
            <a:spLocks noChangeArrowheads="1"/>
          </p:cNvSpPr>
          <p:nvPr/>
        </p:nvSpPr>
        <p:spPr bwMode="auto">
          <a:xfrm>
            <a:off x="2962275" y="1014413"/>
            <a:ext cx="2732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Investimentos (Bilhões R$)</a:t>
            </a:r>
          </a:p>
        </p:txBody>
      </p:sp>
      <p:sp>
        <p:nvSpPr>
          <p:cNvPr id="27654" name="CaixaDeTexto 59"/>
          <p:cNvSpPr txBox="1">
            <a:spLocks noChangeArrowheads="1"/>
          </p:cNvSpPr>
          <p:nvPr/>
        </p:nvSpPr>
        <p:spPr bwMode="auto">
          <a:xfrm>
            <a:off x="-4763" y="6281738"/>
            <a:ext cx="853440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227013" indent="-227013">
              <a:buFontTx/>
              <a:buAutoNum type="arabicParenBoth"/>
            </a:pPr>
            <a:r>
              <a:rPr lang="pt-BR" sz="800">
                <a:solidFill>
                  <a:schemeClr val="tx2"/>
                </a:solidFill>
              </a:rPr>
              <a:t>Posição: 01/11/2012;</a:t>
            </a:r>
          </a:p>
          <a:p>
            <a:pPr marL="227013" indent="-227013">
              <a:buFontTx/>
              <a:buAutoNum type="arabicParenBoth"/>
            </a:pPr>
            <a:r>
              <a:rPr lang="pt-BR" sz="800">
                <a:solidFill>
                  <a:schemeClr val="tx2"/>
                </a:solidFill>
              </a:rPr>
              <a:t>Sem considerar os investimentos das PPP</a:t>
            </a:r>
            <a:r>
              <a:rPr lang="pt-BR" altLang="en-US" sz="800">
                <a:solidFill>
                  <a:schemeClr val="tx2"/>
                </a:solidFill>
              </a:rPr>
              <a:t>’</a:t>
            </a:r>
            <a:r>
              <a:rPr lang="pt-BR" sz="800">
                <a:solidFill>
                  <a:schemeClr val="tx2"/>
                </a:solidFill>
              </a:rPr>
              <a:t>s;</a:t>
            </a:r>
          </a:p>
          <a:p>
            <a:pPr marL="227013" indent="-227013">
              <a:buFontTx/>
              <a:buAutoNum type="arabicParenBoth"/>
            </a:pPr>
            <a:r>
              <a:rPr lang="pt-BR" sz="800">
                <a:solidFill>
                  <a:schemeClr val="tx2"/>
                </a:solidFill>
              </a:rPr>
              <a:t>Valores apresentados para os períodos de 2008, 2009, 2010 e 2011 são referentes aos valores nominais liquidados.</a:t>
            </a:r>
          </a:p>
        </p:txBody>
      </p:sp>
      <p:sp>
        <p:nvSpPr>
          <p:cNvPr id="81" name="Elipse 80"/>
          <p:cNvSpPr/>
          <p:nvPr/>
        </p:nvSpPr>
        <p:spPr bwMode="auto">
          <a:xfrm>
            <a:off x="1358900" y="4021138"/>
            <a:ext cx="755650" cy="2524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1100" b="1" dirty="0">
                <a:solidFill>
                  <a:schemeClr val="bg1"/>
                </a:solidFill>
                <a:cs typeface="Arial" charset="0"/>
              </a:rPr>
              <a:t>5,8%</a:t>
            </a:r>
          </a:p>
        </p:txBody>
      </p:sp>
      <p:sp>
        <p:nvSpPr>
          <p:cNvPr id="82" name="Elipse 81"/>
          <p:cNvSpPr/>
          <p:nvPr/>
        </p:nvSpPr>
        <p:spPr bwMode="auto">
          <a:xfrm>
            <a:off x="2609850" y="4021138"/>
            <a:ext cx="755650" cy="252412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1100" b="1" dirty="0">
                <a:solidFill>
                  <a:schemeClr val="bg1"/>
                </a:solidFill>
                <a:cs typeface="Arial" charset="0"/>
              </a:rPr>
              <a:t>2,9%</a:t>
            </a:r>
          </a:p>
        </p:txBody>
      </p:sp>
      <p:sp>
        <p:nvSpPr>
          <p:cNvPr id="83" name="Elipse 82"/>
          <p:cNvSpPr/>
          <p:nvPr/>
        </p:nvSpPr>
        <p:spPr bwMode="auto">
          <a:xfrm>
            <a:off x="3879850" y="4021138"/>
            <a:ext cx="755650" cy="252412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1100" b="1" dirty="0">
                <a:solidFill>
                  <a:schemeClr val="bg1"/>
                </a:solidFill>
                <a:cs typeface="Arial" charset="0"/>
              </a:rPr>
              <a:t>10,1%</a:t>
            </a:r>
          </a:p>
        </p:txBody>
      </p:sp>
      <p:sp>
        <p:nvSpPr>
          <p:cNvPr id="85" name="Elipse 84"/>
          <p:cNvSpPr/>
          <p:nvPr/>
        </p:nvSpPr>
        <p:spPr bwMode="auto">
          <a:xfrm>
            <a:off x="6397625" y="4021138"/>
            <a:ext cx="755650" cy="252412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1100" b="1" dirty="0">
                <a:solidFill>
                  <a:schemeClr val="bg1"/>
                </a:solidFill>
                <a:cs typeface="Arial" charset="0"/>
              </a:rPr>
              <a:t>19,8%</a:t>
            </a:r>
            <a:r>
              <a:rPr lang="pt-BR" sz="1100" b="1" baseline="30000" dirty="0">
                <a:solidFill>
                  <a:schemeClr val="bg1"/>
                </a:solidFill>
                <a:cs typeface="Arial" charset="0"/>
              </a:rPr>
              <a:t>(2)</a:t>
            </a:r>
          </a:p>
        </p:txBody>
      </p:sp>
      <p:sp>
        <p:nvSpPr>
          <p:cNvPr id="27659" name="CaixaDeTexto 86"/>
          <p:cNvSpPr txBox="1">
            <a:spLocks noChangeArrowheads="1"/>
          </p:cNvSpPr>
          <p:nvPr/>
        </p:nvSpPr>
        <p:spPr bwMode="auto">
          <a:xfrm>
            <a:off x="28575" y="3946525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900" b="1">
                <a:solidFill>
                  <a:schemeClr val="tx2"/>
                </a:solidFill>
              </a:rPr>
              <a:t>Investimento sobre Orçamento total (%) </a:t>
            </a:r>
          </a:p>
        </p:txBody>
      </p:sp>
      <p:sp>
        <p:nvSpPr>
          <p:cNvPr id="27660" name="Chave direita 34"/>
          <p:cNvSpPr>
            <a:spLocks/>
          </p:cNvSpPr>
          <p:nvPr/>
        </p:nvSpPr>
        <p:spPr bwMode="auto">
          <a:xfrm>
            <a:off x="7015163" y="1928813"/>
            <a:ext cx="84137" cy="1728787"/>
          </a:xfrm>
          <a:prstGeom prst="rightBrace">
            <a:avLst>
              <a:gd name="adj1" fmla="val 8371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7661" name="Chave direita 37"/>
          <p:cNvSpPr>
            <a:spLocks/>
          </p:cNvSpPr>
          <p:nvPr/>
        </p:nvSpPr>
        <p:spPr bwMode="auto">
          <a:xfrm>
            <a:off x="7015163" y="1385888"/>
            <a:ext cx="84137" cy="514350"/>
          </a:xfrm>
          <a:prstGeom prst="rightBrace">
            <a:avLst>
              <a:gd name="adj1" fmla="val 8321"/>
              <a:gd name="adj2" fmla="val 50000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7662" name="Título 30"/>
          <p:cNvSpPr txBox="1">
            <a:spLocks/>
          </p:cNvSpPr>
          <p:nvPr/>
        </p:nvSpPr>
        <p:spPr bwMode="auto">
          <a:xfrm>
            <a:off x="320675" y="234950"/>
            <a:ext cx="831373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ESSAS AÇÕES PERMITIRAM SEXTUPLICAR A CAPACIDADE DE INVESTIMENTO DO MUNICÍPIO ENTRE 2008 E 2012</a:t>
            </a:r>
            <a:endParaRPr lang="en-US" sz="1800" b="1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27663" name="CaixaDeTexto 27"/>
          <p:cNvSpPr txBox="1">
            <a:spLocks noChangeArrowheads="1"/>
          </p:cNvSpPr>
          <p:nvPr/>
        </p:nvSpPr>
        <p:spPr bwMode="auto">
          <a:xfrm>
            <a:off x="371475" y="4991100"/>
            <a:ext cx="82089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indent="-177800" algn="just" defTabSz="893763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pt-BR">
                <a:solidFill>
                  <a:schemeClr val="tx2"/>
                </a:solidFill>
              </a:rPr>
              <a:t>A Prefeitura aumentou significativamente seus investimentos ao longo dos últimos 3 anos e não somente em 2012;</a:t>
            </a:r>
          </a:p>
          <a:p>
            <a:pPr marL="177800" indent="-177800" algn="just" defTabSz="893763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pt-BR">
                <a:solidFill>
                  <a:schemeClr val="tx2"/>
                </a:solidFill>
              </a:rPr>
              <a:t>Em 2010, mesmo em ano de eleições para o executivo estadual, a Prefeitura do Rio foi um dos entes federativos que mais investiu (em termos percentuais, somente atrás do Estado do Ceará e do Município de Belo Horizonte);</a:t>
            </a:r>
          </a:p>
          <a:p>
            <a:pPr marL="177800" indent="-177800" algn="just" defTabSz="893763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pt-BR" b="1">
                <a:solidFill>
                  <a:schemeClr val="tx2"/>
                </a:solidFill>
              </a:rPr>
              <a:t>Em 2011, o Município do Rio foi o ente federativos que mais investiu em termos percentuais.</a:t>
            </a:r>
          </a:p>
        </p:txBody>
      </p:sp>
      <p:sp>
        <p:nvSpPr>
          <p:cNvPr id="27664" name="CaixaDeTexto 86"/>
          <p:cNvSpPr txBox="1">
            <a:spLocks noChangeArrowheads="1"/>
          </p:cNvSpPr>
          <p:nvPr/>
        </p:nvSpPr>
        <p:spPr bwMode="auto">
          <a:xfrm>
            <a:off x="22225" y="4367213"/>
            <a:ext cx="1165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900">
                <a:solidFill>
                  <a:schemeClr val="tx2"/>
                </a:solidFill>
              </a:rPr>
              <a:t>Orçamento total</a:t>
            </a:r>
          </a:p>
          <a:p>
            <a:pPr algn="ctr"/>
            <a:r>
              <a:rPr lang="pt-BR" sz="900">
                <a:solidFill>
                  <a:schemeClr val="tx2"/>
                </a:solidFill>
              </a:rPr>
              <a:t>(Bilhões R$)</a:t>
            </a:r>
          </a:p>
        </p:txBody>
      </p:sp>
      <p:sp>
        <p:nvSpPr>
          <p:cNvPr id="27665" name="Elipse 52"/>
          <p:cNvSpPr>
            <a:spLocks noChangeArrowheads="1"/>
          </p:cNvSpPr>
          <p:nvPr/>
        </p:nvSpPr>
        <p:spPr bwMode="auto">
          <a:xfrm>
            <a:off x="1358900" y="4432300"/>
            <a:ext cx="755650" cy="250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sz="1100" b="1">
                <a:solidFill>
                  <a:schemeClr val="tx2"/>
                </a:solidFill>
                <a:cs typeface="Arial" charset="0"/>
              </a:rPr>
              <a:t>10,4</a:t>
            </a:r>
          </a:p>
        </p:txBody>
      </p:sp>
      <p:sp>
        <p:nvSpPr>
          <p:cNvPr id="27666" name="Elipse 53"/>
          <p:cNvSpPr>
            <a:spLocks noChangeArrowheads="1"/>
          </p:cNvSpPr>
          <p:nvPr/>
        </p:nvSpPr>
        <p:spPr bwMode="auto">
          <a:xfrm>
            <a:off x="2609850" y="4432300"/>
            <a:ext cx="755650" cy="250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sz="1100">
                <a:solidFill>
                  <a:schemeClr val="tx2"/>
                </a:solidFill>
                <a:cs typeface="Arial" charset="0"/>
              </a:rPr>
              <a:t>10,4</a:t>
            </a:r>
          </a:p>
        </p:txBody>
      </p:sp>
      <p:sp>
        <p:nvSpPr>
          <p:cNvPr id="27667" name="Elipse 54"/>
          <p:cNvSpPr>
            <a:spLocks noChangeArrowheads="1"/>
          </p:cNvSpPr>
          <p:nvPr/>
        </p:nvSpPr>
        <p:spPr bwMode="auto">
          <a:xfrm>
            <a:off x="3879850" y="4432300"/>
            <a:ext cx="755650" cy="250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sz="1100">
                <a:solidFill>
                  <a:schemeClr val="tx2"/>
                </a:solidFill>
                <a:cs typeface="Arial" charset="0"/>
              </a:rPr>
              <a:t>13,8</a:t>
            </a:r>
          </a:p>
        </p:txBody>
      </p:sp>
      <p:sp>
        <p:nvSpPr>
          <p:cNvPr id="27668" name="Elipse 55"/>
          <p:cNvSpPr>
            <a:spLocks noChangeArrowheads="1"/>
          </p:cNvSpPr>
          <p:nvPr/>
        </p:nvSpPr>
        <p:spPr bwMode="auto">
          <a:xfrm>
            <a:off x="5132388" y="4432300"/>
            <a:ext cx="755650" cy="250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sz="1100">
                <a:solidFill>
                  <a:schemeClr val="tx2"/>
                </a:solidFill>
                <a:cs typeface="Arial" charset="0"/>
              </a:rPr>
              <a:t>18,2</a:t>
            </a:r>
          </a:p>
        </p:txBody>
      </p:sp>
      <p:sp>
        <p:nvSpPr>
          <p:cNvPr id="27669" name="Elipse 56"/>
          <p:cNvSpPr>
            <a:spLocks noChangeArrowheads="1"/>
          </p:cNvSpPr>
          <p:nvPr/>
        </p:nvSpPr>
        <p:spPr bwMode="auto">
          <a:xfrm>
            <a:off x="6397625" y="4432300"/>
            <a:ext cx="755650" cy="250825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sz="1100" b="1">
                <a:solidFill>
                  <a:schemeClr val="tx2"/>
                </a:solidFill>
                <a:cs typeface="Arial" charset="0"/>
              </a:rPr>
              <a:t>22,4 </a:t>
            </a:r>
            <a:r>
              <a:rPr lang="pt-BR" sz="1100" b="1" baseline="30000">
                <a:solidFill>
                  <a:schemeClr val="tx2"/>
                </a:solidFill>
                <a:cs typeface="Arial" charset="0"/>
              </a:rPr>
              <a:t>(1)</a:t>
            </a:r>
          </a:p>
        </p:txBody>
      </p:sp>
      <p:sp>
        <p:nvSpPr>
          <p:cNvPr id="27670" name="CaixaDeTexto 36"/>
          <p:cNvSpPr txBox="1">
            <a:spLocks noChangeArrowheads="1"/>
          </p:cNvSpPr>
          <p:nvPr/>
        </p:nvSpPr>
        <p:spPr bwMode="auto">
          <a:xfrm>
            <a:off x="6467475" y="1109663"/>
            <a:ext cx="5667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/>
            <a:r>
              <a:rPr lang="pt-BR" sz="1100" b="1">
                <a:solidFill>
                  <a:schemeClr val="tx1"/>
                </a:solidFill>
              </a:rPr>
              <a:t>5,6</a:t>
            </a:r>
          </a:p>
        </p:txBody>
      </p:sp>
      <p:sp>
        <p:nvSpPr>
          <p:cNvPr id="27671" name="CaixaDeTexto 35"/>
          <p:cNvSpPr txBox="1">
            <a:spLocks noChangeArrowheads="1"/>
          </p:cNvSpPr>
          <p:nvPr/>
        </p:nvSpPr>
        <p:spPr bwMode="auto">
          <a:xfrm>
            <a:off x="7043738" y="2667000"/>
            <a:ext cx="94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000" b="1">
                <a:solidFill>
                  <a:schemeClr val="tx2"/>
                </a:solidFill>
              </a:rPr>
              <a:t>Orçado</a:t>
            </a:r>
            <a:r>
              <a:rPr lang="pt-BR" sz="1000" b="1" baseline="30000">
                <a:solidFill>
                  <a:schemeClr val="tx2"/>
                </a:solidFill>
              </a:rPr>
              <a:t>(1)</a:t>
            </a:r>
          </a:p>
        </p:txBody>
      </p:sp>
      <p:sp>
        <p:nvSpPr>
          <p:cNvPr id="27672" name="CaixaDeTexto 38"/>
          <p:cNvSpPr txBox="1">
            <a:spLocks noChangeArrowheads="1"/>
          </p:cNvSpPr>
          <p:nvPr/>
        </p:nvSpPr>
        <p:spPr bwMode="auto">
          <a:xfrm>
            <a:off x="7053263" y="1527175"/>
            <a:ext cx="946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000" b="1">
                <a:solidFill>
                  <a:schemeClr val="tx2"/>
                </a:solidFill>
              </a:rPr>
              <a:t>PPP</a:t>
            </a:r>
            <a:r>
              <a:rPr lang="pt-BR" altLang="en-US" sz="1000" b="1">
                <a:solidFill>
                  <a:schemeClr val="tx2"/>
                </a:solidFill>
              </a:rPr>
              <a:t>’</a:t>
            </a:r>
            <a:r>
              <a:rPr lang="pt-BR" sz="1000" b="1">
                <a:solidFill>
                  <a:schemeClr val="tx2"/>
                </a:solidFill>
              </a:rPr>
              <a:t>s</a:t>
            </a:r>
          </a:p>
        </p:txBody>
      </p:sp>
      <p:cxnSp>
        <p:nvCxnSpPr>
          <p:cNvPr id="19" name="Conector de seta reta 18"/>
          <p:cNvCxnSpPr/>
          <p:nvPr/>
        </p:nvCxnSpPr>
        <p:spPr bwMode="auto">
          <a:xfrm flipV="1">
            <a:off x="1771650" y="1914525"/>
            <a:ext cx="4724400" cy="1323975"/>
          </a:xfrm>
          <a:prstGeom prst="straightConnector1">
            <a:avLst/>
          </a:prstGeom>
          <a:solidFill>
            <a:schemeClr val="folHlink"/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Elipse 23"/>
          <p:cNvSpPr/>
          <p:nvPr/>
        </p:nvSpPr>
        <p:spPr bwMode="auto">
          <a:xfrm>
            <a:off x="4025900" y="2424113"/>
            <a:ext cx="539750" cy="2159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900" b="1" dirty="0">
                <a:solidFill>
                  <a:schemeClr val="bg1"/>
                </a:solidFill>
                <a:cs typeface="Arial" charset="0"/>
              </a:rPr>
              <a:t>+633%</a:t>
            </a:r>
          </a:p>
        </p:txBody>
      </p:sp>
      <p:sp>
        <p:nvSpPr>
          <p:cNvPr id="84" name="Elipse 83"/>
          <p:cNvSpPr/>
          <p:nvPr/>
        </p:nvSpPr>
        <p:spPr bwMode="auto">
          <a:xfrm>
            <a:off x="5132388" y="4021138"/>
            <a:ext cx="755650" cy="252412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5192">
              <a:buClr>
                <a:schemeClr val="tx2"/>
              </a:buClr>
              <a:defRPr/>
            </a:pPr>
            <a:r>
              <a:rPr lang="pt-BR" sz="1100" b="1" dirty="0">
                <a:solidFill>
                  <a:schemeClr val="bg1"/>
                </a:solidFill>
                <a:cs typeface="Arial" charset="0"/>
              </a:rPr>
              <a:t>16,9%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849438" y="2924175"/>
            <a:ext cx="6029325" cy="6477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8675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288338" cy="292100"/>
          </a:xfrm>
        </p:spPr>
        <p:txBody>
          <a:bodyPr lIns="91424" tIns="45712" rIns="91424" bIns="45712"/>
          <a:lstStyle/>
          <a:p>
            <a:pPr eaLnBrk="1" hangingPunct="1"/>
            <a:r>
              <a:rPr lang="pt-BR" smtClean="0"/>
              <a:t>AGENDA</a:t>
            </a:r>
            <a:endParaRPr lang="en-US" smtClean="0"/>
          </a:p>
        </p:txBody>
      </p:sp>
      <p:sp>
        <p:nvSpPr>
          <p:cNvPr id="28676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D98DC881-DF9D-4017-967D-3A93207B4392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13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28677" name="Grupo 25"/>
          <p:cNvGrpSpPr>
            <a:grpSpLocks/>
          </p:cNvGrpSpPr>
          <p:nvPr/>
        </p:nvGrpSpPr>
        <p:grpSpPr bwMode="auto">
          <a:xfrm>
            <a:off x="1320800" y="1228725"/>
            <a:ext cx="7150100" cy="503238"/>
            <a:chOff x="1677948" y="1394868"/>
            <a:chExt cx="6362080" cy="502456"/>
          </a:xfrm>
        </p:grpSpPr>
        <p:sp>
          <p:nvSpPr>
            <p:cNvPr id="28690" name="Text Box 9"/>
            <p:cNvSpPr txBox="1">
              <a:spLocks noChangeArrowheads="1"/>
            </p:cNvSpPr>
            <p:nvPr/>
          </p:nvSpPr>
          <p:spPr bwMode="auto">
            <a:xfrm>
              <a:off x="2324059" y="1405271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A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Cidade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do Rio de Janeiro (contexto)</a:t>
              </a:r>
            </a:p>
            <a:p>
              <a:pPr defTabSz="890588">
                <a:buSzPct val="125000"/>
              </a:pP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28691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1</a:t>
              </a:r>
              <a:endParaRPr lang="en-US" sz="1600">
                <a:solidFill>
                  <a:srgbClr val="002960"/>
                </a:solidFill>
              </a:endParaRPr>
            </a:p>
          </p:txBody>
        </p:sp>
      </p:grpSp>
      <p:grpSp>
        <p:nvGrpSpPr>
          <p:cNvPr id="28678" name="Grupo 26"/>
          <p:cNvGrpSpPr>
            <a:grpSpLocks/>
          </p:cNvGrpSpPr>
          <p:nvPr/>
        </p:nvGrpSpPr>
        <p:grpSpPr bwMode="auto">
          <a:xfrm>
            <a:off x="1320800" y="3962400"/>
            <a:ext cx="6365875" cy="782638"/>
            <a:chOff x="1677948" y="3817957"/>
            <a:chExt cx="6365748" cy="778399"/>
          </a:xfrm>
        </p:grpSpPr>
        <p:sp>
          <p:nvSpPr>
            <p:cNvPr id="28688" name="Text Box 9"/>
            <p:cNvSpPr txBox="1">
              <a:spLocks noChangeArrowheads="1"/>
            </p:cNvSpPr>
            <p:nvPr/>
          </p:nvSpPr>
          <p:spPr bwMode="auto">
            <a:xfrm>
              <a:off x="2349458" y="3861416"/>
              <a:ext cx="5694238" cy="7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Resultados (2009-2012)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	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28689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4</a:t>
              </a:r>
            </a:p>
          </p:txBody>
        </p:sp>
      </p:grpSp>
      <p:grpSp>
        <p:nvGrpSpPr>
          <p:cNvPr id="28679" name="Grupo 25"/>
          <p:cNvGrpSpPr>
            <a:grpSpLocks/>
          </p:cNvGrpSpPr>
          <p:nvPr/>
        </p:nvGrpSpPr>
        <p:grpSpPr bwMode="auto">
          <a:xfrm>
            <a:off x="1312863" y="2144713"/>
            <a:ext cx="6362700" cy="503237"/>
            <a:chOff x="1677948" y="1394868"/>
            <a:chExt cx="6362080" cy="502452"/>
          </a:xfrm>
        </p:grpSpPr>
        <p:sp>
          <p:nvSpPr>
            <p:cNvPr id="28686" name="Text Box 9"/>
            <p:cNvSpPr txBox="1">
              <a:spLocks noChangeArrowheads="1"/>
            </p:cNvSpPr>
            <p:nvPr/>
          </p:nvSpPr>
          <p:spPr bwMode="auto">
            <a:xfrm>
              <a:off x="2324059" y="1405267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Os Primeiros 100 dias</a:t>
              </a:r>
            </a:p>
            <a:p>
              <a:pPr defTabSz="890588">
                <a:buSzPct val="125000"/>
              </a:pPr>
              <a:r>
                <a:rPr lang="pt-BR" sz="1600" b="1">
                  <a:solidFill>
                    <a:srgbClr val="002960"/>
                  </a:solidFill>
                </a:rPr>
                <a:t>	</a:t>
              </a: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28687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en-US" sz="1600">
                  <a:solidFill>
                    <a:srgbClr val="002960"/>
                  </a:solidFill>
                </a:rPr>
                <a:t>2</a:t>
              </a:r>
            </a:p>
          </p:txBody>
        </p:sp>
      </p:grpSp>
      <p:grpSp>
        <p:nvGrpSpPr>
          <p:cNvPr id="28680" name="Grupo 24"/>
          <p:cNvGrpSpPr>
            <a:grpSpLocks/>
          </p:cNvGrpSpPr>
          <p:nvPr/>
        </p:nvGrpSpPr>
        <p:grpSpPr bwMode="auto">
          <a:xfrm>
            <a:off x="1312863" y="2994025"/>
            <a:ext cx="6365875" cy="503238"/>
            <a:chOff x="1677948" y="2606809"/>
            <a:chExt cx="6365748" cy="502442"/>
          </a:xfrm>
        </p:grpSpPr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2349460" y="2617202"/>
              <a:ext cx="5694236" cy="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Planejamento Estratégico 2009-2012 e o Modelo de Gestão de Alto Desempenho</a:t>
              </a:r>
            </a:p>
          </p:txBody>
        </p:sp>
        <p:sp>
          <p:nvSpPr>
            <p:cNvPr id="28685" name="Elipse 16"/>
            <p:cNvSpPr>
              <a:spLocks noChangeArrowheads="1"/>
            </p:cNvSpPr>
            <p:nvPr/>
          </p:nvSpPr>
          <p:spPr bwMode="auto">
            <a:xfrm>
              <a:off x="1677948" y="2606809"/>
              <a:ext cx="337791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3</a:t>
              </a:r>
            </a:p>
          </p:txBody>
        </p:sp>
      </p:grpSp>
      <p:grpSp>
        <p:nvGrpSpPr>
          <p:cNvPr id="28681" name="Grupo 26"/>
          <p:cNvGrpSpPr>
            <a:grpSpLocks/>
          </p:cNvGrpSpPr>
          <p:nvPr/>
        </p:nvGrpSpPr>
        <p:grpSpPr bwMode="auto">
          <a:xfrm>
            <a:off x="1312863" y="4857750"/>
            <a:ext cx="6365875" cy="536575"/>
            <a:chOff x="1677948" y="3817957"/>
            <a:chExt cx="6365748" cy="533194"/>
          </a:xfrm>
        </p:grpSpPr>
        <p:sp>
          <p:nvSpPr>
            <p:cNvPr id="28682" name="Text Box 9"/>
            <p:cNvSpPr txBox="1">
              <a:spLocks noChangeArrowheads="1"/>
            </p:cNvSpPr>
            <p:nvPr/>
          </p:nvSpPr>
          <p:spPr bwMode="auto">
            <a:xfrm>
              <a:off x="2349458" y="3861425"/>
              <a:ext cx="5694238" cy="48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Olhando para o Futuro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28683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APÓS AJUSTE FINANCEIRO FOI ESTABELECIDO O FOCO DO GOVERNO ATRAVÉS DA ELABORAÇÃO DO PLANEJAMENTO ESTRATÉGICO</a:t>
            </a:r>
            <a:endParaRPr lang="en-US" sz="1800" smtClean="0"/>
          </a:p>
        </p:txBody>
      </p:sp>
      <p:sp>
        <p:nvSpPr>
          <p:cNvPr id="29699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69C80ED0-2D70-4017-98FD-BAEDAC07BAC5}" type="slidenum">
              <a:rPr lang="en-US" sz="1000">
                <a:solidFill>
                  <a:schemeClr val="bg1"/>
                </a:solidFill>
              </a:rPr>
              <a:pPr/>
              <a:t>14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700" name="Retângulo de cantos arredondados 17"/>
          <p:cNvSpPr>
            <a:spLocks noChangeArrowheads="1"/>
          </p:cNvSpPr>
          <p:nvPr/>
        </p:nvSpPr>
        <p:spPr bwMode="auto">
          <a:xfrm>
            <a:off x="320675" y="1355725"/>
            <a:ext cx="8313738" cy="3430588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9701" name="CaixaDeTexto 19"/>
          <p:cNvSpPr txBox="1">
            <a:spLocks noChangeArrowheads="1"/>
          </p:cNvSpPr>
          <p:nvPr/>
        </p:nvSpPr>
        <p:spPr bwMode="auto">
          <a:xfrm>
            <a:off x="566738" y="1460500"/>
            <a:ext cx="78517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800">
                <a:solidFill>
                  <a:schemeClr val="tx2"/>
                </a:solidFill>
              </a:rPr>
              <a:t>Em 2009 foi elaborado o Plano Estratégico da Prefeitura 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endParaRPr lang="pt-BR" sz="1800">
              <a:solidFill>
                <a:schemeClr val="tx2"/>
              </a:solidFill>
            </a:endParaRP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r>
              <a:rPr lang="pt-BR" sz="1800">
                <a:solidFill>
                  <a:schemeClr val="tx2"/>
                </a:solidFill>
              </a:rPr>
              <a:t>Diferenças entre Plano Estratégico da Cidade 1994  X  Plano Estratégico 2009/2012</a:t>
            </a:r>
          </a:p>
          <a:p>
            <a:pPr marL="177800" lvl="1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endParaRPr lang="pt-BR" sz="1800">
              <a:solidFill>
                <a:schemeClr val="tx2"/>
              </a:solidFill>
            </a:endParaRPr>
          </a:p>
          <a:p>
            <a:pPr marL="635000" lvl="2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r>
              <a:rPr lang="pt-BR" sz="1800">
                <a:solidFill>
                  <a:schemeClr val="tx2"/>
                </a:solidFill>
              </a:rPr>
              <a:t>Plano da Cidade: Plano Diretor ampliado (condutor e genérico)</a:t>
            </a:r>
          </a:p>
          <a:p>
            <a:pPr marL="635000" lvl="2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endParaRPr lang="pt-BR" sz="1800">
              <a:solidFill>
                <a:schemeClr val="tx2"/>
              </a:solidFill>
            </a:endParaRPr>
          </a:p>
          <a:p>
            <a:pPr marL="635000" lvl="2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r>
              <a:rPr lang="pt-BR" sz="1800">
                <a:solidFill>
                  <a:schemeClr val="tx2"/>
                </a:solidFill>
              </a:rPr>
              <a:t>Plano da Prefeitura: Corporativo (tangível)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APÓS AJUSTE FINANCEIRO FOI ESTABELECIDO O FOCO DO GOVERNO ATRAVÉS DA ELABORAÇÃO DO PLANEJAMENTO ESTRATÉGICO</a:t>
            </a:r>
            <a:endParaRPr lang="en-US" sz="1800" smtClean="0"/>
          </a:p>
        </p:txBody>
      </p:sp>
      <p:sp>
        <p:nvSpPr>
          <p:cNvPr id="30723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D70EFDD3-2A53-4170-B396-9D1A123CB90D}" type="slidenum">
              <a:rPr lang="en-US" sz="1000">
                <a:solidFill>
                  <a:schemeClr val="bg1"/>
                </a:solidFill>
              </a:rPr>
              <a:pPr/>
              <a:t>15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724" name="Retângulo de cantos arredondados 17"/>
          <p:cNvSpPr>
            <a:spLocks noChangeArrowheads="1"/>
          </p:cNvSpPr>
          <p:nvPr/>
        </p:nvSpPr>
        <p:spPr bwMode="auto">
          <a:xfrm>
            <a:off x="320675" y="987425"/>
            <a:ext cx="8313738" cy="4938713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0725" name="CaixaDeTexto 19"/>
          <p:cNvSpPr txBox="1">
            <a:spLocks noChangeArrowheads="1"/>
          </p:cNvSpPr>
          <p:nvPr/>
        </p:nvSpPr>
        <p:spPr bwMode="auto">
          <a:xfrm>
            <a:off x="566738" y="1092200"/>
            <a:ext cx="7851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O Plano foi concebido utilizando como base:</a:t>
            </a:r>
          </a:p>
        </p:txBody>
      </p:sp>
      <p:sp>
        <p:nvSpPr>
          <p:cNvPr id="30726" name="Retângulo de cantos arredondados 8"/>
          <p:cNvSpPr>
            <a:spLocks noChangeArrowheads="1"/>
          </p:cNvSpPr>
          <p:nvPr/>
        </p:nvSpPr>
        <p:spPr bwMode="auto">
          <a:xfrm>
            <a:off x="441325" y="1825625"/>
            <a:ext cx="1482725" cy="7350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b="1">
                <a:solidFill>
                  <a:schemeClr val="bg1"/>
                </a:solidFill>
              </a:rPr>
              <a:t>Compromissos de Campanha</a:t>
            </a:r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2098675" y="1825625"/>
            <a:ext cx="1482725" cy="7350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  <a:defRPr/>
            </a:pPr>
            <a:r>
              <a:rPr lang="pt-BR" b="1">
                <a:solidFill>
                  <a:schemeClr val="bg1"/>
                </a:solidFill>
                <a:latin typeface="Arial" pitchFamily="34" charset="0"/>
              </a:rPr>
              <a:t>Entrevista com 50 especialistas por área</a:t>
            </a:r>
          </a:p>
        </p:txBody>
      </p:sp>
      <p:sp>
        <p:nvSpPr>
          <p:cNvPr id="30728" name="Retângulo de cantos arredondados 11"/>
          <p:cNvSpPr>
            <a:spLocks noChangeArrowheads="1"/>
          </p:cNvSpPr>
          <p:nvPr/>
        </p:nvSpPr>
        <p:spPr bwMode="auto">
          <a:xfrm>
            <a:off x="3757613" y="1825625"/>
            <a:ext cx="1481137" cy="7350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b="1">
                <a:solidFill>
                  <a:schemeClr val="bg1"/>
                </a:solidFill>
              </a:rPr>
              <a:t>Questionário aplicado a 200 personalidades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5414963" y="1825625"/>
            <a:ext cx="1482725" cy="7350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  <a:defRPr/>
            </a:pPr>
            <a:r>
              <a:rPr lang="pt-BR" sz="1100" b="1">
                <a:solidFill>
                  <a:schemeClr val="bg1"/>
                </a:solidFill>
                <a:latin typeface="Arial" pitchFamily="34" charset="0"/>
              </a:rPr>
              <a:t>Pesquisa de Opinião com População</a:t>
            </a:r>
          </a:p>
          <a:p>
            <a:pPr algn="ctr" defTabSz="893763">
              <a:buClr>
                <a:schemeClr val="tx2"/>
              </a:buClr>
              <a:defRPr/>
            </a:pPr>
            <a:r>
              <a:rPr lang="pt-BR" sz="1100" b="1">
                <a:solidFill>
                  <a:schemeClr val="bg1"/>
                </a:solidFill>
                <a:latin typeface="Arial" pitchFamily="34" charset="0"/>
              </a:rPr>
              <a:t>(1200 pessoas)</a:t>
            </a:r>
          </a:p>
        </p:txBody>
      </p:sp>
      <p:sp>
        <p:nvSpPr>
          <p:cNvPr id="30730" name="Retângulo de cantos arredondados 14"/>
          <p:cNvSpPr>
            <a:spLocks noChangeArrowheads="1"/>
          </p:cNvSpPr>
          <p:nvPr/>
        </p:nvSpPr>
        <p:spPr bwMode="auto">
          <a:xfrm>
            <a:off x="7073900" y="1825625"/>
            <a:ext cx="1481138" cy="7350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b="1">
                <a:solidFill>
                  <a:schemeClr val="bg1"/>
                </a:solidFill>
              </a:rPr>
              <a:t>Apoio Técnico de Gestores e suas equipes da PCRJ</a:t>
            </a:r>
          </a:p>
        </p:txBody>
      </p:sp>
      <p:sp>
        <p:nvSpPr>
          <p:cNvPr id="16" name="Cruz 15"/>
          <p:cNvSpPr/>
          <p:nvPr/>
        </p:nvSpPr>
        <p:spPr bwMode="auto">
          <a:xfrm>
            <a:off x="1870075" y="2055813"/>
            <a:ext cx="282575" cy="273050"/>
          </a:xfrm>
          <a:prstGeom prst="plus">
            <a:avLst>
              <a:gd name="adj" fmla="val 3653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Cruz 16"/>
          <p:cNvSpPr/>
          <p:nvPr/>
        </p:nvSpPr>
        <p:spPr bwMode="auto">
          <a:xfrm>
            <a:off x="3527425" y="2055813"/>
            <a:ext cx="284163" cy="273050"/>
          </a:xfrm>
          <a:prstGeom prst="plus">
            <a:avLst>
              <a:gd name="adj" fmla="val 3653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8" name="Cruz 17"/>
          <p:cNvSpPr/>
          <p:nvPr/>
        </p:nvSpPr>
        <p:spPr bwMode="auto">
          <a:xfrm>
            <a:off x="5184775" y="2055813"/>
            <a:ext cx="284163" cy="273050"/>
          </a:xfrm>
          <a:prstGeom prst="plus">
            <a:avLst>
              <a:gd name="adj" fmla="val 3653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" name="Cruz 18"/>
          <p:cNvSpPr/>
          <p:nvPr/>
        </p:nvSpPr>
        <p:spPr bwMode="auto">
          <a:xfrm>
            <a:off x="6843713" y="2055813"/>
            <a:ext cx="284162" cy="273050"/>
          </a:xfrm>
          <a:prstGeom prst="plus">
            <a:avLst>
              <a:gd name="adj" fmla="val 36538"/>
            </a:avLst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0735" name="CaixaDeTexto 19"/>
          <p:cNvSpPr txBox="1">
            <a:spLocks noChangeArrowheads="1"/>
          </p:cNvSpPr>
          <p:nvPr/>
        </p:nvSpPr>
        <p:spPr bwMode="auto">
          <a:xfrm>
            <a:off x="566738" y="2806700"/>
            <a:ext cx="629602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O Plano Estratégico possui 2 partes:</a:t>
            </a:r>
          </a:p>
          <a:p>
            <a:pPr marL="635000" lvl="2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Visão para Cidade em 2020;</a:t>
            </a:r>
          </a:p>
          <a:p>
            <a:pPr marL="635000" lvl="2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Para cada Área de Resultado (10 áreas):</a:t>
            </a:r>
          </a:p>
          <a:p>
            <a:pPr marL="1092200" lvl="3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Diagnóstico</a:t>
            </a:r>
          </a:p>
          <a:p>
            <a:pPr marL="1092200" lvl="3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Diretrizes</a:t>
            </a:r>
          </a:p>
          <a:p>
            <a:pPr marL="1092200" lvl="3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Metas Setoriais;</a:t>
            </a:r>
          </a:p>
          <a:p>
            <a:pPr marL="1092200" lvl="3" indent="-1778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Iniciativas Estratégicas com orçamento e prazo.</a:t>
            </a:r>
          </a:p>
        </p:txBody>
      </p:sp>
      <p:sp>
        <p:nvSpPr>
          <p:cNvPr id="30736" name="Elipse 10"/>
          <p:cNvSpPr>
            <a:spLocks noChangeArrowheads="1"/>
          </p:cNvSpPr>
          <p:nvPr/>
        </p:nvSpPr>
        <p:spPr bwMode="auto">
          <a:xfrm>
            <a:off x="954088" y="3260725"/>
            <a:ext cx="250825" cy="250825"/>
          </a:xfrm>
          <a:prstGeom prst="ellipse">
            <a:avLst/>
          </a:prstGeom>
          <a:solidFill>
            <a:srgbClr val="E0EDFD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3878" tIns="0" rIns="3878" bIns="0" anchor="ctr"/>
          <a:lstStyle/>
          <a:p>
            <a:pPr algn="ctr" defTabSz="890588">
              <a:buClr>
                <a:srgbClr val="002960"/>
              </a:buClr>
            </a:pPr>
            <a:r>
              <a:rPr lang="pt-BR" b="1">
                <a:solidFill>
                  <a:srgbClr val="002960"/>
                </a:solidFill>
              </a:rPr>
              <a:t>1</a:t>
            </a:r>
            <a:endParaRPr lang="en-US" b="1">
              <a:solidFill>
                <a:srgbClr val="002960"/>
              </a:solidFill>
            </a:endParaRPr>
          </a:p>
        </p:txBody>
      </p:sp>
      <p:sp>
        <p:nvSpPr>
          <p:cNvPr id="30737" name="Elipse 10"/>
          <p:cNvSpPr>
            <a:spLocks noChangeArrowheads="1"/>
          </p:cNvSpPr>
          <p:nvPr/>
        </p:nvSpPr>
        <p:spPr bwMode="auto">
          <a:xfrm>
            <a:off x="954088" y="3643313"/>
            <a:ext cx="250825" cy="250825"/>
          </a:xfrm>
          <a:prstGeom prst="ellipse">
            <a:avLst/>
          </a:prstGeom>
          <a:solidFill>
            <a:srgbClr val="E0EDFD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3878" tIns="0" rIns="3878" bIns="0" anchor="ctr"/>
          <a:lstStyle/>
          <a:p>
            <a:pPr algn="ctr" defTabSz="890588">
              <a:buClr>
                <a:srgbClr val="002960"/>
              </a:buClr>
            </a:pPr>
            <a:r>
              <a:rPr lang="pt-BR" b="1">
                <a:solidFill>
                  <a:srgbClr val="002960"/>
                </a:solidFill>
              </a:rPr>
              <a:t>2</a:t>
            </a:r>
            <a:endParaRPr lang="en-US" b="1">
              <a:solidFill>
                <a:srgbClr val="002960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 l="23682" t="12891" r="18506" b="9961"/>
          <a:stretch>
            <a:fillRect/>
          </a:stretch>
        </p:blipFill>
        <p:spPr bwMode="auto">
          <a:xfrm>
            <a:off x="6201104" y="3088474"/>
            <a:ext cx="2196658" cy="2249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D:\Documents and Settings\gp2590149\Desktop\logo escolaamanhã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6275" y="4848225"/>
            <a:ext cx="1617663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O PLANEJAMENTO ESTRATÉGICO DA PREFEITURA CONTÉM VISÃO 2020, 46 METAS SETORIAIS E 37 INICIATIVAS ESTRATÉGICAS</a:t>
            </a:r>
            <a:endParaRPr lang="en-US" sz="1800" smtClean="0"/>
          </a:p>
        </p:txBody>
      </p:sp>
      <p:sp>
        <p:nvSpPr>
          <p:cNvPr id="3174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EFE9AFD9-F972-4909-849E-50BC8CD4543F}" type="slidenum">
              <a:rPr lang="en-US" sz="1000">
                <a:solidFill>
                  <a:schemeClr val="bg1"/>
                </a:solidFill>
              </a:rPr>
              <a:pPr/>
              <a:t>16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749" name="Retângulo de cantos arredondados 17"/>
          <p:cNvSpPr>
            <a:spLocks noChangeArrowheads="1"/>
          </p:cNvSpPr>
          <p:nvPr/>
        </p:nvSpPr>
        <p:spPr bwMode="auto">
          <a:xfrm>
            <a:off x="320675" y="2111375"/>
            <a:ext cx="4030663" cy="4110038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1750" name="CaixaDeTexto 19"/>
          <p:cNvSpPr txBox="1">
            <a:spLocks noChangeArrowheads="1"/>
          </p:cNvSpPr>
          <p:nvPr/>
        </p:nvSpPr>
        <p:spPr bwMode="auto">
          <a:xfrm>
            <a:off x="452438" y="2268538"/>
            <a:ext cx="3776662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Reduzir  a taxa de mortalidade infantil em pelo menos 11% até 2012;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Reduzir para menos de 5% a taxa de analfabetismo funcional entre os alunos do 4º ao 6º ano em 2012;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Reduzir em, pelo menos, 3.5% as áreas ocupadas por favelas na cidade até 2012;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Implantar o trecho Barra-Santa Cruz do Transoeste até o final de 2012;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Acabar com o envio dos resíduos sólidos da cidade para o aterro de Gramacho até 2012.</a:t>
            </a:r>
          </a:p>
        </p:txBody>
      </p:sp>
      <p:sp>
        <p:nvSpPr>
          <p:cNvPr id="31751" name="CaixaDeTexto 9"/>
          <p:cNvSpPr txBox="1">
            <a:spLocks noChangeArrowheads="1"/>
          </p:cNvSpPr>
          <p:nvPr/>
        </p:nvSpPr>
        <p:spPr bwMode="auto">
          <a:xfrm>
            <a:off x="320675" y="1754188"/>
            <a:ext cx="3063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Exemplos de Metas Setoriais: </a:t>
            </a:r>
          </a:p>
        </p:txBody>
      </p:sp>
      <p:sp>
        <p:nvSpPr>
          <p:cNvPr id="31752" name="Retângulo de cantos arredondados 17"/>
          <p:cNvSpPr>
            <a:spLocks noChangeArrowheads="1"/>
          </p:cNvSpPr>
          <p:nvPr/>
        </p:nvSpPr>
        <p:spPr bwMode="auto">
          <a:xfrm>
            <a:off x="4633913" y="2111375"/>
            <a:ext cx="4030662" cy="4110038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1753" name="CaixaDeTexto 19"/>
          <p:cNvSpPr txBox="1">
            <a:spLocks noChangeArrowheads="1"/>
          </p:cNvSpPr>
          <p:nvPr/>
        </p:nvSpPr>
        <p:spPr bwMode="auto">
          <a:xfrm>
            <a:off x="4765675" y="2268538"/>
            <a:ext cx="3776663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Saúde Presente;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Escolas do Amanhã;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Porto Maravilha;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TRASOESTE;</a:t>
            </a:r>
          </a:p>
          <a:p>
            <a:pPr marL="177800" lvl="1" indent="-177800">
              <a:spcBef>
                <a:spcPts val="600"/>
              </a:spcBef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TRANSCARIOCA.</a:t>
            </a:r>
          </a:p>
        </p:txBody>
      </p:sp>
      <p:sp>
        <p:nvSpPr>
          <p:cNvPr id="31754" name="CaixaDeTexto 13"/>
          <p:cNvSpPr txBox="1">
            <a:spLocks noChangeArrowheads="1"/>
          </p:cNvSpPr>
          <p:nvPr/>
        </p:nvSpPr>
        <p:spPr bwMode="auto">
          <a:xfrm>
            <a:off x="4633913" y="1754188"/>
            <a:ext cx="3648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Exemplos de Iniciativas Estratégicas: </a:t>
            </a:r>
          </a:p>
        </p:txBody>
      </p:sp>
      <p:pic>
        <p:nvPicPr>
          <p:cNvPr id="31755" name="Picture 4" descr="D:\Documents and Settings\gp2590149\Desktop\saude presente min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038" y="2300288"/>
            <a:ext cx="112553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5" descr="D:\Documents and Settings\gp2590149\Desktop\porto-maravilha-r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13" y="3443288"/>
            <a:ext cx="12525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3" descr="D:\Documents and Settings\gp2590149\Desktop\Transcarioca-Reproducao-Oficial-Prefeitura-Janeiro_LANIMA20110317_0051_26.jpg"/>
          <p:cNvPicPr>
            <a:picLocks noChangeAspect="1" noChangeArrowheads="1"/>
          </p:cNvPicPr>
          <p:nvPr/>
        </p:nvPicPr>
        <p:blipFill>
          <a:blip r:embed="rId6" cstate="print"/>
          <a:srcRect t="9253" b="13374"/>
          <a:stretch>
            <a:fillRect/>
          </a:stretch>
        </p:blipFill>
        <p:spPr bwMode="auto">
          <a:xfrm>
            <a:off x="4811713" y="4067175"/>
            <a:ext cx="160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0" descr="D:\Documents and Settings\gp2590149\Desktop\27_transcarioca_info_575xpro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8463" y="4530725"/>
            <a:ext cx="14208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9" name="CaixaDeTexto 14"/>
          <p:cNvSpPr txBox="1">
            <a:spLocks noChangeArrowheads="1"/>
          </p:cNvSpPr>
          <p:nvPr/>
        </p:nvSpPr>
        <p:spPr bwMode="auto">
          <a:xfrm>
            <a:off x="400050" y="925513"/>
            <a:ext cx="820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628650" indent="-628650"/>
            <a:r>
              <a:rPr lang="pt-BR" sz="1600">
                <a:solidFill>
                  <a:schemeClr val="tx2"/>
                </a:solidFill>
              </a:rPr>
              <a:t>Visão: Tornar a Cidade do Rio de Janeiro o melhor lugar para se viver e trabalhar do Hemisfério Sul.</a:t>
            </a:r>
          </a:p>
        </p:txBody>
      </p:sp>
      <p:sp>
        <p:nvSpPr>
          <p:cNvPr id="31760" name="Retângulo de cantos arredondados 15"/>
          <p:cNvSpPr>
            <a:spLocks noChangeArrowheads="1"/>
          </p:cNvSpPr>
          <p:nvPr/>
        </p:nvSpPr>
        <p:spPr bwMode="auto">
          <a:xfrm>
            <a:off x="320675" y="903288"/>
            <a:ext cx="8318500" cy="6731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88900"/>
            <a:ext cx="8313738" cy="860425"/>
          </a:xfrm>
        </p:spPr>
        <p:txBody>
          <a:bodyPr/>
          <a:lstStyle/>
          <a:p>
            <a:r>
              <a:rPr lang="pt-BR" sz="1800" smtClean="0"/>
              <a:t>PARA PROMOVER O CUMPRIMENTO DAS METAS ESTABELECIDAS PELO PLANO ESTRATÉGICO FOI IMPLANTADO UM NOVO MODELO DE GESTÃO BASEADO EM FOCO, DISCIPLINA E PRAGMATISMO</a:t>
            </a:r>
            <a:endParaRPr lang="en-US" sz="1800" smtClean="0"/>
          </a:p>
        </p:txBody>
      </p:sp>
      <p:sp>
        <p:nvSpPr>
          <p:cNvPr id="32771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48534ABD-A6F9-4C74-ACB6-7CF3993F9602}" type="slidenum">
              <a:rPr lang="en-US" sz="1000">
                <a:solidFill>
                  <a:schemeClr val="bg1"/>
                </a:solidFill>
              </a:rPr>
              <a:pPr/>
              <a:t>17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772" name="McK 5. Source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063" y="6435725"/>
            <a:ext cx="6862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608013" indent="-608013" defTabSz="893763">
              <a:tabLst>
                <a:tab pos="611188" algn="l"/>
              </a:tabLst>
            </a:pPr>
            <a:r>
              <a:rPr lang="en-US" sz="1000">
                <a:solidFill>
                  <a:srgbClr val="000000"/>
                </a:solidFill>
                <a:cs typeface="Arial" charset="0"/>
              </a:rPr>
              <a:t>FONTE: Prefeitura do Rio de Janeiro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1552575" y="914400"/>
            <a:ext cx="5688013" cy="5492750"/>
            <a:chOff x="978" y="270"/>
            <a:chExt cx="3712" cy="3712"/>
          </a:xfrm>
        </p:grpSpPr>
        <p:sp>
          <p:nvSpPr>
            <p:cNvPr id="32774" name="Freeform 6"/>
            <p:cNvSpPr>
              <a:spLocks/>
            </p:cNvSpPr>
            <p:nvPr/>
          </p:nvSpPr>
          <p:spPr bwMode="auto">
            <a:xfrm>
              <a:off x="1615" y="270"/>
              <a:ext cx="2350" cy="1314"/>
            </a:xfrm>
            <a:custGeom>
              <a:avLst/>
              <a:gdLst>
                <a:gd name="T0" fmla="*/ 0 w 10377"/>
                <a:gd name="T1" fmla="*/ 155 h 5795"/>
                <a:gd name="T2" fmla="*/ 5 w 10377"/>
                <a:gd name="T3" fmla="*/ 150 h 5795"/>
                <a:gd name="T4" fmla="*/ 532 w 10377"/>
                <a:gd name="T5" fmla="*/ 136 h 5795"/>
                <a:gd name="T6" fmla="*/ 485 w 10377"/>
                <a:gd name="T7" fmla="*/ 233 h 5795"/>
                <a:gd name="T8" fmla="*/ 389 w 10377"/>
                <a:gd name="T9" fmla="*/ 280 h 5795"/>
                <a:gd name="T10" fmla="*/ 148 w 10377"/>
                <a:gd name="T11" fmla="*/ 293 h 5795"/>
                <a:gd name="T12" fmla="*/ 143 w 10377"/>
                <a:gd name="T13" fmla="*/ 298 h 5795"/>
                <a:gd name="T14" fmla="*/ 97 w 10377"/>
                <a:gd name="T15" fmla="*/ 202 h 5795"/>
                <a:gd name="T16" fmla="*/ 0 w 10377"/>
                <a:gd name="T17" fmla="*/ 155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gradFill rotWithShape="1">
              <a:gsLst>
                <a:gs pos="0">
                  <a:srgbClr val="216871"/>
                </a:gs>
                <a:gs pos="100000">
                  <a:srgbClr val="85ACB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auto">
            <a:xfrm>
              <a:off x="978" y="994"/>
              <a:ext cx="1313" cy="2352"/>
            </a:xfrm>
            <a:custGeom>
              <a:avLst/>
              <a:gdLst>
                <a:gd name="T0" fmla="*/ 155 w 5795"/>
                <a:gd name="T1" fmla="*/ 533 h 10377"/>
                <a:gd name="T2" fmla="*/ 150 w 5795"/>
                <a:gd name="T3" fmla="*/ 528 h 10377"/>
                <a:gd name="T4" fmla="*/ 136 w 5795"/>
                <a:gd name="T5" fmla="*/ 0 h 10377"/>
                <a:gd name="T6" fmla="*/ 232 w 5795"/>
                <a:gd name="T7" fmla="*/ 47 h 10377"/>
                <a:gd name="T8" fmla="*/ 279 w 5795"/>
                <a:gd name="T9" fmla="*/ 143 h 10377"/>
                <a:gd name="T10" fmla="*/ 293 w 5795"/>
                <a:gd name="T11" fmla="*/ 385 h 10377"/>
                <a:gd name="T12" fmla="*/ 297 w 5795"/>
                <a:gd name="T13" fmla="*/ 389 h 10377"/>
                <a:gd name="T14" fmla="*/ 202 w 5795"/>
                <a:gd name="T15" fmla="*/ 436 h 10377"/>
                <a:gd name="T16" fmla="*/ 155 w 5795"/>
                <a:gd name="T17" fmla="*/ 533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gradFill rotWithShape="1">
              <a:gsLst>
                <a:gs pos="0">
                  <a:srgbClr val="85ACB1"/>
                </a:gs>
                <a:gs pos="100000">
                  <a:srgbClr val="21687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auto">
            <a:xfrm>
              <a:off x="1703" y="2670"/>
              <a:ext cx="2350" cy="1312"/>
            </a:xfrm>
            <a:custGeom>
              <a:avLst/>
              <a:gdLst>
                <a:gd name="T0" fmla="*/ 532 w 10377"/>
                <a:gd name="T1" fmla="*/ 142 h 5795"/>
                <a:gd name="T2" fmla="*/ 527 w 10377"/>
                <a:gd name="T3" fmla="*/ 148 h 5795"/>
                <a:gd name="T4" fmla="*/ 0 w 10377"/>
                <a:gd name="T5" fmla="*/ 162 h 5795"/>
                <a:gd name="T6" fmla="*/ 47 w 10377"/>
                <a:gd name="T7" fmla="*/ 65 h 5795"/>
                <a:gd name="T8" fmla="*/ 143 w 10377"/>
                <a:gd name="T9" fmla="*/ 18 h 5795"/>
                <a:gd name="T10" fmla="*/ 384 w 10377"/>
                <a:gd name="T11" fmla="*/ 5 h 5795"/>
                <a:gd name="T12" fmla="*/ 389 w 10377"/>
                <a:gd name="T13" fmla="*/ 0 h 5795"/>
                <a:gd name="T14" fmla="*/ 435 w 10377"/>
                <a:gd name="T15" fmla="*/ 95 h 5795"/>
                <a:gd name="T16" fmla="*/ 532 w 10377"/>
                <a:gd name="T17" fmla="*/ 142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gradFill rotWithShape="1">
              <a:gsLst>
                <a:gs pos="0">
                  <a:srgbClr val="85ACB1"/>
                </a:gs>
                <a:gs pos="100000">
                  <a:srgbClr val="21687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auto">
            <a:xfrm>
              <a:off x="3377" y="907"/>
              <a:ext cx="1313" cy="2351"/>
            </a:xfrm>
            <a:custGeom>
              <a:avLst/>
              <a:gdLst>
                <a:gd name="T0" fmla="*/ 148 w 5795"/>
                <a:gd name="T1" fmla="*/ 5 h 10377"/>
                <a:gd name="T2" fmla="*/ 162 w 5795"/>
                <a:gd name="T3" fmla="*/ 533 h 10377"/>
                <a:gd name="T4" fmla="*/ 65 w 5795"/>
                <a:gd name="T5" fmla="*/ 486 h 10377"/>
                <a:gd name="T6" fmla="*/ 18 w 5795"/>
                <a:gd name="T7" fmla="*/ 389 h 10377"/>
                <a:gd name="T8" fmla="*/ 5 w 5795"/>
                <a:gd name="T9" fmla="*/ 148 h 10377"/>
                <a:gd name="T10" fmla="*/ 0 w 5795"/>
                <a:gd name="T11" fmla="*/ 143 h 10377"/>
                <a:gd name="T12" fmla="*/ 95 w 5795"/>
                <a:gd name="T13" fmla="*/ 97 h 10377"/>
                <a:gd name="T14" fmla="*/ 143 w 5795"/>
                <a:gd name="T15" fmla="*/ 0 h 10377"/>
                <a:gd name="T16" fmla="*/ 148 w 5795"/>
                <a:gd name="T17" fmla="*/ 5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216871"/>
                </a:gs>
                <a:gs pos="100000">
                  <a:srgbClr val="85ACB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auto">
            <a:xfrm>
              <a:off x="2092" y="2152"/>
              <a:ext cx="1486" cy="719"/>
            </a:xfrm>
            <a:custGeom>
              <a:avLst/>
              <a:gdLst>
                <a:gd name="T0" fmla="*/ 337 w 6560"/>
                <a:gd name="T1" fmla="*/ 0 h 3171"/>
                <a:gd name="T2" fmla="*/ 168 w 6560"/>
                <a:gd name="T3" fmla="*/ 163 h 3171"/>
                <a:gd name="T4" fmla="*/ 0 w 6560"/>
                <a:gd name="T5" fmla="*/ 0 h 3171"/>
                <a:gd name="T6" fmla="*/ 337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auto">
            <a:xfrm>
              <a:off x="2092" y="1383"/>
              <a:ext cx="1486" cy="721"/>
            </a:xfrm>
            <a:custGeom>
              <a:avLst/>
              <a:gdLst>
                <a:gd name="T0" fmla="*/ 168 w 6560"/>
                <a:gd name="T1" fmla="*/ 0 h 3171"/>
                <a:gd name="T2" fmla="*/ 337 w 6560"/>
                <a:gd name="T3" fmla="*/ 164 h 3171"/>
                <a:gd name="T4" fmla="*/ 0 w 6560"/>
                <a:gd name="T5" fmla="*/ 164 h 3171"/>
                <a:gd name="T6" fmla="*/ 168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780" name="Rectangle 1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661" y="1789"/>
              <a:ext cx="784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15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65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42" y="3250"/>
              <a:ext cx="784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15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15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15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6" name="Rectangle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222" y="1884"/>
              <a:ext cx="780" cy="4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15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15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15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15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2783" name="Rectangle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367" y="766"/>
              <a:ext cx="932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15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15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15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8" name="Rectangle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442" y="1703"/>
              <a:ext cx="7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15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15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15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15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2785" name="Rectangle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442" y="2409"/>
              <a:ext cx="78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15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2786" name="Group 18"/>
            <p:cNvGrpSpPr>
              <a:grpSpLocks/>
            </p:cNvGrpSpPr>
            <p:nvPr/>
          </p:nvGrpSpPr>
          <p:grpSpPr bwMode="auto">
            <a:xfrm>
              <a:off x="2742" y="1462"/>
              <a:ext cx="184" cy="184"/>
              <a:chOff x="498" y="1977"/>
              <a:chExt cx="184" cy="184"/>
            </a:xfrm>
          </p:grpSpPr>
          <p:sp>
            <p:nvSpPr>
              <p:cNvPr id="86" name="Oval 19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0" cy="188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Rectangle 20"/>
              <p:cNvSpPr>
                <a:spLocks noChangeArrowheads="1"/>
              </p:cNvSpPr>
              <p:nvPr/>
            </p:nvSpPr>
            <p:spPr bwMode="auto">
              <a:xfrm>
                <a:off x="522" y="1991"/>
                <a:ext cx="135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2787" name="Group 21"/>
            <p:cNvGrpSpPr>
              <a:grpSpLocks/>
            </p:cNvGrpSpPr>
            <p:nvPr/>
          </p:nvGrpSpPr>
          <p:grpSpPr bwMode="auto">
            <a:xfrm>
              <a:off x="2742" y="576"/>
              <a:ext cx="184" cy="184"/>
              <a:chOff x="498" y="1977"/>
              <a:chExt cx="184" cy="184"/>
            </a:xfrm>
          </p:grpSpPr>
          <p:sp>
            <p:nvSpPr>
              <p:cNvPr id="84" name="Oval 22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0" cy="188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Rectangle 23"/>
              <p:cNvSpPr>
                <a:spLocks noChangeArrowheads="1"/>
              </p:cNvSpPr>
              <p:nvPr/>
            </p:nvSpPr>
            <p:spPr bwMode="auto">
              <a:xfrm>
                <a:off x="522" y="1991"/>
                <a:ext cx="135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2788" name="Group 24"/>
            <p:cNvGrpSpPr>
              <a:grpSpLocks/>
            </p:cNvGrpSpPr>
            <p:nvPr/>
          </p:nvGrpSpPr>
          <p:grpSpPr bwMode="auto">
            <a:xfrm>
              <a:off x="1523" y="1616"/>
              <a:ext cx="184" cy="184"/>
              <a:chOff x="498" y="1977"/>
              <a:chExt cx="184" cy="184"/>
            </a:xfrm>
          </p:grpSpPr>
          <p:sp>
            <p:nvSpPr>
              <p:cNvPr id="82" name="Oval 25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4" cy="180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Rectangle 26"/>
              <p:cNvSpPr>
                <a:spLocks noChangeArrowheads="1"/>
              </p:cNvSpPr>
              <p:nvPr/>
            </p:nvSpPr>
            <p:spPr bwMode="auto">
              <a:xfrm>
                <a:off x="522" y="1991"/>
                <a:ext cx="140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2789" name="Group 27"/>
            <p:cNvGrpSpPr>
              <a:grpSpLocks/>
            </p:cNvGrpSpPr>
            <p:nvPr/>
          </p:nvGrpSpPr>
          <p:grpSpPr bwMode="auto">
            <a:xfrm>
              <a:off x="3961" y="1616"/>
              <a:ext cx="184" cy="184"/>
              <a:chOff x="498" y="1977"/>
              <a:chExt cx="184" cy="184"/>
            </a:xfrm>
          </p:grpSpPr>
          <p:sp>
            <p:nvSpPr>
              <p:cNvPr id="80" name="Oval 28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4" cy="180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29"/>
              <p:cNvSpPr>
                <a:spLocks noChangeArrowheads="1"/>
              </p:cNvSpPr>
              <p:nvPr/>
            </p:nvSpPr>
            <p:spPr bwMode="auto">
              <a:xfrm>
                <a:off x="517" y="1991"/>
                <a:ext cx="140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2790" name="Group 30"/>
            <p:cNvGrpSpPr>
              <a:grpSpLocks/>
            </p:cNvGrpSpPr>
            <p:nvPr/>
          </p:nvGrpSpPr>
          <p:grpSpPr bwMode="auto">
            <a:xfrm>
              <a:off x="2742" y="3007"/>
              <a:ext cx="184" cy="184"/>
              <a:chOff x="498" y="1977"/>
              <a:chExt cx="184" cy="184"/>
            </a:xfrm>
          </p:grpSpPr>
          <p:sp>
            <p:nvSpPr>
              <p:cNvPr id="78" name="Oval 31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0" cy="188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32"/>
              <p:cNvSpPr>
                <a:spLocks noChangeArrowheads="1"/>
              </p:cNvSpPr>
              <p:nvPr/>
            </p:nvSpPr>
            <p:spPr bwMode="auto">
              <a:xfrm>
                <a:off x="522" y="1991"/>
                <a:ext cx="135" cy="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2791" name="Group 33"/>
            <p:cNvGrpSpPr>
              <a:grpSpLocks/>
            </p:cNvGrpSpPr>
            <p:nvPr/>
          </p:nvGrpSpPr>
          <p:grpSpPr bwMode="auto">
            <a:xfrm>
              <a:off x="2742" y="2206"/>
              <a:ext cx="184" cy="184"/>
              <a:chOff x="498" y="1977"/>
              <a:chExt cx="184" cy="184"/>
            </a:xfrm>
          </p:grpSpPr>
          <p:sp>
            <p:nvSpPr>
              <p:cNvPr id="76" name="Oval 34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0" cy="180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Rectangle 35"/>
              <p:cNvSpPr>
                <a:spLocks noChangeArrowheads="1"/>
              </p:cNvSpPr>
              <p:nvPr/>
            </p:nvSpPr>
            <p:spPr bwMode="auto">
              <a:xfrm>
                <a:off x="522" y="1991"/>
                <a:ext cx="135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de cantos arredondados 50"/>
          <p:cNvSpPr/>
          <p:nvPr/>
        </p:nvSpPr>
        <p:spPr bwMode="auto">
          <a:xfrm>
            <a:off x="5008563" y="1638300"/>
            <a:ext cx="2185987" cy="1046163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9" name="Retângulo de cantos arredondados 48"/>
          <p:cNvSpPr/>
          <p:nvPr/>
        </p:nvSpPr>
        <p:spPr bwMode="auto">
          <a:xfrm>
            <a:off x="1900238" y="1638300"/>
            <a:ext cx="2184400" cy="1046163"/>
          </a:xfrm>
          <a:prstGeom prst="round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3796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C // FORAM CRIADAS DOIS ESCRITORIOS NA CASA CIVIL PARA ACOMPANHAR E GARANTIR O CUMPRIMENTO DO PLANO ESTRATÉGICO</a:t>
            </a:r>
            <a:endParaRPr lang="en-US" sz="1800" smtClean="0"/>
          </a:p>
        </p:txBody>
      </p:sp>
      <p:sp>
        <p:nvSpPr>
          <p:cNvPr id="33797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FF9BE5E9-C1E0-4892-8FBE-FCE4CE08AB53}" type="slidenum">
              <a:rPr lang="en-US" sz="1000">
                <a:solidFill>
                  <a:schemeClr val="bg1"/>
                </a:solidFill>
              </a:rPr>
              <a:pPr/>
              <a:t>18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798" name="Triângulo isósceles 125"/>
          <p:cNvSpPr>
            <a:spLocks noChangeArrowheads="1"/>
          </p:cNvSpPr>
          <p:nvPr/>
        </p:nvSpPr>
        <p:spPr bwMode="auto">
          <a:xfrm rot="5400000">
            <a:off x="1138237" y="4043363"/>
            <a:ext cx="854075" cy="196850"/>
          </a:xfrm>
          <a:prstGeom prst="triangle">
            <a:avLst>
              <a:gd name="adj" fmla="val 48486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3799" name="CaixaDeTexto 126"/>
          <p:cNvSpPr txBox="1">
            <a:spLocks noChangeArrowheads="1"/>
          </p:cNvSpPr>
          <p:nvPr/>
        </p:nvSpPr>
        <p:spPr bwMode="auto">
          <a:xfrm>
            <a:off x="231775" y="3916363"/>
            <a:ext cx="9937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Missão</a:t>
            </a:r>
          </a:p>
        </p:txBody>
      </p:sp>
      <p:sp>
        <p:nvSpPr>
          <p:cNvPr id="33800" name="Triângulo isósceles 127"/>
          <p:cNvSpPr>
            <a:spLocks noChangeArrowheads="1"/>
          </p:cNvSpPr>
          <p:nvPr/>
        </p:nvSpPr>
        <p:spPr bwMode="auto">
          <a:xfrm rot="5400000">
            <a:off x="1139825" y="5246688"/>
            <a:ext cx="854075" cy="196850"/>
          </a:xfrm>
          <a:prstGeom prst="triangle">
            <a:avLst>
              <a:gd name="adj" fmla="val 48486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3801" name="CaixaDeTexto 128"/>
          <p:cNvSpPr txBox="1">
            <a:spLocks noChangeArrowheads="1"/>
          </p:cNvSpPr>
          <p:nvPr/>
        </p:nvSpPr>
        <p:spPr bwMode="auto">
          <a:xfrm>
            <a:off x="233363" y="5118100"/>
            <a:ext cx="993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Perfil da Equipe</a:t>
            </a:r>
          </a:p>
        </p:txBody>
      </p:sp>
      <p:sp>
        <p:nvSpPr>
          <p:cNvPr id="33802" name="CaixaDeTexto 129"/>
          <p:cNvSpPr txBox="1">
            <a:spLocks noChangeArrowheads="1"/>
          </p:cNvSpPr>
          <p:nvPr/>
        </p:nvSpPr>
        <p:spPr bwMode="auto">
          <a:xfrm>
            <a:off x="1952625" y="5010150"/>
            <a:ext cx="23479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400">
                <a:solidFill>
                  <a:schemeClr val="tx2"/>
                </a:solidFill>
              </a:rPr>
              <a:t>Engenheiros e Arquitetos com larga experiência executiva/gerencial na Prefeitura</a:t>
            </a:r>
          </a:p>
        </p:txBody>
      </p:sp>
      <p:sp>
        <p:nvSpPr>
          <p:cNvPr id="33803" name="CaixaDeTexto 130"/>
          <p:cNvSpPr txBox="1">
            <a:spLocks noChangeArrowheads="1"/>
          </p:cNvSpPr>
          <p:nvPr/>
        </p:nvSpPr>
        <p:spPr bwMode="auto">
          <a:xfrm>
            <a:off x="4999038" y="5010150"/>
            <a:ext cx="23479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400">
                <a:solidFill>
                  <a:schemeClr val="tx2"/>
                </a:solidFill>
              </a:rPr>
              <a:t>Profissionais com grande capacidade Analítica e acadêmica </a:t>
            </a:r>
          </a:p>
        </p:txBody>
      </p:sp>
      <p:sp>
        <p:nvSpPr>
          <p:cNvPr id="33804" name="CaixaDeTexto 126"/>
          <p:cNvSpPr txBox="1">
            <a:spLocks noChangeArrowheads="1"/>
          </p:cNvSpPr>
          <p:nvPr/>
        </p:nvSpPr>
        <p:spPr bwMode="auto">
          <a:xfrm>
            <a:off x="2084388" y="1782763"/>
            <a:ext cx="2082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Escritório de Gerenciamento de Projetos</a:t>
            </a:r>
          </a:p>
        </p:txBody>
      </p:sp>
      <p:sp>
        <p:nvSpPr>
          <p:cNvPr id="33805" name="CaixaDeTexto 129"/>
          <p:cNvSpPr txBox="1">
            <a:spLocks noChangeArrowheads="1"/>
          </p:cNvSpPr>
          <p:nvPr/>
        </p:nvSpPr>
        <p:spPr bwMode="auto">
          <a:xfrm>
            <a:off x="1946275" y="3609975"/>
            <a:ext cx="23479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400">
                <a:solidFill>
                  <a:schemeClr val="tx2"/>
                </a:solidFill>
              </a:rPr>
              <a:t>Acompanhamento do cronograma físico-financeiro e dos resultados das iniciativas estratégicas</a:t>
            </a:r>
          </a:p>
        </p:txBody>
      </p:sp>
      <p:sp>
        <p:nvSpPr>
          <p:cNvPr id="33806" name="CaixaDeTexto 130"/>
          <p:cNvSpPr txBox="1">
            <a:spLocks noChangeArrowheads="1"/>
          </p:cNvSpPr>
          <p:nvPr/>
        </p:nvSpPr>
        <p:spPr bwMode="auto">
          <a:xfrm>
            <a:off x="4992688" y="3609975"/>
            <a:ext cx="234791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400">
                <a:solidFill>
                  <a:schemeClr val="tx2"/>
                </a:solidFill>
              </a:rPr>
              <a:t>Desenvolvimento de Acordos de Resultados e Monitoramento do cumprimento das metas setoriais</a:t>
            </a:r>
          </a:p>
        </p:txBody>
      </p:sp>
      <p:sp>
        <p:nvSpPr>
          <p:cNvPr id="33807" name="CaixaDeTexto 126"/>
          <p:cNvSpPr txBox="1">
            <a:spLocks noChangeArrowheads="1"/>
          </p:cNvSpPr>
          <p:nvPr/>
        </p:nvSpPr>
        <p:spPr bwMode="auto">
          <a:xfrm>
            <a:off x="5170488" y="1785938"/>
            <a:ext cx="20843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Escritório de Monitoramento de Resultados</a:t>
            </a:r>
          </a:p>
        </p:txBody>
      </p:sp>
      <p:sp>
        <p:nvSpPr>
          <p:cNvPr id="48" name="Seta para baixo 47"/>
          <p:cNvSpPr/>
          <p:nvPr/>
        </p:nvSpPr>
        <p:spPr bwMode="auto">
          <a:xfrm>
            <a:off x="2551113" y="2714625"/>
            <a:ext cx="703262" cy="690563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50" name="Seta para baixo 49"/>
          <p:cNvSpPr/>
          <p:nvPr/>
        </p:nvSpPr>
        <p:spPr bwMode="auto">
          <a:xfrm>
            <a:off x="5692775" y="2714625"/>
            <a:ext cx="701675" cy="690563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grpSp>
        <p:nvGrpSpPr>
          <p:cNvPr id="33810" name="Grupo 50"/>
          <p:cNvGrpSpPr>
            <a:grpSpLocks noChangeAspect="1"/>
          </p:cNvGrpSpPr>
          <p:nvPr/>
        </p:nvGrpSpPr>
        <p:grpSpPr bwMode="auto">
          <a:xfrm>
            <a:off x="7835900" y="819150"/>
            <a:ext cx="990600" cy="955675"/>
            <a:chOff x="1552575" y="914407"/>
            <a:chExt cx="5688197" cy="5492648"/>
          </a:xfrm>
        </p:grpSpPr>
        <p:sp>
          <p:nvSpPr>
            <p:cNvPr id="33811" name="Freeform 8"/>
            <p:cNvSpPr>
              <a:spLocks/>
            </p:cNvSpPr>
            <p:nvPr/>
          </p:nvSpPr>
          <p:spPr bwMode="auto">
            <a:xfrm>
              <a:off x="2664690" y="4463646"/>
              <a:ext cx="3600704" cy="1943409"/>
            </a:xfrm>
            <a:custGeom>
              <a:avLst/>
              <a:gdLst>
                <a:gd name="T0" fmla="*/ 1249404261 w 10377"/>
                <a:gd name="T1" fmla="*/ 312430726 h 5795"/>
                <a:gd name="T2" fmla="*/ 1237122940 w 10377"/>
                <a:gd name="T3" fmla="*/ 324127060 h 5795"/>
                <a:gd name="T4" fmla="*/ 0 w 10377"/>
                <a:gd name="T5" fmla="*/ 354605622 h 5795"/>
                <a:gd name="T6" fmla="*/ 110408059 w 10377"/>
                <a:gd name="T7" fmla="*/ 142719323 h 5795"/>
                <a:gd name="T8" fmla="*/ 336039990 w 10377"/>
                <a:gd name="T9" fmla="*/ 40150257 h 5795"/>
                <a:gd name="T10" fmla="*/ 901685409 w 10377"/>
                <a:gd name="T11" fmla="*/ 10796902 h 5795"/>
                <a:gd name="T12" fmla="*/ 912882738 w 10377"/>
                <a:gd name="T13" fmla="*/ 0 h 5795"/>
                <a:gd name="T14" fmla="*/ 1021604734 w 10377"/>
                <a:gd name="T15" fmla="*/ 208849577 h 5795"/>
                <a:gd name="T16" fmla="*/ 1249404261 w 10377"/>
                <a:gd name="T17" fmla="*/ 312430726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solidFill>
              <a:schemeClr val="bg1">
                <a:alpha val="58038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2" name="Freeform 6"/>
            <p:cNvSpPr>
              <a:spLocks/>
            </p:cNvSpPr>
            <p:nvPr/>
          </p:nvSpPr>
          <p:spPr bwMode="auto">
            <a:xfrm>
              <a:off x="2527958" y="914407"/>
              <a:ext cx="3600699" cy="1943415"/>
            </a:xfrm>
            <a:custGeom>
              <a:avLst/>
              <a:gdLst>
                <a:gd name="T0" fmla="*/ 0 w 10377"/>
                <a:gd name="T1" fmla="*/ 339424526 h 5795"/>
                <a:gd name="T2" fmla="*/ 12280963 w 10377"/>
                <a:gd name="T3" fmla="*/ 327615810 h 5795"/>
                <a:gd name="T4" fmla="*/ 1249400444 w 10377"/>
                <a:gd name="T5" fmla="*/ 297137238 h 5795"/>
                <a:gd name="T6" fmla="*/ 1138992929 w 10377"/>
                <a:gd name="T7" fmla="*/ 509024485 h 5795"/>
                <a:gd name="T8" fmla="*/ 913361702 w 10377"/>
                <a:gd name="T9" fmla="*/ 611594171 h 5795"/>
                <a:gd name="T10" fmla="*/ 347718108 w 10377"/>
                <a:gd name="T11" fmla="*/ 640947944 h 5795"/>
                <a:gd name="T12" fmla="*/ 336641201 w 10377"/>
                <a:gd name="T13" fmla="*/ 651744877 h 5795"/>
                <a:gd name="T14" fmla="*/ 227919008 w 10377"/>
                <a:gd name="T15" fmla="*/ 443006750 h 5795"/>
                <a:gd name="T16" fmla="*/ 0 w 10377"/>
                <a:gd name="T17" fmla="*/ 339424526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gradFill rotWithShape="1">
              <a:gsLst>
                <a:gs pos="0">
                  <a:srgbClr val="216871"/>
                </a:gs>
                <a:gs pos="100000">
                  <a:srgbClr val="85ACB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3" name="Freeform 7"/>
            <p:cNvSpPr>
              <a:spLocks/>
            </p:cNvSpPr>
            <p:nvPr/>
          </p:nvSpPr>
          <p:spPr bwMode="auto">
            <a:xfrm>
              <a:off x="1552575" y="1981918"/>
              <a:ext cx="2014573" cy="3485368"/>
            </a:xfrm>
            <a:custGeom>
              <a:avLst/>
              <a:gdLst>
                <a:gd name="T0" fmla="*/ 364735798 w 5795"/>
                <a:gd name="T1" fmla="*/ 1170645563 h 10377"/>
                <a:gd name="T2" fmla="*/ 352046165 w 5795"/>
                <a:gd name="T3" fmla="*/ 1159138513 h 10377"/>
                <a:gd name="T4" fmla="*/ 319295025 w 5795"/>
                <a:gd name="T5" fmla="*/ 0 h 10377"/>
                <a:gd name="T6" fmla="*/ 546982806 w 5795"/>
                <a:gd name="T7" fmla="*/ 103448291 h 10377"/>
                <a:gd name="T8" fmla="*/ 657201292 w 5795"/>
                <a:gd name="T9" fmla="*/ 314856966 h 10377"/>
                <a:gd name="T10" fmla="*/ 688744036 w 5795"/>
                <a:gd name="T11" fmla="*/ 844845563 h 10377"/>
                <a:gd name="T12" fmla="*/ 700345817 w 5795"/>
                <a:gd name="T13" fmla="*/ 855336930 h 10377"/>
                <a:gd name="T14" fmla="*/ 476041701 w 5795"/>
                <a:gd name="T15" fmla="*/ 957206235 h 10377"/>
                <a:gd name="T16" fmla="*/ 364735798 w 5795"/>
                <a:gd name="T17" fmla="*/ 1170645563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solidFill>
              <a:schemeClr val="bg1">
                <a:alpha val="58038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4" name="Freeform 9"/>
            <p:cNvSpPr>
              <a:spLocks/>
            </p:cNvSpPr>
            <p:nvPr/>
          </p:nvSpPr>
          <p:spPr bwMode="auto">
            <a:xfrm>
              <a:off x="5226205" y="1854182"/>
              <a:ext cx="2014567" cy="3485368"/>
            </a:xfrm>
            <a:custGeom>
              <a:avLst/>
              <a:gdLst>
                <a:gd name="T0" fmla="*/ 348297572 w 5795"/>
                <a:gd name="T1" fmla="*/ 11506720 h 10377"/>
                <a:gd name="T2" fmla="*/ 381048701 w 5795"/>
                <a:gd name="T3" fmla="*/ 1170645563 h 10377"/>
                <a:gd name="T4" fmla="*/ 153362251 w 5795"/>
                <a:gd name="T5" fmla="*/ 1067196978 h 10377"/>
                <a:gd name="T6" fmla="*/ 43144408 w 5795"/>
                <a:gd name="T7" fmla="*/ 855788345 h 10377"/>
                <a:gd name="T8" fmla="*/ 11601752 w 5795"/>
                <a:gd name="T9" fmla="*/ 325799748 h 10377"/>
                <a:gd name="T10" fmla="*/ 0 w 5795"/>
                <a:gd name="T11" fmla="*/ 315421235 h 10377"/>
                <a:gd name="T12" fmla="*/ 224423470 w 5795"/>
                <a:gd name="T13" fmla="*/ 213552266 h 10377"/>
                <a:gd name="T14" fmla="*/ 335729042 w 5795"/>
                <a:gd name="T15" fmla="*/ 0 h 10377"/>
                <a:gd name="T16" fmla="*/ 348297572 w 5795"/>
                <a:gd name="T17" fmla="*/ 11506720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solidFill>
              <a:schemeClr val="bg1">
                <a:alpha val="58038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5" name="Freeform 10"/>
            <p:cNvSpPr>
              <a:spLocks/>
            </p:cNvSpPr>
            <p:nvPr/>
          </p:nvSpPr>
          <p:spPr bwMode="auto">
            <a:xfrm>
              <a:off x="3257214" y="3697230"/>
              <a:ext cx="2278925" cy="1067505"/>
            </a:xfrm>
            <a:custGeom>
              <a:avLst/>
              <a:gdLst>
                <a:gd name="T0" fmla="*/ 791691709 w 6560"/>
                <a:gd name="T1" fmla="*/ 0 h 3171"/>
                <a:gd name="T2" fmla="*/ 395846202 w 6560"/>
                <a:gd name="T3" fmla="*/ 359371526 h 3171"/>
                <a:gd name="T4" fmla="*/ 0 w 6560"/>
                <a:gd name="T5" fmla="*/ 0 h 3171"/>
                <a:gd name="T6" fmla="*/ 791691709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6" name="Freeform 11"/>
            <p:cNvSpPr>
              <a:spLocks/>
            </p:cNvSpPr>
            <p:nvPr/>
          </p:nvSpPr>
          <p:spPr bwMode="auto">
            <a:xfrm>
              <a:off x="3257214" y="2565854"/>
              <a:ext cx="2278925" cy="1058384"/>
            </a:xfrm>
            <a:custGeom>
              <a:avLst/>
              <a:gdLst>
                <a:gd name="T0" fmla="*/ 395846202 w 6560"/>
                <a:gd name="T1" fmla="*/ 0 h 3171"/>
                <a:gd name="T2" fmla="*/ 791691709 w 6560"/>
                <a:gd name="T3" fmla="*/ 353256662 h 3171"/>
                <a:gd name="T4" fmla="*/ 0 w 6560"/>
                <a:gd name="T5" fmla="*/ 353256662 h 3171"/>
                <a:gd name="T6" fmla="*/ 395846202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3817" name="Rectangle 1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663759" y="3341391"/>
              <a:ext cx="1203272" cy="50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59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95037" y="5394294"/>
              <a:ext cx="1203272" cy="50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0" name="Rectangle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926322" y="3377887"/>
              <a:ext cx="1203272" cy="4926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3820" name="Rectangle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676536" y="1717319"/>
              <a:ext cx="1440281" cy="50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2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5037" y="3085919"/>
              <a:ext cx="1203272" cy="328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2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2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3822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95037" y="4208174"/>
              <a:ext cx="1203272" cy="173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3823" name="Group 18"/>
            <p:cNvGrpSpPr>
              <a:grpSpLocks/>
            </p:cNvGrpSpPr>
            <p:nvPr/>
          </p:nvGrpSpPr>
          <p:grpSpPr bwMode="auto">
            <a:xfrm>
              <a:off x="4255695" y="2678212"/>
              <a:ext cx="281956" cy="272266"/>
              <a:chOff x="498" y="1977"/>
              <a:chExt cx="184" cy="184"/>
            </a:xfrm>
          </p:grpSpPr>
          <p:sp>
            <p:nvSpPr>
              <p:cNvPr id="80" name="Oval 19"/>
              <p:cNvSpPr>
                <a:spLocks noChangeArrowheads="1"/>
              </p:cNvSpPr>
              <p:nvPr/>
            </p:nvSpPr>
            <p:spPr bwMode="auto">
              <a:xfrm>
                <a:off x="501" y="1975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20"/>
              <p:cNvSpPr>
                <a:spLocks noChangeArrowheads="1"/>
              </p:cNvSpPr>
              <p:nvPr/>
            </p:nvSpPr>
            <p:spPr bwMode="auto">
              <a:xfrm>
                <a:off x="525" y="1987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3824" name="Group 21"/>
            <p:cNvGrpSpPr>
              <a:grpSpLocks/>
            </p:cNvGrpSpPr>
            <p:nvPr/>
          </p:nvGrpSpPr>
          <p:grpSpPr bwMode="auto">
            <a:xfrm>
              <a:off x="4255695" y="1367196"/>
              <a:ext cx="281956" cy="272266"/>
              <a:chOff x="498" y="1977"/>
              <a:chExt cx="184" cy="184"/>
            </a:xfrm>
          </p:grpSpPr>
          <p:sp>
            <p:nvSpPr>
              <p:cNvPr id="78" name="Oval 22"/>
              <p:cNvSpPr>
                <a:spLocks noChangeArrowheads="1"/>
              </p:cNvSpPr>
              <p:nvPr/>
            </p:nvSpPr>
            <p:spPr bwMode="auto">
              <a:xfrm>
                <a:off x="501" y="1979"/>
                <a:ext cx="178" cy="179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23"/>
              <p:cNvSpPr>
                <a:spLocks noChangeArrowheads="1"/>
              </p:cNvSpPr>
              <p:nvPr/>
            </p:nvSpPr>
            <p:spPr bwMode="auto">
              <a:xfrm>
                <a:off x="525" y="1992"/>
                <a:ext cx="131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3825" name="Group 24"/>
            <p:cNvGrpSpPr>
              <a:grpSpLocks/>
            </p:cNvGrpSpPr>
            <p:nvPr/>
          </p:nvGrpSpPr>
          <p:grpSpPr bwMode="auto">
            <a:xfrm>
              <a:off x="2387721" y="2906082"/>
              <a:ext cx="281956" cy="272266"/>
              <a:chOff x="498" y="1977"/>
              <a:chExt cx="184" cy="184"/>
            </a:xfrm>
          </p:grpSpPr>
          <p:sp>
            <p:nvSpPr>
              <p:cNvPr id="76" name="Oval 25"/>
              <p:cNvSpPr>
                <a:spLocks noChangeArrowheads="1"/>
              </p:cNvSpPr>
              <p:nvPr/>
            </p:nvSpPr>
            <p:spPr bwMode="auto">
              <a:xfrm>
                <a:off x="500" y="1975"/>
                <a:ext cx="184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Rectangle 26"/>
              <p:cNvSpPr>
                <a:spLocks noChangeArrowheads="1"/>
              </p:cNvSpPr>
              <p:nvPr/>
            </p:nvSpPr>
            <p:spPr bwMode="auto">
              <a:xfrm>
                <a:off x="524" y="1988"/>
                <a:ext cx="137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3826" name="Group 27"/>
            <p:cNvGrpSpPr>
              <a:grpSpLocks/>
            </p:cNvGrpSpPr>
            <p:nvPr/>
          </p:nvGrpSpPr>
          <p:grpSpPr bwMode="auto">
            <a:xfrm>
              <a:off x="6123664" y="2906082"/>
              <a:ext cx="281956" cy="272266"/>
              <a:chOff x="498" y="1977"/>
              <a:chExt cx="184" cy="184"/>
            </a:xfrm>
          </p:grpSpPr>
          <p:sp>
            <p:nvSpPr>
              <p:cNvPr id="74" name="Oval 28"/>
              <p:cNvSpPr>
                <a:spLocks noChangeArrowheads="1"/>
              </p:cNvSpPr>
              <p:nvPr/>
            </p:nvSpPr>
            <p:spPr bwMode="auto">
              <a:xfrm>
                <a:off x="477" y="1975"/>
                <a:ext cx="184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29"/>
              <p:cNvSpPr>
                <a:spLocks noChangeArrowheads="1"/>
              </p:cNvSpPr>
              <p:nvPr/>
            </p:nvSpPr>
            <p:spPr bwMode="auto">
              <a:xfrm>
                <a:off x="519" y="1988"/>
                <a:ext cx="137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3827" name="Group 30"/>
            <p:cNvGrpSpPr>
              <a:grpSpLocks/>
            </p:cNvGrpSpPr>
            <p:nvPr/>
          </p:nvGrpSpPr>
          <p:grpSpPr bwMode="auto">
            <a:xfrm>
              <a:off x="4255695" y="4964349"/>
              <a:ext cx="281956" cy="272266"/>
              <a:chOff x="498" y="1977"/>
              <a:chExt cx="184" cy="184"/>
            </a:xfrm>
          </p:grpSpPr>
          <p:sp>
            <p:nvSpPr>
              <p:cNvPr id="72" name="Oval 31"/>
              <p:cNvSpPr>
                <a:spLocks noChangeArrowheads="1"/>
              </p:cNvSpPr>
              <p:nvPr/>
            </p:nvSpPr>
            <p:spPr bwMode="auto">
              <a:xfrm>
                <a:off x="501" y="1978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32"/>
              <p:cNvSpPr>
                <a:spLocks noChangeArrowheads="1"/>
              </p:cNvSpPr>
              <p:nvPr/>
            </p:nvSpPr>
            <p:spPr bwMode="auto">
              <a:xfrm>
                <a:off x="525" y="1990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3828" name="Group 33"/>
            <p:cNvGrpSpPr>
              <a:grpSpLocks/>
            </p:cNvGrpSpPr>
            <p:nvPr/>
          </p:nvGrpSpPr>
          <p:grpSpPr bwMode="auto">
            <a:xfrm>
              <a:off x="4255695" y="3779111"/>
              <a:ext cx="281956" cy="272266"/>
              <a:chOff x="498" y="1977"/>
              <a:chExt cx="184" cy="184"/>
            </a:xfrm>
          </p:grpSpPr>
          <p:sp>
            <p:nvSpPr>
              <p:cNvPr id="70" name="Oval 34"/>
              <p:cNvSpPr>
                <a:spLocks noChangeArrowheads="1"/>
              </p:cNvSpPr>
              <p:nvPr/>
            </p:nvSpPr>
            <p:spPr bwMode="auto">
              <a:xfrm>
                <a:off x="501" y="1977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35"/>
              <p:cNvSpPr>
                <a:spLocks noChangeArrowheads="1"/>
              </p:cNvSpPr>
              <p:nvPr/>
            </p:nvSpPr>
            <p:spPr bwMode="auto">
              <a:xfrm>
                <a:off x="525" y="1989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849438" y="1095375"/>
            <a:ext cx="6029325" cy="6477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6387" name="Título 30"/>
          <p:cNvSpPr>
            <a:spLocks noGrp="1"/>
          </p:cNvSpPr>
          <p:nvPr>
            <p:ph type="title" idx="4294967295"/>
          </p:nvPr>
        </p:nvSpPr>
        <p:spPr bwMode="auto">
          <a:xfrm>
            <a:off x="320675" y="230188"/>
            <a:ext cx="8288338" cy="292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4" tIns="45712" rIns="91424" bIns="45712"/>
          <a:lstStyle/>
          <a:p>
            <a:pPr eaLnBrk="1" hangingPunct="1"/>
            <a:r>
              <a:rPr lang="pt-BR" smtClean="0"/>
              <a:t>AGENDA</a:t>
            </a:r>
            <a:endParaRPr lang="en-US" smtClean="0"/>
          </a:p>
        </p:txBody>
      </p:sp>
      <p:sp>
        <p:nvSpPr>
          <p:cNvPr id="1638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FC4C9321-F7B9-492F-B368-6CBE9AB4546A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1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6389" name="Grupo 25"/>
          <p:cNvGrpSpPr>
            <a:grpSpLocks/>
          </p:cNvGrpSpPr>
          <p:nvPr/>
        </p:nvGrpSpPr>
        <p:grpSpPr bwMode="auto">
          <a:xfrm>
            <a:off x="1320800" y="1228725"/>
            <a:ext cx="7150100" cy="503238"/>
            <a:chOff x="1677948" y="1394868"/>
            <a:chExt cx="6362080" cy="502456"/>
          </a:xfrm>
        </p:grpSpPr>
        <p:sp>
          <p:nvSpPr>
            <p:cNvPr id="16402" name="Text Box 9"/>
            <p:cNvSpPr txBox="1">
              <a:spLocks noChangeArrowheads="1"/>
            </p:cNvSpPr>
            <p:nvPr/>
          </p:nvSpPr>
          <p:spPr bwMode="auto">
            <a:xfrm>
              <a:off x="2324059" y="1405271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A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Cidade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do Rio de Janeiro (contexto)</a:t>
              </a:r>
            </a:p>
            <a:p>
              <a:pPr defTabSz="890588">
                <a:buSzPct val="125000"/>
              </a:pP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16403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1</a:t>
              </a:r>
              <a:endParaRPr lang="en-US" sz="1600">
                <a:solidFill>
                  <a:srgbClr val="002960"/>
                </a:solidFill>
              </a:endParaRPr>
            </a:p>
          </p:txBody>
        </p:sp>
      </p:grpSp>
      <p:grpSp>
        <p:nvGrpSpPr>
          <p:cNvPr id="16390" name="Grupo 26"/>
          <p:cNvGrpSpPr>
            <a:grpSpLocks/>
          </p:cNvGrpSpPr>
          <p:nvPr/>
        </p:nvGrpSpPr>
        <p:grpSpPr bwMode="auto">
          <a:xfrm>
            <a:off x="1320800" y="3962400"/>
            <a:ext cx="6365875" cy="782638"/>
            <a:chOff x="1677948" y="3817957"/>
            <a:chExt cx="6365748" cy="778399"/>
          </a:xfrm>
        </p:grpSpPr>
        <p:sp>
          <p:nvSpPr>
            <p:cNvPr id="16400" name="Text Box 9"/>
            <p:cNvSpPr txBox="1">
              <a:spLocks noChangeArrowheads="1"/>
            </p:cNvSpPr>
            <p:nvPr/>
          </p:nvSpPr>
          <p:spPr bwMode="auto">
            <a:xfrm>
              <a:off x="2349458" y="3861416"/>
              <a:ext cx="5694238" cy="7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Resultados (2009-2012)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	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16401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4</a:t>
              </a:r>
            </a:p>
          </p:txBody>
        </p:sp>
      </p:grpSp>
      <p:grpSp>
        <p:nvGrpSpPr>
          <p:cNvPr id="16391" name="Grupo 25"/>
          <p:cNvGrpSpPr>
            <a:grpSpLocks/>
          </p:cNvGrpSpPr>
          <p:nvPr/>
        </p:nvGrpSpPr>
        <p:grpSpPr bwMode="auto">
          <a:xfrm>
            <a:off x="1312863" y="2144713"/>
            <a:ext cx="6362700" cy="503237"/>
            <a:chOff x="1677948" y="1394868"/>
            <a:chExt cx="6362080" cy="502452"/>
          </a:xfrm>
        </p:grpSpPr>
        <p:sp>
          <p:nvSpPr>
            <p:cNvPr id="16398" name="Text Box 9"/>
            <p:cNvSpPr txBox="1">
              <a:spLocks noChangeArrowheads="1"/>
            </p:cNvSpPr>
            <p:nvPr/>
          </p:nvSpPr>
          <p:spPr bwMode="auto">
            <a:xfrm>
              <a:off x="2324059" y="1405267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Os Primeiros 100 dias</a:t>
              </a:r>
            </a:p>
            <a:p>
              <a:pPr defTabSz="890588">
                <a:buSzPct val="125000"/>
              </a:pPr>
              <a:r>
                <a:rPr lang="pt-BR" sz="1600" b="1">
                  <a:solidFill>
                    <a:srgbClr val="002960"/>
                  </a:solidFill>
                </a:rPr>
                <a:t>	</a:t>
              </a: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16399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en-US" sz="1600">
                  <a:solidFill>
                    <a:srgbClr val="002960"/>
                  </a:solidFill>
                </a:rPr>
                <a:t>2</a:t>
              </a:r>
            </a:p>
          </p:txBody>
        </p:sp>
      </p:grpSp>
      <p:grpSp>
        <p:nvGrpSpPr>
          <p:cNvPr id="16392" name="Grupo 24"/>
          <p:cNvGrpSpPr>
            <a:grpSpLocks/>
          </p:cNvGrpSpPr>
          <p:nvPr/>
        </p:nvGrpSpPr>
        <p:grpSpPr bwMode="auto">
          <a:xfrm>
            <a:off x="1312863" y="2994025"/>
            <a:ext cx="6365875" cy="503238"/>
            <a:chOff x="1677948" y="2606809"/>
            <a:chExt cx="6365748" cy="502442"/>
          </a:xfrm>
        </p:grpSpPr>
        <p:sp>
          <p:nvSpPr>
            <p:cNvPr id="16396" name="Text Box 9"/>
            <p:cNvSpPr txBox="1">
              <a:spLocks noChangeArrowheads="1"/>
            </p:cNvSpPr>
            <p:nvPr/>
          </p:nvSpPr>
          <p:spPr bwMode="auto">
            <a:xfrm>
              <a:off x="2349460" y="2617202"/>
              <a:ext cx="5694236" cy="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Planejamento Estratégico 2009-2012 e o Modelo de Gestão de Alto Desempenho</a:t>
              </a:r>
            </a:p>
          </p:txBody>
        </p:sp>
        <p:sp>
          <p:nvSpPr>
            <p:cNvPr id="16397" name="Elipse 16"/>
            <p:cNvSpPr>
              <a:spLocks noChangeArrowheads="1"/>
            </p:cNvSpPr>
            <p:nvPr/>
          </p:nvSpPr>
          <p:spPr bwMode="auto">
            <a:xfrm>
              <a:off x="1677948" y="2606809"/>
              <a:ext cx="337791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3</a:t>
              </a:r>
            </a:p>
          </p:txBody>
        </p:sp>
      </p:grpSp>
      <p:grpSp>
        <p:nvGrpSpPr>
          <p:cNvPr id="16393" name="Grupo 26"/>
          <p:cNvGrpSpPr>
            <a:grpSpLocks/>
          </p:cNvGrpSpPr>
          <p:nvPr/>
        </p:nvGrpSpPr>
        <p:grpSpPr bwMode="auto">
          <a:xfrm>
            <a:off x="1312863" y="4857750"/>
            <a:ext cx="6365875" cy="536575"/>
            <a:chOff x="1677948" y="3817957"/>
            <a:chExt cx="6365748" cy="533194"/>
          </a:xfrm>
        </p:grpSpPr>
        <p:sp>
          <p:nvSpPr>
            <p:cNvPr id="16394" name="Text Box 9"/>
            <p:cNvSpPr txBox="1">
              <a:spLocks noChangeArrowheads="1"/>
            </p:cNvSpPr>
            <p:nvPr/>
          </p:nvSpPr>
          <p:spPr bwMode="auto">
            <a:xfrm>
              <a:off x="2349458" y="3861425"/>
              <a:ext cx="5694238" cy="48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Olhando para o Futuro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16395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155575"/>
            <a:ext cx="8313738" cy="860425"/>
          </a:xfrm>
        </p:spPr>
        <p:txBody>
          <a:bodyPr/>
          <a:lstStyle/>
          <a:p>
            <a:r>
              <a:rPr lang="pt-BR" sz="1800" smtClean="0"/>
              <a:t>D // A IMPLANTAÇÃO DO PLANO PREVÊ O DESDOBRAMENTO DAS METAS VIA ACORDO DE RESULTADOS E  O DETALHAMENTO DE PLANOS DE TRABALHO DAS INICIATIVAS ESTRATÉGICAS;</a:t>
            </a:r>
          </a:p>
        </p:txBody>
      </p:sp>
      <p:sp>
        <p:nvSpPr>
          <p:cNvPr id="34819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AD73E65F-7A5A-4994-B830-50ABDAC213CF}" type="slidenum">
              <a:rPr lang="en-US" sz="1000">
                <a:solidFill>
                  <a:schemeClr val="bg1"/>
                </a:solidFill>
              </a:rPr>
              <a:pPr/>
              <a:t>19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820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78363" y="2200275"/>
            <a:ext cx="3598862" cy="39290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endParaRPr lang="pt-BR" sz="1600">
              <a:solidFill>
                <a:srgbClr val="000066"/>
              </a:solidFill>
            </a:endParaRPr>
          </a:p>
        </p:txBody>
      </p:sp>
      <p:sp>
        <p:nvSpPr>
          <p:cNvPr id="34821" name="Arc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9213" y="3200400"/>
            <a:ext cx="4741862" cy="1919288"/>
          </a:xfrm>
          <a:custGeom>
            <a:avLst/>
            <a:gdLst>
              <a:gd name="T0" fmla="*/ 0 w 20829"/>
              <a:gd name="T1" fmla="*/ 2147483647 h 21600"/>
              <a:gd name="T2" fmla="*/ 2147483647 w 20829"/>
              <a:gd name="T3" fmla="*/ 2147483647 h 21600"/>
              <a:gd name="T4" fmla="*/ 2147483647 w 20829"/>
              <a:gd name="T5" fmla="*/ 2147483647 h 21600"/>
              <a:gd name="T6" fmla="*/ 0 60000 65536"/>
              <a:gd name="T7" fmla="*/ 0 60000 65536"/>
              <a:gd name="T8" fmla="*/ 0 60000 65536"/>
              <a:gd name="T9" fmla="*/ 0 w 20829"/>
              <a:gd name="T10" fmla="*/ 0 h 21600"/>
              <a:gd name="T11" fmla="*/ 20829 w 2082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29" h="21600" fill="none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</a:path>
              <a:path w="20829" h="21600" stroke="0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  <a:lnTo>
                  <a:pt x="19266" y="21600"/>
                </a:lnTo>
                <a:lnTo>
                  <a:pt x="-1" y="11833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endParaRPr lang="pt-BR"/>
          </a:p>
        </p:txBody>
      </p:sp>
      <p:sp>
        <p:nvSpPr>
          <p:cNvPr id="34822" name="Rectangle 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687388" y="3703638"/>
            <a:ext cx="381952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defTabSz="676275" eaLnBrk="0" hangingPunct="0">
              <a:buClr>
                <a:schemeClr val="tx2"/>
              </a:buClr>
            </a:pPr>
            <a:r>
              <a:rPr lang="pt-BR" sz="1600">
                <a:solidFill>
                  <a:srgbClr val="000066"/>
                </a:solidFill>
              </a:rPr>
              <a:t>2009</a:t>
            </a:r>
          </a:p>
        </p:txBody>
      </p:sp>
      <p:sp>
        <p:nvSpPr>
          <p:cNvPr id="34823" name="Rectangle 2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5388" y="3276600"/>
            <a:ext cx="3819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defTabSz="676275" eaLnBrk="0" hangingPunct="0">
              <a:buClr>
                <a:schemeClr val="tx2"/>
              </a:buClr>
            </a:pPr>
            <a:r>
              <a:rPr lang="pt-BR" sz="1600">
                <a:solidFill>
                  <a:srgbClr val="000066"/>
                </a:solidFill>
              </a:rPr>
              <a:t>2010</a:t>
            </a:r>
          </a:p>
        </p:txBody>
      </p:sp>
      <p:sp>
        <p:nvSpPr>
          <p:cNvPr id="34824" name="Arc 5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001838" y="2684463"/>
            <a:ext cx="4738687" cy="1919287"/>
          </a:xfrm>
          <a:custGeom>
            <a:avLst/>
            <a:gdLst>
              <a:gd name="T0" fmla="*/ 0 w 20829"/>
              <a:gd name="T1" fmla="*/ 2147483647 h 21600"/>
              <a:gd name="T2" fmla="*/ 2147483647 w 20829"/>
              <a:gd name="T3" fmla="*/ 2147483647 h 21600"/>
              <a:gd name="T4" fmla="*/ 2147483647 w 20829"/>
              <a:gd name="T5" fmla="*/ 2147483647 h 21600"/>
              <a:gd name="T6" fmla="*/ 0 60000 65536"/>
              <a:gd name="T7" fmla="*/ 0 60000 65536"/>
              <a:gd name="T8" fmla="*/ 0 60000 65536"/>
              <a:gd name="T9" fmla="*/ 0 w 20829"/>
              <a:gd name="T10" fmla="*/ 0 h 21600"/>
              <a:gd name="T11" fmla="*/ 20829 w 2082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29" h="21600" fill="none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</a:path>
              <a:path w="20829" h="21600" stroke="0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  <a:lnTo>
                  <a:pt x="19266" y="21600"/>
                </a:lnTo>
                <a:lnTo>
                  <a:pt x="-1" y="11833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endParaRPr lang="pt-BR"/>
          </a:p>
        </p:txBody>
      </p:sp>
      <p:sp>
        <p:nvSpPr>
          <p:cNvPr id="34825" name="Arc 5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033838" y="2276475"/>
            <a:ext cx="4138612" cy="1776413"/>
          </a:xfrm>
          <a:custGeom>
            <a:avLst/>
            <a:gdLst>
              <a:gd name="T0" fmla="*/ 0 w 20829"/>
              <a:gd name="T1" fmla="*/ 2147483647 h 21600"/>
              <a:gd name="T2" fmla="*/ 2147483647 w 20829"/>
              <a:gd name="T3" fmla="*/ 2147483647 h 21600"/>
              <a:gd name="T4" fmla="*/ 2147483647 w 20829"/>
              <a:gd name="T5" fmla="*/ 2147483647 h 21600"/>
              <a:gd name="T6" fmla="*/ 0 60000 65536"/>
              <a:gd name="T7" fmla="*/ 0 60000 65536"/>
              <a:gd name="T8" fmla="*/ 0 60000 65536"/>
              <a:gd name="T9" fmla="*/ 0 w 20829"/>
              <a:gd name="T10" fmla="*/ 0 h 21600"/>
              <a:gd name="T11" fmla="*/ 20829 w 2082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29" h="21600" fill="none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</a:path>
              <a:path w="20829" h="21600" stroke="0" extrusionOk="0">
                <a:moveTo>
                  <a:pt x="-1" y="11833"/>
                </a:moveTo>
                <a:cubicBezTo>
                  <a:pt x="3679" y="4574"/>
                  <a:pt x="11127" y="-1"/>
                  <a:pt x="19266" y="0"/>
                </a:cubicBezTo>
                <a:cubicBezTo>
                  <a:pt x="19787" y="0"/>
                  <a:pt x="20308" y="18"/>
                  <a:pt x="20829" y="56"/>
                </a:cubicBezTo>
                <a:lnTo>
                  <a:pt x="19266" y="21600"/>
                </a:lnTo>
                <a:lnTo>
                  <a:pt x="-1" y="11833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91424" tIns="45712" rIns="91424" bIns="45712" anchor="ctr"/>
          <a:lstStyle/>
          <a:p>
            <a:endParaRPr lang="pt-BR"/>
          </a:p>
        </p:txBody>
      </p:sp>
      <p:sp>
        <p:nvSpPr>
          <p:cNvPr id="34826" name="Rectangle 2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91025" y="2719388"/>
            <a:ext cx="38195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 defTabSz="676275" eaLnBrk="0" hangingPunct="0">
              <a:buClr>
                <a:schemeClr val="tx2"/>
              </a:buClr>
            </a:pPr>
            <a:r>
              <a:rPr lang="pt-BR" sz="1600">
                <a:solidFill>
                  <a:srgbClr val="000066"/>
                </a:solidFill>
              </a:rPr>
              <a:t>2011</a:t>
            </a:r>
          </a:p>
        </p:txBody>
      </p:sp>
      <p:sp>
        <p:nvSpPr>
          <p:cNvPr id="34827" name="CaixaDeTexto 11"/>
          <p:cNvSpPr txBox="1">
            <a:spLocks noChangeArrowheads="1"/>
          </p:cNvSpPr>
          <p:nvPr/>
        </p:nvSpPr>
        <p:spPr bwMode="auto">
          <a:xfrm>
            <a:off x="4757738" y="3076575"/>
            <a:ext cx="36861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39 órgãos contemplados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Mais de 200 metas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83 % dos servidores da Prefeitura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Pagamento ~R$ 250 Milhões</a:t>
            </a:r>
          </a:p>
        </p:txBody>
      </p:sp>
      <p:sp>
        <p:nvSpPr>
          <p:cNvPr id="34828" name="CaixaDeTexto 11"/>
          <p:cNvSpPr txBox="1">
            <a:spLocks noChangeArrowheads="1"/>
          </p:cNvSpPr>
          <p:nvPr/>
        </p:nvSpPr>
        <p:spPr bwMode="auto">
          <a:xfrm>
            <a:off x="2338388" y="3668713"/>
            <a:ext cx="19192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19 órgãos contemplados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77 metas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80 % dos servidores da Prefeitura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Pagamento de ~R$ 160 Milhões</a:t>
            </a:r>
          </a:p>
        </p:txBody>
      </p:sp>
      <p:sp>
        <p:nvSpPr>
          <p:cNvPr id="34829" name="CaixaDeTexto 11"/>
          <p:cNvSpPr txBox="1">
            <a:spLocks noChangeArrowheads="1"/>
          </p:cNvSpPr>
          <p:nvPr/>
        </p:nvSpPr>
        <p:spPr bwMode="auto">
          <a:xfrm>
            <a:off x="290513" y="4292600"/>
            <a:ext cx="19192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RioFilme e Escolas Contemplados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>
                <a:solidFill>
                  <a:schemeClr val="tx2"/>
                </a:solidFill>
              </a:rPr>
              <a:t>Pagamento de  ~R$ 20 Milhões</a:t>
            </a:r>
          </a:p>
        </p:txBody>
      </p:sp>
      <p:sp>
        <p:nvSpPr>
          <p:cNvPr id="34830" name="Elipse 53"/>
          <p:cNvSpPr>
            <a:spLocks noChangeArrowheads="1"/>
          </p:cNvSpPr>
          <p:nvPr/>
        </p:nvSpPr>
        <p:spPr bwMode="auto">
          <a:xfrm>
            <a:off x="7496175" y="5235575"/>
            <a:ext cx="1195388" cy="963613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b="1">
                <a:solidFill>
                  <a:schemeClr val="bg1"/>
                </a:solidFill>
              </a:rPr>
              <a:t>14º  e 15º Salários</a:t>
            </a:r>
          </a:p>
        </p:txBody>
      </p:sp>
      <p:grpSp>
        <p:nvGrpSpPr>
          <p:cNvPr id="34831" name="Grupo 47"/>
          <p:cNvGrpSpPr>
            <a:grpSpLocks noChangeAspect="1"/>
          </p:cNvGrpSpPr>
          <p:nvPr/>
        </p:nvGrpSpPr>
        <p:grpSpPr bwMode="auto">
          <a:xfrm>
            <a:off x="7772400" y="712788"/>
            <a:ext cx="990600" cy="955675"/>
            <a:chOff x="1552575" y="914408"/>
            <a:chExt cx="5688197" cy="5492657"/>
          </a:xfrm>
        </p:grpSpPr>
        <p:sp>
          <p:nvSpPr>
            <p:cNvPr id="34832" name="Freeform 6"/>
            <p:cNvSpPr>
              <a:spLocks/>
            </p:cNvSpPr>
            <p:nvPr/>
          </p:nvSpPr>
          <p:spPr bwMode="auto">
            <a:xfrm>
              <a:off x="2527958" y="914408"/>
              <a:ext cx="3600699" cy="1943412"/>
            </a:xfrm>
            <a:custGeom>
              <a:avLst/>
              <a:gdLst>
                <a:gd name="T0" fmla="*/ 0 w 10377"/>
                <a:gd name="T1" fmla="*/ 339423666 h 5795"/>
                <a:gd name="T2" fmla="*/ 12280963 w 10377"/>
                <a:gd name="T3" fmla="*/ 327614634 h 5795"/>
                <a:gd name="T4" fmla="*/ 1249400444 w 10377"/>
                <a:gd name="T5" fmla="*/ 297136109 h 5795"/>
                <a:gd name="T6" fmla="*/ 1138992929 w 10377"/>
                <a:gd name="T7" fmla="*/ 509023028 h 5795"/>
                <a:gd name="T8" fmla="*/ 913361702 w 10377"/>
                <a:gd name="T9" fmla="*/ 611592221 h 5795"/>
                <a:gd name="T10" fmla="*/ 347718108 w 10377"/>
                <a:gd name="T11" fmla="*/ 640945949 h 5795"/>
                <a:gd name="T12" fmla="*/ 336641201 w 10377"/>
                <a:gd name="T13" fmla="*/ 651742865 h 5795"/>
                <a:gd name="T14" fmla="*/ 227919008 w 10377"/>
                <a:gd name="T15" fmla="*/ 443005395 h 5795"/>
                <a:gd name="T16" fmla="*/ 0 w 10377"/>
                <a:gd name="T17" fmla="*/ 339423666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3" name="Freeform 7"/>
            <p:cNvSpPr>
              <a:spLocks/>
            </p:cNvSpPr>
            <p:nvPr/>
          </p:nvSpPr>
          <p:spPr bwMode="auto">
            <a:xfrm>
              <a:off x="1552575" y="1981915"/>
              <a:ext cx="2014573" cy="3485374"/>
            </a:xfrm>
            <a:custGeom>
              <a:avLst/>
              <a:gdLst>
                <a:gd name="T0" fmla="*/ 364735798 w 5795"/>
                <a:gd name="T1" fmla="*/ 1170649594 h 10377"/>
                <a:gd name="T2" fmla="*/ 352046165 w 5795"/>
                <a:gd name="T3" fmla="*/ 1159142523 h 10377"/>
                <a:gd name="T4" fmla="*/ 319295025 w 5795"/>
                <a:gd name="T5" fmla="*/ 0 h 10377"/>
                <a:gd name="T6" fmla="*/ 546982806 w 5795"/>
                <a:gd name="T7" fmla="*/ 103448469 h 10377"/>
                <a:gd name="T8" fmla="*/ 657201292 w 5795"/>
                <a:gd name="T9" fmla="*/ 314858180 h 10377"/>
                <a:gd name="T10" fmla="*/ 688744036 w 5795"/>
                <a:gd name="T11" fmla="*/ 844848361 h 10377"/>
                <a:gd name="T12" fmla="*/ 700345817 w 5795"/>
                <a:gd name="T13" fmla="*/ 855340418 h 10377"/>
                <a:gd name="T14" fmla="*/ 476041701 w 5795"/>
                <a:gd name="T15" fmla="*/ 957209226 h 10377"/>
                <a:gd name="T16" fmla="*/ 364735798 w 5795"/>
                <a:gd name="T17" fmla="*/ 1170649594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4" name="Freeform 8"/>
            <p:cNvSpPr>
              <a:spLocks/>
            </p:cNvSpPr>
            <p:nvPr/>
          </p:nvSpPr>
          <p:spPr bwMode="auto">
            <a:xfrm>
              <a:off x="2664690" y="4463647"/>
              <a:ext cx="3600704" cy="1943418"/>
            </a:xfrm>
            <a:custGeom>
              <a:avLst/>
              <a:gdLst>
                <a:gd name="T0" fmla="*/ 1249404261 w 10377"/>
                <a:gd name="T1" fmla="*/ 312433515 h 5795"/>
                <a:gd name="T2" fmla="*/ 1237122940 w 10377"/>
                <a:gd name="T3" fmla="*/ 324130238 h 5795"/>
                <a:gd name="T4" fmla="*/ 0 w 10377"/>
                <a:gd name="T5" fmla="*/ 354608941 h 5795"/>
                <a:gd name="T6" fmla="*/ 110408059 w 10377"/>
                <a:gd name="T7" fmla="*/ 142720654 h 5795"/>
                <a:gd name="T8" fmla="*/ 336039990 w 10377"/>
                <a:gd name="T9" fmla="*/ 40150778 h 5795"/>
                <a:gd name="T10" fmla="*/ 901685409 w 10377"/>
                <a:gd name="T11" fmla="*/ 10796952 h 5795"/>
                <a:gd name="T12" fmla="*/ 912882738 w 10377"/>
                <a:gd name="T13" fmla="*/ 0 h 5795"/>
                <a:gd name="T14" fmla="*/ 1021604734 w 10377"/>
                <a:gd name="T15" fmla="*/ 208851550 h 5795"/>
                <a:gd name="T16" fmla="*/ 1249404261 w 10377"/>
                <a:gd name="T17" fmla="*/ 312433515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5" name="Freeform 9"/>
            <p:cNvSpPr>
              <a:spLocks/>
            </p:cNvSpPr>
            <p:nvPr/>
          </p:nvSpPr>
          <p:spPr bwMode="auto">
            <a:xfrm>
              <a:off x="5226205" y="1854179"/>
              <a:ext cx="2014567" cy="3485374"/>
            </a:xfrm>
            <a:custGeom>
              <a:avLst/>
              <a:gdLst>
                <a:gd name="T0" fmla="*/ 348297572 w 5795"/>
                <a:gd name="T1" fmla="*/ 11506740 h 10377"/>
                <a:gd name="T2" fmla="*/ 381048701 w 5795"/>
                <a:gd name="T3" fmla="*/ 1170649594 h 10377"/>
                <a:gd name="T4" fmla="*/ 153362251 w 5795"/>
                <a:gd name="T5" fmla="*/ 1067200830 h 10377"/>
                <a:gd name="T6" fmla="*/ 43144408 w 5795"/>
                <a:gd name="T7" fmla="*/ 855791162 h 10377"/>
                <a:gd name="T8" fmla="*/ 11601752 w 5795"/>
                <a:gd name="T9" fmla="*/ 325800981 h 10377"/>
                <a:gd name="T10" fmla="*/ 0 w 5795"/>
                <a:gd name="T11" fmla="*/ 315422114 h 10377"/>
                <a:gd name="T12" fmla="*/ 224423470 w 5795"/>
                <a:gd name="T13" fmla="*/ 213552970 h 10377"/>
                <a:gd name="T14" fmla="*/ 335729042 w 5795"/>
                <a:gd name="T15" fmla="*/ 0 h 10377"/>
                <a:gd name="T16" fmla="*/ 348297572 w 5795"/>
                <a:gd name="T17" fmla="*/ 11506740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216871"/>
                </a:gs>
                <a:gs pos="100000">
                  <a:srgbClr val="85ACB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6" name="Freeform 10"/>
            <p:cNvSpPr>
              <a:spLocks/>
            </p:cNvSpPr>
            <p:nvPr/>
          </p:nvSpPr>
          <p:spPr bwMode="auto">
            <a:xfrm>
              <a:off x="3257214" y="3697230"/>
              <a:ext cx="2278925" cy="1067513"/>
            </a:xfrm>
            <a:custGeom>
              <a:avLst/>
              <a:gdLst>
                <a:gd name="T0" fmla="*/ 791691709 w 6560"/>
                <a:gd name="T1" fmla="*/ 0 h 3171"/>
                <a:gd name="T2" fmla="*/ 395846202 w 6560"/>
                <a:gd name="T3" fmla="*/ 359376912 h 3171"/>
                <a:gd name="T4" fmla="*/ 0 w 6560"/>
                <a:gd name="T5" fmla="*/ 0 h 3171"/>
                <a:gd name="T6" fmla="*/ 791691709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7" name="Freeform 11"/>
            <p:cNvSpPr>
              <a:spLocks/>
            </p:cNvSpPr>
            <p:nvPr/>
          </p:nvSpPr>
          <p:spPr bwMode="auto">
            <a:xfrm>
              <a:off x="3257214" y="2565852"/>
              <a:ext cx="2278925" cy="1058386"/>
            </a:xfrm>
            <a:custGeom>
              <a:avLst/>
              <a:gdLst>
                <a:gd name="T0" fmla="*/ 395846202 w 6560"/>
                <a:gd name="T1" fmla="*/ 0 h 3171"/>
                <a:gd name="T2" fmla="*/ 791691709 w 6560"/>
                <a:gd name="T3" fmla="*/ 353257997 h 3171"/>
                <a:gd name="T4" fmla="*/ 0 w 6560"/>
                <a:gd name="T5" fmla="*/ 353257997 h 3171"/>
                <a:gd name="T6" fmla="*/ 395846202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4838" name="Rectangle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663759" y="3332269"/>
              <a:ext cx="1203272" cy="52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56" name="Rectangle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95037" y="5385175"/>
              <a:ext cx="1203272" cy="52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7" name="Rectangle 1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926322" y="3368765"/>
              <a:ext cx="1203272" cy="5200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4841" name="Rectangle 1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676536" y="1708194"/>
              <a:ext cx="1440281" cy="52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9" name="Rectangle 1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795037" y="3076797"/>
              <a:ext cx="1203272" cy="34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2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2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4843" name="Rectangle 1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95037" y="4116934"/>
              <a:ext cx="1203272" cy="355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4844" name="Group 18"/>
            <p:cNvGrpSpPr>
              <a:grpSpLocks/>
            </p:cNvGrpSpPr>
            <p:nvPr/>
          </p:nvGrpSpPr>
          <p:grpSpPr bwMode="auto">
            <a:xfrm>
              <a:off x="4255694" y="2678214"/>
              <a:ext cx="281958" cy="272265"/>
              <a:chOff x="498" y="1977"/>
              <a:chExt cx="184" cy="184"/>
            </a:xfrm>
          </p:grpSpPr>
          <p:sp>
            <p:nvSpPr>
              <p:cNvPr id="77" name="Oval 19"/>
              <p:cNvSpPr>
                <a:spLocks noChangeArrowheads="1"/>
              </p:cNvSpPr>
              <p:nvPr/>
            </p:nvSpPr>
            <p:spPr bwMode="auto">
              <a:xfrm>
                <a:off x="501" y="1975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20"/>
              <p:cNvSpPr>
                <a:spLocks noChangeArrowheads="1"/>
              </p:cNvSpPr>
              <p:nvPr/>
            </p:nvSpPr>
            <p:spPr bwMode="auto">
              <a:xfrm>
                <a:off x="525" y="1987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4845" name="Group 21"/>
            <p:cNvGrpSpPr>
              <a:grpSpLocks/>
            </p:cNvGrpSpPr>
            <p:nvPr/>
          </p:nvGrpSpPr>
          <p:grpSpPr bwMode="auto">
            <a:xfrm>
              <a:off x="4255694" y="1367197"/>
              <a:ext cx="281958" cy="272265"/>
              <a:chOff x="498" y="1977"/>
              <a:chExt cx="184" cy="184"/>
            </a:xfrm>
          </p:grpSpPr>
          <p:sp>
            <p:nvSpPr>
              <p:cNvPr id="75" name="Oval 22"/>
              <p:cNvSpPr>
                <a:spLocks noChangeArrowheads="1"/>
              </p:cNvSpPr>
              <p:nvPr/>
            </p:nvSpPr>
            <p:spPr bwMode="auto">
              <a:xfrm>
                <a:off x="501" y="1979"/>
                <a:ext cx="178" cy="179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Rectangle 23"/>
              <p:cNvSpPr>
                <a:spLocks noChangeArrowheads="1"/>
              </p:cNvSpPr>
              <p:nvPr/>
            </p:nvSpPr>
            <p:spPr bwMode="auto">
              <a:xfrm>
                <a:off x="525" y="1992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4846" name="Group 24"/>
            <p:cNvGrpSpPr>
              <a:grpSpLocks/>
            </p:cNvGrpSpPr>
            <p:nvPr/>
          </p:nvGrpSpPr>
          <p:grpSpPr bwMode="auto">
            <a:xfrm>
              <a:off x="2387722" y="2906088"/>
              <a:ext cx="281958" cy="272265"/>
              <a:chOff x="498" y="1977"/>
              <a:chExt cx="184" cy="184"/>
            </a:xfrm>
          </p:grpSpPr>
          <p:sp>
            <p:nvSpPr>
              <p:cNvPr id="73" name="Oval 25"/>
              <p:cNvSpPr>
                <a:spLocks noChangeArrowheads="1"/>
              </p:cNvSpPr>
              <p:nvPr/>
            </p:nvSpPr>
            <p:spPr bwMode="auto">
              <a:xfrm>
                <a:off x="500" y="1975"/>
                <a:ext cx="184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26"/>
              <p:cNvSpPr>
                <a:spLocks noChangeArrowheads="1"/>
              </p:cNvSpPr>
              <p:nvPr/>
            </p:nvSpPr>
            <p:spPr bwMode="auto">
              <a:xfrm>
                <a:off x="524" y="1988"/>
                <a:ext cx="137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4847" name="Group 27"/>
            <p:cNvGrpSpPr>
              <a:grpSpLocks/>
            </p:cNvGrpSpPr>
            <p:nvPr/>
          </p:nvGrpSpPr>
          <p:grpSpPr bwMode="auto">
            <a:xfrm>
              <a:off x="6123667" y="2906088"/>
              <a:ext cx="281958" cy="272265"/>
              <a:chOff x="498" y="1977"/>
              <a:chExt cx="184" cy="184"/>
            </a:xfrm>
          </p:grpSpPr>
          <p:sp>
            <p:nvSpPr>
              <p:cNvPr id="71" name="Oval 28"/>
              <p:cNvSpPr>
                <a:spLocks noChangeArrowheads="1"/>
              </p:cNvSpPr>
              <p:nvPr/>
            </p:nvSpPr>
            <p:spPr bwMode="auto">
              <a:xfrm>
                <a:off x="477" y="1975"/>
                <a:ext cx="184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29"/>
              <p:cNvSpPr>
                <a:spLocks noChangeArrowheads="1"/>
              </p:cNvSpPr>
              <p:nvPr/>
            </p:nvSpPr>
            <p:spPr bwMode="auto">
              <a:xfrm>
                <a:off x="519" y="1988"/>
                <a:ext cx="137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4848" name="Group 30"/>
            <p:cNvGrpSpPr>
              <a:grpSpLocks/>
            </p:cNvGrpSpPr>
            <p:nvPr/>
          </p:nvGrpSpPr>
          <p:grpSpPr bwMode="auto">
            <a:xfrm>
              <a:off x="4255694" y="4964355"/>
              <a:ext cx="281958" cy="272265"/>
              <a:chOff x="498" y="1977"/>
              <a:chExt cx="184" cy="184"/>
            </a:xfrm>
          </p:grpSpPr>
          <p:sp>
            <p:nvSpPr>
              <p:cNvPr id="69" name="Oval 31"/>
              <p:cNvSpPr>
                <a:spLocks noChangeArrowheads="1"/>
              </p:cNvSpPr>
              <p:nvPr/>
            </p:nvSpPr>
            <p:spPr bwMode="auto">
              <a:xfrm>
                <a:off x="501" y="1978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32"/>
              <p:cNvSpPr>
                <a:spLocks noChangeArrowheads="1"/>
              </p:cNvSpPr>
              <p:nvPr/>
            </p:nvSpPr>
            <p:spPr bwMode="auto">
              <a:xfrm>
                <a:off x="525" y="1990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4849" name="Group 33"/>
            <p:cNvGrpSpPr>
              <a:grpSpLocks/>
            </p:cNvGrpSpPr>
            <p:nvPr/>
          </p:nvGrpSpPr>
          <p:grpSpPr bwMode="auto">
            <a:xfrm>
              <a:off x="4255694" y="3779113"/>
              <a:ext cx="281958" cy="272265"/>
              <a:chOff x="498" y="1977"/>
              <a:chExt cx="184" cy="184"/>
            </a:xfrm>
          </p:grpSpPr>
          <p:sp>
            <p:nvSpPr>
              <p:cNvPr id="67" name="Oval 34"/>
              <p:cNvSpPr>
                <a:spLocks noChangeArrowheads="1"/>
              </p:cNvSpPr>
              <p:nvPr/>
            </p:nvSpPr>
            <p:spPr bwMode="auto">
              <a:xfrm>
                <a:off x="501" y="1977"/>
                <a:ext cx="178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Rectangle 35"/>
              <p:cNvSpPr>
                <a:spLocks noChangeArrowheads="1"/>
              </p:cNvSpPr>
              <p:nvPr/>
            </p:nvSpPr>
            <p:spPr bwMode="auto">
              <a:xfrm>
                <a:off x="525" y="1989"/>
                <a:ext cx="131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177800"/>
            <a:ext cx="8313738" cy="573088"/>
          </a:xfrm>
        </p:spPr>
        <p:txBody>
          <a:bodyPr/>
          <a:lstStyle/>
          <a:p>
            <a:r>
              <a:rPr lang="pt-BR" sz="1800" smtClean="0"/>
              <a:t>E // ROTINAS DE ACOMPANHAMENTO SEMANAIS, TRIMESTRAIS, SEMESTRAIS E ANUAIS SÃO IMPLANTADAS </a:t>
            </a:r>
          </a:p>
        </p:txBody>
      </p:sp>
      <p:sp>
        <p:nvSpPr>
          <p:cNvPr id="35843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66D0E128-2B0B-403D-8F8A-3A4CD5CF962E}" type="slidenum">
              <a:rPr lang="en-US" sz="1000">
                <a:solidFill>
                  <a:schemeClr val="bg1"/>
                </a:solidFill>
              </a:rPr>
              <a:pPr/>
              <a:t>20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5" name="Retângulo 54"/>
          <p:cNvSpPr/>
          <p:nvPr/>
        </p:nvSpPr>
        <p:spPr bwMode="auto">
          <a:xfrm>
            <a:off x="352425" y="1517650"/>
            <a:ext cx="2963863" cy="3063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57" name="Retângulo 56"/>
          <p:cNvSpPr/>
          <p:nvPr/>
        </p:nvSpPr>
        <p:spPr bwMode="auto">
          <a:xfrm>
            <a:off x="3679825" y="2895600"/>
            <a:ext cx="4670425" cy="29019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35846" name="CaixaDeTexto 57"/>
          <p:cNvSpPr txBox="1">
            <a:spLocks noChangeArrowheads="1"/>
          </p:cNvSpPr>
          <p:nvPr/>
        </p:nvSpPr>
        <p:spPr bwMode="auto">
          <a:xfrm>
            <a:off x="542925" y="1333500"/>
            <a:ext cx="119538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Semanais</a:t>
            </a:r>
          </a:p>
        </p:txBody>
      </p:sp>
      <p:sp>
        <p:nvSpPr>
          <p:cNvPr id="35847" name="CaixaDeTexto 58"/>
          <p:cNvSpPr txBox="1">
            <a:spLocks noChangeArrowheads="1"/>
          </p:cNvSpPr>
          <p:nvPr/>
        </p:nvSpPr>
        <p:spPr bwMode="auto">
          <a:xfrm>
            <a:off x="3860800" y="2719388"/>
            <a:ext cx="1195388" cy="339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Trimestrais</a:t>
            </a:r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5713" y="3265488"/>
            <a:ext cx="20002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36988" y="3144838"/>
            <a:ext cx="436403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4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8950" y="1795463"/>
            <a:ext cx="2081213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51" name="Grupo 43"/>
          <p:cNvGrpSpPr>
            <a:grpSpLocks noChangeAspect="1"/>
          </p:cNvGrpSpPr>
          <p:nvPr/>
        </p:nvGrpSpPr>
        <p:grpSpPr bwMode="auto">
          <a:xfrm>
            <a:off x="7645400" y="520700"/>
            <a:ext cx="989013" cy="955675"/>
            <a:chOff x="1552575" y="914408"/>
            <a:chExt cx="5688197" cy="5492657"/>
          </a:xfrm>
        </p:grpSpPr>
        <p:sp>
          <p:nvSpPr>
            <p:cNvPr id="35852" name="Freeform 6"/>
            <p:cNvSpPr>
              <a:spLocks/>
            </p:cNvSpPr>
            <p:nvPr/>
          </p:nvSpPr>
          <p:spPr bwMode="auto">
            <a:xfrm>
              <a:off x="2529523" y="914408"/>
              <a:ext cx="3597349" cy="1943418"/>
            </a:xfrm>
            <a:custGeom>
              <a:avLst/>
              <a:gdLst>
                <a:gd name="T0" fmla="*/ 0 w 10377"/>
                <a:gd name="T1" fmla="*/ 339425720 h 5795"/>
                <a:gd name="T2" fmla="*/ 12258097 w 10377"/>
                <a:gd name="T3" fmla="*/ 327616651 h 5795"/>
                <a:gd name="T4" fmla="*/ 1247076704 w 10377"/>
                <a:gd name="T5" fmla="*/ 297138032 h 5795"/>
                <a:gd name="T6" fmla="*/ 1136874522 w 10377"/>
                <a:gd name="T7" fmla="*/ 509026276 h 5795"/>
                <a:gd name="T8" fmla="*/ 911662602 w 10377"/>
                <a:gd name="T9" fmla="*/ 611596121 h 5795"/>
                <a:gd name="T10" fmla="*/ 347071161 w 10377"/>
                <a:gd name="T11" fmla="*/ 640949940 h 5795"/>
                <a:gd name="T12" fmla="*/ 336014959 w 10377"/>
                <a:gd name="T13" fmla="*/ 651746889 h 5795"/>
                <a:gd name="T14" fmla="*/ 227495145 w 10377"/>
                <a:gd name="T15" fmla="*/ 443008104 h 5795"/>
                <a:gd name="T16" fmla="*/ 0 w 10377"/>
                <a:gd name="T17" fmla="*/ 339425720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3" name="Freeform 7"/>
            <p:cNvSpPr>
              <a:spLocks/>
            </p:cNvSpPr>
            <p:nvPr/>
          </p:nvSpPr>
          <p:spPr bwMode="auto">
            <a:xfrm>
              <a:off x="1552575" y="1981921"/>
              <a:ext cx="2008672" cy="3485374"/>
            </a:xfrm>
            <a:custGeom>
              <a:avLst/>
              <a:gdLst>
                <a:gd name="T0" fmla="*/ 362602176 w 5795"/>
                <a:gd name="T1" fmla="*/ 1170649594 h 10377"/>
                <a:gd name="T2" fmla="*/ 349986888 w 5795"/>
                <a:gd name="T3" fmla="*/ 1159142523 h 10377"/>
                <a:gd name="T4" fmla="*/ 317427002 w 5795"/>
                <a:gd name="T5" fmla="*/ 0 h 10377"/>
                <a:gd name="T6" fmla="*/ 543783029 w 5795"/>
                <a:gd name="T7" fmla="*/ 103448469 h 10377"/>
                <a:gd name="T8" fmla="*/ 653356656 w 5795"/>
                <a:gd name="T9" fmla="*/ 314858180 h 10377"/>
                <a:gd name="T10" fmla="*/ 684714806 w 5795"/>
                <a:gd name="T11" fmla="*/ 844848361 h 10377"/>
                <a:gd name="T12" fmla="*/ 696248982 w 5795"/>
                <a:gd name="T13" fmla="*/ 855340418 h 10377"/>
                <a:gd name="T14" fmla="*/ 473257002 w 5795"/>
                <a:gd name="T15" fmla="*/ 957209226 h 10377"/>
                <a:gd name="T16" fmla="*/ 362602176 w 5795"/>
                <a:gd name="T17" fmla="*/ 1170649594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4" name="Freeform 8"/>
            <p:cNvSpPr>
              <a:spLocks/>
            </p:cNvSpPr>
            <p:nvPr/>
          </p:nvSpPr>
          <p:spPr bwMode="auto">
            <a:xfrm>
              <a:off x="2666475" y="4463653"/>
              <a:ext cx="3597349" cy="1943412"/>
            </a:xfrm>
            <a:custGeom>
              <a:avLst/>
              <a:gdLst>
                <a:gd name="T0" fmla="*/ 1247076704 w 10377"/>
                <a:gd name="T1" fmla="*/ 312431544 h 5795"/>
                <a:gd name="T2" fmla="*/ 1234818613 w 10377"/>
                <a:gd name="T3" fmla="*/ 324128231 h 5795"/>
                <a:gd name="T4" fmla="*/ 0 w 10377"/>
                <a:gd name="T5" fmla="*/ 354606840 h 5795"/>
                <a:gd name="T6" fmla="*/ 110202225 w 10377"/>
                <a:gd name="T7" fmla="*/ 142719878 h 5795"/>
                <a:gd name="T8" fmla="*/ 335414188 w 10377"/>
                <a:gd name="T9" fmla="*/ 40150654 h 5795"/>
                <a:gd name="T10" fmla="*/ 900005629 w 10377"/>
                <a:gd name="T11" fmla="*/ 10796919 h 5795"/>
                <a:gd name="T12" fmla="*/ 911182124 w 10377"/>
                <a:gd name="T13" fmla="*/ 0 h 5795"/>
                <a:gd name="T14" fmla="*/ 1019702285 w 10377"/>
                <a:gd name="T15" fmla="*/ 208850234 h 5795"/>
                <a:gd name="T16" fmla="*/ 1247076704 w 10377"/>
                <a:gd name="T17" fmla="*/ 312431544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gradFill rotWithShape="1">
              <a:gsLst>
                <a:gs pos="0">
                  <a:srgbClr val="85ACB1"/>
                </a:gs>
                <a:gs pos="100000">
                  <a:srgbClr val="21687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5" name="Freeform 9"/>
            <p:cNvSpPr>
              <a:spLocks/>
            </p:cNvSpPr>
            <p:nvPr/>
          </p:nvSpPr>
          <p:spPr bwMode="auto">
            <a:xfrm>
              <a:off x="5232100" y="1854184"/>
              <a:ext cx="2008672" cy="3485374"/>
            </a:xfrm>
            <a:custGeom>
              <a:avLst/>
              <a:gdLst>
                <a:gd name="T0" fmla="*/ 346262094 w 5795"/>
                <a:gd name="T1" fmla="*/ 11506740 h 10377"/>
                <a:gd name="T2" fmla="*/ 378822067 w 5795"/>
                <a:gd name="T3" fmla="*/ 1170649594 h 10377"/>
                <a:gd name="T4" fmla="*/ 152465996 w 5795"/>
                <a:gd name="T5" fmla="*/ 1067200830 h 10377"/>
                <a:gd name="T6" fmla="*/ 42892336 w 5795"/>
                <a:gd name="T7" fmla="*/ 855791162 h 10377"/>
                <a:gd name="T8" fmla="*/ 11534181 w 5795"/>
                <a:gd name="T9" fmla="*/ 325800981 h 10377"/>
                <a:gd name="T10" fmla="*/ 0 w 5795"/>
                <a:gd name="T11" fmla="*/ 315422114 h 10377"/>
                <a:gd name="T12" fmla="*/ 223111997 w 5795"/>
                <a:gd name="T13" fmla="*/ 213552970 h 10377"/>
                <a:gd name="T14" fmla="*/ 333767084 w 5795"/>
                <a:gd name="T15" fmla="*/ 0 h 10377"/>
                <a:gd name="T16" fmla="*/ 346262094 w 5795"/>
                <a:gd name="T17" fmla="*/ 11506740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6" name="Freeform 10"/>
            <p:cNvSpPr>
              <a:spLocks/>
            </p:cNvSpPr>
            <p:nvPr/>
          </p:nvSpPr>
          <p:spPr bwMode="auto">
            <a:xfrm>
              <a:off x="3259949" y="3697235"/>
              <a:ext cx="2273449" cy="1067507"/>
            </a:xfrm>
            <a:custGeom>
              <a:avLst/>
              <a:gdLst>
                <a:gd name="T0" fmla="*/ 787891588 w 6560"/>
                <a:gd name="T1" fmla="*/ 0 h 3171"/>
                <a:gd name="T2" fmla="*/ 393946141 w 6560"/>
                <a:gd name="T3" fmla="*/ 359372872 h 3171"/>
                <a:gd name="T4" fmla="*/ 0 w 6560"/>
                <a:gd name="T5" fmla="*/ 0 h 3171"/>
                <a:gd name="T6" fmla="*/ 787891588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7" name="Freeform 11"/>
            <p:cNvSpPr>
              <a:spLocks/>
            </p:cNvSpPr>
            <p:nvPr/>
          </p:nvSpPr>
          <p:spPr bwMode="auto">
            <a:xfrm>
              <a:off x="3259949" y="2565858"/>
              <a:ext cx="2273449" cy="1058386"/>
            </a:xfrm>
            <a:custGeom>
              <a:avLst/>
              <a:gdLst>
                <a:gd name="T0" fmla="*/ 393946141 w 6560"/>
                <a:gd name="T1" fmla="*/ 0 h 3171"/>
                <a:gd name="T2" fmla="*/ 787891588 w 6560"/>
                <a:gd name="T3" fmla="*/ 353257997 h 3171"/>
                <a:gd name="T4" fmla="*/ 0 w 6560"/>
                <a:gd name="T5" fmla="*/ 353257997 h 3171"/>
                <a:gd name="T6" fmla="*/ 393946141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8" name="Rectangle 1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661222" y="3341396"/>
              <a:ext cx="1205203" cy="50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52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98636" y="5403423"/>
              <a:ext cx="1196076" cy="49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3" name="Rectangle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926921" y="3377892"/>
              <a:ext cx="1205203" cy="4926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861" name="Rectangle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679944" y="1726448"/>
              <a:ext cx="1433459" cy="49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6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8636" y="3085924"/>
              <a:ext cx="1196076" cy="328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2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2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5863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98636" y="4208180"/>
              <a:ext cx="1196076" cy="173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5864" name="Group 18"/>
            <p:cNvGrpSpPr>
              <a:grpSpLocks/>
            </p:cNvGrpSpPr>
            <p:nvPr/>
          </p:nvGrpSpPr>
          <p:grpSpPr bwMode="auto">
            <a:xfrm>
              <a:off x="4255694" y="2678214"/>
              <a:ext cx="281958" cy="272265"/>
              <a:chOff x="498" y="1977"/>
              <a:chExt cx="184" cy="184"/>
            </a:xfrm>
          </p:grpSpPr>
          <p:sp>
            <p:nvSpPr>
              <p:cNvPr id="76" name="Oval 19"/>
              <p:cNvSpPr>
                <a:spLocks noChangeArrowheads="1"/>
              </p:cNvSpPr>
              <p:nvPr/>
            </p:nvSpPr>
            <p:spPr bwMode="auto">
              <a:xfrm>
                <a:off x="498" y="1975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Rectangle 20"/>
              <p:cNvSpPr>
                <a:spLocks noChangeArrowheads="1"/>
              </p:cNvSpPr>
              <p:nvPr/>
            </p:nvSpPr>
            <p:spPr bwMode="auto">
              <a:xfrm>
                <a:off x="521" y="1987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5865" name="Group 21"/>
            <p:cNvGrpSpPr>
              <a:grpSpLocks/>
            </p:cNvGrpSpPr>
            <p:nvPr/>
          </p:nvGrpSpPr>
          <p:grpSpPr bwMode="auto">
            <a:xfrm>
              <a:off x="4255694" y="1367197"/>
              <a:ext cx="281958" cy="272265"/>
              <a:chOff x="498" y="1977"/>
              <a:chExt cx="184" cy="184"/>
            </a:xfrm>
          </p:grpSpPr>
          <p:sp>
            <p:nvSpPr>
              <p:cNvPr id="74" name="Oval 22"/>
              <p:cNvSpPr>
                <a:spLocks noChangeArrowheads="1"/>
              </p:cNvSpPr>
              <p:nvPr/>
            </p:nvSpPr>
            <p:spPr bwMode="auto">
              <a:xfrm>
                <a:off x="498" y="1979"/>
                <a:ext cx="185" cy="179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23"/>
              <p:cNvSpPr>
                <a:spLocks noChangeArrowheads="1"/>
              </p:cNvSpPr>
              <p:nvPr/>
            </p:nvSpPr>
            <p:spPr bwMode="auto">
              <a:xfrm>
                <a:off x="521" y="1992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5866" name="Group 24"/>
            <p:cNvGrpSpPr>
              <a:grpSpLocks/>
            </p:cNvGrpSpPr>
            <p:nvPr/>
          </p:nvGrpSpPr>
          <p:grpSpPr bwMode="auto">
            <a:xfrm>
              <a:off x="2387722" y="2906088"/>
              <a:ext cx="281958" cy="272265"/>
              <a:chOff x="498" y="1977"/>
              <a:chExt cx="184" cy="184"/>
            </a:xfrm>
          </p:grpSpPr>
          <p:sp>
            <p:nvSpPr>
              <p:cNvPr id="72" name="Oval 25"/>
              <p:cNvSpPr>
                <a:spLocks noChangeArrowheads="1"/>
              </p:cNvSpPr>
              <p:nvPr/>
            </p:nvSpPr>
            <p:spPr bwMode="auto">
              <a:xfrm>
                <a:off x="477" y="1975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26"/>
              <p:cNvSpPr>
                <a:spLocks noChangeArrowheads="1"/>
              </p:cNvSpPr>
              <p:nvPr/>
            </p:nvSpPr>
            <p:spPr bwMode="auto">
              <a:xfrm>
                <a:off x="519" y="1988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5867" name="Group 27"/>
            <p:cNvGrpSpPr>
              <a:grpSpLocks/>
            </p:cNvGrpSpPr>
            <p:nvPr/>
          </p:nvGrpSpPr>
          <p:grpSpPr bwMode="auto">
            <a:xfrm>
              <a:off x="6123667" y="2906088"/>
              <a:ext cx="281958" cy="272265"/>
              <a:chOff x="498" y="1977"/>
              <a:chExt cx="184" cy="184"/>
            </a:xfrm>
          </p:grpSpPr>
          <p:sp>
            <p:nvSpPr>
              <p:cNvPr id="70" name="Oval 28"/>
              <p:cNvSpPr>
                <a:spLocks noChangeArrowheads="1"/>
              </p:cNvSpPr>
              <p:nvPr/>
            </p:nvSpPr>
            <p:spPr bwMode="auto">
              <a:xfrm>
                <a:off x="500" y="1975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29"/>
              <p:cNvSpPr>
                <a:spLocks noChangeArrowheads="1"/>
              </p:cNvSpPr>
              <p:nvPr/>
            </p:nvSpPr>
            <p:spPr bwMode="auto">
              <a:xfrm>
                <a:off x="524" y="1988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5868" name="Group 30"/>
            <p:cNvGrpSpPr>
              <a:grpSpLocks/>
            </p:cNvGrpSpPr>
            <p:nvPr/>
          </p:nvGrpSpPr>
          <p:grpSpPr bwMode="auto">
            <a:xfrm>
              <a:off x="4255694" y="4964355"/>
              <a:ext cx="281958" cy="272265"/>
              <a:chOff x="498" y="1977"/>
              <a:chExt cx="184" cy="184"/>
            </a:xfrm>
          </p:grpSpPr>
          <p:sp>
            <p:nvSpPr>
              <p:cNvPr id="68" name="Oval 31"/>
              <p:cNvSpPr>
                <a:spLocks noChangeArrowheads="1"/>
              </p:cNvSpPr>
              <p:nvPr/>
            </p:nvSpPr>
            <p:spPr bwMode="auto">
              <a:xfrm>
                <a:off x="498" y="1978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ectangle 32"/>
              <p:cNvSpPr>
                <a:spLocks noChangeArrowheads="1"/>
              </p:cNvSpPr>
              <p:nvPr/>
            </p:nvSpPr>
            <p:spPr bwMode="auto">
              <a:xfrm>
                <a:off x="521" y="1990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5869" name="Group 33"/>
            <p:cNvGrpSpPr>
              <a:grpSpLocks/>
            </p:cNvGrpSpPr>
            <p:nvPr/>
          </p:nvGrpSpPr>
          <p:grpSpPr bwMode="auto">
            <a:xfrm>
              <a:off x="4255694" y="3779113"/>
              <a:ext cx="281958" cy="272265"/>
              <a:chOff x="498" y="1977"/>
              <a:chExt cx="184" cy="184"/>
            </a:xfrm>
          </p:grpSpPr>
          <p:sp>
            <p:nvSpPr>
              <p:cNvPr id="66" name="Oval 34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521" y="1989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 bwMode="auto">
          <a:xfrm>
            <a:off x="352425" y="1020763"/>
            <a:ext cx="4900613" cy="43703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36867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E // ROTINAS DE ACOMPANHAMENTO SEMANAIS, TRIMESTRAIS, SEMESTRAIS E ANUAIS SÃO IMPLANTADAS </a:t>
            </a:r>
          </a:p>
        </p:txBody>
      </p:sp>
      <p:sp>
        <p:nvSpPr>
          <p:cNvPr id="3686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8AA44F6E-B3FE-44C9-9C54-66F13D1952B2}" type="slidenum">
              <a:rPr lang="en-US" sz="1000">
                <a:solidFill>
                  <a:schemeClr val="bg1"/>
                </a:solidFill>
              </a:rPr>
              <a:pPr/>
              <a:t>21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6869" name="Picture 43"/>
          <p:cNvPicPr>
            <a:picLocks noChangeAspect="1" noChangeArrowheads="1"/>
          </p:cNvPicPr>
          <p:nvPr/>
        </p:nvPicPr>
        <p:blipFill>
          <a:blip r:embed="rId9" cstate="print"/>
          <a:srcRect l="31326" t="20712" r="30093" b="5984"/>
          <a:stretch>
            <a:fillRect/>
          </a:stretch>
        </p:blipFill>
        <p:spPr bwMode="auto">
          <a:xfrm>
            <a:off x="5507038" y="2786063"/>
            <a:ext cx="318452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4"/>
          <p:cNvPicPr>
            <a:picLocks noChangeAspect="1" noChangeArrowheads="1"/>
          </p:cNvPicPr>
          <p:nvPr/>
        </p:nvPicPr>
        <p:blipFill>
          <a:blip r:embed="rId10" cstate="print"/>
          <a:srcRect l="29291" t="20465" r="27942" b="11443"/>
          <a:stretch>
            <a:fillRect/>
          </a:stretch>
        </p:blipFill>
        <p:spPr bwMode="auto">
          <a:xfrm>
            <a:off x="427038" y="1055688"/>
            <a:ext cx="47942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tângulo 46"/>
          <p:cNvSpPr/>
          <p:nvPr/>
        </p:nvSpPr>
        <p:spPr bwMode="auto">
          <a:xfrm>
            <a:off x="5499100" y="2814638"/>
            <a:ext cx="3230563" cy="342741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grpSp>
        <p:nvGrpSpPr>
          <p:cNvPr id="36872" name="Grupo 47"/>
          <p:cNvGrpSpPr>
            <a:grpSpLocks noChangeAspect="1"/>
          </p:cNvGrpSpPr>
          <p:nvPr/>
        </p:nvGrpSpPr>
        <p:grpSpPr bwMode="auto">
          <a:xfrm>
            <a:off x="7645400" y="520700"/>
            <a:ext cx="989013" cy="955675"/>
            <a:chOff x="1552575" y="914408"/>
            <a:chExt cx="5688197" cy="5492657"/>
          </a:xfrm>
        </p:grpSpPr>
        <p:sp>
          <p:nvSpPr>
            <p:cNvPr id="36873" name="Freeform 6"/>
            <p:cNvSpPr>
              <a:spLocks/>
            </p:cNvSpPr>
            <p:nvPr/>
          </p:nvSpPr>
          <p:spPr bwMode="auto">
            <a:xfrm>
              <a:off x="2529523" y="914408"/>
              <a:ext cx="3597349" cy="1943418"/>
            </a:xfrm>
            <a:custGeom>
              <a:avLst/>
              <a:gdLst>
                <a:gd name="T0" fmla="*/ 0 w 10377"/>
                <a:gd name="T1" fmla="*/ 339425720 h 5795"/>
                <a:gd name="T2" fmla="*/ 12258097 w 10377"/>
                <a:gd name="T3" fmla="*/ 327616651 h 5795"/>
                <a:gd name="T4" fmla="*/ 1247076704 w 10377"/>
                <a:gd name="T5" fmla="*/ 297138032 h 5795"/>
                <a:gd name="T6" fmla="*/ 1136874522 w 10377"/>
                <a:gd name="T7" fmla="*/ 509026276 h 5795"/>
                <a:gd name="T8" fmla="*/ 911662602 w 10377"/>
                <a:gd name="T9" fmla="*/ 611596121 h 5795"/>
                <a:gd name="T10" fmla="*/ 347071161 w 10377"/>
                <a:gd name="T11" fmla="*/ 640949940 h 5795"/>
                <a:gd name="T12" fmla="*/ 336014959 w 10377"/>
                <a:gd name="T13" fmla="*/ 651746889 h 5795"/>
                <a:gd name="T14" fmla="*/ 227495145 w 10377"/>
                <a:gd name="T15" fmla="*/ 443008104 h 5795"/>
                <a:gd name="T16" fmla="*/ 0 w 10377"/>
                <a:gd name="T17" fmla="*/ 339425720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4" name="Freeform 7"/>
            <p:cNvSpPr>
              <a:spLocks/>
            </p:cNvSpPr>
            <p:nvPr/>
          </p:nvSpPr>
          <p:spPr bwMode="auto">
            <a:xfrm>
              <a:off x="1552575" y="1981921"/>
              <a:ext cx="2008672" cy="3485374"/>
            </a:xfrm>
            <a:custGeom>
              <a:avLst/>
              <a:gdLst>
                <a:gd name="T0" fmla="*/ 362602176 w 5795"/>
                <a:gd name="T1" fmla="*/ 1170649594 h 10377"/>
                <a:gd name="T2" fmla="*/ 349986888 w 5795"/>
                <a:gd name="T3" fmla="*/ 1159142523 h 10377"/>
                <a:gd name="T4" fmla="*/ 317427002 w 5795"/>
                <a:gd name="T5" fmla="*/ 0 h 10377"/>
                <a:gd name="T6" fmla="*/ 543783029 w 5795"/>
                <a:gd name="T7" fmla="*/ 103448469 h 10377"/>
                <a:gd name="T8" fmla="*/ 653356656 w 5795"/>
                <a:gd name="T9" fmla="*/ 314858180 h 10377"/>
                <a:gd name="T10" fmla="*/ 684714806 w 5795"/>
                <a:gd name="T11" fmla="*/ 844848361 h 10377"/>
                <a:gd name="T12" fmla="*/ 696248982 w 5795"/>
                <a:gd name="T13" fmla="*/ 855340418 h 10377"/>
                <a:gd name="T14" fmla="*/ 473257002 w 5795"/>
                <a:gd name="T15" fmla="*/ 957209226 h 10377"/>
                <a:gd name="T16" fmla="*/ 362602176 w 5795"/>
                <a:gd name="T17" fmla="*/ 1170649594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5" name="Freeform 8"/>
            <p:cNvSpPr>
              <a:spLocks/>
            </p:cNvSpPr>
            <p:nvPr/>
          </p:nvSpPr>
          <p:spPr bwMode="auto">
            <a:xfrm>
              <a:off x="2666475" y="4463653"/>
              <a:ext cx="3597349" cy="1943412"/>
            </a:xfrm>
            <a:custGeom>
              <a:avLst/>
              <a:gdLst>
                <a:gd name="T0" fmla="*/ 1247076704 w 10377"/>
                <a:gd name="T1" fmla="*/ 312431544 h 5795"/>
                <a:gd name="T2" fmla="*/ 1234818613 w 10377"/>
                <a:gd name="T3" fmla="*/ 324128231 h 5795"/>
                <a:gd name="T4" fmla="*/ 0 w 10377"/>
                <a:gd name="T5" fmla="*/ 354606840 h 5795"/>
                <a:gd name="T6" fmla="*/ 110202225 w 10377"/>
                <a:gd name="T7" fmla="*/ 142719878 h 5795"/>
                <a:gd name="T8" fmla="*/ 335414188 w 10377"/>
                <a:gd name="T9" fmla="*/ 40150654 h 5795"/>
                <a:gd name="T10" fmla="*/ 900005629 w 10377"/>
                <a:gd name="T11" fmla="*/ 10796919 h 5795"/>
                <a:gd name="T12" fmla="*/ 911182124 w 10377"/>
                <a:gd name="T13" fmla="*/ 0 h 5795"/>
                <a:gd name="T14" fmla="*/ 1019702285 w 10377"/>
                <a:gd name="T15" fmla="*/ 208850234 h 5795"/>
                <a:gd name="T16" fmla="*/ 1247076704 w 10377"/>
                <a:gd name="T17" fmla="*/ 312431544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gradFill rotWithShape="1">
              <a:gsLst>
                <a:gs pos="0">
                  <a:srgbClr val="85ACB1"/>
                </a:gs>
                <a:gs pos="100000">
                  <a:srgbClr val="21687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6" name="Freeform 9"/>
            <p:cNvSpPr>
              <a:spLocks/>
            </p:cNvSpPr>
            <p:nvPr/>
          </p:nvSpPr>
          <p:spPr bwMode="auto">
            <a:xfrm>
              <a:off x="5232100" y="1854184"/>
              <a:ext cx="2008672" cy="3485374"/>
            </a:xfrm>
            <a:custGeom>
              <a:avLst/>
              <a:gdLst>
                <a:gd name="T0" fmla="*/ 346262094 w 5795"/>
                <a:gd name="T1" fmla="*/ 11506740 h 10377"/>
                <a:gd name="T2" fmla="*/ 378822067 w 5795"/>
                <a:gd name="T3" fmla="*/ 1170649594 h 10377"/>
                <a:gd name="T4" fmla="*/ 152465996 w 5795"/>
                <a:gd name="T5" fmla="*/ 1067200830 h 10377"/>
                <a:gd name="T6" fmla="*/ 42892336 w 5795"/>
                <a:gd name="T7" fmla="*/ 855791162 h 10377"/>
                <a:gd name="T8" fmla="*/ 11534181 w 5795"/>
                <a:gd name="T9" fmla="*/ 325800981 h 10377"/>
                <a:gd name="T10" fmla="*/ 0 w 5795"/>
                <a:gd name="T11" fmla="*/ 315422114 h 10377"/>
                <a:gd name="T12" fmla="*/ 223111997 w 5795"/>
                <a:gd name="T13" fmla="*/ 213552970 h 10377"/>
                <a:gd name="T14" fmla="*/ 333767084 w 5795"/>
                <a:gd name="T15" fmla="*/ 0 h 10377"/>
                <a:gd name="T16" fmla="*/ 346262094 w 5795"/>
                <a:gd name="T17" fmla="*/ 11506740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7" name="Freeform 10"/>
            <p:cNvSpPr>
              <a:spLocks/>
            </p:cNvSpPr>
            <p:nvPr/>
          </p:nvSpPr>
          <p:spPr bwMode="auto">
            <a:xfrm>
              <a:off x="3259949" y="3697235"/>
              <a:ext cx="2273449" cy="1067507"/>
            </a:xfrm>
            <a:custGeom>
              <a:avLst/>
              <a:gdLst>
                <a:gd name="T0" fmla="*/ 787891588 w 6560"/>
                <a:gd name="T1" fmla="*/ 0 h 3171"/>
                <a:gd name="T2" fmla="*/ 393946141 w 6560"/>
                <a:gd name="T3" fmla="*/ 359372872 h 3171"/>
                <a:gd name="T4" fmla="*/ 0 w 6560"/>
                <a:gd name="T5" fmla="*/ 0 h 3171"/>
                <a:gd name="T6" fmla="*/ 787891588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8" name="Freeform 11"/>
            <p:cNvSpPr>
              <a:spLocks/>
            </p:cNvSpPr>
            <p:nvPr/>
          </p:nvSpPr>
          <p:spPr bwMode="auto">
            <a:xfrm>
              <a:off x="3259949" y="2565858"/>
              <a:ext cx="2273449" cy="1058386"/>
            </a:xfrm>
            <a:custGeom>
              <a:avLst/>
              <a:gdLst>
                <a:gd name="T0" fmla="*/ 393946141 w 6560"/>
                <a:gd name="T1" fmla="*/ 0 h 3171"/>
                <a:gd name="T2" fmla="*/ 787891588 w 6560"/>
                <a:gd name="T3" fmla="*/ 353257997 h 3171"/>
                <a:gd name="T4" fmla="*/ 0 w 6560"/>
                <a:gd name="T5" fmla="*/ 353257997 h 3171"/>
                <a:gd name="T6" fmla="*/ 393946141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6879" name="Rectangle 1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661222" y="3341396"/>
              <a:ext cx="1205203" cy="50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58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98636" y="5403423"/>
              <a:ext cx="1196076" cy="49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9" name="Rectangle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926921" y="3377892"/>
              <a:ext cx="1205203" cy="4926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6882" name="Rectangle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679944" y="1726448"/>
              <a:ext cx="1433459" cy="49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8636" y="3085924"/>
              <a:ext cx="1196076" cy="328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2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2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6884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98636" y="4208180"/>
              <a:ext cx="1196076" cy="173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6885" name="Group 18"/>
            <p:cNvGrpSpPr>
              <a:grpSpLocks/>
            </p:cNvGrpSpPr>
            <p:nvPr/>
          </p:nvGrpSpPr>
          <p:grpSpPr bwMode="auto">
            <a:xfrm>
              <a:off x="4255694" y="2678214"/>
              <a:ext cx="281958" cy="272265"/>
              <a:chOff x="498" y="1977"/>
              <a:chExt cx="184" cy="184"/>
            </a:xfrm>
          </p:grpSpPr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498" y="1975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20"/>
              <p:cNvSpPr>
                <a:spLocks noChangeArrowheads="1"/>
              </p:cNvSpPr>
              <p:nvPr/>
            </p:nvSpPr>
            <p:spPr bwMode="auto">
              <a:xfrm>
                <a:off x="521" y="1987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6886" name="Group 21"/>
            <p:cNvGrpSpPr>
              <a:grpSpLocks/>
            </p:cNvGrpSpPr>
            <p:nvPr/>
          </p:nvGrpSpPr>
          <p:grpSpPr bwMode="auto">
            <a:xfrm>
              <a:off x="4255694" y="1367197"/>
              <a:ext cx="281958" cy="272265"/>
              <a:chOff x="498" y="1977"/>
              <a:chExt cx="184" cy="184"/>
            </a:xfrm>
          </p:grpSpPr>
          <p:sp>
            <p:nvSpPr>
              <p:cNvPr id="77" name="Oval 22"/>
              <p:cNvSpPr>
                <a:spLocks noChangeArrowheads="1"/>
              </p:cNvSpPr>
              <p:nvPr/>
            </p:nvSpPr>
            <p:spPr bwMode="auto">
              <a:xfrm>
                <a:off x="498" y="1979"/>
                <a:ext cx="185" cy="179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521" y="1992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6887" name="Group 24"/>
            <p:cNvGrpSpPr>
              <a:grpSpLocks/>
            </p:cNvGrpSpPr>
            <p:nvPr/>
          </p:nvGrpSpPr>
          <p:grpSpPr bwMode="auto">
            <a:xfrm>
              <a:off x="2387722" y="2906088"/>
              <a:ext cx="281958" cy="272265"/>
              <a:chOff x="498" y="1977"/>
              <a:chExt cx="184" cy="184"/>
            </a:xfrm>
          </p:grpSpPr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477" y="1975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Rectangle 26"/>
              <p:cNvSpPr>
                <a:spLocks noChangeArrowheads="1"/>
              </p:cNvSpPr>
              <p:nvPr/>
            </p:nvSpPr>
            <p:spPr bwMode="auto">
              <a:xfrm>
                <a:off x="519" y="1988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6888" name="Group 27"/>
            <p:cNvGrpSpPr>
              <a:grpSpLocks/>
            </p:cNvGrpSpPr>
            <p:nvPr/>
          </p:nvGrpSpPr>
          <p:grpSpPr bwMode="auto">
            <a:xfrm>
              <a:off x="6123667" y="2906088"/>
              <a:ext cx="281958" cy="272265"/>
              <a:chOff x="498" y="1977"/>
              <a:chExt cx="184" cy="184"/>
            </a:xfrm>
          </p:grpSpPr>
          <p:sp>
            <p:nvSpPr>
              <p:cNvPr id="73" name="Oval 28"/>
              <p:cNvSpPr>
                <a:spLocks noChangeArrowheads="1"/>
              </p:cNvSpPr>
              <p:nvPr/>
            </p:nvSpPr>
            <p:spPr bwMode="auto">
              <a:xfrm>
                <a:off x="500" y="1975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29"/>
              <p:cNvSpPr>
                <a:spLocks noChangeArrowheads="1"/>
              </p:cNvSpPr>
              <p:nvPr/>
            </p:nvSpPr>
            <p:spPr bwMode="auto">
              <a:xfrm>
                <a:off x="524" y="1988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6889" name="Group 30"/>
            <p:cNvGrpSpPr>
              <a:grpSpLocks/>
            </p:cNvGrpSpPr>
            <p:nvPr/>
          </p:nvGrpSpPr>
          <p:grpSpPr bwMode="auto">
            <a:xfrm>
              <a:off x="4255694" y="4964355"/>
              <a:ext cx="281958" cy="272265"/>
              <a:chOff x="498" y="1977"/>
              <a:chExt cx="184" cy="184"/>
            </a:xfrm>
          </p:grpSpPr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498" y="1978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32"/>
              <p:cNvSpPr>
                <a:spLocks noChangeArrowheads="1"/>
              </p:cNvSpPr>
              <p:nvPr/>
            </p:nvSpPr>
            <p:spPr bwMode="auto">
              <a:xfrm>
                <a:off x="521" y="1990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6890" name="Group 33"/>
            <p:cNvGrpSpPr>
              <a:grpSpLocks/>
            </p:cNvGrpSpPr>
            <p:nvPr/>
          </p:nvGrpSpPr>
          <p:grpSpPr bwMode="auto">
            <a:xfrm>
              <a:off x="4255694" y="3779113"/>
              <a:ext cx="281958" cy="272265"/>
              <a:chOff x="498" y="1977"/>
              <a:chExt cx="184" cy="184"/>
            </a:xfrm>
          </p:grpSpPr>
          <p:sp>
            <p:nvSpPr>
              <p:cNvPr id="69" name="Oval 34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521" y="1989"/>
                <a:ext cx="137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313738" cy="573087"/>
          </a:xfrm>
        </p:spPr>
        <p:txBody>
          <a:bodyPr/>
          <a:lstStyle/>
          <a:p>
            <a:r>
              <a:rPr lang="pt-BR" sz="1800" smtClean="0"/>
              <a:t>F // UMA CULTURA DE ALTO DESEMPENHO É DISSEMINADA</a:t>
            </a:r>
            <a:br>
              <a:rPr lang="pt-BR" sz="1800" smtClean="0"/>
            </a:br>
            <a:endParaRPr lang="pt-BR" sz="1800" smtClean="0"/>
          </a:p>
        </p:txBody>
      </p:sp>
      <p:sp>
        <p:nvSpPr>
          <p:cNvPr id="37891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77FAA7A7-EF87-49CD-BEAD-97A9185A1EAD}" type="slidenum">
              <a:rPr lang="en-US" sz="1000">
                <a:solidFill>
                  <a:schemeClr val="bg1"/>
                </a:solidFill>
              </a:rPr>
              <a:pPr/>
              <a:t>22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892" name="Retângulo de cantos arredondados 17"/>
          <p:cNvSpPr>
            <a:spLocks noChangeArrowheads="1"/>
          </p:cNvSpPr>
          <p:nvPr/>
        </p:nvSpPr>
        <p:spPr bwMode="auto">
          <a:xfrm>
            <a:off x="79375" y="903288"/>
            <a:ext cx="3478213" cy="3768725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7893" name="CaixaDeTexto 19"/>
          <p:cNvSpPr txBox="1">
            <a:spLocks noChangeArrowheads="1"/>
          </p:cNvSpPr>
          <p:nvPr/>
        </p:nvSpPr>
        <p:spPr bwMode="auto">
          <a:xfrm>
            <a:off x="284163" y="1062038"/>
            <a:ext cx="31718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Lideranças como Exemplo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Estímulo à Cooperação e Parceria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Transmissão</a:t>
            </a:r>
            <a:r>
              <a:rPr lang="pt-BR" sz="1600"/>
              <a:t> </a:t>
            </a:r>
            <a:r>
              <a:rPr lang="pt-BR" sz="1600" b="1">
                <a:solidFill>
                  <a:schemeClr val="tx2"/>
                </a:solidFill>
              </a:rPr>
              <a:t>em</a:t>
            </a:r>
            <a:r>
              <a:rPr lang="pt-BR" sz="1600"/>
              <a:t> </a:t>
            </a:r>
            <a:r>
              <a:rPr lang="pt-BR" sz="1600" b="1">
                <a:solidFill>
                  <a:schemeClr val="tx2"/>
                </a:solidFill>
              </a:rPr>
              <a:t>Cascata (desdobramento de metas)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Ações de Transparência e Divulgação</a:t>
            </a:r>
          </a:p>
        </p:txBody>
      </p:sp>
      <p:sp>
        <p:nvSpPr>
          <p:cNvPr id="37894" name="Elipse 20"/>
          <p:cNvSpPr>
            <a:spLocks noChangeArrowheads="1"/>
          </p:cNvSpPr>
          <p:nvPr/>
        </p:nvSpPr>
        <p:spPr bwMode="auto">
          <a:xfrm>
            <a:off x="304800" y="1139825"/>
            <a:ext cx="269875" cy="271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7895" name="Elipse 21"/>
          <p:cNvSpPr>
            <a:spLocks noChangeArrowheads="1"/>
          </p:cNvSpPr>
          <p:nvPr/>
        </p:nvSpPr>
        <p:spPr bwMode="auto">
          <a:xfrm>
            <a:off x="304800" y="1858963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7896" name="Elipse 23"/>
          <p:cNvSpPr>
            <a:spLocks noChangeArrowheads="1"/>
          </p:cNvSpPr>
          <p:nvPr/>
        </p:nvSpPr>
        <p:spPr bwMode="auto">
          <a:xfrm>
            <a:off x="304800" y="39576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37897" name="Elipse 21"/>
          <p:cNvSpPr>
            <a:spLocks noChangeArrowheads="1"/>
          </p:cNvSpPr>
          <p:nvPr/>
        </p:nvSpPr>
        <p:spPr bwMode="auto">
          <a:xfrm>
            <a:off x="296863" y="2906713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8" name="Retângulo 47"/>
          <p:cNvSpPr/>
          <p:nvPr/>
        </p:nvSpPr>
        <p:spPr bwMode="auto">
          <a:xfrm>
            <a:off x="3797300" y="1039813"/>
            <a:ext cx="2963863" cy="306387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49" name="Retângulo 48"/>
          <p:cNvSpPr/>
          <p:nvPr/>
        </p:nvSpPr>
        <p:spPr bwMode="auto">
          <a:xfrm>
            <a:off x="4778375" y="3233738"/>
            <a:ext cx="4183063" cy="295433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810" tIns="0" rIns="3810" bIns="0" anchor="ctr"/>
          <a:lstStyle/>
          <a:p>
            <a:pPr defTabSz="895192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  <a:ea typeface="SimSun" pitchFamily="2" charset="-122"/>
            </a:endParaRPr>
          </a:p>
        </p:txBody>
      </p:sp>
      <p:pic>
        <p:nvPicPr>
          <p:cNvPr id="37900" name="Picture 3"/>
          <p:cNvPicPr>
            <a:picLocks noChangeAspect="1" noChangeArrowheads="1"/>
          </p:cNvPicPr>
          <p:nvPr/>
        </p:nvPicPr>
        <p:blipFill>
          <a:blip r:embed="rId9" cstate="print"/>
          <a:srcRect l="22676" t="2106" r="22815" b="3046"/>
          <a:stretch>
            <a:fillRect/>
          </a:stretch>
        </p:blipFill>
        <p:spPr bwMode="auto">
          <a:xfrm>
            <a:off x="3929063" y="1095375"/>
            <a:ext cx="2643187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901" name="Grupo 52"/>
          <p:cNvGrpSpPr>
            <a:grpSpLocks/>
          </p:cNvGrpSpPr>
          <p:nvPr/>
        </p:nvGrpSpPr>
        <p:grpSpPr bwMode="auto">
          <a:xfrm>
            <a:off x="4813300" y="3295650"/>
            <a:ext cx="4117975" cy="2849563"/>
            <a:chOff x="942974" y="494341"/>
            <a:chExt cx="6982907" cy="5650418"/>
          </a:xfrm>
        </p:grpSpPr>
        <p:pic>
          <p:nvPicPr>
            <p:cNvPr id="37933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53581" y="494341"/>
              <a:ext cx="6972300" cy="3562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4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42974" y="4060877"/>
              <a:ext cx="3476625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35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24450" y="3973059"/>
              <a:ext cx="3467100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902" name="Grupo 49"/>
          <p:cNvGrpSpPr>
            <a:grpSpLocks noChangeAspect="1"/>
          </p:cNvGrpSpPr>
          <p:nvPr/>
        </p:nvGrpSpPr>
        <p:grpSpPr bwMode="auto">
          <a:xfrm>
            <a:off x="7772400" y="412750"/>
            <a:ext cx="989013" cy="954088"/>
            <a:chOff x="1552575" y="914408"/>
            <a:chExt cx="5688197" cy="5492657"/>
          </a:xfrm>
        </p:grpSpPr>
        <p:sp>
          <p:nvSpPr>
            <p:cNvPr id="37903" name="Freeform 6"/>
            <p:cNvSpPr>
              <a:spLocks/>
            </p:cNvSpPr>
            <p:nvPr/>
          </p:nvSpPr>
          <p:spPr bwMode="auto">
            <a:xfrm>
              <a:off x="2529523" y="914408"/>
              <a:ext cx="3597349" cy="1946651"/>
            </a:xfrm>
            <a:custGeom>
              <a:avLst/>
              <a:gdLst>
                <a:gd name="T0" fmla="*/ 0 w 10377"/>
                <a:gd name="T1" fmla="*/ 340556064 h 5795"/>
                <a:gd name="T2" fmla="*/ 12258097 w 10377"/>
                <a:gd name="T3" fmla="*/ 328707531 h 5795"/>
                <a:gd name="T4" fmla="*/ 1247076704 w 10377"/>
                <a:gd name="T5" fmla="*/ 298127485 h 5795"/>
                <a:gd name="T6" fmla="*/ 1136874522 w 10377"/>
                <a:gd name="T7" fmla="*/ 510721269 h 5795"/>
                <a:gd name="T8" fmla="*/ 911662602 w 10377"/>
                <a:gd name="T9" fmla="*/ 613632729 h 5795"/>
                <a:gd name="T10" fmla="*/ 347071161 w 10377"/>
                <a:gd name="T11" fmla="*/ 643084423 h 5795"/>
                <a:gd name="T12" fmla="*/ 336014959 w 10377"/>
                <a:gd name="T13" fmla="*/ 653917138 h 5795"/>
                <a:gd name="T14" fmla="*/ 227495145 w 10377"/>
                <a:gd name="T15" fmla="*/ 444483090 h 5795"/>
                <a:gd name="T16" fmla="*/ 0 w 10377"/>
                <a:gd name="T17" fmla="*/ 340556064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0" y="3018"/>
                  </a:moveTo>
                  <a:cubicBezTo>
                    <a:pt x="34" y="2983"/>
                    <a:pt x="68" y="2948"/>
                    <a:pt x="102" y="2913"/>
                  </a:cubicBezTo>
                  <a:cubicBezTo>
                    <a:pt x="2925" y="90"/>
                    <a:pt x="7446" y="0"/>
                    <a:pt x="10377" y="2642"/>
                  </a:cubicBezTo>
                  <a:lnTo>
                    <a:pt x="9460" y="4526"/>
                  </a:lnTo>
                  <a:lnTo>
                    <a:pt x="7586" y="5438"/>
                  </a:lnTo>
                  <a:cubicBezTo>
                    <a:pt x="6201" y="4328"/>
                    <a:pt x="4173" y="4415"/>
                    <a:pt x="2888" y="5699"/>
                  </a:cubicBezTo>
                  <a:cubicBezTo>
                    <a:pt x="2857" y="5731"/>
                    <a:pt x="2826" y="5763"/>
                    <a:pt x="2796" y="5795"/>
                  </a:cubicBezTo>
                  <a:lnTo>
                    <a:pt x="1893" y="3939"/>
                  </a:lnTo>
                  <a:lnTo>
                    <a:pt x="0" y="301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4" name="Freeform 7"/>
            <p:cNvSpPr>
              <a:spLocks/>
            </p:cNvSpPr>
            <p:nvPr/>
          </p:nvSpPr>
          <p:spPr bwMode="auto">
            <a:xfrm>
              <a:off x="1552575" y="1983696"/>
              <a:ext cx="2008672" cy="3482029"/>
            </a:xfrm>
            <a:custGeom>
              <a:avLst/>
              <a:gdLst>
                <a:gd name="T0" fmla="*/ 362602176 w 5795"/>
                <a:gd name="T1" fmla="*/ 1168403334 h 10377"/>
                <a:gd name="T2" fmla="*/ 349986888 w 5795"/>
                <a:gd name="T3" fmla="*/ 1156918716 h 10377"/>
                <a:gd name="T4" fmla="*/ 317427002 w 5795"/>
                <a:gd name="T5" fmla="*/ 0 h 10377"/>
                <a:gd name="T6" fmla="*/ 543783029 w 5795"/>
                <a:gd name="T7" fmla="*/ 103250199 h 10377"/>
                <a:gd name="T8" fmla="*/ 653356656 w 5795"/>
                <a:gd name="T9" fmla="*/ 314254006 h 10377"/>
                <a:gd name="T10" fmla="*/ 684714806 w 5795"/>
                <a:gd name="T11" fmla="*/ 843227515 h 10377"/>
                <a:gd name="T12" fmla="*/ 696248982 w 5795"/>
                <a:gd name="T13" fmla="*/ 853699436 h 10377"/>
                <a:gd name="T14" fmla="*/ 473257002 w 5795"/>
                <a:gd name="T15" fmla="*/ 955373168 h 10377"/>
                <a:gd name="T16" fmla="*/ 362602176 w 5795"/>
                <a:gd name="T17" fmla="*/ 1168403334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3018" y="10377"/>
                  </a:moveTo>
                  <a:cubicBezTo>
                    <a:pt x="2983" y="10344"/>
                    <a:pt x="2948" y="10310"/>
                    <a:pt x="2913" y="10275"/>
                  </a:cubicBezTo>
                  <a:cubicBezTo>
                    <a:pt x="90" y="7452"/>
                    <a:pt x="0" y="2932"/>
                    <a:pt x="2642" y="0"/>
                  </a:cubicBezTo>
                  <a:lnTo>
                    <a:pt x="4526" y="917"/>
                  </a:lnTo>
                  <a:lnTo>
                    <a:pt x="5438" y="2791"/>
                  </a:lnTo>
                  <a:cubicBezTo>
                    <a:pt x="4328" y="4177"/>
                    <a:pt x="4415" y="6205"/>
                    <a:pt x="5699" y="7489"/>
                  </a:cubicBezTo>
                  <a:cubicBezTo>
                    <a:pt x="5731" y="7521"/>
                    <a:pt x="5763" y="7552"/>
                    <a:pt x="5795" y="7582"/>
                  </a:cubicBezTo>
                  <a:lnTo>
                    <a:pt x="3939" y="8485"/>
                  </a:lnTo>
                  <a:lnTo>
                    <a:pt x="3018" y="10377"/>
                  </a:lnTo>
                  <a:close/>
                </a:path>
              </a:pathLst>
            </a:custGeom>
            <a:gradFill rotWithShape="1">
              <a:gsLst>
                <a:gs pos="0">
                  <a:srgbClr val="85ACB1"/>
                </a:gs>
                <a:gs pos="100000">
                  <a:srgbClr val="21687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5" name="Freeform 8"/>
            <p:cNvSpPr>
              <a:spLocks/>
            </p:cNvSpPr>
            <p:nvPr/>
          </p:nvSpPr>
          <p:spPr bwMode="auto">
            <a:xfrm>
              <a:off x="2666475" y="4469556"/>
              <a:ext cx="3597349" cy="1937509"/>
            </a:xfrm>
            <a:custGeom>
              <a:avLst/>
              <a:gdLst>
                <a:gd name="T0" fmla="*/ 1247076704 w 10377"/>
                <a:gd name="T1" fmla="*/ 310536700 h 5795"/>
                <a:gd name="T2" fmla="*/ 1234818613 w 10377"/>
                <a:gd name="T3" fmla="*/ 322162084 h 5795"/>
                <a:gd name="T4" fmla="*/ 0 w 10377"/>
                <a:gd name="T5" fmla="*/ 352455838 h 5795"/>
                <a:gd name="T6" fmla="*/ 110202225 w 10377"/>
                <a:gd name="T7" fmla="*/ 141854072 h 5795"/>
                <a:gd name="T8" fmla="*/ 335414188 w 10377"/>
                <a:gd name="T9" fmla="*/ 39906999 h 5795"/>
                <a:gd name="T10" fmla="*/ 900005629 w 10377"/>
                <a:gd name="T11" fmla="*/ 10731358 h 5795"/>
                <a:gd name="T12" fmla="*/ 911182124 w 10377"/>
                <a:gd name="T13" fmla="*/ 0 h 5795"/>
                <a:gd name="T14" fmla="*/ 1019702285 w 10377"/>
                <a:gd name="T15" fmla="*/ 207583290 h 5795"/>
                <a:gd name="T16" fmla="*/ 1247076704 w 10377"/>
                <a:gd name="T17" fmla="*/ 310536700 h 57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377"/>
                <a:gd name="T28" fmla="*/ 0 h 5795"/>
                <a:gd name="T29" fmla="*/ 10377 w 10377"/>
                <a:gd name="T30" fmla="*/ 5795 h 57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377" h="5795">
                  <a:moveTo>
                    <a:pt x="10377" y="2778"/>
                  </a:moveTo>
                  <a:cubicBezTo>
                    <a:pt x="10344" y="2813"/>
                    <a:pt x="10310" y="2848"/>
                    <a:pt x="10275" y="2882"/>
                  </a:cubicBezTo>
                  <a:cubicBezTo>
                    <a:pt x="7452" y="5705"/>
                    <a:pt x="2932" y="5795"/>
                    <a:pt x="0" y="3153"/>
                  </a:cubicBezTo>
                  <a:lnTo>
                    <a:pt x="917" y="1269"/>
                  </a:lnTo>
                  <a:lnTo>
                    <a:pt x="2791" y="357"/>
                  </a:lnTo>
                  <a:cubicBezTo>
                    <a:pt x="4177" y="1468"/>
                    <a:pt x="6205" y="1381"/>
                    <a:pt x="7489" y="96"/>
                  </a:cubicBezTo>
                  <a:cubicBezTo>
                    <a:pt x="7521" y="65"/>
                    <a:pt x="7552" y="33"/>
                    <a:pt x="7582" y="0"/>
                  </a:cubicBezTo>
                  <a:lnTo>
                    <a:pt x="8485" y="1857"/>
                  </a:lnTo>
                  <a:lnTo>
                    <a:pt x="10377" y="2778"/>
                  </a:ln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6" name="Freeform 9"/>
            <p:cNvSpPr>
              <a:spLocks/>
            </p:cNvSpPr>
            <p:nvPr/>
          </p:nvSpPr>
          <p:spPr bwMode="auto">
            <a:xfrm>
              <a:off x="5232100" y="1855748"/>
              <a:ext cx="2008672" cy="3482029"/>
            </a:xfrm>
            <a:custGeom>
              <a:avLst/>
              <a:gdLst>
                <a:gd name="T0" fmla="*/ 346262094 w 5795"/>
                <a:gd name="T1" fmla="*/ 11484623 h 10377"/>
                <a:gd name="T2" fmla="*/ 378822067 w 5795"/>
                <a:gd name="T3" fmla="*/ 1168403334 h 10377"/>
                <a:gd name="T4" fmla="*/ 152465996 w 5795"/>
                <a:gd name="T5" fmla="*/ 1065153176 h 10377"/>
                <a:gd name="T6" fmla="*/ 42892336 w 5795"/>
                <a:gd name="T7" fmla="*/ 854149747 h 10377"/>
                <a:gd name="T8" fmla="*/ 11534181 w 5795"/>
                <a:gd name="T9" fmla="*/ 325175902 h 10377"/>
                <a:gd name="T10" fmla="*/ 0 w 5795"/>
                <a:gd name="T11" fmla="*/ 314817063 h 10377"/>
                <a:gd name="T12" fmla="*/ 223111997 w 5795"/>
                <a:gd name="T13" fmla="*/ 213143331 h 10377"/>
                <a:gd name="T14" fmla="*/ 333767084 w 5795"/>
                <a:gd name="T15" fmla="*/ 0 h 10377"/>
                <a:gd name="T16" fmla="*/ 346262094 w 5795"/>
                <a:gd name="T17" fmla="*/ 11484623 h 103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5"/>
                <a:gd name="T28" fmla="*/ 0 h 10377"/>
                <a:gd name="T29" fmla="*/ 5795 w 5795"/>
                <a:gd name="T30" fmla="*/ 10377 h 103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5" h="10377">
                  <a:moveTo>
                    <a:pt x="2882" y="102"/>
                  </a:moveTo>
                  <a:cubicBezTo>
                    <a:pt x="5705" y="2925"/>
                    <a:pt x="5795" y="7446"/>
                    <a:pt x="3153" y="10377"/>
                  </a:cubicBezTo>
                  <a:lnTo>
                    <a:pt x="1269" y="9460"/>
                  </a:lnTo>
                  <a:lnTo>
                    <a:pt x="357" y="7586"/>
                  </a:lnTo>
                  <a:cubicBezTo>
                    <a:pt x="1468" y="6201"/>
                    <a:pt x="1381" y="4173"/>
                    <a:pt x="96" y="2888"/>
                  </a:cubicBezTo>
                  <a:cubicBezTo>
                    <a:pt x="65" y="2857"/>
                    <a:pt x="33" y="2826"/>
                    <a:pt x="0" y="2796"/>
                  </a:cubicBezTo>
                  <a:lnTo>
                    <a:pt x="1857" y="1893"/>
                  </a:lnTo>
                  <a:lnTo>
                    <a:pt x="2778" y="0"/>
                  </a:lnTo>
                  <a:cubicBezTo>
                    <a:pt x="2813" y="34"/>
                    <a:pt x="2848" y="68"/>
                    <a:pt x="2882" y="102"/>
                  </a:cubicBezTo>
                  <a:close/>
                </a:path>
              </a:pathLst>
            </a:custGeom>
            <a:solidFill>
              <a:schemeClr val="bg1">
                <a:alpha val="49019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50676A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7" name="Freeform 10"/>
            <p:cNvSpPr>
              <a:spLocks/>
            </p:cNvSpPr>
            <p:nvPr/>
          </p:nvSpPr>
          <p:spPr bwMode="auto">
            <a:xfrm>
              <a:off x="3259949" y="3701864"/>
              <a:ext cx="2273449" cy="1060146"/>
            </a:xfrm>
            <a:custGeom>
              <a:avLst/>
              <a:gdLst>
                <a:gd name="T0" fmla="*/ 787891588 w 6560"/>
                <a:gd name="T1" fmla="*/ 0 h 3171"/>
                <a:gd name="T2" fmla="*/ 393946141 w 6560"/>
                <a:gd name="T3" fmla="*/ 354433846 h 3171"/>
                <a:gd name="T4" fmla="*/ 0 w 6560"/>
                <a:gd name="T5" fmla="*/ 0 h 3171"/>
                <a:gd name="T6" fmla="*/ 787891588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6560" y="0"/>
                  </a:moveTo>
                  <a:cubicBezTo>
                    <a:pt x="6501" y="1761"/>
                    <a:pt x="5055" y="3171"/>
                    <a:pt x="3280" y="3171"/>
                  </a:cubicBezTo>
                  <a:cubicBezTo>
                    <a:pt x="1504" y="3171"/>
                    <a:pt x="59" y="1761"/>
                    <a:pt x="0" y="0"/>
                  </a:cubicBezTo>
                  <a:lnTo>
                    <a:pt x="6560" y="0"/>
                  </a:lnTo>
                  <a:close/>
                </a:path>
              </a:pathLst>
            </a:custGeom>
            <a:gradFill rotWithShape="1">
              <a:gsLst>
                <a:gs pos="0">
                  <a:srgbClr val="C0C187"/>
                </a:gs>
                <a:gs pos="100000">
                  <a:srgbClr val="DFE09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8" name="Freeform 11"/>
            <p:cNvSpPr>
              <a:spLocks/>
            </p:cNvSpPr>
            <p:nvPr/>
          </p:nvSpPr>
          <p:spPr bwMode="auto">
            <a:xfrm>
              <a:off x="3259949" y="2559462"/>
              <a:ext cx="2273449" cy="1069288"/>
            </a:xfrm>
            <a:custGeom>
              <a:avLst/>
              <a:gdLst>
                <a:gd name="T0" fmla="*/ 393946141 w 6560"/>
                <a:gd name="T1" fmla="*/ 0 h 3171"/>
                <a:gd name="T2" fmla="*/ 787891588 w 6560"/>
                <a:gd name="T3" fmla="*/ 360573008 h 3171"/>
                <a:gd name="T4" fmla="*/ 0 w 6560"/>
                <a:gd name="T5" fmla="*/ 360573008 h 3171"/>
                <a:gd name="T6" fmla="*/ 393946141 w 6560"/>
                <a:gd name="T7" fmla="*/ 0 h 31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0"/>
                <a:gd name="T13" fmla="*/ 0 h 3171"/>
                <a:gd name="T14" fmla="*/ 6560 w 6560"/>
                <a:gd name="T15" fmla="*/ 3171 h 31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0" h="3171">
                  <a:moveTo>
                    <a:pt x="3280" y="0"/>
                  </a:moveTo>
                  <a:cubicBezTo>
                    <a:pt x="5055" y="0"/>
                    <a:pt x="6501" y="1410"/>
                    <a:pt x="6560" y="3171"/>
                  </a:cubicBezTo>
                  <a:lnTo>
                    <a:pt x="0" y="3171"/>
                  </a:lnTo>
                  <a:cubicBezTo>
                    <a:pt x="59" y="1410"/>
                    <a:pt x="1504" y="0"/>
                    <a:pt x="328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FE09C"/>
                </a:gs>
                <a:gs pos="100000">
                  <a:srgbClr val="C0C18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86865E"/>
              </a:prst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7909" name="Rectangle 1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661222" y="3281461"/>
              <a:ext cx="1205203" cy="62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FFFFFF"/>
                  </a:solidFill>
                  <a:cs typeface="Arial" charset="0"/>
                </a:rPr>
                <a:t>Plano de Ação e Acordos de Resultados</a:t>
              </a:r>
            </a:p>
          </p:txBody>
        </p:sp>
        <p:sp>
          <p:nvSpPr>
            <p:cNvPr id="58" name="Rectangle 1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98636" y="5319498"/>
              <a:ext cx="1196076" cy="648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Rotinas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Acompa-nhamento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9" name="Rectangle 1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926921" y="3299740"/>
              <a:ext cx="1205203" cy="6488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Cultura</a:t>
              </a: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 </a:t>
              </a:r>
              <a:br>
                <a:rPr lang="en-US" sz="200" b="1" kern="0" dirty="0">
                  <a:solidFill>
                    <a:srgbClr val="FFFFFF"/>
                  </a:solidFill>
                  <a:cs typeface="Arial" charset="0"/>
                </a:rPr>
              </a:br>
              <a:r>
                <a:rPr lang="en-US" sz="200" b="1" kern="0" dirty="0">
                  <a:solidFill>
                    <a:srgbClr val="FFFFFF"/>
                  </a:solidFill>
                  <a:cs typeface="Arial" charset="0"/>
                </a:rPr>
                <a:t>de Alto </a:t>
              </a:r>
              <a:r>
                <a:rPr lang="en-US" sz="200" b="1" kern="0" dirty="0" err="1">
                  <a:solidFill>
                    <a:srgbClr val="FFFFFF"/>
                  </a:solidFill>
                  <a:cs typeface="Arial" charset="0"/>
                </a:rPr>
                <a:t>Desempenho</a:t>
              </a:r>
              <a:endParaRPr lang="en-US" sz="200" b="1" kern="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7912" name="Rectangle 1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679944" y="1645543"/>
              <a:ext cx="1433459" cy="648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Equipes de apoio à entrega</a:t>
              </a:r>
            </a:p>
            <a:p>
              <a:pPr algn="ctr" defTabSz="785813">
                <a:buClr>
                  <a:srgbClr val="195057"/>
                </a:buClr>
              </a:pPr>
              <a:r>
                <a:rPr lang="pt-BR" sz="200" b="1">
                  <a:solidFill>
                    <a:srgbClr val="FFFFFF"/>
                  </a:solidFill>
                  <a:cs typeface="Arial" charset="0"/>
                </a:rPr>
                <a:t>(EGM e EGP)</a:t>
              </a:r>
              <a:endParaRPr lang="en-US" sz="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1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98636" y="3034700"/>
              <a:ext cx="1196076" cy="42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/>
            <a:p>
              <a:pPr algn="ctr" defTabSz="787261" fontAlgn="auto">
                <a:spcBef>
                  <a:spcPts val="0"/>
                </a:spcBef>
                <a:spcAft>
                  <a:spcPts val="0"/>
                </a:spcAft>
                <a:buClr>
                  <a:srgbClr val="195057"/>
                </a:buClr>
                <a:defRPr/>
              </a:pP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Visão</a:t>
              </a:r>
              <a:r>
                <a:rPr lang="en-US" sz="200" b="1" kern="0" dirty="0">
                  <a:solidFill>
                    <a:sysClr val="windowText" lastClr="000000"/>
                  </a:solidFill>
                  <a:cs typeface="Arial" charset="0"/>
                </a:rPr>
                <a:t> de Longo </a:t>
              </a:r>
              <a:r>
                <a:rPr lang="en-US" sz="200" b="1" kern="0" dirty="0" err="1">
                  <a:solidFill>
                    <a:sysClr val="windowText" lastClr="000000"/>
                  </a:solidFill>
                  <a:cs typeface="Arial" charset="0"/>
                </a:rPr>
                <a:t>Prazo</a:t>
              </a:r>
              <a:endParaRPr lang="en-US" sz="200" b="1" kern="0" dirty="0">
                <a:solidFill>
                  <a:sysClr val="windowText" lastClr="000000"/>
                </a:solidFill>
                <a:cs typeface="Arial" charset="0"/>
              </a:endParaRPr>
            </a:p>
          </p:txBody>
        </p:sp>
        <p:sp>
          <p:nvSpPr>
            <p:cNvPr id="37914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98636" y="4076568"/>
              <a:ext cx="1196076" cy="42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defTabSz="785813">
                <a:buClr>
                  <a:srgbClr val="195057"/>
                </a:buClr>
              </a:pPr>
              <a:r>
                <a:rPr lang="en-US" sz="200" b="1">
                  <a:solidFill>
                    <a:srgbClr val="000000"/>
                  </a:solidFill>
                  <a:cs typeface="Arial" charset="0"/>
                </a:rPr>
                <a:t>Plano Estratégico</a:t>
              </a:r>
            </a:p>
          </p:txBody>
        </p:sp>
        <p:grpSp>
          <p:nvGrpSpPr>
            <p:cNvPr id="37915" name="Group 18"/>
            <p:cNvGrpSpPr>
              <a:grpSpLocks/>
            </p:cNvGrpSpPr>
            <p:nvPr/>
          </p:nvGrpSpPr>
          <p:grpSpPr bwMode="auto">
            <a:xfrm>
              <a:off x="4255694" y="2678214"/>
              <a:ext cx="281958" cy="272265"/>
              <a:chOff x="498" y="1977"/>
              <a:chExt cx="184" cy="184"/>
            </a:xfrm>
          </p:grpSpPr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498" y="1977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20"/>
              <p:cNvSpPr>
                <a:spLocks noChangeArrowheads="1"/>
              </p:cNvSpPr>
              <p:nvPr/>
            </p:nvSpPr>
            <p:spPr bwMode="auto">
              <a:xfrm>
                <a:off x="521" y="1989"/>
                <a:ext cx="137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a</a:t>
                </a:r>
              </a:p>
            </p:txBody>
          </p:sp>
        </p:grpSp>
        <p:grpSp>
          <p:nvGrpSpPr>
            <p:cNvPr id="37916" name="Group 21"/>
            <p:cNvGrpSpPr>
              <a:grpSpLocks/>
            </p:cNvGrpSpPr>
            <p:nvPr/>
          </p:nvGrpSpPr>
          <p:grpSpPr bwMode="auto">
            <a:xfrm>
              <a:off x="4255694" y="1367197"/>
              <a:ext cx="281958" cy="272265"/>
              <a:chOff x="498" y="1977"/>
              <a:chExt cx="184" cy="184"/>
            </a:xfrm>
          </p:grpSpPr>
          <p:sp>
            <p:nvSpPr>
              <p:cNvPr id="77" name="Oval 22"/>
              <p:cNvSpPr>
                <a:spLocks noChangeArrowheads="1"/>
              </p:cNvSpPr>
              <p:nvPr/>
            </p:nvSpPr>
            <p:spPr bwMode="auto">
              <a:xfrm>
                <a:off x="498" y="1980"/>
                <a:ext cx="185" cy="179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23"/>
              <p:cNvSpPr>
                <a:spLocks noChangeArrowheads="1"/>
              </p:cNvSpPr>
              <p:nvPr/>
            </p:nvSpPr>
            <p:spPr bwMode="auto">
              <a:xfrm>
                <a:off x="521" y="1992"/>
                <a:ext cx="13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c</a:t>
                </a:r>
              </a:p>
            </p:txBody>
          </p:sp>
        </p:grpSp>
        <p:grpSp>
          <p:nvGrpSpPr>
            <p:cNvPr id="37917" name="Group 24"/>
            <p:cNvGrpSpPr>
              <a:grpSpLocks/>
            </p:cNvGrpSpPr>
            <p:nvPr/>
          </p:nvGrpSpPr>
          <p:grpSpPr bwMode="auto">
            <a:xfrm>
              <a:off x="2387722" y="2906088"/>
              <a:ext cx="281958" cy="272265"/>
              <a:chOff x="498" y="1977"/>
              <a:chExt cx="184" cy="184"/>
            </a:xfrm>
          </p:grpSpPr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477" y="1977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Rectangle 26"/>
              <p:cNvSpPr>
                <a:spLocks noChangeArrowheads="1"/>
              </p:cNvSpPr>
              <p:nvPr/>
            </p:nvSpPr>
            <p:spPr bwMode="auto">
              <a:xfrm>
                <a:off x="519" y="1990"/>
                <a:ext cx="137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f</a:t>
                </a:r>
              </a:p>
            </p:txBody>
          </p:sp>
        </p:grpSp>
        <p:grpSp>
          <p:nvGrpSpPr>
            <p:cNvPr id="37918" name="Group 27"/>
            <p:cNvGrpSpPr>
              <a:grpSpLocks/>
            </p:cNvGrpSpPr>
            <p:nvPr/>
          </p:nvGrpSpPr>
          <p:grpSpPr bwMode="auto">
            <a:xfrm>
              <a:off x="6123667" y="2906088"/>
              <a:ext cx="281958" cy="272265"/>
              <a:chOff x="498" y="1977"/>
              <a:chExt cx="184" cy="184"/>
            </a:xfrm>
          </p:grpSpPr>
          <p:sp>
            <p:nvSpPr>
              <p:cNvPr id="73" name="Oval 28"/>
              <p:cNvSpPr>
                <a:spLocks noChangeArrowheads="1"/>
              </p:cNvSpPr>
              <p:nvPr/>
            </p:nvSpPr>
            <p:spPr bwMode="auto">
              <a:xfrm>
                <a:off x="500" y="1977"/>
                <a:ext cx="203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29"/>
              <p:cNvSpPr>
                <a:spLocks noChangeArrowheads="1"/>
              </p:cNvSpPr>
              <p:nvPr/>
            </p:nvSpPr>
            <p:spPr bwMode="auto">
              <a:xfrm>
                <a:off x="524" y="1990"/>
                <a:ext cx="137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d</a:t>
                </a:r>
              </a:p>
            </p:txBody>
          </p:sp>
        </p:grpSp>
        <p:grpSp>
          <p:nvGrpSpPr>
            <p:cNvPr id="37919" name="Group 30"/>
            <p:cNvGrpSpPr>
              <a:grpSpLocks/>
            </p:cNvGrpSpPr>
            <p:nvPr/>
          </p:nvGrpSpPr>
          <p:grpSpPr bwMode="auto">
            <a:xfrm>
              <a:off x="4255694" y="4964355"/>
              <a:ext cx="281958" cy="272265"/>
              <a:chOff x="498" y="1977"/>
              <a:chExt cx="184" cy="184"/>
            </a:xfrm>
          </p:grpSpPr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498" y="1976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32"/>
              <p:cNvSpPr>
                <a:spLocks noChangeArrowheads="1"/>
              </p:cNvSpPr>
              <p:nvPr/>
            </p:nvSpPr>
            <p:spPr bwMode="auto">
              <a:xfrm>
                <a:off x="521" y="1988"/>
                <a:ext cx="137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e</a:t>
                </a:r>
              </a:p>
            </p:txBody>
          </p:sp>
        </p:grpSp>
        <p:grpSp>
          <p:nvGrpSpPr>
            <p:cNvPr id="37920" name="Group 33"/>
            <p:cNvGrpSpPr>
              <a:grpSpLocks/>
            </p:cNvGrpSpPr>
            <p:nvPr/>
          </p:nvGrpSpPr>
          <p:grpSpPr bwMode="auto">
            <a:xfrm>
              <a:off x="4255694" y="3779113"/>
              <a:ext cx="281958" cy="272265"/>
              <a:chOff x="498" y="1977"/>
              <a:chExt cx="184" cy="184"/>
            </a:xfrm>
          </p:grpSpPr>
          <p:sp>
            <p:nvSpPr>
              <p:cNvPr id="69" name="Oval 34"/>
              <p:cNvSpPr>
                <a:spLocks noChangeArrowheads="1"/>
              </p:cNvSpPr>
              <p:nvPr/>
            </p:nvSpPr>
            <p:spPr bwMode="auto">
              <a:xfrm>
                <a:off x="498" y="1974"/>
                <a:ext cx="185" cy="185"/>
              </a:xfrm>
              <a:prstGeom prst="ellipse">
                <a:avLst/>
              </a:prstGeom>
              <a:gradFill rotWithShape="1">
                <a:gsLst>
                  <a:gs pos="0">
                    <a:srgbClr val="9DBDC1"/>
                  </a:gs>
                  <a:gs pos="100000">
                    <a:srgbClr val="85ACB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50676A"/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521" y="1987"/>
                <a:ext cx="137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895192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195057"/>
                  </a:buClr>
                  <a:defRPr/>
                </a:pPr>
                <a:r>
                  <a:rPr lang="en-US" sz="200" b="1" kern="0" dirty="0">
                    <a:solidFill>
                      <a:srgbClr val="FFFFFF"/>
                    </a:solidFill>
                    <a:cs typeface="Arial" charset="0"/>
                  </a:rPr>
                  <a:t>b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849438" y="3827463"/>
            <a:ext cx="6029325" cy="649287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38915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288338" cy="292100"/>
          </a:xfrm>
        </p:spPr>
        <p:txBody>
          <a:bodyPr lIns="91424" tIns="45712" rIns="91424" bIns="45712"/>
          <a:lstStyle/>
          <a:p>
            <a:pPr eaLnBrk="1" hangingPunct="1"/>
            <a:r>
              <a:rPr lang="pt-BR" smtClean="0"/>
              <a:t>AGENDA</a:t>
            </a:r>
            <a:endParaRPr lang="en-US" smtClean="0"/>
          </a:p>
        </p:txBody>
      </p:sp>
      <p:sp>
        <p:nvSpPr>
          <p:cNvPr id="38916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9D8FC7D7-D6FB-4485-98F8-45937A628FF7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23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38917" name="Grupo 25"/>
          <p:cNvGrpSpPr>
            <a:grpSpLocks/>
          </p:cNvGrpSpPr>
          <p:nvPr/>
        </p:nvGrpSpPr>
        <p:grpSpPr bwMode="auto">
          <a:xfrm>
            <a:off x="1320800" y="1228725"/>
            <a:ext cx="7150100" cy="503238"/>
            <a:chOff x="1677948" y="1394868"/>
            <a:chExt cx="6362080" cy="502456"/>
          </a:xfrm>
        </p:grpSpPr>
        <p:sp>
          <p:nvSpPr>
            <p:cNvPr id="38930" name="Text Box 9"/>
            <p:cNvSpPr txBox="1">
              <a:spLocks noChangeArrowheads="1"/>
            </p:cNvSpPr>
            <p:nvPr/>
          </p:nvSpPr>
          <p:spPr bwMode="auto">
            <a:xfrm>
              <a:off x="2324059" y="1405271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A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Cidade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do Rio de Janeiro (contexto)</a:t>
              </a:r>
            </a:p>
            <a:p>
              <a:pPr defTabSz="890588">
                <a:buSzPct val="125000"/>
              </a:pP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38931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1</a:t>
              </a:r>
              <a:endParaRPr lang="en-US" sz="1600">
                <a:solidFill>
                  <a:srgbClr val="002960"/>
                </a:solidFill>
              </a:endParaRPr>
            </a:p>
          </p:txBody>
        </p:sp>
      </p:grpSp>
      <p:grpSp>
        <p:nvGrpSpPr>
          <p:cNvPr id="38918" name="Grupo 26"/>
          <p:cNvGrpSpPr>
            <a:grpSpLocks/>
          </p:cNvGrpSpPr>
          <p:nvPr/>
        </p:nvGrpSpPr>
        <p:grpSpPr bwMode="auto">
          <a:xfrm>
            <a:off x="1320800" y="3962400"/>
            <a:ext cx="6365875" cy="782638"/>
            <a:chOff x="1677948" y="3817957"/>
            <a:chExt cx="6365748" cy="778399"/>
          </a:xfrm>
        </p:grpSpPr>
        <p:sp>
          <p:nvSpPr>
            <p:cNvPr id="38928" name="Text Box 9"/>
            <p:cNvSpPr txBox="1">
              <a:spLocks noChangeArrowheads="1"/>
            </p:cNvSpPr>
            <p:nvPr/>
          </p:nvSpPr>
          <p:spPr bwMode="auto">
            <a:xfrm>
              <a:off x="2349458" y="3861416"/>
              <a:ext cx="5694238" cy="7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Resultados (2009-2012)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	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38929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4</a:t>
              </a:r>
            </a:p>
          </p:txBody>
        </p:sp>
      </p:grpSp>
      <p:grpSp>
        <p:nvGrpSpPr>
          <p:cNvPr id="38919" name="Grupo 25"/>
          <p:cNvGrpSpPr>
            <a:grpSpLocks/>
          </p:cNvGrpSpPr>
          <p:nvPr/>
        </p:nvGrpSpPr>
        <p:grpSpPr bwMode="auto">
          <a:xfrm>
            <a:off x="1312863" y="2144713"/>
            <a:ext cx="6362700" cy="503237"/>
            <a:chOff x="1677948" y="1394868"/>
            <a:chExt cx="6362080" cy="502452"/>
          </a:xfrm>
        </p:grpSpPr>
        <p:sp>
          <p:nvSpPr>
            <p:cNvPr id="38926" name="Text Box 9"/>
            <p:cNvSpPr txBox="1">
              <a:spLocks noChangeArrowheads="1"/>
            </p:cNvSpPr>
            <p:nvPr/>
          </p:nvSpPr>
          <p:spPr bwMode="auto">
            <a:xfrm>
              <a:off x="2324059" y="1405267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Os Primeiros 100 dias</a:t>
              </a:r>
            </a:p>
            <a:p>
              <a:pPr defTabSz="890588">
                <a:buSzPct val="125000"/>
              </a:pPr>
              <a:r>
                <a:rPr lang="pt-BR" sz="1600" b="1">
                  <a:solidFill>
                    <a:srgbClr val="002960"/>
                  </a:solidFill>
                </a:rPr>
                <a:t>	</a:t>
              </a: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38927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en-US" sz="1600">
                  <a:solidFill>
                    <a:srgbClr val="002960"/>
                  </a:solidFill>
                </a:rPr>
                <a:t>2</a:t>
              </a:r>
            </a:p>
          </p:txBody>
        </p:sp>
      </p:grpSp>
      <p:grpSp>
        <p:nvGrpSpPr>
          <p:cNvPr id="38920" name="Grupo 24"/>
          <p:cNvGrpSpPr>
            <a:grpSpLocks/>
          </p:cNvGrpSpPr>
          <p:nvPr/>
        </p:nvGrpSpPr>
        <p:grpSpPr bwMode="auto">
          <a:xfrm>
            <a:off x="1312863" y="2994025"/>
            <a:ext cx="6365875" cy="503238"/>
            <a:chOff x="1677948" y="2606809"/>
            <a:chExt cx="6365748" cy="502442"/>
          </a:xfrm>
        </p:grpSpPr>
        <p:sp>
          <p:nvSpPr>
            <p:cNvPr id="38924" name="Text Box 9"/>
            <p:cNvSpPr txBox="1">
              <a:spLocks noChangeArrowheads="1"/>
            </p:cNvSpPr>
            <p:nvPr/>
          </p:nvSpPr>
          <p:spPr bwMode="auto">
            <a:xfrm>
              <a:off x="2349460" y="2617202"/>
              <a:ext cx="5694236" cy="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Planejamento Estratégico 2009-2012 e o Modelo de Gestão de Alto Desempenho</a:t>
              </a:r>
            </a:p>
          </p:txBody>
        </p:sp>
        <p:sp>
          <p:nvSpPr>
            <p:cNvPr id="38925" name="Elipse 16"/>
            <p:cNvSpPr>
              <a:spLocks noChangeArrowheads="1"/>
            </p:cNvSpPr>
            <p:nvPr/>
          </p:nvSpPr>
          <p:spPr bwMode="auto">
            <a:xfrm>
              <a:off x="1677948" y="2606809"/>
              <a:ext cx="337791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3</a:t>
              </a:r>
            </a:p>
          </p:txBody>
        </p:sp>
      </p:grpSp>
      <p:grpSp>
        <p:nvGrpSpPr>
          <p:cNvPr id="38921" name="Grupo 26"/>
          <p:cNvGrpSpPr>
            <a:grpSpLocks/>
          </p:cNvGrpSpPr>
          <p:nvPr/>
        </p:nvGrpSpPr>
        <p:grpSpPr bwMode="auto">
          <a:xfrm>
            <a:off x="1312863" y="4857750"/>
            <a:ext cx="6365875" cy="536575"/>
            <a:chOff x="1677948" y="3817957"/>
            <a:chExt cx="6365748" cy="533194"/>
          </a:xfrm>
        </p:grpSpPr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349458" y="3861425"/>
              <a:ext cx="5694238" cy="48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Olhando para o Futuro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38923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123825"/>
            <a:ext cx="8313738" cy="554038"/>
          </a:xfrm>
        </p:spPr>
        <p:txBody>
          <a:bodyPr/>
          <a:lstStyle/>
          <a:p>
            <a:r>
              <a:rPr lang="pt-BR" sz="1800" smtClean="0"/>
              <a:t>SEGUNDO O JORNAL O GLOBO 67% DAS PROMESSAS DE CAMPANHA DE 2008 FORAM  ALCANÇADAS OU SUPERADAS</a:t>
            </a:r>
          </a:p>
        </p:txBody>
      </p:sp>
      <p:sp>
        <p:nvSpPr>
          <p:cNvPr id="39939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D9E535D3-7C73-463F-B9F1-5910F126CD23}" type="slidenum">
              <a:rPr lang="en-US" sz="1000">
                <a:solidFill>
                  <a:schemeClr val="bg1"/>
                </a:solidFill>
              </a:rPr>
              <a:pPr/>
              <a:t>24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9940" name="Picture 11"/>
          <p:cNvPicPr>
            <a:picLocks noChangeAspect="1" noChangeArrowheads="1"/>
          </p:cNvPicPr>
          <p:nvPr/>
        </p:nvPicPr>
        <p:blipFill>
          <a:blip r:embed="rId3" cstate="print"/>
          <a:srcRect l="12502" t="22327" r="10963" b="5859"/>
          <a:stretch>
            <a:fillRect/>
          </a:stretch>
        </p:blipFill>
        <p:spPr bwMode="auto">
          <a:xfrm>
            <a:off x="74613" y="946150"/>
            <a:ext cx="7615237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0"/>
          <p:cNvPicPr>
            <a:picLocks noChangeAspect="1" noChangeArrowheads="1"/>
          </p:cNvPicPr>
          <p:nvPr/>
        </p:nvPicPr>
        <p:blipFill>
          <a:blip r:embed="rId4" cstate="print"/>
          <a:srcRect l="10255" t="20837" r="8395" b="5984"/>
          <a:stretch>
            <a:fillRect/>
          </a:stretch>
        </p:blipFill>
        <p:spPr bwMode="auto">
          <a:xfrm>
            <a:off x="5156200" y="3392488"/>
            <a:ext cx="3405188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/>
          <p:cNvPicPr>
            <a:picLocks noChangeAspect="1" noChangeArrowheads="1"/>
          </p:cNvPicPr>
          <p:nvPr/>
        </p:nvPicPr>
        <p:blipFill>
          <a:blip r:embed="rId5" cstate="print"/>
          <a:srcRect l="10129" t="21959" r="18932" b="5855"/>
          <a:stretch>
            <a:fillRect/>
          </a:stretch>
        </p:blipFill>
        <p:spPr bwMode="auto">
          <a:xfrm>
            <a:off x="5922963" y="4410075"/>
            <a:ext cx="2827337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92075"/>
            <a:ext cx="8313738" cy="830263"/>
          </a:xfrm>
        </p:spPr>
        <p:txBody>
          <a:bodyPr/>
          <a:lstStyle/>
          <a:p>
            <a:r>
              <a:rPr lang="pt-BR" sz="1800" smtClean="0"/>
              <a:t>NO PERÍODO DO PLANO 2009 – 2012 MAIS DE 80% DOS COMPROMISSOS FORAM ALCANÇADOS OU SUPERADOS. PREFEITO ELEITO EM PRIMEIRO TURNO</a:t>
            </a:r>
          </a:p>
        </p:txBody>
      </p:sp>
      <p:sp>
        <p:nvSpPr>
          <p:cNvPr id="40963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AE5B01E5-008B-421A-A1FB-C10BC4A1273E}" type="slidenum">
              <a:rPr lang="en-US" sz="1000">
                <a:solidFill>
                  <a:schemeClr val="bg1"/>
                </a:solidFill>
              </a:rPr>
              <a:pPr/>
              <a:t>25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964" name="Retângulo de cantos arredondados 17"/>
          <p:cNvSpPr>
            <a:spLocks noChangeArrowheads="1"/>
          </p:cNvSpPr>
          <p:nvPr/>
        </p:nvSpPr>
        <p:spPr bwMode="auto">
          <a:xfrm>
            <a:off x="79375" y="1265238"/>
            <a:ext cx="3478213" cy="4756150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0965" name="CaixaDeTexto 19"/>
          <p:cNvSpPr txBox="1">
            <a:spLocks noChangeArrowheads="1"/>
          </p:cNvSpPr>
          <p:nvPr/>
        </p:nvSpPr>
        <p:spPr bwMode="auto">
          <a:xfrm>
            <a:off x="284163" y="1423988"/>
            <a:ext cx="31718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Expansão vigorosa da cobertura do programa de atenção básica de saúde de 3,5 % para 35%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30 mil novas vagas em creches municipais no Programa EDI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25,5 mil alunos realfabetizados no Programa de Reforço Escolar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Desenvolvimento de corredores exclusivos para transporte de alta capacidade BRT e BRS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Programa de transferência de renda com redução de pobreza em 100 mil famílias através do Programa Cartão Família Carioca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A maior concessão de saneamento básico do Pais, para a zona oeste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A maior PPP para requalificação  urbana do País – o Porto Maravilha</a:t>
            </a:r>
          </a:p>
          <a:p>
            <a:pPr marL="192088" lvl="1" indent="-190500" defTabSz="893763" eaLnBrk="0" hangingPunct="0">
              <a:spcAft>
                <a:spcPct val="50000"/>
              </a:spcAft>
              <a:buClr>
                <a:schemeClr val="tx2"/>
              </a:buClr>
              <a:buSzPct val="125000"/>
              <a:buFont typeface="Arial" charset="0"/>
              <a:buChar char="▪"/>
            </a:pPr>
            <a:r>
              <a:rPr lang="pt-BR" b="1">
                <a:solidFill>
                  <a:srgbClr val="083669"/>
                </a:solidFill>
              </a:rPr>
              <a:t>Disponibilização da central 1746 para o acesso do cidadão com mais de 25 milhões de atendimentos</a:t>
            </a:r>
          </a:p>
        </p:txBody>
      </p:sp>
      <p:sp>
        <p:nvSpPr>
          <p:cNvPr id="40966" name="Triângulo isósceles 47"/>
          <p:cNvSpPr>
            <a:spLocks noChangeArrowheads="1"/>
          </p:cNvSpPr>
          <p:nvPr/>
        </p:nvSpPr>
        <p:spPr bwMode="auto">
          <a:xfrm rot="5400000">
            <a:off x="2674144" y="3355182"/>
            <a:ext cx="2503487" cy="260350"/>
          </a:xfrm>
          <a:prstGeom prst="triangle">
            <a:avLst>
              <a:gd name="adj" fmla="val 50426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0967" name="Elipse 49"/>
          <p:cNvSpPr>
            <a:spLocks noChangeArrowheads="1"/>
          </p:cNvSpPr>
          <p:nvPr/>
        </p:nvSpPr>
        <p:spPr bwMode="auto">
          <a:xfrm>
            <a:off x="6815138" y="4976813"/>
            <a:ext cx="2146300" cy="1285875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3810" tIns="0" rIns="3810" bIns="0" anchor="ctr"/>
          <a:lstStyle/>
          <a:p>
            <a:pPr algn="ctr" defTabSz="893763">
              <a:buClr>
                <a:schemeClr val="tx2"/>
              </a:buClr>
            </a:pPr>
            <a:r>
              <a:rPr lang="pt-BR" b="1">
                <a:solidFill>
                  <a:schemeClr val="bg1"/>
                </a:solidFill>
              </a:rPr>
              <a:t>Eduardo Paes foi eleito com 64% dos votos e perdeu em apenas uma Zona Eleitoral</a:t>
            </a:r>
          </a:p>
        </p:txBody>
      </p:sp>
      <p:sp>
        <p:nvSpPr>
          <p:cNvPr id="40968" name="CaixaDeTexto 57"/>
          <p:cNvSpPr txBox="1">
            <a:spLocks noChangeArrowheads="1"/>
          </p:cNvSpPr>
          <p:nvPr/>
        </p:nvSpPr>
        <p:spPr bwMode="auto">
          <a:xfrm>
            <a:off x="298450" y="1077913"/>
            <a:ext cx="1195388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600">
                <a:solidFill>
                  <a:schemeClr val="tx2"/>
                </a:solidFill>
              </a:rPr>
              <a:t>Metas</a:t>
            </a:r>
          </a:p>
        </p:txBody>
      </p:sp>
      <p:grpSp>
        <p:nvGrpSpPr>
          <p:cNvPr id="40969" name="Grupo 11"/>
          <p:cNvGrpSpPr>
            <a:grpSpLocks/>
          </p:cNvGrpSpPr>
          <p:nvPr/>
        </p:nvGrpSpPr>
        <p:grpSpPr bwMode="auto">
          <a:xfrm>
            <a:off x="4114800" y="2093913"/>
            <a:ext cx="4751388" cy="2765425"/>
            <a:chOff x="4114800" y="2094614"/>
            <a:chExt cx="4751388" cy="2764724"/>
          </a:xfrm>
        </p:grpSpPr>
        <p:pic>
          <p:nvPicPr>
            <p:cNvPr id="40970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12349" t="38380" r="41248" b="17896"/>
            <a:stretch>
              <a:fillRect/>
            </a:stretch>
          </p:blipFill>
          <p:spPr bwMode="auto">
            <a:xfrm>
              <a:off x="4232275" y="2403475"/>
              <a:ext cx="4633913" cy="245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1" name="Retângulo 10"/>
            <p:cNvSpPr>
              <a:spLocks noChangeArrowheads="1"/>
            </p:cNvSpPr>
            <p:nvPr/>
          </p:nvSpPr>
          <p:spPr bwMode="auto">
            <a:xfrm>
              <a:off x="4114800" y="2094614"/>
              <a:ext cx="776177" cy="70174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3810" tIns="0" rIns="3810" bIns="0" anchor="ctr"/>
            <a:lstStyle/>
            <a:p>
              <a:pPr defTabSz="895350">
                <a:buClr>
                  <a:schemeClr val="tx2"/>
                </a:buClr>
              </a:pPr>
              <a:endParaRPr lang="pt-BR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849438" y="4710113"/>
            <a:ext cx="6029325" cy="649287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1987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288338" cy="292100"/>
          </a:xfrm>
        </p:spPr>
        <p:txBody>
          <a:bodyPr lIns="91424" tIns="45712" rIns="91424" bIns="45712"/>
          <a:lstStyle/>
          <a:p>
            <a:pPr eaLnBrk="1" hangingPunct="1"/>
            <a:r>
              <a:rPr lang="pt-BR" smtClean="0"/>
              <a:t>AGENDA</a:t>
            </a:r>
            <a:endParaRPr lang="en-US" smtClean="0"/>
          </a:p>
        </p:txBody>
      </p:sp>
      <p:sp>
        <p:nvSpPr>
          <p:cNvPr id="4198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CC357AF7-E3BB-4961-8136-92D989BCB282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26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41989" name="Grupo 25"/>
          <p:cNvGrpSpPr>
            <a:grpSpLocks/>
          </p:cNvGrpSpPr>
          <p:nvPr/>
        </p:nvGrpSpPr>
        <p:grpSpPr bwMode="auto">
          <a:xfrm>
            <a:off x="1320800" y="1228725"/>
            <a:ext cx="7150100" cy="503238"/>
            <a:chOff x="1677948" y="1394868"/>
            <a:chExt cx="6362080" cy="502456"/>
          </a:xfrm>
        </p:grpSpPr>
        <p:sp>
          <p:nvSpPr>
            <p:cNvPr id="42002" name="Text Box 9"/>
            <p:cNvSpPr txBox="1">
              <a:spLocks noChangeArrowheads="1"/>
            </p:cNvSpPr>
            <p:nvPr/>
          </p:nvSpPr>
          <p:spPr bwMode="auto">
            <a:xfrm>
              <a:off x="2324059" y="1405271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A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Cidade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do Rio de Janeiro (contexto)</a:t>
              </a:r>
            </a:p>
            <a:p>
              <a:pPr defTabSz="890588">
                <a:buSzPct val="125000"/>
              </a:pP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42003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1</a:t>
              </a:r>
              <a:endParaRPr lang="en-US" sz="1600">
                <a:solidFill>
                  <a:srgbClr val="002960"/>
                </a:solidFill>
              </a:endParaRPr>
            </a:p>
          </p:txBody>
        </p:sp>
      </p:grpSp>
      <p:grpSp>
        <p:nvGrpSpPr>
          <p:cNvPr id="41990" name="Grupo 26"/>
          <p:cNvGrpSpPr>
            <a:grpSpLocks/>
          </p:cNvGrpSpPr>
          <p:nvPr/>
        </p:nvGrpSpPr>
        <p:grpSpPr bwMode="auto">
          <a:xfrm>
            <a:off x="1320800" y="3962400"/>
            <a:ext cx="6365875" cy="782638"/>
            <a:chOff x="1677948" y="3817957"/>
            <a:chExt cx="6365748" cy="778399"/>
          </a:xfrm>
        </p:grpSpPr>
        <p:sp>
          <p:nvSpPr>
            <p:cNvPr id="42000" name="Text Box 9"/>
            <p:cNvSpPr txBox="1">
              <a:spLocks noChangeArrowheads="1"/>
            </p:cNvSpPr>
            <p:nvPr/>
          </p:nvSpPr>
          <p:spPr bwMode="auto">
            <a:xfrm>
              <a:off x="2349458" y="3861416"/>
              <a:ext cx="5694238" cy="7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Resultados (2009-2012)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	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42001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4</a:t>
              </a:r>
            </a:p>
          </p:txBody>
        </p:sp>
      </p:grpSp>
      <p:grpSp>
        <p:nvGrpSpPr>
          <p:cNvPr id="41991" name="Grupo 25"/>
          <p:cNvGrpSpPr>
            <a:grpSpLocks/>
          </p:cNvGrpSpPr>
          <p:nvPr/>
        </p:nvGrpSpPr>
        <p:grpSpPr bwMode="auto">
          <a:xfrm>
            <a:off x="1312863" y="2144713"/>
            <a:ext cx="6362700" cy="503237"/>
            <a:chOff x="1677948" y="1394868"/>
            <a:chExt cx="6362080" cy="502452"/>
          </a:xfrm>
        </p:grpSpPr>
        <p:sp>
          <p:nvSpPr>
            <p:cNvPr id="41998" name="Text Box 9"/>
            <p:cNvSpPr txBox="1">
              <a:spLocks noChangeArrowheads="1"/>
            </p:cNvSpPr>
            <p:nvPr/>
          </p:nvSpPr>
          <p:spPr bwMode="auto">
            <a:xfrm>
              <a:off x="2324059" y="1405267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Os Primeiros 100 dias</a:t>
              </a:r>
            </a:p>
            <a:p>
              <a:pPr defTabSz="890588">
                <a:buSzPct val="125000"/>
              </a:pPr>
              <a:r>
                <a:rPr lang="pt-BR" sz="1600" b="1">
                  <a:solidFill>
                    <a:srgbClr val="002960"/>
                  </a:solidFill>
                </a:rPr>
                <a:t>	</a:t>
              </a: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41999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en-US" sz="1600">
                  <a:solidFill>
                    <a:srgbClr val="002960"/>
                  </a:solidFill>
                </a:rPr>
                <a:t>2</a:t>
              </a:r>
            </a:p>
          </p:txBody>
        </p:sp>
      </p:grpSp>
      <p:grpSp>
        <p:nvGrpSpPr>
          <p:cNvPr id="41992" name="Grupo 24"/>
          <p:cNvGrpSpPr>
            <a:grpSpLocks/>
          </p:cNvGrpSpPr>
          <p:nvPr/>
        </p:nvGrpSpPr>
        <p:grpSpPr bwMode="auto">
          <a:xfrm>
            <a:off x="1312863" y="2994025"/>
            <a:ext cx="6365875" cy="503238"/>
            <a:chOff x="1677948" y="2606809"/>
            <a:chExt cx="6365748" cy="502442"/>
          </a:xfrm>
        </p:grpSpPr>
        <p:sp>
          <p:nvSpPr>
            <p:cNvPr id="41996" name="Text Box 9"/>
            <p:cNvSpPr txBox="1">
              <a:spLocks noChangeArrowheads="1"/>
            </p:cNvSpPr>
            <p:nvPr/>
          </p:nvSpPr>
          <p:spPr bwMode="auto">
            <a:xfrm>
              <a:off x="2349460" y="2617202"/>
              <a:ext cx="5694236" cy="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Planejamento Estratégico 2009-2012 e o Modelo de Gestão de Alto Desempenho</a:t>
              </a:r>
            </a:p>
          </p:txBody>
        </p:sp>
        <p:sp>
          <p:nvSpPr>
            <p:cNvPr id="41997" name="Elipse 16"/>
            <p:cNvSpPr>
              <a:spLocks noChangeArrowheads="1"/>
            </p:cNvSpPr>
            <p:nvPr/>
          </p:nvSpPr>
          <p:spPr bwMode="auto">
            <a:xfrm>
              <a:off x="1677948" y="2606809"/>
              <a:ext cx="337791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3</a:t>
              </a:r>
            </a:p>
          </p:txBody>
        </p:sp>
      </p:grpSp>
      <p:grpSp>
        <p:nvGrpSpPr>
          <p:cNvPr id="41993" name="Grupo 26"/>
          <p:cNvGrpSpPr>
            <a:grpSpLocks/>
          </p:cNvGrpSpPr>
          <p:nvPr/>
        </p:nvGrpSpPr>
        <p:grpSpPr bwMode="auto">
          <a:xfrm>
            <a:off x="1312863" y="4857750"/>
            <a:ext cx="6365875" cy="536575"/>
            <a:chOff x="1677948" y="3817957"/>
            <a:chExt cx="6365748" cy="533194"/>
          </a:xfrm>
        </p:grpSpPr>
        <p:sp>
          <p:nvSpPr>
            <p:cNvPr id="41994" name="Text Box 9"/>
            <p:cNvSpPr txBox="1">
              <a:spLocks noChangeArrowheads="1"/>
            </p:cNvSpPr>
            <p:nvPr/>
          </p:nvSpPr>
          <p:spPr bwMode="auto">
            <a:xfrm>
              <a:off x="2349458" y="3861425"/>
              <a:ext cx="5694238" cy="48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Olhando para o Futuro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41995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281C313D-3EDB-4D89-BF61-4D0EDF3279DD}" type="slidenum">
              <a:rPr lang="en-US" sz="1000">
                <a:solidFill>
                  <a:schemeClr val="bg1"/>
                </a:solidFill>
              </a:rPr>
              <a:pPr/>
              <a:t>27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011" name="Título 30"/>
          <p:cNvSpPr txBox="1">
            <a:spLocks/>
          </p:cNvSpPr>
          <p:nvPr/>
        </p:nvSpPr>
        <p:spPr bwMode="auto">
          <a:xfrm>
            <a:off x="320675" y="160338"/>
            <a:ext cx="8313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A REVISÃO DO PLANO ESTRATÉGICO PARA 2013-2016 VAI CONSOLIDAR OS AVANÇOS E MIRAR UM PATAMAR AINDA MAIS ELEVADO</a:t>
            </a:r>
          </a:p>
        </p:txBody>
      </p:sp>
      <p:sp>
        <p:nvSpPr>
          <p:cNvPr id="43012" name="Retângulo de cantos arredondados 17"/>
          <p:cNvSpPr>
            <a:spLocks noChangeArrowheads="1"/>
          </p:cNvSpPr>
          <p:nvPr/>
        </p:nvSpPr>
        <p:spPr bwMode="auto">
          <a:xfrm>
            <a:off x="320675" y="1009650"/>
            <a:ext cx="8313738" cy="4441825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3013" name="CaixaDeTexto 19"/>
          <p:cNvSpPr txBox="1">
            <a:spLocks noChangeArrowheads="1"/>
          </p:cNvSpPr>
          <p:nvPr/>
        </p:nvSpPr>
        <p:spPr bwMode="auto">
          <a:xfrm>
            <a:off x="525463" y="1168400"/>
            <a:ext cx="79565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800" b="1">
                <a:solidFill>
                  <a:schemeClr val="tx2"/>
                </a:solidFill>
              </a:rPr>
              <a:t>A Visão para o Rio em 2030 é ambiciosa  </a:t>
            </a:r>
            <a:r>
              <a:rPr lang="pt-BR" sz="1600" b="1">
                <a:solidFill>
                  <a:schemeClr val="tx2"/>
                </a:solidFill>
              </a:rPr>
              <a:t>- posicionamento de liderança em todo o hemisfério sul, relevância global, competidores fortes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800" b="1">
                <a:solidFill>
                  <a:schemeClr val="tx2"/>
                </a:solidFill>
              </a:rPr>
              <a:t>Momento propício às transformações </a:t>
            </a:r>
            <a:r>
              <a:rPr lang="pt-BR" sz="1600" b="1">
                <a:solidFill>
                  <a:schemeClr val="tx2"/>
                </a:solidFill>
              </a:rPr>
              <a:t>– Brasil foco das atenções, eventos de grande porte locais, investidores buscando oportunidades nos países emergentes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800" b="1">
                <a:solidFill>
                  <a:schemeClr val="tx2"/>
                </a:solidFill>
              </a:rPr>
              <a:t>Tempo dos Planos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Plano 2009-2012: Lançamento  com 9 meses de governo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Plano 2013-2016: Lançamento   9 meses antes de acabar o governo (pautar a eleição)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5ADEE315-1F80-467C-ACEB-C88CA3A76B36}" type="slidenum">
              <a:rPr lang="en-US" sz="1000">
                <a:solidFill>
                  <a:schemeClr val="bg1"/>
                </a:solidFill>
              </a:rPr>
              <a:pPr/>
              <a:t>28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035" name="Título 30"/>
          <p:cNvSpPr txBox="1">
            <a:spLocks/>
          </p:cNvSpPr>
          <p:nvPr/>
        </p:nvSpPr>
        <p:spPr bwMode="auto">
          <a:xfrm>
            <a:off x="320675" y="160338"/>
            <a:ext cx="8313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A PARTICIPAÇÃO E A REPRESENTATIVIDADE FORAM AMPLAMENTE GARANTIDAS PELO ENVOLVIMENTO DE DIVERSOS COLABORADORES</a:t>
            </a:r>
          </a:p>
        </p:txBody>
      </p:sp>
      <p:grpSp>
        <p:nvGrpSpPr>
          <p:cNvPr id="44036" name="Group 5"/>
          <p:cNvGrpSpPr>
            <a:grpSpLocks/>
          </p:cNvGrpSpPr>
          <p:nvPr/>
        </p:nvGrpSpPr>
        <p:grpSpPr bwMode="auto">
          <a:xfrm>
            <a:off x="111125" y="3759200"/>
            <a:ext cx="3205163" cy="2386013"/>
            <a:chOff x="70" y="2490"/>
            <a:chExt cx="2019" cy="1503"/>
          </a:xfrm>
        </p:grpSpPr>
        <p:sp>
          <p:nvSpPr>
            <p:cNvPr id="47" name="AutoShape 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0" y="2490"/>
              <a:ext cx="2019" cy="425"/>
            </a:xfrm>
            <a:prstGeom prst="roundRect">
              <a:avLst>
                <a:gd name="adj" fmla="val 19296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8" name="AutoShape 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0" y="2693"/>
              <a:ext cx="2019" cy="1300"/>
            </a:xfrm>
            <a:prstGeom prst="roundRect">
              <a:avLst>
                <a:gd name="adj" fmla="val 422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44069" name="Picture 8" descr="AI Silo_Leaders_Map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509" y="2773"/>
              <a:ext cx="1140" cy="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28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42" y="2545"/>
              <a:ext cx="176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Conselho da Cidade</a:t>
              </a:r>
            </a:p>
          </p:txBody>
        </p:sp>
        <p:sp>
          <p:nvSpPr>
            <p:cNvPr id="93" name="Rectangle 1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38" y="3688"/>
              <a:ext cx="128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Conselho com membros da sociedade carioca</a:t>
              </a:r>
            </a:p>
          </p:txBody>
        </p:sp>
      </p:grpSp>
      <p:grpSp>
        <p:nvGrpSpPr>
          <p:cNvPr id="44037" name="Group 11"/>
          <p:cNvGrpSpPr>
            <a:grpSpLocks/>
          </p:cNvGrpSpPr>
          <p:nvPr/>
        </p:nvGrpSpPr>
        <p:grpSpPr bwMode="auto">
          <a:xfrm>
            <a:off x="5561013" y="1079500"/>
            <a:ext cx="3205162" cy="2527300"/>
            <a:chOff x="3487" y="802"/>
            <a:chExt cx="2019" cy="1592"/>
          </a:xfrm>
        </p:grpSpPr>
        <p:sp>
          <p:nvSpPr>
            <p:cNvPr id="95" name="AutoShape 1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487" y="802"/>
              <a:ext cx="2019" cy="425"/>
            </a:xfrm>
            <a:prstGeom prst="roundRect">
              <a:avLst>
                <a:gd name="adj" fmla="val 19296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96" name="AutoShape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487" y="998"/>
              <a:ext cx="2019" cy="1396"/>
            </a:xfrm>
            <a:prstGeom prst="roundRect">
              <a:avLst>
                <a:gd name="adj" fmla="val 422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44064" name="Picture 14" descr="AI Silo_Leaders_Puzzle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34" cstate="print"/>
            <a:srcRect t="28674"/>
            <a:stretch>
              <a:fillRect/>
            </a:stretch>
          </p:blipFill>
          <p:spPr bwMode="auto">
            <a:xfrm>
              <a:off x="3660" y="1420"/>
              <a:ext cx="1673" cy="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" name="Rectangle 28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05" y="844"/>
              <a:ext cx="1818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4 Oficinas de trabalho</a:t>
              </a:r>
            </a:p>
          </p:txBody>
        </p:sp>
        <p:sp>
          <p:nvSpPr>
            <p:cNvPr id="44066" name="Rectangle 28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641" y="1084"/>
              <a:ext cx="171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3763">
                <a:buClr>
                  <a:srgbClr val="195057"/>
                </a:buClr>
              </a:pPr>
              <a:r>
                <a:rPr lang="pt-BR" sz="1100" b="1">
                  <a:solidFill>
                    <a:srgbClr val="000000"/>
                  </a:solidFill>
                </a:rPr>
                <a:t>Oficinas de trabalho com membros da Prefeitura para construção de consenso </a:t>
              </a:r>
            </a:p>
          </p:txBody>
        </p:sp>
      </p:grpSp>
      <p:grpSp>
        <p:nvGrpSpPr>
          <p:cNvPr id="44038" name="Group 17"/>
          <p:cNvGrpSpPr>
            <a:grpSpLocks/>
          </p:cNvGrpSpPr>
          <p:nvPr/>
        </p:nvGrpSpPr>
        <p:grpSpPr bwMode="auto">
          <a:xfrm>
            <a:off x="3382963" y="3759200"/>
            <a:ext cx="2111375" cy="2386013"/>
            <a:chOff x="2131" y="2490"/>
            <a:chExt cx="1330" cy="1503"/>
          </a:xfrm>
        </p:grpSpPr>
        <p:sp>
          <p:nvSpPr>
            <p:cNvPr id="101" name="AutoShape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34" y="2490"/>
              <a:ext cx="1327" cy="425"/>
            </a:xfrm>
            <a:prstGeom prst="roundRect">
              <a:avLst>
                <a:gd name="adj" fmla="val 19296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02" name="AutoShape 1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131" y="2691"/>
              <a:ext cx="1330" cy="1302"/>
            </a:xfrm>
            <a:prstGeom prst="roundRect">
              <a:avLst>
                <a:gd name="adj" fmla="val 422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03" name="Rectangle 28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249" y="2545"/>
              <a:ext cx="1097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Pesquisa do IBOPE</a:t>
              </a:r>
              <a:endParaRPr lang="pt-BR" sz="1100" b="1" i="1" dirty="0">
                <a:solidFill>
                  <a:srgbClr val="FFFFFF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44060" name="Rectangle 2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66" y="3586"/>
              <a:ext cx="1080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893763">
                <a:buClr>
                  <a:srgbClr val="195057"/>
                </a:buClr>
              </a:pPr>
              <a:r>
                <a:rPr lang="pt-BR" sz="1100" b="1" i="1">
                  <a:solidFill>
                    <a:srgbClr val="000000"/>
                  </a:solidFill>
                </a:rPr>
                <a:t>Realização de pesquisa sobre a cidade com 1200 pessoas</a:t>
              </a:r>
              <a:endParaRPr lang="pt-BR" sz="1100" b="1">
                <a:solidFill>
                  <a:srgbClr val="000000"/>
                </a:solidFill>
              </a:endParaRPr>
            </a:p>
          </p:txBody>
        </p:sp>
        <p:pic>
          <p:nvPicPr>
            <p:cNvPr id="44061" name="Picture 22"/>
            <p:cNvPicPr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35" cstate="print"/>
            <a:srcRect r="8954"/>
            <a:stretch>
              <a:fillRect/>
            </a:stretch>
          </p:blipFill>
          <p:spPr bwMode="auto">
            <a:xfrm>
              <a:off x="2468" y="2767"/>
              <a:ext cx="675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39" name="Group 24"/>
          <p:cNvGrpSpPr>
            <a:grpSpLocks/>
          </p:cNvGrpSpPr>
          <p:nvPr/>
        </p:nvGrpSpPr>
        <p:grpSpPr bwMode="auto">
          <a:xfrm>
            <a:off x="111125" y="1079500"/>
            <a:ext cx="3205163" cy="2527300"/>
            <a:chOff x="70" y="802"/>
            <a:chExt cx="2019" cy="1592"/>
          </a:xfrm>
        </p:grpSpPr>
        <p:sp>
          <p:nvSpPr>
            <p:cNvPr id="107" name="AutoShape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0" y="802"/>
              <a:ext cx="2019" cy="425"/>
            </a:xfrm>
            <a:prstGeom prst="roundRect">
              <a:avLst>
                <a:gd name="adj" fmla="val 19296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08" name="AutoShape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0" y="998"/>
              <a:ext cx="2019" cy="1396"/>
            </a:xfrm>
            <a:prstGeom prst="roundRect">
              <a:avLst>
                <a:gd name="adj" fmla="val 422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pic>
          <p:nvPicPr>
            <p:cNvPr id="44053" name="Picture 27" descr="global_handshake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6" cstate="print"/>
            <a:srcRect t="22089"/>
            <a:stretch>
              <a:fillRect/>
            </a:stretch>
          </p:blipFill>
          <p:spPr bwMode="auto">
            <a:xfrm>
              <a:off x="1187" y="1449"/>
              <a:ext cx="877" cy="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" name="Rectangle 28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5" y="844"/>
              <a:ext cx="176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120 Entrevistas </a:t>
              </a:r>
            </a:p>
          </p:txBody>
        </p:sp>
        <p:sp>
          <p:nvSpPr>
            <p:cNvPr id="44055" name="Rectangle 28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65" y="1048"/>
              <a:ext cx="1714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3763">
                <a:buClr>
                  <a:srgbClr val="195057"/>
                </a:buClr>
              </a:pPr>
              <a:r>
                <a:rPr lang="pt-BR" sz="1100" b="1">
                  <a:solidFill>
                    <a:srgbClr val="000000"/>
                  </a:solidFill>
                </a:rPr>
                <a:t>Entrevistas individuais com grandes </a:t>
              </a:r>
              <a:br>
                <a:rPr lang="pt-BR" sz="1100" b="1">
                  <a:solidFill>
                    <a:srgbClr val="000000"/>
                  </a:solidFill>
                </a:rPr>
              </a:br>
              <a:r>
                <a:rPr lang="pt-BR" sz="1100" b="1">
                  <a:solidFill>
                    <a:srgbClr val="000000"/>
                  </a:solidFill>
                </a:rPr>
                <a:t>"atores" do cenário carioca e gestores municipais</a:t>
              </a:r>
            </a:p>
          </p:txBody>
        </p:sp>
        <p:sp>
          <p:nvSpPr>
            <p:cNvPr id="44056" name="Rectangle 28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5" y="1417"/>
              <a:ext cx="1049" cy="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Secretários Municipais e equipes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Acadêmicos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Investidores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Empresários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Formadores de opinião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Organizações Sociais</a:t>
              </a:r>
            </a:p>
            <a:p>
              <a:pPr marL="169863" lvl="1" indent="-168275" defTabSz="893763">
                <a:spcAft>
                  <a:spcPct val="15000"/>
                </a:spcAft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100">
                  <a:solidFill>
                    <a:srgbClr val="000000"/>
                  </a:solidFill>
                </a:rPr>
                <a:t>Políticos</a:t>
              </a:r>
            </a:p>
          </p:txBody>
        </p:sp>
      </p:grpSp>
      <p:grpSp>
        <p:nvGrpSpPr>
          <p:cNvPr id="44040" name="Group 31"/>
          <p:cNvGrpSpPr>
            <a:grpSpLocks/>
          </p:cNvGrpSpPr>
          <p:nvPr/>
        </p:nvGrpSpPr>
        <p:grpSpPr bwMode="auto">
          <a:xfrm>
            <a:off x="5561013" y="3759200"/>
            <a:ext cx="3205162" cy="2386013"/>
            <a:chOff x="3503" y="2490"/>
            <a:chExt cx="2019" cy="1503"/>
          </a:xfrm>
        </p:grpSpPr>
        <p:sp>
          <p:nvSpPr>
            <p:cNvPr id="114" name="AutoShape 3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503" y="2490"/>
              <a:ext cx="2019" cy="425"/>
            </a:xfrm>
            <a:prstGeom prst="roundRect">
              <a:avLst>
                <a:gd name="adj" fmla="val 19296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15" name="AutoShape 3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503" y="2693"/>
              <a:ext cx="2019" cy="1300"/>
            </a:xfrm>
            <a:prstGeom prst="roundRect">
              <a:avLst>
                <a:gd name="adj" fmla="val 4227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16" name="Rectangle 28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575" y="2545"/>
              <a:ext cx="1765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Diversos </a:t>
              </a:r>
              <a:r>
                <a:rPr lang="pt-BR" sz="1100" b="1" i="1" dirty="0">
                  <a:solidFill>
                    <a:srgbClr val="FFFFFF"/>
                  </a:solidFill>
                  <a:latin typeface="Arial" pitchFamily="34" charset="0"/>
                  <a:ea typeface="+mn-ea"/>
                </a:rPr>
                <a:t>benchmarks</a:t>
              </a:r>
            </a:p>
          </p:txBody>
        </p:sp>
        <p:sp>
          <p:nvSpPr>
            <p:cNvPr id="117" name="Rectangle 3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81" y="3688"/>
              <a:ext cx="14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100" b="1" i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Benchmark</a:t>
              </a:r>
              <a:r>
                <a:rPr lang="pt-BR" sz="11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 de casos de </a:t>
              </a:r>
              <a:br>
                <a:rPr lang="pt-BR" sz="11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</a:br>
              <a:r>
                <a:rPr lang="pt-BR" sz="11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sucesso no Brasil e no exterior</a:t>
              </a:r>
            </a:p>
          </p:txBody>
        </p:sp>
        <p:pic>
          <p:nvPicPr>
            <p:cNvPr id="44050" name="Picture 36" descr="AI Man_with_Chart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7" cstate="print"/>
            <a:srcRect t="46109"/>
            <a:stretch>
              <a:fillRect/>
            </a:stretch>
          </p:blipFill>
          <p:spPr bwMode="auto">
            <a:xfrm>
              <a:off x="3883" y="2777"/>
              <a:ext cx="1210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041" name="Group 37"/>
          <p:cNvGrpSpPr>
            <a:grpSpLocks/>
          </p:cNvGrpSpPr>
          <p:nvPr/>
        </p:nvGrpSpPr>
        <p:grpSpPr bwMode="auto">
          <a:xfrm>
            <a:off x="3517900" y="1930400"/>
            <a:ext cx="1841500" cy="1752600"/>
            <a:chOff x="2753" y="2499"/>
            <a:chExt cx="770" cy="854"/>
          </a:xfrm>
        </p:grpSpPr>
        <p:sp>
          <p:nvSpPr>
            <p:cNvPr id="120" name="Oval 38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2753" y="3200"/>
              <a:ext cx="770" cy="15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grpSp>
          <p:nvGrpSpPr>
            <p:cNvPr id="44043" name="Group 39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2753" y="2499"/>
              <a:ext cx="770" cy="770"/>
              <a:chOff x="2326" y="1872"/>
              <a:chExt cx="864" cy="864"/>
            </a:xfrm>
          </p:grpSpPr>
          <p:sp>
            <p:nvSpPr>
              <p:cNvPr id="122" name="Oval 40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326" y="1872"/>
                <a:ext cx="864" cy="864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pt-BR" sz="1500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44045" name="Rectangle 41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gray">
              <a:xfrm flipH="1">
                <a:off x="2377" y="2070"/>
                <a:ext cx="775" cy="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spAutoFit/>
              </a:bodyPr>
              <a:lstStyle/>
              <a:p>
                <a:pPr algn="ctr" defTabSz="893763">
                  <a:spcAft>
                    <a:spcPct val="85000"/>
                  </a:spcAft>
                  <a:buClr>
                    <a:srgbClr val="195057"/>
                  </a:buClr>
                </a:pPr>
                <a:r>
                  <a:rPr lang="pt-BR" sz="1800" b="1">
                    <a:solidFill>
                      <a:srgbClr val="FFFFFF"/>
                    </a:solidFill>
                  </a:rPr>
                  <a:t>Revisão do Plano Estratégico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F903FEAA-F147-43EF-B20B-0B8305C00691}" type="slidenum">
              <a:rPr lang="en-US" sz="1000">
                <a:solidFill>
                  <a:schemeClr val="bg1"/>
                </a:solidFill>
              </a:rPr>
              <a:pPr/>
              <a:t>2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411" name="Título 30"/>
          <p:cNvSpPr txBox="1">
            <a:spLocks/>
          </p:cNvSpPr>
          <p:nvPr/>
        </p:nvSpPr>
        <p:spPr bwMode="auto">
          <a:xfrm>
            <a:off x="320675" y="234950"/>
            <a:ext cx="83137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EM 2009, O RIO DE JANEIRO APRESENTAVA UM CENÁRIO DE GRANDES DESAFIOS...</a:t>
            </a:r>
          </a:p>
        </p:txBody>
      </p:sp>
      <p:sp>
        <p:nvSpPr>
          <p:cNvPr id="17412" name="Retângulo de cantos arredondados 17"/>
          <p:cNvSpPr>
            <a:spLocks noChangeArrowheads="1"/>
          </p:cNvSpPr>
          <p:nvPr/>
        </p:nvSpPr>
        <p:spPr bwMode="auto">
          <a:xfrm>
            <a:off x="320675" y="815975"/>
            <a:ext cx="8313738" cy="5454650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7413" name="CaixaDeTexto 19"/>
          <p:cNvSpPr txBox="1">
            <a:spLocks noChangeArrowheads="1"/>
          </p:cNvSpPr>
          <p:nvPr/>
        </p:nvSpPr>
        <p:spPr bwMode="auto">
          <a:xfrm>
            <a:off x="525463" y="974725"/>
            <a:ext cx="795655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Pior Taxa de Cobertura do Saúde da Família no Brasil (3,5%)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Sistema de Aprovação Automática na Educação falido;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Sistema de Transportes caótico com pouca penetração do Transporte de Massa (18% cobertura)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Favelização crescente e a má conservação do </a:t>
            </a:r>
            <a:r>
              <a:rPr lang="pt-BR" altLang="en-US" sz="1600" b="1">
                <a:solidFill>
                  <a:schemeClr val="tx2"/>
                </a:solidFill>
              </a:rPr>
              <a:t>“</a:t>
            </a:r>
            <a:r>
              <a:rPr lang="pt-BR" sz="1600" b="1">
                <a:solidFill>
                  <a:schemeClr val="tx2"/>
                </a:solidFill>
              </a:rPr>
              <a:t>bem público</a:t>
            </a:r>
            <a:r>
              <a:rPr lang="pt-BR" altLang="en-US" sz="1600" b="1">
                <a:solidFill>
                  <a:schemeClr val="tx2"/>
                </a:solidFill>
              </a:rPr>
              <a:t>”</a:t>
            </a: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Isolamento Político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Prefeitura distante do Cidadão, sem grandes projetos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Crise internacional</a:t>
            </a:r>
          </a:p>
        </p:txBody>
      </p:sp>
      <p:sp>
        <p:nvSpPr>
          <p:cNvPr id="17414" name="Elipse 20"/>
          <p:cNvSpPr>
            <a:spLocks noChangeArrowheads="1"/>
          </p:cNvSpPr>
          <p:nvPr/>
        </p:nvSpPr>
        <p:spPr bwMode="auto">
          <a:xfrm>
            <a:off x="546100" y="1016000"/>
            <a:ext cx="269875" cy="271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15" name="Elipse 21"/>
          <p:cNvSpPr>
            <a:spLocks noChangeArrowheads="1"/>
          </p:cNvSpPr>
          <p:nvPr/>
        </p:nvSpPr>
        <p:spPr bwMode="auto">
          <a:xfrm>
            <a:off x="546100" y="17859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7416" name="Elipse 23"/>
          <p:cNvSpPr>
            <a:spLocks noChangeArrowheads="1"/>
          </p:cNvSpPr>
          <p:nvPr/>
        </p:nvSpPr>
        <p:spPr bwMode="auto">
          <a:xfrm>
            <a:off x="546100" y="2597150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7417" name="Elipse 25"/>
          <p:cNvSpPr>
            <a:spLocks noChangeArrowheads="1"/>
          </p:cNvSpPr>
          <p:nvPr/>
        </p:nvSpPr>
        <p:spPr bwMode="auto">
          <a:xfrm>
            <a:off x="546100" y="3609975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7418" name="Elipse 27"/>
          <p:cNvSpPr>
            <a:spLocks noChangeArrowheads="1"/>
          </p:cNvSpPr>
          <p:nvPr/>
        </p:nvSpPr>
        <p:spPr bwMode="auto">
          <a:xfrm>
            <a:off x="546100" y="43767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7419" name="Elipse 27"/>
          <p:cNvSpPr>
            <a:spLocks noChangeArrowheads="1"/>
          </p:cNvSpPr>
          <p:nvPr/>
        </p:nvSpPr>
        <p:spPr bwMode="auto">
          <a:xfrm>
            <a:off x="546100" y="5167313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420" name="Elipse 27"/>
          <p:cNvSpPr>
            <a:spLocks noChangeArrowheads="1"/>
          </p:cNvSpPr>
          <p:nvPr/>
        </p:nvSpPr>
        <p:spPr bwMode="auto">
          <a:xfrm>
            <a:off x="544513" y="5949950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9D99A7AE-3E2D-45EC-8490-8AF4088B6DB9}" type="slidenum">
              <a:rPr lang="en-US" sz="1000">
                <a:solidFill>
                  <a:schemeClr val="bg1"/>
                </a:solidFill>
              </a:rPr>
              <a:pPr/>
              <a:t>29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059" name="Título 30"/>
          <p:cNvSpPr txBox="1">
            <a:spLocks/>
          </p:cNvSpPr>
          <p:nvPr/>
        </p:nvSpPr>
        <p:spPr bwMode="auto">
          <a:xfrm>
            <a:off x="320675" y="160338"/>
            <a:ext cx="8313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CONSELHO DA CIDADE REÚNE REPRESENTANTES DA SOCIEDADE CIVIL COMPROMETIDOS EM CONTRIBUIR PARA O DESENVOLVIMENTO DA CIDADE </a:t>
            </a:r>
          </a:p>
        </p:txBody>
      </p:sp>
      <p:sp>
        <p:nvSpPr>
          <p:cNvPr id="40" name="AgendaHighlight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89113" y="6113463"/>
            <a:ext cx="4168775" cy="104775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41" name="AgendaHighlight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789113" y="5003800"/>
            <a:ext cx="4229100" cy="11525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45062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80975" y="5003800"/>
            <a:ext cx="1792288" cy="638175"/>
            <a:chOff x="3720" y="1968"/>
            <a:chExt cx="1152" cy="576"/>
          </a:xfrm>
        </p:grpSpPr>
        <p:sp>
          <p:nvSpPr>
            <p:cNvPr id="43" name="Freeform 6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720" y="1968"/>
              <a:ext cx="1152" cy="5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0"/>
                </a:cxn>
                <a:cxn ang="0">
                  <a:pos x="1152" y="288"/>
                </a:cxn>
                <a:cxn ang="0">
                  <a:pos x="1048" y="576"/>
                </a:cxn>
                <a:cxn ang="0">
                  <a:pos x="0" y="576"/>
                </a:cxn>
                <a:cxn ang="0">
                  <a:pos x="0" y="288"/>
                </a:cxn>
                <a:cxn ang="0">
                  <a:pos x="0" y="0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088" name="Rectangle 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760" y="2000"/>
              <a:ext cx="96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defTabSz="893763">
                <a:buClr>
                  <a:srgbClr val="195057"/>
                </a:buClr>
              </a:pPr>
              <a:r>
                <a:rPr lang="pt-BR" sz="1300" b="1">
                  <a:solidFill>
                    <a:srgbClr val="FFFFFF"/>
                  </a:solidFill>
                </a:rPr>
                <a:t>Regras de participação</a:t>
              </a:r>
            </a:p>
          </p:txBody>
        </p:sp>
      </p:grpSp>
      <p:sp>
        <p:nvSpPr>
          <p:cNvPr id="45" name="AgendaHighlight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789113" y="4786313"/>
            <a:ext cx="4300537" cy="134937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46" name="AgendaHighlight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789113" y="3917950"/>
            <a:ext cx="4300537" cy="9985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51" name="AgendaHighlight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789113" y="3670300"/>
            <a:ext cx="4240212" cy="125413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sp>
        <p:nvSpPr>
          <p:cNvPr id="52" name="AgendaHighlight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789113" y="2792413"/>
            <a:ext cx="4270375" cy="9366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45067" name="Group 1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789113" y="1295400"/>
            <a:ext cx="4240212" cy="1411288"/>
            <a:chOff x="1127" y="903"/>
            <a:chExt cx="4366" cy="889"/>
          </a:xfrm>
        </p:grpSpPr>
        <p:sp>
          <p:nvSpPr>
            <p:cNvPr id="54" name="AgendaHighlight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1127" y="1724"/>
              <a:ext cx="4366" cy="68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AgendaHighlight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1127" y="903"/>
              <a:ext cx="4366" cy="847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45068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87563" y="1363663"/>
            <a:ext cx="6362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Conhecer o Plano Estratégico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Ajudar a identificar as principais questões do Rio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Criticar e sugerir melhorias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Acompanhar a implementação do Plano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Alertar sobre riscos</a:t>
            </a:r>
          </a:p>
        </p:txBody>
      </p:sp>
      <p:grpSp>
        <p:nvGrpSpPr>
          <p:cNvPr id="45069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80975" y="1295400"/>
            <a:ext cx="1792288" cy="638175"/>
            <a:chOff x="3720" y="1968"/>
            <a:chExt cx="1152" cy="576"/>
          </a:xfrm>
        </p:grpSpPr>
        <p:sp>
          <p:nvSpPr>
            <p:cNvPr id="58" name="Freeform 18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20" y="1968"/>
              <a:ext cx="1152" cy="5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0"/>
                </a:cxn>
                <a:cxn ang="0">
                  <a:pos x="1152" y="288"/>
                </a:cxn>
                <a:cxn ang="0">
                  <a:pos x="1048" y="576"/>
                </a:cxn>
                <a:cxn ang="0">
                  <a:pos x="0" y="576"/>
                </a:cxn>
                <a:cxn ang="0">
                  <a:pos x="0" y="288"/>
                </a:cxn>
                <a:cxn ang="0">
                  <a:pos x="0" y="0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084" name="Rectangle 1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60" y="2000"/>
              <a:ext cx="96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defTabSz="893763">
                <a:buClr>
                  <a:srgbClr val="195057"/>
                </a:buClr>
              </a:pPr>
              <a:r>
                <a:rPr lang="pt-BR" sz="1300" b="1">
                  <a:solidFill>
                    <a:srgbClr val="FFFFFF"/>
                  </a:solidFill>
                </a:rPr>
                <a:t>Papéis e responsabilidades</a:t>
              </a:r>
            </a:p>
          </p:txBody>
        </p:sp>
      </p:grpSp>
      <p:cxnSp>
        <p:nvCxnSpPr>
          <p:cNvPr id="45070" name="AutoShape 20"/>
          <p:cNvCxnSpPr>
            <a:cxnSpLocks noChangeShapeType="1"/>
            <a:stCxn id="45071" idx="4"/>
            <a:endCxn id="45071" idx="6"/>
          </p:cNvCxnSpPr>
          <p:nvPr>
            <p:custDataLst>
              <p:tags r:id="rId11"/>
            </p:custDataLst>
          </p:nvPr>
        </p:nvCxnSpPr>
        <p:spPr bwMode="auto">
          <a:xfrm rot="16200000" flipH="1">
            <a:off x="5370513" y="-2185987"/>
            <a:ext cx="1587" cy="6694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5071" name="AutoShape 2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22475" y="941388"/>
            <a:ext cx="6694488" cy="219075"/>
          </a:xfrm>
          <a:prstGeom prst="leftRightArrow">
            <a:avLst>
              <a:gd name="adj1" fmla="val 100000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8284" anchor="b">
            <a:spAutoFit/>
          </a:bodyPr>
          <a:lstStyle/>
          <a:p>
            <a:r>
              <a:rPr lang="pt-BR" sz="1300" b="1">
                <a:solidFill>
                  <a:srgbClr val="195057"/>
                </a:solidFill>
              </a:rPr>
              <a:t>Descrição </a:t>
            </a:r>
          </a:p>
        </p:txBody>
      </p:sp>
      <p:sp>
        <p:nvSpPr>
          <p:cNvPr id="45072" name="Rectangle 2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87563" y="2913063"/>
            <a:ext cx="6362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150 Conselheiros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Prefeito e Secretários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Organização: Casa Civil</a:t>
            </a:r>
          </a:p>
        </p:txBody>
      </p:sp>
      <p:grpSp>
        <p:nvGrpSpPr>
          <p:cNvPr id="45073" name="Group 23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80975" y="2792413"/>
            <a:ext cx="1792288" cy="638175"/>
            <a:chOff x="3720" y="1968"/>
            <a:chExt cx="1152" cy="576"/>
          </a:xfrm>
        </p:grpSpPr>
        <p:sp>
          <p:nvSpPr>
            <p:cNvPr id="64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720" y="1968"/>
              <a:ext cx="1152" cy="5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0"/>
                </a:cxn>
                <a:cxn ang="0">
                  <a:pos x="1152" y="288"/>
                </a:cxn>
                <a:cxn ang="0">
                  <a:pos x="1048" y="576"/>
                </a:cxn>
                <a:cxn ang="0">
                  <a:pos x="0" y="576"/>
                </a:cxn>
                <a:cxn ang="0">
                  <a:pos x="0" y="288"/>
                </a:cxn>
                <a:cxn ang="0">
                  <a:pos x="0" y="0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082" name="Rectangle 2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760" y="2000"/>
              <a:ext cx="96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defTabSz="893763">
                <a:buClr>
                  <a:srgbClr val="195057"/>
                </a:buClr>
              </a:pPr>
              <a:r>
                <a:rPr lang="pt-BR" sz="1300" b="1">
                  <a:solidFill>
                    <a:srgbClr val="FFFFFF"/>
                  </a:solidFill>
                </a:rPr>
                <a:t>Composição</a:t>
              </a:r>
            </a:p>
          </p:txBody>
        </p:sp>
      </p:grpSp>
      <p:sp>
        <p:nvSpPr>
          <p:cNvPr id="66" name="Rectangle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87563" y="4040188"/>
            <a:ext cx="3981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93640" lvl="1" indent="-192054" defTabSz="895192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  <a:defRPr/>
            </a:pPr>
            <a:r>
              <a:rPr lang="pt-BR" dirty="0">
                <a:solidFill>
                  <a:srgbClr val="000000"/>
                </a:solidFill>
                <a:ea typeface="+mn-ea"/>
              </a:rPr>
              <a:t>Ler documentos selecionados</a:t>
            </a:r>
          </a:p>
          <a:p>
            <a:pPr marL="193640" lvl="1" indent="-192054" defTabSz="895192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  <a:defRPr/>
            </a:pPr>
            <a:r>
              <a:rPr lang="pt-BR" dirty="0">
                <a:solidFill>
                  <a:srgbClr val="000000"/>
                </a:solidFill>
                <a:ea typeface="+mn-ea"/>
              </a:rPr>
              <a:t>Participar de 2/3 oficinas de trabalho por ano</a:t>
            </a:r>
          </a:p>
          <a:p>
            <a:pPr marL="193640" lvl="1" indent="-192054" defTabSz="895192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  <a:defRPr/>
            </a:pPr>
            <a:r>
              <a:rPr lang="pt-BR" dirty="0">
                <a:solidFill>
                  <a:srgbClr val="000000"/>
                </a:solidFill>
                <a:ea typeface="+mn-ea"/>
              </a:rPr>
              <a:t>Participar de pesquisas, entrevistas e discussões de forma presencial ou virtual</a:t>
            </a:r>
          </a:p>
        </p:txBody>
      </p:sp>
      <p:sp>
        <p:nvSpPr>
          <p:cNvPr id="45075" name="Rectangle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87563" y="5130800"/>
            <a:ext cx="4051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Mandato válido por 2 anos com renovação de pelo menos 30% dos conselheiros no termo seguinte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2 ausências seguidas podem resultar na troca do Conselheiro</a:t>
            </a:r>
          </a:p>
          <a:p>
            <a:pPr marL="192088" lvl="1" indent="-190500" defTabSz="893763">
              <a:spcAft>
                <a:spcPct val="25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>
                <a:solidFill>
                  <a:srgbClr val="000000"/>
                </a:solidFill>
              </a:rPr>
              <a:t>Não utilizar este fórum para obter vantagens pessoais</a:t>
            </a:r>
          </a:p>
        </p:txBody>
      </p:sp>
      <p:grpSp>
        <p:nvGrpSpPr>
          <p:cNvPr id="45076" name="Group 2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80975" y="3914775"/>
            <a:ext cx="1792288" cy="638175"/>
            <a:chOff x="3720" y="1968"/>
            <a:chExt cx="1152" cy="576"/>
          </a:xfrm>
        </p:grpSpPr>
        <p:sp>
          <p:nvSpPr>
            <p:cNvPr id="69" name="Freeform 29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720" y="1968"/>
              <a:ext cx="1152" cy="5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48" y="0"/>
                </a:cxn>
                <a:cxn ang="0">
                  <a:pos x="1152" y="288"/>
                </a:cxn>
                <a:cxn ang="0">
                  <a:pos x="1048" y="576"/>
                </a:cxn>
                <a:cxn ang="0">
                  <a:pos x="0" y="576"/>
                </a:cxn>
                <a:cxn ang="0">
                  <a:pos x="0" y="288"/>
                </a:cxn>
                <a:cxn ang="0">
                  <a:pos x="0" y="0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905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Rectangle 3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760" y="2000"/>
              <a:ext cx="960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10" tIns="0" rIns="3810" bIns="0" anchor="ctr"/>
            <a:lstStyle/>
            <a:p>
              <a:pPr defTabSz="895192">
                <a:buClr>
                  <a:srgbClr val="195057"/>
                </a:buClr>
                <a:defRPr/>
              </a:pPr>
              <a:r>
                <a:rPr lang="pt-BR" sz="1300" b="1" dirty="0">
                  <a:solidFill>
                    <a:srgbClr val="FFFFFF"/>
                  </a:solidFill>
                  <a:ea typeface="+mn-ea"/>
                </a:rPr>
                <a:t>Atividades Conselheiro</a:t>
              </a:r>
            </a:p>
          </p:txBody>
        </p:sp>
      </p:grpSp>
      <p:pic>
        <p:nvPicPr>
          <p:cNvPr id="45077" name="Picture 3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732463" y="1277938"/>
            <a:ext cx="3060700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8" name="Picture 4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746750" y="3389313"/>
            <a:ext cx="3055938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DCABA69A-E8F0-421A-B482-7A1A945BC854}" type="slidenum">
              <a:rPr lang="en-US" sz="1000">
                <a:solidFill>
                  <a:schemeClr val="bg1"/>
                </a:solidFill>
              </a:rPr>
              <a:pPr/>
              <a:t>30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083" name="Título 30"/>
          <p:cNvSpPr txBox="1">
            <a:spLocks/>
          </p:cNvSpPr>
          <p:nvPr/>
        </p:nvSpPr>
        <p:spPr bwMode="auto">
          <a:xfrm>
            <a:off x="320675" y="160338"/>
            <a:ext cx="8313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FOCO DO PLANEJAMENTO FOI MANTIDO EM 10 ÁREAS DE RESULTADO, COM LIGEIRAS DIFERENÇAS EM RELAÇÃO AO PLANO ANTERIOR</a:t>
            </a:r>
          </a:p>
        </p:txBody>
      </p:sp>
      <p:grpSp>
        <p:nvGrpSpPr>
          <p:cNvPr id="46084" name="Group 51"/>
          <p:cNvGrpSpPr>
            <a:grpSpLocks/>
          </p:cNvGrpSpPr>
          <p:nvPr/>
        </p:nvGrpSpPr>
        <p:grpSpPr bwMode="auto">
          <a:xfrm>
            <a:off x="17463" y="1387475"/>
            <a:ext cx="2181225" cy="2425700"/>
            <a:chOff x="11" y="874"/>
            <a:chExt cx="1374" cy="1528"/>
          </a:xfrm>
        </p:grpSpPr>
        <p:pic>
          <p:nvPicPr>
            <p:cNvPr id="46124" name="Picture 23" descr="box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11" y="87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5" name="Rectangle 2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164" y="1205"/>
              <a:ext cx="961" cy="1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3763">
                <a:lnSpc>
                  <a:spcPct val="95000"/>
                </a:lnSpc>
              </a:pPr>
              <a:r>
                <a:rPr lang="pt-BR" sz="1500">
                  <a:solidFill>
                    <a:srgbClr val="195057"/>
                  </a:solidFill>
                </a:rPr>
                <a:t>Saúde</a:t>
              </a:r>
            </a:p>
          </p:txBody>
        </p:sp>
        <p:pic>
          <p:nvPicPr>
            <p:cNvPr id="46126" name="Picture 25"/>
            <p:cNvPicPr>
              <a:picLocks noChangeArrowheads="1"/>
            </p:cNvPicPr>
            <p:nvPr>
              <p:custDataLst>
                <p:tags r:id="rId30"/>
              </p:custDataLst>
            </p:nvPr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210" y="1517"/>
              <a:ext cx="895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85" name="Group 43"/>
          <p:cNvGrpSpPr>
            <a:grpSpLocks/>
          </p:cNvGrpSpPr>
          <p:nvPr/>
        </p:nvGrpSpPr>
        <p:grpSpPr bwMode="auto">
          <a:xfrm>
            <a:off x="6894513" y="1387475"/>
            <a:ext cx="2181225" cy="2425700"/>
            <a:chOff x="2177" y="874"/>
            <a:chExt cx="1374" cy="1528"/>
          </a:xfrm>
        </p:grpSpPr>
        <p:pic>
          <p:nvPicPr>
            <p:cNvPr id="46121" name="Picture 6" descr="box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2177" y="87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22" name="Rectangle 2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2324" y="1120"/>
              <a:ext cx="961" cy="29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3763"/>
              <a:r>
                <a:rPr lang="pt-BR" sz="1500"/>
                <a:t>Ordem Pública e Conservação</a:t>
              </a:r>
            </a:p>
          </p:txBody>
        </p:sp>
        <p:pic>
          <p:nvPicPr>
            <p:cNvPr id="46123" name="Picture 26"/>
            <p:cNvPicPr>
              <a:picLocks noChangeArrowheads="1"/>
            </p:cNvPicPr>
            <p:nvPr>
              <p:custDataLst>
                <p:tags r:id="rId27"/>
              </p:custDataLst>
            </p:nvPr>
          </p:nvPicPr>
          <p:blipFill>
            <a:blip r:embed="rId35" cstate="print"/>
            <a:srcRect l="2980" t="2797" r="3017" b="22275"/>
            <a:stretch>
              <a:fillRect/>
            </a:stretch>
          </p:blipFill>
          <p:spPr bwMode="auto">
            <a:xfrm>
              <a:off x="2379" y="1517"/>
              <a:ext cx="895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86" name="Group 44"/>
          <p:cNvGrpSpPr>
            <a:grpSpLocks/>
          </p:cNvGrpSpPr>
          <p:nvPr/>
        </p:nvGrpSpPr>
        <p:grpSpPr bwMode="auto">
          <a:xfrm>
            <a:off x="5175250" y="1387475"/>
            <a:ext cx="2181225" cy="2425700"/>
            <a:chOff x="4343" y="874"/>
            <a:chExt cx="1374" cy="1528"/>
          </a:xfrm>
        </p:grpSpPr>
        <p:pic>
          <p:nvPicPr>
            <p:cNvPr id="46118" name="Picture 8" descr="box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4343" y="87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1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4508" y="1128"/>
              <a:ext cx="961" cy="2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3763">
                <a:lnSpc>
                  <a:spcPct val="95000"/>
                </a:lnSpc>
              </a:pPr>
              <a:r>
                <a:rPr lang="pt-BR" sz="1500"/>
                <a:t>Habitação e Urbanização</a:t>
              </a:r>
            </a:p>
          </p:txBody>
        </p:sp>
        <p:pic>
          <p:nvPicPr>
            <p:cNvPr id="46120" name="Picture 27"/>
            <p:cNvPicPr preferRelativeResize="0">
              <a:picLocks noChangeArrowheads="1"/>
            </p:cNvPicPr>
            <p:nvPr>
              <p:custDataLst>
                <p:tags r:id="rId24"/>
              </p:custDataLst>
            </p:nvPr>
          </p:nvPicPr>
          <p:blipFill>
            <a:blip r:embed="rId36" cstate="print"/>
            <a:srcRect l="2388" t="14003" r="3185" b="3015"/>
            <a:stretch>
              <a:fillRect/>
            </a:stretch>
          </p:blipFill>
          <p:spPr bwMode="auto">
            <a:xfrm>
              <a:off x="4541" y="1517"/>
              <a:ext cx="895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87" name="Group 42"/>
          <p:cNvGrpSpPr>
            <a:grpSpLocks/>
          </p:cNvGrpSpPr>
          <p:nvPr/>
        </p:nvGrpSpPr>
        <p:grpSpPr bwMode="auto">
          <a:xfrm>
            <a:off x="3455988" y="1387475"/>
            <a:ext cx="2181225" cy="2425700"/>
            <a:chOff x="1094" y="2194"/>
            <a:chExt cx="1374" cy="1528"/>
          </a:xfrm>
        </p:grpSpPr>
        <p:pic>
          <p:nvPicPr>
            <p:cNvPr id="46115" name="Picture 10" descr="box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1094" y="219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1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1256" y="2595"/>
              <a:ext cx="961" cy="1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5192">
                <a:lnSpc>
                  <a:spcPct val="95000"/>
                </a:lnSpc>
                <a:defRPr/>
              </a:pPr>
              <a:r>
                <a:rPr lang="pt-BR" sz="1500" dirty="0">
                  <a:solidFill>
                    <a:srgbClr val="195057"/>
                  </a:solidFill>
                  <a:latin typeface="Arial" pitchFamily="34" charset="0"/>
                  <a:ea typeface="+mn-ea"/>
                </a:rPr>
                <a:t>Transportes</a:t>
              </a:r>
            </a:p>
          </p:txBody>
        </p:sp>
        <p:pic>
          <p:nvPicPr>
            <p:cNvPr id="46117" name="Picture 28"/>
            <p:cNvPicPr>
              <a:picLocks noChangeArrowheads="1"/>
            </p:cNvPicPr>
            <p:nvPr>
              <p:custDataLst>
                <p:tags r:id="rId21"/>
              </p:custDataLst>
            </p:nvPr>
          </p:nvPicPr>
          <p:blipFill>
            <a:blip r:embed="rId37" cstate="print"/>
            <a:srcRect t="22697"/>
            <a:stretch>
              <a:fillRect/>
            </a:stretch>
          </p:blipFill>
          <p:spPr bwMode="auto">
            <a:xfrm>
              <a:off x="1291" y="2951"/>
              <a:ext cx="90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88" name="Group 54"/>
          <p:cNvGrpSpPr>
            <a:grpSpLocks/>
          </p:cNvGrpSpPr>
          <p:nvPr/>
        </p:nvGrpSpPr>
        <p:grpSpPr bwMode="auto">
          <a:xfrm>
            <a:off x="6894513" y="3482975"/>
            <a:ext cx="2181225" cy="2425700"/>
            <a:chOff x="3260" y="2194"/>
            <a:chExt cx="1374" cy="1528"/>
          </a:xfrm>
        </p:grpSpPr>
        <p:pic>
          <p:nvPicPr>
            <p:cNvPr id="46111" name="Picture 12" descr="box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3260" y="219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112" name="Group 48"/>
            <p:cNvGrpSpPr>
              <a:grpSpLocks/>
            </p:cNvGrpSpPr>
            <p:nvPr/>
          </p:nvGrpSpPr>
          <p:grpSpPr bwMode="auto">
            <a:xfrm>
              <a:off x="3440" y="2535"/>
              <a:ext cx="961" cy="993"/>
              <a:chOff x="3440" y="2535"/>
              <a:chExt cx="961" cy="993"/>
            </a:xfrm>
          </p:grpSpPr>
          <p:sp>
            <p:nvSpPr>
              <p:cNvPr id="76" name="Rectangle 20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3440" y="2535"/>
                <a:ext cx="961" cy="27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895192">
                  <a:lnSpc>
                    <a:spcPct val="95000"/>
                  </a:lnSpc>
                  <a:defRPr/>
                </a:pPr>
                <a:r>
                  <a:rPr lang="pt-BR" sz="1500" dirty="0">
                    <a:latin typeface="Arial" pitchFamily="34" charset="0"/>
                    <a:ea typeface="+mn-ea"/>
                  </a:rPr>
                  <a:t>Desenvolvimento Social</a:t>
                </a:r>
              </a:p>
            </p:txBody>
          </p:sp>
          <p:pic>
            <p:nvPicPr>
              <p:cNvPr id="46114" name="Picture 29"/>
              <p:cNvPicPr>
                <a:picLocks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38" cstate="print"/>
              <a:srcRect b="52554"/>
              <a:stretch>
                <a:fillRect/>
              </a:stretch>
            </p:blipFill>
            <p:spPr bwMode="auto">
              <a:xfrm>
                <a:off x="3455" y="2951"/>
                <a:ext cx="907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6089" name="Group 45"/>
          <p:cNvGrpSpPr>
            <a:grpSpLocks/>
          </p:cNvGrpSpPr>
          <p:nvPr/>
        </p:nvGrpSpPr>
        <p:grpSpPr bwMode="auto">
          <a:xfrm>
            <a:off x="17463" y="3482975"/>
            <a:ext cx="2181225" cy="2425700"/>
            <a:chOff x="3260" y="874"/>
            <a:chExt cx="1374" cy="1528"/>
          </a:xfrm>
        </p:grpSpPr>
        <p:pic>
          <p:nvPicPr>
            <p:cNvPr id="46108" name="Picture 7" descr="box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3260" y="87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3428" y="1128"/>
              <a:ext cx="961" cy="2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5192">
                <a:lnSpc>
                  <a:spcPct val="95000"/>
                </a:lnSpc>
                <a:defRPr/>
              </a:pPr>
              <a:r>
                <a:rPr lang="pt-BR" sz="1500" dirty="0">
                  <a:solidFill>
                    <a:srgbClr val="195057"/>
                  </a:solidFill>
                  <a:latin typeface="Arial" pitchFamily="34" charset="0"/>
                  <a:ea typeface="+mn-ea"/>
                </a:rPr>
                <a:t>Desenvolvimento Econômico</a:t>
              </a:r>
            </a:p>
          </p:txBody>
        </p:sp>
        <p:pic>
          <p:nvPicPr>
            <p:cNvPr id="46110" name="Picture 30"/>
            <p:cNvPicPr>
              <a:picLocks noChangeArrowheads="1"/>
            </p:cNvPicPr>
            <p:nvPr>
              <p:custDataLst>
                <p:tags r:id="rId15"/>
              </p:custDataLst>
            </p:nvPr>
          </p:nvPicPr>
          <p:blipFill>
            <a:blip r:embed="rId39" cstate="print"/>
            <a:srcRect l="2017"/>
            <a:stretch>
              <a:fillRect/>
            </a:stretch>
          </p:blipFill>
          <p:spPr bwMode="auto">
            <a:xfrm>
              <a:off x="3454" y="1517"/>
              <a:ext cx="895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90" name="Group 49"/>
          <p:cNvGrpSpPr>
            <a:grpSpLocks/>
          </p:cNvGrpSpPr>
          <p:nvPr/>
        </p:nvGrpSpPr>
        <p:grpSpPr bwMode="auto">
          <a:xfrm>
            <a:off x="5175250" y="3482975"/>
            <a:ext cx="2181225" cy="2425700"/>
            <a:chOff x="2177" y="2194"/>
            <a:chExt cx="1374" cy="1528"/>
          </a:xfrm>
        </p:grpSpPr>
        <p:pic>
          <p:nvPicPr>
            <p:cNvPr id="46105" name="Picture 11" descr="bo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2177" y="219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Rectangl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285" y="2604"/>
              <a:ext cx="1062" cy="13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5192">
                <a:lnSpc>
                  <a:spcPct val="95000"/>
                </a:lnSpc>
                <a:defRPr/>
              </a:pPr>
              <a:r>
                <a:rPr lang="pt-BR" sz="1500" dirty="0">
                  <a:solidFill>
                    <a:srgbClr val="195057"/>
                  </a:solidFill>
                  <a:latin typeface="Arial" pitchFamily="34" charset="0"/>
                  <a:ea typeface="+mn-ea"/>
                </a:rPr>
                <a:t>Cultura</a:t>
              </a:r>
            </a:p>
          </p:txBody>
        </p:sp>
        <p:pic>
          <p:nvPicPr>
            <p:cNvPr id="46107" name="Picture 31"/>
            <p:cNvPicPr>
              <a:picLocks noChangeArrowheads="1"/>
            </p:cNvPicPr>
            <p:nvPr>
              <p:custDataLst>
                <p:tags r:id="rId12"/>
              </p:custDataLst>
            </p:nvPr>
          </p:nvPicPr>
          <p:blipFill>
            <a:blip r:embed="rId40" cstate="print"/>
            <a:srcRect l="1428" t="3062" r="2080" b="11162"/>
            <a:stretch>
              <a:fillRect/>
            </a:stretch>
          </p:blipFill>
          <p:spPr bwMode="auto">
            <a:xfrm>
              <a:off x="2371" y="2951"/>
              <a:ext cx="90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91" name="Group 47"/>
          <p:cNvGrpSpPr>
            <a:grpSpLocks/>
          </p:cNvGrpSpPr>
          <p:nvPr/>
        </p:nvGrpSpPr>
        <p:grpSpPr bwMode="auto">
          <a:xfrm>
            <a:off x="1736725" y="3482975"/>
            <a:ext cx="2181225" cy="2425700"/>
            <a:chOff x="4343" y="2194"/>
            <a:chExt cx="1374" cy="1528"/>
          </a:xfrm>
        </p:grpSpPr>
        <p:pic>
          <p:nvPicPr>
            <p:cNvPr id="46101" name="Picture 13" descr="bo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4343" y="219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102" name="Group 46"/>
            <p:cNvGrpSpPr>
              <a:grpSpLocks/>
            </p:cNvGrpSpPr>
            <p:nvPr/>
          </p:nvGrpSpPr>
          <p:grpSpPr bwMode="auto">
            <a:xfrm>
              <a:off x="4484" y="2440"/>
              <a:ext cx="969" cy="1088"/>
              <a:chOff x="4484" y="2440"/>
              <a:chExt cx="969" cy="1088"/>
            </a:xfrm>
          </p:grpSpPr>
          <p:sp>
            <p:nvSpPr>
              <p:cNvPr id="46103" name="Rectangle 2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4484" y="2440"/>
                <a:ext cx="969" cy="41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893763">
                  <a:lnSpc>
                    <a:spcPct val="95000"/>
                  </a:lnSpc>
                </a:pPr>
                <a:r>
                  <a:rPr lang="pt-BR" sz="1500">
                    <a:solidFill>
                      <a:srgbClr val="195057"/>
                    </a:solidFill>
                  </a:rPr>
                  <a:t>Gestão e Finanças Públicas</a:t>
                </a:r>
              </a:p>
            </p:txBody>
          </p:sp>
          <p:pic>
            <p:nvPicPr>
              <p:cNvPr id="46104" name="Picture 32"/>
              <p:cNvPicPr>
                <a:picLocks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41" cstate="print"/>
              <a:srcRect b="9819"/>
              <a:stretch>
                <a:fillRect/>
              </a:stretch>
            </p:blipFill>
            <p:spPr bwMode="auto">
              <a:xfrm>
                <a:off x="4537" y="2951"/>
                <a:ext cx="907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6092" name="Group 50"/>
          <p:cNvGrpSpPr>
            <a:grpSpLocks/>
          </p:cNvGrpSpPr>
          <p:nvPr/>
        </p:nvGrpSpPr>
        <p:grpSpPr bwMode="auto">
          <a:xfrm>
            <a:off x="3455988" y="3482975"/>
            <a:ext cx="2181225" cy="2425700"/>
            <a:chOff x="11" y="2194"/>
            <a:chExt cx="1374" cy="1528"/>
          </a:xfrm>
        </p:grpSpPr>
        <p:pic>
          <p:nvPicPr>
            <p:cNvPr id="46098" name="Picture 9" descr="bo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11" y="219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Rectangle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176" y="2536"/>
              <a:ext cx="961" cy="27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895192">
                <a:lnSpc>
                  <a:spcPct val="95000"/>
                </a:lnSpc>
                <a:defRPr/>
              </a:pPr>
              <a:r>
                <a:rPr lang="pt-BR" sz="1500" dirty="0">
                  <a:latin typeface="Arial" pitchFamily="34" charset="0"/>
                  <a:ea typeface="+mn-ea"/>
                </a:rPr>
                <a:t>Meio Ambiente e Sustentabilidade</a:t>
              </a:r>
            </a:p>
          </p:txBody>
        </p:sp>
        <p:pic>
          <p:nvPicPr>
            <p:cNvPr id="46100" name="Picture 33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42" cstate="print"/>
            <a:srcRect t="13483"/>
            <a:stretch>
              <a:fillRect/>
            </a:stretch>
          </p:blipFill>
          <p:spPr bwMode="auto">
            <a:xfrm>
              <a:off x="210" y="2951"/>
              <a:ext cx="90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93" name="Group 53"/>
          <p:cNvGrpSpPr>
            <a:grpSpLocks/>
          </p:cNvGrpSpPr>
          <p:nvPr/>
        </p:nvGrpSpPr>
        <p:grpSpPr bwMode="auto">
          <a:xfrm>
            <a:off x="1736725" y="1387475"/>
            <a:ext cx="2181225" cy="2425700"/>
            <a:chOff x="1094" y="874"/>
            <a:chExt cx="1374" cy="1528"/>
          </a:xfrm>
        </p:grpSpPr>
        <p:pic>
          <p:nvPicPr>
            <p:cNvPr id="46094" name="Picture 5" descr="bo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3" cstate="print"/>
            <a:srcRect l="50505" t="23856" r="30429" b="40033"/>
            <a:stretch>
              <a:fillRect/>
            </a:stretch>
          </p:blipFill>
          <p:spPr bwMode="auto">
            <a:xfrm>
              <a:off x="1094" y="874"/>
              <a:ext cx="1374" cy="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095" name="Group 52"/>
            <p:cNvGrpSpPr>
              <a:grpSpLocks/>
            </p:cNvGrpSpPr>
            <p:nvPr/>
          </p:nvGrpSpPr>
          <p:grpSpPr bwMode="auto">
            <a:xfrm>
              <a:off x="1244" y="1205"/>
              <a:ext cx="961" cy="1003"/>
              <a:chOff x="1244" y="1205"/>
              <a:chExt cx="961" cy="1003"/>
            </a:xfrm>
          </p:grpSpPr>
          <p:sp>
            <p:nvSpPr>
              <p:cNvPr id="46096" name="Rectangle 14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1244" y="1205"/>
                <a:ext cx="961" cy="13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defTabSz="893763">
                  <a:lnSpc>
                    <a:spcPct val="95000"/>
                  </a:lnSpc>
                </a:pPr>
                <a:r>
                  <a:rPr lang="pt-BR" sz="1500">
                    <a:solidFill>
                      <a:srgbClr val="195057"/>
                    </a:solidFill>
                  </a:rPr>
                  <a:t>Educação</a:t>
                </a:r>
              </a:p>
            </p:txBody>
          </p:sp>
          <p:pic>
            <p:nvPicPr>
              <p:cNvPr id="46097" name="Picture 34"/>
              <p:cNvPicPr>
                <a:picLocks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1295" y="1517"/>
                <a:ext cx="895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05469CE0-319B-4B60-83E2-3E4F3D0C480B}" type="slidenum">
              <a:rPr lang="en-US" sz="1000">
                <a:solidFill>
                  <a:schemeClr val="bg1"/>
                </a:solidFill>
              </a:rPr>
              <a:pPr/>
              <a:t>31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52" name="Título 30"/>
          <p:cNvSpPr txBox="1">
            <a:spLocks/>
          </p:cNvSpPr>
          <p:nvPr/>
        </p:nvSpPr>
        <p:spPr bwMode="auto">
          <a:xfrm>
            <a:off x="320675" y="160338"/>
            <a:ext cx="8313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PRAGMATISMO FOI OBSERVADO ATRAVÉS DE UM NÚMERO RESTRITO DE METAS E INICIATIVAS ESTRATÉGICAS, COMO AS MELHORES PRÁTICAS</a:t>
            </a:r>
          </a:p>
        </p:txBody>
      </p:sp>
      <p:sp>
        <p:nvSpPr>
          <p:cNvPr id="4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638" y="998538"/>
            <a:ext cx="8374062" cy="5262562"/>
          </a:xfrm>
          <a:prstGeom prst="rect">
            <a:avLst/>
          </a:prstGeom>
          <a:solidFill>
            <a:schemeClr val="bg1">
              <a:alpha val="32941"/>
            </a:schemeClr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pPr>
              <a:defRPr/>
            </a:pPr>
            <a:endParaRPr lang="pt-BR" sz="15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aphicFrame>
        <p:nvGraphicFramePr>
          <p:cNvPr id="2050" name="Objeto 1"/>
          <p:cNvGraphicFramePr>
            <a:graphicFrameLocks noChangeAspect="1"/>
          </p:cNvGraphicFramePr>
          <p:nvPr/>
        </p:nvGraphicFramePr>
        <p:xfrm>
          <a:off x="395288" y="1571625"/>
          <a:ext cx="8132762" cy="4324350"/>
        </p:xfrm>
        <a:graphic>
          <a:graphicData uri="http://schemas.openxmlformats.org/presentationml/2006/ole">
            <p:oleObj spid="_x0000_s2050" name="Planilha" r:id="rId5" imgW="8919661" imgH="4572043" progId="Excel.Shee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C4C224CB-2ACC-448A-9D88-18E5FEDACEAE}" type="slidenum">
              <a:rPr lang="en-US" sz="1000">
                <a:solidFill>
                  <a:schemeClr val="bg1"/>
                </a:solidFill>
              </a:rPr>
              <a:pPr/>
              <a:t>32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76" name="Título 30"/>
          <p:cNvSpPr txBox="1">
            <a:spLocks/>
          </p:cNvSpPr>
          <p:nvPr/>
        </p:nvSpPr>
        <p:spPr bwMode="auto">
          <a:xfrm>
            <a:off x="320675" y="160338"/>
            <a:ext cx="8313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ORÇAMENTO TOTAL FOI ANALISADO E CONSIDERADO SUSTENTÁVEL NO VALOR DE R$ 38,6 BILHÕES, DOS QUAIS MAIS DE 30% SERÃO OBTIDOS DE FONTES EXTERNAS </a:t>
            </a:r>
          </a:p>
        </p:txBody>
      </p:sp>
      <p:grpSp>
        <p:nvGrpSpPr>
          <p:cNvPr id="3077" name="Grupo 1"/>
          <p:cNvGrpSpPr>
            <a:grpSpLocks/>
          </p:cNvGrpSpPr>
          <p:nvPr/>
        </p:nvGrpSpPr>
        <p:grpSpPr bwMode="auto">
          <a:xfrm>
            <a:off x="304800" y="1296988"/>
            <a:ext cx="8213725" cy="4970462"/>
            <a:chOff x="304800" y="1296988"/>
            <a:chExt cx="8213725" cy="4970462"/>
          </a:xfrm>
        </p:grpSpPr>
        <p:sp>
          <p:nvSpPr>
            <p:cNvPr id="7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04800" y="1296988"/>
              <a:ext cx="8213725" cy="497046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graphicFrame>
          <p:nvGraphicFramePr>
            <p:cNvPr id="3074" name="Object 6"/>
            <p:cNvGraphicFramePr>
              <a:graphicFrameLocks/>
            </p:cNvGraphicFramePr>
            <p:nvPr/>
          </p:nvGraphicFramePr>
          <p:xfrm>
            <a:off x="3089307" y="1695482"/>
            <a:ext cx="4795774" cy="4519549"/>
          </p:xfrm>
          <a:graphic>
            <a:graphicData uri="http://schemas.openxmlformats.org/presentationml/2006/ole">
              <p:oleObj spid="_x0000_s3074" r:id="rId50" imgW="4791871" imgH="4523624" progId="Excel.Sheet.8">
                <p:embed/>
              </p:oleObj>
            </a:graphicData>
          </a:graphic>
        </p:graphicFrame>
        <p:sp useBgFill="1">
          <p:nvSpPr>
            <p:cNvPr id="9" name="Freeform 58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7543800" y="1855788"/>
              <a:ext cx="166688" cy="406400"/>
            </a:xfrm>
            <a:custGeom>
              <a:avLst/>
              <a:gdLst>
                <a:gd name="T0" fmla="*/ 2147483647 w 105"/>
                <a:gd name="T1" fmla="*/ 0 h 256"/>
                <a:gd name="T2" fmla="*/ 2147483647 w 105"/>
                <a:gd name="T3" fmla="*/ 2147483647 h 256"/>
                <a:gd name="T4" fmla="*/ 0 w 105"/>
                <a:gd name="T5" fmla="*/ 2147483647 h 256"/>
                <a:gd name="T6" fmla="*/ 2147483647 w 105"/>
                <a:gd name="T7" fmla="*/ 0 h 256"/>
                <a:gd name="T8" fmla="*/ 2147483647 w 105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56"/>
                <a:gd name="T17" fmla="*/ 105 w 105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56">
                  <a:moveTo>
                    <a:pt x="104" y="0"/>
                  </a:moveTo>
                  <a:lnTo>
                    <a:pt x="36" y="255"/>
                  </a:lnTo>
                  <a:lnTo>
                    <a:pt x="0" y="255"/>
                  </a:lnTo>
                  <a:lnTo>
                    <a:pt x="68" y="0"/>
                  </a:lnTo>
                  <a:lnTo>
                    <a:pt x="104" y="0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0" name="Freeform 57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600950" y="1855788"/>
              <a:ext cx="109538" cy="406400"/>
            </a:xfrm>
            <a:custGeom>
              <a:avLst/>
              <a:gdLst>
                <a:gd name="T0" fmla="*/ 2147483647 w 69"/>
                <a:gd name="T1" fmla="*/ 0 h 256"/>
                <a:gd name="T2" fmla="*/ 0 w 69"/>
                <a:gd name="T3" fmla="*/ 2147483647 h 256"/>
                <a:gd name="T4" fmla="*/ 0 60000 65536"/>
                <a:gd name="T5" fmla="*/ 0 60000 65536"/>
                <a:gd name="T6" fmla="*/ 0 w 69"/>
                <a:gd name="T7" fmla="*/ 0 h 256"/>
                <a:gd name="T8" fmla="*/ 69 w 69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9" h="256">
                  <a:moveTo>
                    <a:pt x="68" y="0"/>
                  </a:moveTo>
                  <a:lnTo>
                    <a:pt x="0" y="25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1" name="Freeform 56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7543800" y="1855788"/>
              <a:ext cx="109538" cy="406400"/>
            </a:xfrm>
            <a:custGeom>
              <a:avLst/>
              <a:gdLst>
                <a:gd name="T0" fmla="*/ 2147483647 w 69"/>
                <a:gd name="T1" fmla="*/ 0 h 256"/>
                <a:gd name="T2" fmla="*/ 0 w 69"/>
                <a:gd name="T3" fmla="*/ 2147483647 h 256"/>
                <a:gd name="T4" fmla="*/ 0 60000 65536"/>
                <a:gd name="T5" fmla="*/ 0 60000 65536"/>
                <a:gd name="T6" fmla="*/ 0 w 69"/>
                <a:gd name="T7" fmla="*/ 0 h 256"/>
                <a:gd name="T8" fmla="*/ 69 w 69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9" h="256">
                  <a:moveTo>
                    <a:pt x="68" y="0"/>
                  </a:moveTo>
                  <a:lnTo>
                    <a:pt x="0" y="25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12" name="Rectangle 6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424363" y="2363788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5192" eaLnBrk="0" hangingPunct="0">
                <a:buClr>
                  <a:srgbClr val="195057"/>
                </a:buClr>
                <a:defRPr/>
              </a:pP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4,0</a:t>
              </a:r>
            </a:p>
          </p:txBody>
        </p:sp>
        <p:sp>
          <p:nvSpPr>
            <p:cNvPr id="3087" name="Rectangle 6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537450" y="2363788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4827983B-5999-4174-A64B-84B16D0F28BF}" type="datetime'''''''''6'''''''',''''''''7''''''''''''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6,7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" name="Rectangle 2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9588" y="4892675"/>
              <a:ext cx="14319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5192" eaLnBrk="0" hangingPunct="0">
                <a:buClr>
                  <a:srgbClr val="195057"/>
                </a:buClr>
                <a:defRPr/>
              </a:pPr>
              <a:r>
                <a:rPr lang="en-US" sz="15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Desenvolvimento</a:t>
              </a: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 Social</a:t>
              </a:r>
            </a:p>
          </p:txBody>
        </p:sp>
        <p:sp>
          <p:nvSpPr>
            <p:cNvPr id="3089" name="Rectangle 2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005263" y="4892675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6AE0F2E8-04D0-4F63-8E79-07A1A118ED56}" type="datetime'''''''''''''''''''''''''''''''''''1'''''''''',''''''''1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1,1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0" name="Rectangle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90913" y="4892675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F68458E7-231E-4B75-BF48-37E04F128A95}" type="datetime'1'''''''',''''''''''''''''''''''''''1''''''''''''''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1,1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1" name="Rectangle 2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9588" y="4473575"/>
              <a:ext cx="22082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79BF3BE8-BFD4-4738-8E6F-2347AF215FEE}" type="datetime'Ge''s''''''tão'' ''''''e ''Fin''ança''''s P''''úb''licas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Gestão e Finanças Públicas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2" name="Rectangle 2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910138" y="4473575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FFABAF8D-E8D6-4A7C-9DF6-EF8593B04661}" type="datetime'''''''''''2'''''''''''''''''',''''''''''3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2,3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Rectangle 2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867150" y="4473575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5192" eaLnBrk="0" hangingPunct="0">
                <a:buClr>
                  <a:srgbClr val="195057"/>
                </a:buClr>
                <a:defRPr/>
              </a:pPr>
              <a:r>
                <a:rPr lang="pt-BR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2,2</a:t>
              </a:r>
            </a:p>
          </p:txBody>
        </p:sp>
        <p:sp>
          <p:nvSpPr>
            <p:cNvPr id="3094" name="Rectangle 2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600575" y="4473575"/>
              <a:ext cx="290513" cy="2127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8C340C4C-40EB-47B2-9C86-1AB4B07710DC}" type="datetime'''''''''''''''''''''''0'''',''''''''''''''''1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0,1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5" name="Rectangle 3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9588" y="4054475"/>
              <a:ext cx="23241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r>
                <a:rPr lang="en-US" sz="1500">
                  <a:solidFill>
                    <a:srgbClr val="000000"/>
                  </a:solidFill>
                  <a:cs typeface="Arial" charset="0"/>
                </a:rPr>
                <a:t>Ordem Pública e Conservação</a:t>
              </a:r>
            </a:p>
          </p:txBody>
        </p:sp>
        <p:sp>
          <p:nvSpPr>
            <p:cNvPr id="3096" name="Rectangle 3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461000" y="4054475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2153006C-F002-40C6-AF68-B63A062E6BC6}" type="datetime'''''''''''''''''''''''''''''''''''3'''''''''',''''''4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3,4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7" name="Rectangle 3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224338" y="4054475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A0070F24-77C1-491C-93E5-91CCA9E12367}" type="datetime'''3'''''''''''''''''''''''''''',''''''''''4''''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3,4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8" name="Rectangle 3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9588" y="3630613"/>
              <a:ext cx="26908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E4B312BA-7FCF-43E6-8D5B-3DC5ACB9013E}" type="datetime'Meio A''mb''''iente'''' e Sus''te''''nt''ab''i''lidade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Meio Ambiente e Sustentabilidade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99" name="Rectangle 3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0050" y="3630613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ED6BACC1-C4AB-4B4E-B76B-0D1123E0F15D}" type="datetime'''''''3'''''',''4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3,4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0" name="Rectangle 3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429000" y="3630613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2172AFBA-DADD-4EC7-86E5-B31BAD76FB28}" type="datetime'''''''''''''''''''''0'''',''''''''''9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0,9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" name="Rectangle 3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505325" y="3630613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5192" eaLnBrk="0" hangingPunct="0">
                <a:buClr>
                  <a:srgbClr val="195057"/>
                </a:buClr>
                <a:defRPr/>
              </a:pPr>
              <a:r>
                <a:rPr lang="pt-BR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2,5</a:t>
              </a:r>
            </a:p>
          </p:txBody>
        </p:sp>
        <p:sp>
          <p:nvSpPr>
            <p:cNvPr id="3102" name="Rectangle 3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9588" y="3206750"/>
              <a:ext cx="51276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381DF478-303F-43D2-87E2-94C16E58CB36}" type="datetime'''S''''''''''''''a''''''''''''''''''''''ú''''''''de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Saúde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3" name="Rectangle 3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918200" y="3206750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2575E3AC-31CB-4380-9D2D-CD04C929142D}" type="datetime'''''4'',''''''''''''''''''''''''''''1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4,1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4" name="Rectangle 1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9588" y="5740400"/>
              <a:ext cx="57150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38626120-05A1-4A43-BC79-B96E38ED35BF}" type="datetime'''''''''''C''''u''lt''''u''''''''''r''''a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Cultura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5" name="Rectangle 1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736975" y="5740400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59E1AD57-E561-4B0F-ACCA-7F890E2C9FC5}" type="datetime'''''''''''''''''''''0'''''''''''''''''',''''''6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0,6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6" name="Rectangle 1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2325" y="5740400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44B2B420-B5DD-4ACA-B7B1-276759AABBA9}" type="datetime'''''''0'''',''''''''''6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0,6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7" name="Rectangle 1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09588" y="5316538"/>
              <a:ext cx="22875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784DD59C-7691-48E4-875B-4EB5321BE508}" type="datetime'''De''''''sen''v''''''o''lvimen''to ''''E''conô''''m''''ic''o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Desenvolvimento Econômico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8" name="Rectangle 1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005263" y="5316538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A0F5859C-D9EB-413B-8000-C464998FC359}" type="datetime'''''''''0'''''''''''''''''''''''''''''''''',9''''''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0,9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09" name="Rectangle 1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414713" y="5316538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1209FD40-F11C-40D6-B5E9-6527B5D65E57}" type="datetime'0'''',''''''''''''''''''''''''''''''''''''''''''''8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0,8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0" name="Rectangle 1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695700" y="5316538"/>
              <a:ext cx="290513" cy="2127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F8BB06E3-B0A2-4DD9-8854-A8B067FBA8FA}" type="datetime'''0,''''1''''''''''''''''''''''''''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0,1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1" name="Rectangle 60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09588" y="2363788"/>
              <a:ext cx="94456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A84BA04C-ABB9-48E1-9FE3-FEEC60A5825B}" type="datetime'Tran''''''''spo''''''''r''''t''e''''''''''s''''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Transportes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2" name="Rectangle 62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6529388" y="2363788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10676F00-A626-48E2-84EF-4FE00477DBD5}" type="datetime'''''''''''''''''''2'''''''''''''''''''',''''''''7'''''''''''''">
                <a:rPr lang="en-US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2,7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3" name="Rectangle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100513" y="3206750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500F0F80-D946-4182-9955-AC5AB6505496}" type="datetime'''''''''''''''''3,''''''''''''''''''''''''''''0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3,0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4" name="Rectangle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395913" y="3206750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DC0E9CD8-D697-4DE5-9C40-B0F37ACB1110}" type="datetime'''''''''''1,''''''''''''''''1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1,1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5" name="Rectangle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509588" y="2787650"/>
              <a:ext cx="788987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B54E968F-D3DA-4365-B19D-E42AC0C1AB7F}" type="datetime'''''''''''''''''''''E''''d''''''''''''u''''c''''''''''aç''ão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Educação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6" name="Rectangle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5908675" y="2787650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5A3A95D6-FB3B-4EA7-92AF-A1A37AB08D79}" type="datetime'4'''''',''''''1''''''''''''''''''''''''''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4,1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7" name="Rectangle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448175" y="2787650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C0D68C66-A9B2-472C-A428-CFE4811B3E36}" type="datetime'''''''4'''''''''',''''''''''''''1'''''''''''''''''''''''''''">
                <a:rPr lang="pt-BR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4,1</a:t>
              </a:fld>
              <a:endParaRPr lang="pt-BR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18" name="Rectangle 4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509588" y="1939925"/>
              <a:ext cx="218757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r>
                <a:rPr lang="en-US" sz="1500">
                  <a:solidFill>
                    <a:srgbClr val="000000"/>
                  </a:solidFill>
                  <a:cs typeface="Arial" charset="0"/>
                </a:rPr>
                <a:t>Habitação e Urbanização</a:t>
              </a:r>
            </a:p>
          </p:txBody>
        </p:sp>
        <p:sp>
          <p:nvSpPr>
            <p:cNvPr id="3119" name="Rectangle 4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756525" y="1939925"/>
              <a:ext cx="3889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CCDC30DF-3317-46B3-995B-C170D97A3145}" type="datetime'''''''''''''12'''''',''''''''0'''''''''''''''''''''''">
                <a:rPr lang="en-US" sz="15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12,0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4543425" y="1939925"/>
              <a:ext cx="2905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5192" eaLnBrk="0" hangingPunct="0">
                <a:buClr>
                  <a:srgbClr val="195057"/>
                </a:buClr>
                <a:defRPr/>
              </a:pPr>
              <a:r>
                <a:rPr lang="pt-BR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4,5</a:t>
              </a:r>
            </a:p>
          </p:txBody>
        </p:sp>
        <p:sp>
          <p:nvSpPr>
            <p:cNvPr id="3121" name="Rectangle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6757988" y="1939925"/>
              <a:ext cx="29051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2225" tIns="0" rIns="22225" bIns="0" anchor="ctr"/>
            <a:lstStyle/>
            <a:p>
              <a:pPr algn="ctr" defTabSz="893763" eaLnBrk="0" hangingPunct="0">
                <a:buClr>
                  <a:srgbClr val="195057"/>
                </a:buClr>
              </a:pPr>
              <a:fld id="{0CB570AD-581B-46DE-B7B6-B388EDC7426A}" type="datetime'''''''''''''''7'',''''''''5'''''''''">
                <a:rPr lang="en-US" sz="1500">
                  <a:solidFill>
                    <a:srgbClr val="000000"/>
                  </a:solidFill>
                  <a:cs typeface="Arial" charset="0"/>
                </a:rPr>
                <a:pPr algn="ctr" defTabSz="893763" eaLnBrk="0" hangingPunct="0">
                  <a:buClr>
                    <a:srgbClr val="195057"/>
                  </a:buClr>
                </a:pPr>
                <a:t>7,5</a:t>
              </a:fld>
              <a:endParaRPr lang="en-US" sz="15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22" name="Rectangle 52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485063" y="1387475"/>
              <a:ext cx="877887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F70AF2DB-1AE5-42D9-B44E-E8AE2868258A}" type="datetime'''Fo''''''''n''''''te''s'' ''''p''r''ó''''p''''''r''i''as'">
                <a:rPr lang="en-US" sz="10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Fontes próprias</a:t>
              </a:fld>
              <a:endParaRPr lang="en-US" sz="10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23" name="Rectangle 53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7485063" y="1628775"/>
              <a:ext cx="904875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defTabSz="893763" eaLnBrk="0" hangingPunct="0">
                <a:buClr>
                  <a:srgbClr val="195057"/>
                </a:buClr>
              </a:pPr>
              <a:fld id="{2D9F07F8-253A-4913-B4D6-50F4560BC258}" type="datetime'F''''ont''e''''''s ''ex''''t''e''r''''n''''''''a''s'">
                <a:rPr lang="en-US" sz="1000">
                  <a:solidFill>
                    <a:srgbClr val="000000"/>
                  </a:solidFill>
                  <a:cs typeface="Arial" charset="0"/>
                </a:rPr>
                <a:pPr defTabSz="893763" eaLnBrk="0" hangingPunct="0">
                  <a:buClr>
                    <a:srgbClr val="195057"/>
                  </a:buClr>
                </a:pPr>
                <a:t>Fontes externas</a:t>
              </a:fld>
              <a:endParaRPr lang="en-US" sz="10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" name="McK 3. Unit of measur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8150" y="987425"/>
            <a:ext cx="1866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95192">
              <a:defRPr/>
            </a:pPr>
            <a:r>
              <a:rPr lang="pt-BR" sz="1400" dirty="0">
                <a:solidFill>
                  <a:srgbClr val="808080"/>
                </a:solidFill>
                <a:latin typeface="Arial" pitchFamily="34" charset="0"/>
                <a:ea typeface="+mn-ea"/>
              </a:rPr>
              <a:t>2012-2016</a:t>
            </a:r>
            <a:r>
              <a:rPr lang="pt-BR" sz="1400" baseline="30000" dirty="0">
                <a:solidFill>
                  <a:srgbClr val="808080"/>
                </a:solidFill>
                <a:latin typeface="Arial" pitchFamily="34" charset="0"/>
                <a:ea typeface="+mn-ea"/>
              </a:rPr>
              <a:t>1</a:t>
            </a:r>
            <a:r>
              <a:rPr lang="pt-BR" sz="1400" dirty="0">
                <a:solidFill>
                  <a:srgbClr val="808080"/>
                </a:solidFill>
                <a:latin typeface="Arial" pitchFamily="34" charset="0"/>
                <a:ea typeface="+mn-ea"/>
              </a:rPr>
              <a:t>, R$ bilhões</a:t>
            </a:r>
          </a:p>
        </p:txBody>
      </p:sp>
      <p:sp>
        <p:nvSpPr>
          <p:cNvPr id="3079" name="McK 4. Footnote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063" y="6373813"/>
            <a:ext cx="49847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103188" indent="-103188" defTabSz="893763"/>
            <a:r>
              <a:rPr lang="pt-BR" sz="800">
                <a:solidFill>
                  <a:srgbClr val="000000"/>
                </a:solidFill>
              </a:rPr>
              <a:t>1 Orçamento contempla também o ano de 2012, uma vez que a partir deste ano as iniciativas estratégicas serão implementadas e seus resultados monitorados</a:t>
            </a:r>
          </a:p>
        </p:txBody>
      </p:sp>
      <p:sp>
        <p:nvSpPr>
          <p:cNvPr id="59" name="Rectangle 5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46938" y="1389063"/>
            <a:ext cx="136525" cy="136525"/>
          </a:xfrm>
          <a:prstGeom prst="rect">
            <a:avLst/>
          </a:prstGeom>
          <a:solidFill>
            <a:srgbClr val="85ACB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500" kern="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0" name="Rectangle 5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46938" y="1630363"/>
            <a:ext cx="136525" cy="136525"/>
          </a:xfrm>
          <a:prstGeom prst="rect">
            <a:avLst/>
          </a:prstGeom>
          <a:solidFill>
            <a:srgbClr val="6EAC97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500" kern="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F6A72AB7-F566-49B8-9439-C2FDDB4E4C51}" type="slidenum">
              <a:rPr lang="en-US" sz="1000">
                <a:solidFill>
                  <a:schemeClr val="bg1"/>
                </a:solidFill>
              </a:rPr>
              <a:pPr/>
              <a:t>33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107" name="Título 30"/>
          <p:cNvSpPr txBox="1">
            <a:spLocks/>
          </p:cNvSpPr>
          <p:nvPr/>
        </p:nvSpPr>
        <p:spPr bwMode="auto">
          <a:xfrm>
            <a:off x="320675" y="160338"/>
            <a:ext cx="8313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A OUSADIA FOI FOMENTADA NO DESENVOLVIMENTO DAS METAS ESTRATÉGICAS, TENDO EM VISTA A AMBIÇÃO CONTIDA NA VISÃO 2030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7363" y="795338"/>
            <a:ext cx="7773987" cy="54244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pPr algn="ctr" defTabSz="976141">
              <a:defRPr/>
            </a:pPr>
            <a:endParaRPr lang="pt-BR" sz="1500" dirty="0">
              <a:solidFill>
                <a:srgbClr val="FFFFFF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47109" name="Group 4"/>
          <p:cNvGrpSpPr>
            <a:grpSpLocks/>
          </p:cNvGrpSpPr>
          <p:nvPr/>
        </p:nvGrpSpPr>
        <p:grpSpPr bwMode="auto">
          <a:xfrm>
            <a:off x="798513" y="1382713"/>
            <a:ext cx="3357562" cy="276225"/>
            <a:chOff x="1011" y="1016"/>
            <a:chExt cx="2971" cy="175"/>
          </a:xfrm>
        </p:grpSpPr>
        <p:cxnSp>
          <p:nvCxnSpPr>
            <p:cNvPr id="47119" name="AutoShape 249"/>
            <p:cNvCxnSpPr>
              <a:cxnSpLocks noChangeShapeType="1"/>
              <a:stCxn id="47120" idx="4"/>
              <a:endCxn id="47120" idx="6"/>
            </p:cNvCxnSpPr>
            <p:nvPr/>
          </p:nvCxnSpPr>
          <p:spPr bwMode="auto">
            <a:xfrm rot="16200000" flipH="1">
              <a:off x="2496" y="-294"/>
              <a:ext cx="1" cy="29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7120" name="AutoShape 250"/>
            <p:cNvSpPr>
              <a:spLocks noChangeArrowheads="1"/>
            </p:cNvSpPr>
            <p:nvPr/>
          </p:nvSpPr>
          <p:spPr bwMode="auto">
            <a:xfrm>
              <a:off x="1011" y="1016"/>
              <a:ext cx="2970" cy="17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9542" anchor="b">
              <a:spAutoFit/>
            </a:bodyPr>
            <a:lstStyle/>
            <a:p>
              <a:pPr algn="ctr" defTabSz="974725"/>
              <a:r>
                <a:rPr lang="pt-BR" sz="1600" b="1">
                  <a:solidFill>
                    <a:srgbClr val="000000"/>
                  </a:solidFill>
                </a:rPr>
                <a:t>Meta Estratégica</a:t>
              </a:r>
              <a:endParaRPr lang="pt-BR" sz="1600" b="1">
                <a:solidFill>
                  <a:srgbClr val="808080"/>
                </a:solidFill>
              </a:endParaRPr>
            </a:p>
          </p:txBody>
        </p:sp>
      </p:grpSp>
      <p:sp>
        <p:nvSpPr>
          <p:cNvPr id="47110" name="Rectangle 28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3113" y="1701800"/>
            <a:ext cx="348615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Cobertura do Saúde da Família* 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Notas médias anos inicial e final IDEB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Redução de área de favelas*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Domicílios urbanizados Morar Carioca*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Capacidade de investimento no orçamento total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Atendimentos ao Cidadão por ano em canais remotos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Mortalidade infantil por 1000 nascidos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  <a:buFont typeface="Arial" charset="0"/>
              <a:buChar char="▪"/>
            </a:pPr>
            <a:r>
              <a:rPr lang="pt-BR" sz="1500">
                <a:solidFill>
                  <a:srgbClr val="000000"/>
                </a:solidFill>
              </a:rPr>
              <a:t>Redução taxa acidentes com vítimas no trânsito</a:t>
            </a:r>
          </a:p>
          <a:p>
            <a:pPr marL="204788" lvl="1" indent="-203200" defTabSz="955675" eaLnBrk="0" hangingPunct="0">
              <a:spcAft>
                <a:spcPct val="80000"/>
              </a:spcAft>
              <a:buClr>
                <a:srgbClr val="195057"/>
              </a:buClr>
              <a:buSzPct val="125000"/>
            </a:pPr>
            <a:r>
              <a:rPr lang="pt-BR" sz="1500">
                <a:solidFill>
                  <a:srgbClr val="000000"/>
                </a:solidFill>
              </a:rPr>
              <a:t>	</a:t>
            </a:r>
            <a:r>
              <a:rPr lang="pt-BR" sz="1000">
                <a:solidFill>
                  <a:srgbClr val="000000"/>
                </a:solidFill>
              </a:rPr>
              <a:t>* cumulativos</a:t>
            </a:r>
            <a:r>
              <a:rPr lang="pt-BR" sz="15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47111" name="Rectangle 28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92625" y="1739900"/>
            <a:ext cx="116998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>
            <a:spAutoFit/>
          </a:bodyPr>
          <a:lstStyle/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35%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5,1 e 4,3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3,5%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70 mil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10%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1,2 milhão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12,2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10%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endParaRPr lang="pt-BR" sz="1500">
              <a:solidFill>
                <a:srgbClr val="000000"/>
              </a:solidFill>
            </a:endParaRPr>
          </a:p>
        </p:txBody>
      </p:sp>
      <p:sp>
        <p:nvSpPr>
          <p:cNvPr id="47112" name="Rectangle 28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07113" y="1739900"/>
            <a:ext cx="1127125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Ctr="1">
            <a:spAutoFit/>
          </a:bodyPr>
          <a:lstStyle/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70%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6,0 e 5,0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5,0%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156 mil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15%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>3,5 milhões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9,8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r>
              <a:rPr lang="pt-BR" sz="1500">
                <a:solidFill>
                  <a:srgbClr val="000000"/>
                </a:solidFill>
              </a:rPr>
              <a:t>15%</a:t>
            </a:r>
          </a:p>
          <a:p>
            <a:pPr marL="341313" indent="-341313" algn="r" defTabSz="955675" eaLnBrk="0" hangingPunct="0">
              <a:spcAft>
                <a:spcPct val="80000"/>
              </a:spcAft>
              <a:buClr>
                <a:srgbClr val="195057"/>
              </a:buClr>
            </a:pPr>
            <a:r>
              <a:rPr lang="pt-BR" sz="1500">
                <a:solidFill>
                  <a:srgbClr val="000000"/>
                </a:solidFill>
              </a:rPr>
              <a:t/>
            </a:r>
            <a:br>
              <a:rPr lang="pt-BR" sz="1500">
                <a:solidFill>
                  <a:srgbClr val="000000"/>
                </a:solidFill>
              </a:rPr>
            </a:br>
            <a:endParaRPr lang="pt-BR" sz="1500">
              <a:solidFill>
                <a:srgbClr val="000000"/>
              </a:solidFill>
            </a:endParaRPr>
          </a:p>
        </p:txBody>
      </p:sp>
      <p:grpSp>
        <p:nvGrpSpPr>
          <p:cNvPr id="47113" name="Group 4"/>
          <p:cNvGrpSpPr>
            <a:grpSpLocks/>
          </p:cNvGrpSpPr>
          <p:nvPr/>
        </p:nvGrpSpPr>
        <p:grpSpPr bwMode="auto">
          <a:xfrm>
            <a:off x="4622800" y="1406525"/>
            <a:ext cx="1289050" cy="276225"/>
            <a:chOff x="4041" y="943"/>
            <a:chExt cx="2972" cy="148"/>
          </a:xfrm>
        </p:grpSpPr>
        <p:cxnSp>
          <p:nvCxnSpPr>
            <p:cNvPr id="47117" name="AutoShape 249"/>
            <p:cNvCxnSpPr>
              <a:cxnSpLocks noChangeShapeType="1"/>
              <a:stCxn id="15" idx="4"/>
              <a:endCxn id="15" idx="6"/>
            </p:cNvCxnSpPr>
            <p:nvPr/>
          </p:nvCxnSpPr>
          <p:spPr bwMode="auto">
            <a:xfrm rot="16200000" flipH="1">
              <a:off x="5527" y="-394"/>
              <a:ext cx="1" cy="29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5" name="AutoShape 250"/>
            <p:cNvSpPr>
              <a:spLocks noChangeArrowheads="1"/>
            </p:cNvSpPr>
            <p:nvPr/>
          </p:nvSpPr>
          <p:spPr bwMode="auto">
            <a:xfrm>
              <a:off x="4041" y="943"/>
              <a:ext cx="2968" cy="14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9542" anchor="b">
              <a:spAutoFit/>
            </a:bodyPr>
            <a:lstStyle/>
            <a:p>
              <a:pPr algn="ctr" defTabSz="976141">
                <a:defRPr/>
              </a:pPr>
              <a:r>
                <a:rPr lang="pt-BR" sz="16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2009-2012</a:t>
              </a:r>
              <a:endParaRPr lang="pt-BR" sz="1600" b="1" dirty="0">
                <a:solidFill>
                  <a:srgbClr val="80808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7114" name="Group 4"/>
          <p:cNvGrpSpPr>
            <a:grpSpLocks/>
          </p:cNvGrpSpPr>
          <p:nvPr/>
        </p:nvGrpSpPr>
        <p:grpSpPr bwMode="auto">
          <a:xfrm>
            <a:off x="6226175" y="1406525"/>
            <a:ext cx="1289050" cy="276225"/>
            <a:chOff x="4041" y="943"/>
            <a:chExt cx="2972" cy="148"/>
          </a:xfrm>
        </p:grpSpPr>
        <p:cxnSp>
          <p:nvCxnSpPr>
            <p:cNvPr id="47115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 rot="16200000" flipH="1">
              <a:off x="5527" y="-394"/>
              <a:ext cx="1" cy="29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4041" y="943"/>
              <a:ext cx="2968" cy="14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9542" anchor="b">
              <a:spAutoFit/>
            </a:bodyPr>
            <a:lstStyle/>
            <a:p>
              <a:pPr algn="ctr" defTabSz="976141">
                <a:defRPr/>
              </a:pPr>
              <a:r>
                <a:rPr lang="pt-BR" sz="1600" b="1" dirty="0">
                  <a:solidFill>
                    <a:srgbClr val="000000"/>
                  </a:solidFill>
                  <a:latin typeface="Arial" pitchFamily="34" charset="0"/>
                  <a:ea typeface="+mn-ea"/>
                </a:rPr>
                <a:t>2013-2016</a:t>
              </a:r>
              <a:endParaRPr lang="pt-BR" sz="1600" b="1" dirty="0">
                <a:solidFill>
                  <a:srgbClr val="808080"/>
                </a:solidFill>
                <a:latin typeface="Arial" pitchFamily="34" charset="0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219124D2-A779-4F0D-841F-61995F3A1A9B}" type="slidenum">
              <a:rPr lang="en-US" sz="1000">
                <a:solidFill>
                  <a:schemeClr val="bg1"/>
                </a:solidFill>
              </a:rPr>
              <a:pPr/>
              <a:t>34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131" name="Título 30"/>
          <p:cNvSpPr txBox="1">
            <a:spLocks/>
          </p:cNvSpPr>
          <p:nvPr/>
        </p:nvSpPr>
        <p:spPr bwMode="auto">
          <a:xfrm>
            <a:off x="320675" y="160338"/>
            <a:ext cx="83137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15 INICIATIVAS ESTRATÉGICAS ESTÃO DIRETAMENTE LIGADAS AO LEGADO OLÍMPICO</a:t>
            </a: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119063" y="1000125"/>
            <a:ext cx="2790825" cy="1155700"/>
            <a:chOff x="75" y="630"/>
            <a:chExt cx="1758" cy="728"/>
          </a:xfrm>
        </p:grpSpPr>
        <p:sp>
          <p:nvSpPr>
            <p:cNvPr id="48177" name="Rectangle 28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12" y="665"/>
              <a:ext cx="1684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Saúde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Saúde Presente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Reestruturação do atendimento de urgência e emergência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Desospitalização - PADI e leitos de retaguarda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Saúde Inteligente</a:t>
              </a:r>
            </a:p>
          </p:txBody>
        </p:sp>
        <p:sp>
          <p:nvSpPr>
            <p:cNvPr id="21" name="Rectangle 6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75" y="630"/>
              <a:ext cx="1758" cy="72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3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19063" y="2212975"/>
            <a:ext cx="2790825" cy="1127125"/>
            <a:chOff x="75" y="1236"/>
            <a:chExt cx="1758" cy="710"/>
          </a:xfrm>
        </p:grpSpPr>
        <p:sp>
          <p:nvSpPr>
            <p:cNvPr id="48175" name="Rectangle 28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12" y="1248"/>
              <a:ext cx="16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Educação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Escola Carioca em Tempo Integral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Espaço de Desenvolvimento Infantil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Reforço Escolar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Escolas do Amanhã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Criança Global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Saúde nas Escolas</a:t>
              </a:r>
            </a:p>
          </p:txBody>
        </p:sp>
        <p:sp>
          <p:nvSpPr>
            <p:cNvPr id="24" name="Rectangle 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75" y="1236"/>
              <a:ext cx="1758" cy="69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4" name="Group 10"/>
          <p:cNvGrpSpPr>
            <a:grpSpLocks/>
          </p:cNvGrpSpPr>
          <p:nvPr/>
        </p:nvGrpSpPr>
        <p:grpSpPr bwMode="auto">
          <a:xfrm>
            <a:off x="119063" y="3365500"/>
            <a:ext cx="2790825" cy="2070100"/>
            <a:chOff x="75" y="2120"/>
            <a:chExt cx="1758" cy="1304"/>
          </a:xfrm>
        </p:grpSpPr>
        <p:sp>
          <p:nvSpPr>
            <p:cNvPr id="48173" name="Rectangle 28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12" y="2129"/>
              <a:ext cx="168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Transportes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Racionalização e Integração Físico-Tarifária – Bilhete Único Carioca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Modernização da Frota de Ônibus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TransOeste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TransCarioca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TransOlímpica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TransBrasil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VLT do Centro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Projeto de Transporte Aquaviário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Tráfego Inteligente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Plano de Mobilidade Sustentável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Boa Praça</a:t>
              </a:r>
            </a:p>
          </p:txBody>
        </p:sp>
        <p:sp>
          <p:nvSpPr>
            <p:cNvPr id="28" name="Rectangle 1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75" y="2120"/>
              <a:ext cx="1758" cy="130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5" name="Group 13"/>
          <p:cNvGrpSpPr>
            <a:grpSpLocks/>
          </p:cNvGrpSpPr>
          <p:nvPr/>
        </p:nvGrpSpPr>
        <p:grpSpPr bwMode="auto">
          <a:xfrm>
            <a:off x="3032125" y="1000125"/>
            <a:ext cx="2790825" cy="1622425"/>
            <a:chOff x="75" y="3498"/>
            <a:chExt cx="1758" cy="1022"/>
          </a:xfrm>
        </p:grpSpPr>
        <p:sp>
          <p:nvSpPr>
            <p:cNvPr id="48171" name="Rectangle 28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12" y="3531"/>
              <a:ext cx="1684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Habitação e Urbanização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Morar Carioca - Urbanização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Morar Carioca - Minha Casa Minha Vida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UPP Social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Bairro Maravilha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Porto Maravilha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Parque Olímpico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Verde - Transformação da Rio Branco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Revitalização da Cidade Nova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endParaRPr lang="pt-BR" sz="1000">
                <a:solidFill>
                  <a:srgbClr val="000000"/>
                </a:solidFill>
              </a:endParaRPr>
            </a:p>
          </p:txBody>
        </p:sp>
        <p:sp>
          <p:nvSpPr>
            <p:cNvPr id="31" name="Rectangle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75" y="3498"/>
              <a:ext cx="1758" cy="93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6" name="Group 16"/>
          <p:cNvGrpSpPr>
            <a:grpSpLocks/>
          </p:cNvGrpSpPr>
          <p:nvPr/>
        </p:nvGrpSpPr>
        <p:grpSpPr bwMode="auto">
          <a:xfrm>
            <a:off x="3032125" y="2532063"/>
            <a:ext cx="2790825" cy="1196975"/>
            <a:chOff x="1910" y="630"/>
            <a:chExt cx="1758" cy="754"/>
          </a:xfrm>
        </p:grpSpPr>
        <p:sp>
          <p:nvSpPr>
            <p:cNvPr id="48169" name="Rectangle 28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967" y="673"/>
              <a:ext cx="168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Ordenamento e Conservação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em Ordem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Gestão Integrada de Vias Públicas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Conservação de Vias Especiais e Túneis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Modernização da Rede de Iluminação Pública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Acessível</a:t>
              </a:r>
            </a:p>
          </p:txBody>
        </p:sp>
        <p:sp>
          <p:nvSpPr>
            <p:cNvPr id="34" name="Rectangle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1910" y="630"/>
              <a:ext cx="1758" cy="75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7" name="Group 19"/>
          <p:cNvGrpSpPr>
            <a:grpSpLocks/>
          </p:cNvGrpSpPr>
          <p:nvPr/>
        </p:nvGrpSpPr>
        <p:grpSpPr bwMode="auto">
          <a:xfrm>
            <a:off x="3032125" y="3816350"/>
            <a:ext cx="2790825" cy="1162050"/>
            <a:chOff x="1910" y="2540"/>
            <a:chExt cx="1758" cy="732"/>
          </a:xfrm>
        </p:grpSpPr>
        <p:sp>
          <p:nvSpPr>
            <p:cNvPr id="48167" name="Rectangle 28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967" y="2570"/>
              <a:ext cx="1684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Desenvolvimento econômico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Ambiente de Negócios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da Energia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do Turismo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da Indústria Criativa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Plano de Desenvolvimento Setorial</a:t>
              </a:r>
            </a:p>
          </p:txBody>
        </p:sp>
        <p:sp>
          <p:nvSpPr>
            <p:cNvPr id="37" name="Rectangle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1910" y="2540"/>
              <a:ext cx="1758" cy="7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8" name="Group 22"/>
          <p:cNvGrpSpPr>
            <a:grpSpLocks/>
          </p:cNvGrpSpPr>
          <p:nvPr/>
        </p:nvGrpSpPr>
        <p:grpSpPr bwMode="auto">
          <a:xfrm>
            <a:off x="3032125" y="5026025"/>
            <a:ext cx="2790825" cy="1281113"/>
            <a:chOff x="1910" y="3302"/>
            <a:chExt cx="1758" cy="807"/>
          </a:xfrm>
        </p:grpSpPr>
        <p:sp>
          <p:nvSpPr>
            <p:cNvPr id="48165" name="Rectangle 28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967" y="3314"/>
              <a:ext cx="1684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Gestão e Finanças Públicas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Governo de Alto Desempenho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Cidade Inteligente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Nota Carioca 2.0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Modernização do Sistema Fiscal e Tributário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Gente de Alto Valor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Prefeitura Presente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1910" y="3302"/>
              <a:ext cx="1758" cy="7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39" name="Group 2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895975" y="1000125"/>
            <a:ext cx="2790825" cy="1154113"/>
            <a:chOff x="3887" y="651"/>
            <a:chExt cx="1758" cy="727"/>
          </a:xfrm>
        </p:grpSpPr>
        <p:sp>
          <p:nvSpPr>
            <p:cNvPr id="48163" name="Rectangle 28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961" y="680"/>
              <a:ext cx="168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Meio ambiente e sustentabilidade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Expansão do Saneamento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Controle de Enchentes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Qualidade de Águas Urbanas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da Bicicleta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Sustentável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Capital Verde</a:t>
              </a:r>
            </a:p>
          </p:txBody>
        </p:sp>
        <p:sp>
          <p:nvSpPr>
            <p:cNvPr id="43" name="Rectangle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3887" y="651"/>
              <a:ext cx="1758" cy="72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40" name="Group 2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895975" y="2232025"/>
            <a:ext cx="2790825" cy="1023938"/>
            <a:chOff x="3714" y="1656"/>
            <a:chExt cx="1758" cy="645"/>
          </a:xfrm>
        </p:grpSpPr>
        <p:sp>
          <p:nvSpPr>
            <p:cNvPr id="48161" name="Rectangle 28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51" y="1691"/>
              <a:ext cx="16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Cultura 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Revisão da rede de equipamentos culturais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Fomento à produção cultural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Pólo cultural da Zona Portuária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Patrimônio – Centro</a:t>
              </a:r>
            </a:p>
          </p:txBody>
        </p:sp>
        <p:sp>
          <p:nvSpPr>
            <p:cNvPr id="46" name="Rectangle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3714" y="1656"/>
              <a:ext cx="1758" cy="64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grpSp>
        <p:nvGrpSpPr>
          <p:cNvPr id="48141" name="Group 3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895975" y="3311525"/>
            <a:ext cx="2790825" cy="661988"/>
            <a:chOff x="3714" y="2502"/>
            <a:chExt cx="1758" cy="417"/>
          </a:xfrm>
        </p:grpSpPr>
        <p:sp>
          <p:nvSpPr>
            <p:cNvPr id="48159" name="Rectangle 28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751" y="2508"/>
              <a:ext cx="1684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341313" indent="-341313" defTabSz="893763" eaLnBrk="0" hangingPunct="0">
                <a:buClr>
                  <a:srgbClr val="195057"/>
                </a:buClr>
              </a:pPr>
              <a:r>
                <a:rPr lang="pt-BR" sz="1000">
                  <a:solidFill>
                    <a:srgbClr val="195057"/>
                  </a:solidFill>
                </a:rPr>
                <a:t>Desenvolvimento Social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Cartão Família Carioca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Atendimento Psicossocial</a:t>
              </a:r>
            </a:p>
            <a:p>
              <a:pPr marL="192088" lvl="1" indent="-190500" defTabSz="893763" eaLnBrk="0" hangingPunct="0">
                <a:buClr>
                  <a:srgbClr val="195057"/>
                </a:buClr>
                <a:buSzPct val="125000"/>
                <a:buFont typeface="Arial" charset="0"/>
                <a:buChar char="▪"/>
              </a:pPr>
              <a:r>
                <a:rPr lang="pt-BR" sz="1000">
                  <a:solidFill>
                    <a:srgbClr val="000000"/>
                  </a:solidFill>
                </a:rPr>
                <a:t>Rio em Forma Olímpico</a:t>
              </a:r>
            </a:p>
          </p:txBody>
        </p:sp>
        <p:sp>
          <p:nvSpPr>
            <p:cNvPr id="49" name="Rectangle 3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3714" y="2502"/>
              <a:ext cx="1758" cy="4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 sz="1500" dirty="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pic>
        <p:nvPicPr>
          <p:cNvPr id="48142" name="Picture 34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541463" y="2989263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35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2351088" y="3838575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Picture 36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081088" y="3994150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37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150938" y="4141788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38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238250" y="4289425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39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047750" y="4443413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Picture 40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1230313" y="4597400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9" name="Picture 41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4194175" y="1804988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0" name="Picture 42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4292600" y="1963738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1" name="Picture 43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4176713" y="2746375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2" name="Picture 44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4114800" y="3476625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3" name="Picture 45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4645025" y="4292600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4" name="Picture 46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7708900" y="1181100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5" name="Picture 47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7875588" y="1497013"/>
            <a:ext cx="168275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6" name="Picture 48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7519988" y="3778250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7" name="Picture 48" descr="Stamp-color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881393">
            <a:off x="6262688" y="4505325"/>
            <a:ext cx="1682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8" name="CaixaDeTexto 1"/>
          <p:cNvSpPr txBox="1">
            <a:spLocks noChangeArrowheads="1"/>
          </p:cNvSpPr>
          <p:nvPr/>
        </p:nvSpPr>
        <p:spPr bwMode="auto">
          <a:xfrm>
            <a:off x="6481763" y="4370388"/>
            <a:ext cx="2244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pt-BR" sz="1000" b="1">
                <a:solidFill>
                  <a:srgbClr val="000000"/>
                </a:solidFill>
              </a:rPr>
              <a:t>O símbolo olímpico está representado em todas as iniciativas que possuem relação direta com o legado olímpico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288338" cy="584200"/>
          </a:xfrm>
        </p:spPr>
        <p:txBody>
          <a:bodyPr/>
          <a:lstStyle/>
          <a:p>
            <a:pPr eaLnBrk="1" hangingPunct="1"/>
            <a:r>
              <a:rPr lang="pt-BR" smtClean="0"/>
              <a:t>POR FIM, PODE-SE DESTACAR 4 FATORES-CHAVE DE SUCESSO DO PLANEJAMENTO ESTRATÉGICO</a:t>
            </a:r>
            <a:endParaRPr lang="en-US" smtClean="0"/>
          </a:p>
        </p:txBody>
      </p:sp>
      <p:sp>
        <p:nvSpPr>
          <p:cNvPr id="49155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4A386469-DD11-4C7A-A731-C780BF7B82CF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35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9156" name="Retângulo de cantos arredondados 17"/>
          <p:cNvSpPr>
            <a:spLocks noChangeArrowheads="1"/>
          </p:cNvSpPr>
          <p:nvPr/>
        </p:nvSpPr>
        <p:spPr bwMode="auto">
          <a:xfrm>
            <a:off x="320675" y="1466850"/>
            <a:ext cx="8313738" cy="3349625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9157" name="CaixaDeTexto 19"/>
          <p:cNvSpPr txBox="1">
            <a:spLocks noChangeArrowheads="1"/>
          </p:cNvSpPr>
          <p:nvPr/>
        </p:nvSpPr>
        <p:spPr bwMode="auto">
          <a:xfrm>
            <a:off x="525463" y="1625600"/>
            <a:ext cx="84359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Alta qualidade do plano (ousado, inovar e viável)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Empoderamento na confecção e execução do planejamento (prefeito, participação do 1º  escalão + técnicos das secretarias)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Disseminar internamente a nova cultura (rotinas, exemplo, meritocracia, bônus, etc)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Comunicação para fora (sociedade civil, cidadão, conselho, imprensa. Etc)</a:t>
            </a:r>
          </a:p>
        </p:txBody>
      </p:sp>
      <p:sp>
        <p:nvSpPr>
          <p:cNvPr id="49158" name="Elipse 20"/>
          <p:cNvSpPr>
            <a:spLocks noChangeArrowheads="1"/>
          </p:cNvSpPr>
          <p:nvPr/>
        </p:nvSpPr>
        <p:spPr bwMode="auto">
          <a:xfrm>
            <a:off x="546100" y="1682750"/>
            <a:ext cx="269875" cy="271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49159" name="Elipse 21"/>
          <p:cNvSpPr>
            <a:spLocks noChangeArrowheads="1"/>
          </p:cNvSpPr>
          <p:nvPr/>
        </p:nvSpPr>
        <p:spPr bwMode="auto">
          <a:xfrm>
            <a:off x="546100" y="2462213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9160" name="Elipse 23"/>
          <p:cNvSpPr>
            <a:spLocks noChangeArrowheads="1"/>
          </p:cNvSpPr>
          <p:nvPr/>
        </p:nvSpPr>
        <p:spPr bwMode="auto">
          <a:xfrm>
            <a:off x="546100" y="3509963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9161" name="Elipse 21"/>
          <p:cNvSpPr>
            <a:spLocks noChangeArrowheads="1"/>
          </p:cNvSpPr>
          <p:nvPr/>
        </p:nvSpPr>
        <p:spPr bwMode="auto">
          <a:xfrm>
            <a:off x="538163" y="45164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30"/>
          <p:cNvSpPr>
            <a:spLocks noGrp="1"/>
          </p:cNvSpPr>
          <p:nvPr>
            <p:ph type="title" idx="4294967295"/>
          </p:nvPr>
        </p:nvSpPr>
        <p:spPr>
          <a:xfrm>
            <a:off x="320675" y="230188"/>
            <a:ext cx="8288338" cy="292100"/>
          </a:xfrm>
        </p:spPr>
        <p:txBody>
          <a:bodyPr/>
          <a:lstStyle/>
          <a:p>
            <a:pPr eaLnBrk="1" hangingPunct="1"/>
            <a:r>
              <a:rPr lang="pt-BR" smtClean="0"/>
              <a:t>O PROCESSO DE APRENDIZADO É RÁPIDO...</a:t>
            </a:r>
            <a:endParaRPr lang="en-US" smtClean="0"/>
          </a:p>
        </p:txBody>
      </p:sp>
      <p:sp>
        <p:nvSpPr>
          <p:cNvPr id="50179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D3B3E7C9-9A95-4847-80BB-A8BAD8ADD73E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36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 l="7208" t="3287" r="40974" b="11012"/>
          <a:stretch>
            <a:fillRect/>
          </a:stretch>
        </p:blipFill>
        <p:spPr bwMode="auto">
          <a:xfrm>
            <a:off x="4606925" y="1995488"/>
            <a:ext cx="387191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778697"/>
            </a:outerShdw>
          </a:effectLst>
        </p:spPr>
      </p:pic>
      <p:grpSp>
        <p:nvGrpSpPr>
          <p:cNvPr id="50181" name="Grupo 13"/>
          <p:cNvGrpSpPr>
            <a:grpSpLocks/>
          </p:cNvGrpSpPr>
          <p:nvPr/>
        </p:nvGrpSpPr>
        <p:grpSpPr bwMode="auto">
          <a:xfrm>
            <a:off x="238125" y="825500"/>
            <a:ext cx="3978275" cy="3859213"/>
            <a:chOff x="237504" y="825859"/>
            <a:chExt cx="3978236" cy="3859383"/>
          </a:xfrm>
        </p:grpSpPr>
        <p:pic>
          <p:nvPicPr>
            <p:cNvPr id="1198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B41221"/>
                </a:clrFrom>
                <a:clrTo>
                  <a:srgbClr val="B41221">
                    <a:alpha val="0"/>
                  </a:srgbClr>
                </a:clrTo>
              </a:clrChange>
            </a:blip>
            <a:srcRect l="7074" t="3429" r="37303" b="10234"/>
            <a:stretch>
              <a:fillRect/>
            </a:stretch>
          </p:blipFill>
          <p:spPr bwMode="auto">
            <a:xfrm>
              <a:off x="237504" y="825859"/>
              <a:ext cx="3978236" cy="3859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778697"/>
              </a:outerShdw>
            </a:effectLst>
          </p:spPr>
        </p:pic>
        <p:sp>
          <p:nvSpPr>
            <p:cNvPr id="50183" name="Retângulo 12"/>
            <p:cNvSpPr>
              <a:spLocks noChangeArrowheads="1"/>
            </p:cNvSpPr>
            <p:nvPr/>
          </p:nvSpPr>
          <p:spPr bwMode="auto">
            <a:xfrm>
              <a:off x="593766" y="2244436"/>
              <a:ext cx="3621974" cy="108065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3810" tIns="0" rIns="3810" bIns="0" anchor="ctr"/>
            <a:lstStyle/>
            <a:p>
              <a:pPr defTabSz="895350">
                <a:buClr>
                  <a:schemeClr val="tx2"/>
                </a:buClr>
              </a:pPr>
              <a:endParaRPr lang="pt-BR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C2D10480-0231-4321-8169-F3F8F42C6834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37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1203" name="Imagem 3"/>
          <p:cNvPicPr>
            <a:picLocks noChangeAspect="1"/>
          </p:cNvPicPr>
          <p:nvPr/>
        </p:nvPicPr>
        <p:blipFill>
          <a:blip r:embed="rId3" cstate="print"/>
          <a:srcRect l="38721" t="35814" r="38139" b="36433"/>
          <a:stretch>
            <a:fillRect/>
          </a:stretch>
        </p:blipFill>
        <p:spPr bwMode="auto">
          <a:xfrm>
            <a:off x="3540125" y="2455863"/>
            <a:ext cx="2116138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136594F3-7530-4FC9-9D06-8AD0ECEAC3A2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38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Título 30"/>
          <p:cNvSpPr txBox="1">
            <a:spLocks/>
          </p:cNvSpPr>
          <p:nvPr/>
        </p:nvSpPr>
        <p:spPr bwMode="auto">
          <a:xfrm>
            <a:off x="1893888" y="2176463"/>
            <a:ext cx="5262562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>
              <a:defRPr/>
            </a:pPr>
            <a:r>
              <a:rPr lang="pt-BR" sz="8800" b="1" kern="0" dirty="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/>
              </a:rPr>
              <a:t>Back-Up</a:t>
            </a:r>
            <a:endParaRPr lang="en-US" sz="8800" b="1" kern="0" dirty="0">
              <a:solidFill>
                <a:schemeClr val="tx2"/>
              </a:solidFill>
              <a:latin typeface="+mj-lt"/>
              <a:ea typeface="MS PGothic" pitchFamily="34" charset="-128"/>
              <a:cs typeface="ＭＳ Ｐゴシック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359F7F85-6F48-4B6E-9981-3D23E7445181}" type="slidenum">
              <a:rPr lang="en-US" sz="1000">
                <a:solidFill>
                  <a:schemeClr val="bg1"/>
                </a:solidFill>
              </a:rPr>
              <a:pPr/>
              <a:t>3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435" name="Título 30"/>
          <p:cNvSpPr txBox="1">
            <a:spLocks/>
          </p:cNvSpPr>
          <p:nvPr/>
        </p:nvSpPr>
        <p:spPr bwMode="auto">
          <a:xfrm>
            <a:off x="320675" y="234950"/>
            <a:ext cx="831373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... A SITUAÇÃO FISCAL TAMBÉM APRESENTAVA PROBLEMAS</a:t>
            </a:r>
          </a:p>
        </p:txBody>
      </p:sp>
      <p:sp>
        <p:nvSpPr>
          <p:cNvPr id="18436" name="Retângulo de cantos arredondados 17"/>
          <p:cNvSpPr>
            <a:spLocks noChangeArrowheads="1"/>
          </p:cNvSpPr>
          <p:nvPr/>
        </p:nvSpPr>
        <p:spPr bwMode="auto">
          <a:xfrm>
            <a:off x="320675" y="903288"/>
            <a:ext cx="8313738" cy="4945062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18437" name="CaixaDeTexto 19"/>
          <p:cNvSpPr txBox="1">
            <a:spLocks noChangeArrowheads="1"/>
          </p:cNvSpPr>
          <p:nvPr/>
        </p:nvSpPr>
        <p:spPr bwMode="auto">
          <a:xfrm>
            <a:off x="525463" y="1062038"/>
            <a:ext cx="795655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Capacidade de investimento bastante restrita: </a:t>
            </a:r>
            <a:r>
              <a:rPr lang="pt-BR" sz="1600">
                <a:solidFill>
                  <a:schemeClr val="tx2"/>
                </a:solidFill>
              </a:rPr>
              <a:t>R$160 Milhões (2% dos recursos do tesouro);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Gasto elevado com pessoal: </a:t>
            </a:r>
            <a:r>
              <a:rPr lang="pt-BR" sz="1600">
                <a:solidFill>
                  <a:schemeClr val="tx2"/>
                </a:solidFill>
              </a:rPr>
              <a:t>R$ 6,75 Bilhões (</a:t>
            </a:r>
            <a:r>
              <a:rPr lang="pt-BR" sz="1600" b="1">
                <a:solidFill>
                  <a:schemeClr val="tx2"/>
                </a:solidFill>
              </a:rPr>
              <a:t>56% do orçamento</a:t>
            </a:r>
            <a:r>
              <a:rPr lang="pt-BR" sz="1600">
                <a:solidFill>
                  <a:schemeClr val="tx2"/>
                </a:solidFill>
              </a:rPr>
              <a:t> total);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Incapacidade de realizar novos empréstimos devido aos níveis já elevados de endividamento;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Dívida com custo extremamente elevado:</a:t>
            </a:r>
          </a:p>
          <a:p>
            <a:pPr marL="812800" lvl="3" indent="-3556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pt-BR" sz="1600">
                <a:solidFill>
                  <a:schemeClr val="tx2"/>
                </a:solidFill>
              </a:rPr>
              <a:t>90% da dívida corrida por IGP-DI + 9%;</a:t>
            </a:r>
          </a:p>
          <a:p>
            <a:pPr marL="812800" lvl="3" indent="-355600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pt-BR" sz="1600">
                <a:solidFill>
                  <a:schemeClr val="tx2"/>
                </a:solidFill>
              </a:rPr>
              <a:t>Foram gatos, em 2009, R$ 715 Milhões com juros e R$ 425 Milhões em amortizações;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Perda de R$ 750 Milhões no orçamento de 2009 devido a receita superestimada e despesa subestimada: </a:t>
            </a:r>
          </a:p>
          <a:p>
            <a:pPr marL="808038" lvl="2" indent="-350838"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pt-BR" sz="1600">
                <a:solidFill>
                  <a:schemeClr val="tx2"/>
                </a:solidFill>
              </a:rPr>
              <a:t>Ex.: estimativa otimista em relação ao nível de atividade econômica (R$ 100 Milhões), inclusão dos gastos do TCM no orçamento do legislativo (R$ 100 Milhões), etc.;</a:t>
            </a:r>
          </a:p>
        </p:txBody>
      </p:sp>
      <p:sp>
        <p:nvSpPr>
          <p:cNvPr id="18438" name="Elipse 20"/>
          <p:cNvSpPr>
            <a:spLocks noChangeArrowheads="1"/>
          </p:cNvSpPr>
          <p:nvPr/>
        </p:nvSpPr>
        <p:spPr bwMode="auto">
          <a:xfrm>
            <a:off x="546100" y="1139825"/>
            <a:ext cx="269875" cy="271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8439" name="Elipse 21"/>
          <p:cNvSpPr>
            <a:spLocks noChangeArrowheads="1"/>
          </p:cNvSpPr>
          <p:nvPr/>
        </p:nvSpPr>
        <p:spPr bwMode="auto">
          <a:xfrm>
            <a:off x="546100" y="172878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8440" name="Elipse 23"/>
          <p:cNvSpPr>
            <a:spLocks noChangeArrowheads="1"/>
          </p:cNvSpPr>
          <p:nvPr/>
        </p:nvSpPr>
        <p:spPr bwMode="auto">
          <a:xfrm>
            <a:off x="546100" y="21288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8441" name="Elipse 25"/>
          <p:cNvSpPr>
            <a:spLocks noChangeArrowheads="1"/>
          </p:cNvSpPr>
          <p:nvPr/>
        </p:nvSpPr>
        <p:spPr bwMode="auto">
          <a:xfrm>
            <a:off x="546100" y="2759075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8442" name="Elipse 27"/>
          <p:cNvSpPr>
            <a:spLocks noChangeArrowheads="1"/>
          </p:cNvSpPr>
          <p:nvPr/>
        </p:nvSpPr>
        <p:spPr bwMode="auto">
          <a:xfrm>
            <a:off x="546100" y="41989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 bwMode="auto">
          <a:xfrm>
            <a:off x="1849438" y="1987550"/>
            <a:ext cx="6029325" cy="64928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810" tIns="0" rIns="3810" bIns="0" anchor="ctr"/>
          <a:lstStyle/>
          <a:p>
            <a:pPr defTabSz="895350">
              <a:buClr>
                <a:schemeClr val="tx2"/>
              </a:buClr>
              <a:defRPr/>
            </a:pP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9459" name="Título 30"/>
          <p:cNvSpPr>
            <a:spLocks noGrp="1"/>
          </p:cNvSpPr>
          <p:nvPr>
            <p:ph type="title" idx="4294967295"/>
          </p:nvPr>
        </p:nvSpPr>
        <p:spPr bwMode="auto">
          <a:xfrm>
            <a:off x="320675" y="230188"/>
            <a:ext cx="8288338" cy="292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4" tIns="45712" rIns="91424" bIns="45712"/>
          <a:lstStyle/>
          <a:p>
            <a:pPr eaLnBrk="1" hangingPunct="1"/>
            <a:r>
              <a:rPr lang="pt-BR" smtClean="0"/>
              <a:t>AGENDA</a:t>
            </a:r>
            <a:endParaRPr lang="en-US" smtClean="0"/>
          </a:p>
        </p:txBody>
      </p:sp>
      <p:sp>
        <p:nvSpPr>
          <p:cNvPr id="19460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buFont typeface="Arial" charset="0"/>
              <a:buNone/>
            </a:pPr>
            <a:fld id="{D2F11DAF-88E5-4A10-B87F-66E3EF410D69}" type="slidenum">
              <a:rPr lang="en-US" sz="1000">
                <a:solidFill>
                  <a:srgbClr val="FFFFFF"/>
                </a:solidFill>
              </a:rPr>
              <a:pPr>
                <a:buFont typeface="Arial" charset="0"/>
                <a:buNone/>
              </a:pPr>
              <a:t>4</a:t>
            </a:fld>
            <a:r>
              <a:rPr lang="en-US" sz="10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9461" name="Grupo 25"/>
          <p:cNvGrpSpPr>
            <a:grpSpLocks/>
          </p:cNvGrpSpPr>
          <p:nvPr/>
        </p:nvGrpSpPr>
        <p:grpSpPr bwMode="auto">
          <a:xfrm>
            <a:off x="1320800" y="1228725"/>
            <a:ext cx="7150100" cy="503238"/>
            <a:chOff x="1677948" y="1394868"/>
            <a:chExt cx="6362080" cy="502456"/>
          </a:xfrm>
        </p:grpSpPr>
        <p:sp>
          <p:nvSpPr>
            <p:cNvPr id="19474" name="Text Box 9"/>
            <p:cNvSpPr txBox="1">
              <a:spLocks noChangeArrowheads="1"/>
            </p:cNvSpPr>
            <p:nvPr/>
          </p:nvSpPr>
          <p:spPr bwMode="auto">
            <a:xfrm>
              <a:off x="2324059" y="1405271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A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Cidade</a:t>
              </a:r>
              <a:r>
                <a:rPr lang="pt-BR" sz="1600" b="1">
                  <a:solidFill>
                    <a:srgbClr val="002960"/>
                  </a:solidFill>
                </a:rPr>
                <a:t> </a:t>
              </a:r>
              <a:r>
                <a:rPr lang="pt-BR" sz="1600">
                  <a:solidFill>
                    <a:srgbClr val="002960"/>
                  </a:solidFill>
                </a:rPr>
                <a:t>do Rio de Janeiro (contexto)</a:t>
              </a:r>
            </a:p>
            <a:p>
              <a:pPr defTabSz="890588">
                <a:buSzPct val="125000"/>
              </a:pP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19475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1</a:t>
              </a:r>
              <a:endParaRPr lang="en-US" sz="1600">
                <a:solidFill>
                  <a:srgbClr val="002960"/>
                </a:solidFill>
              </a:endParaRPr>
            </a:p>
          </p:txBody>
        </p:sp>
      </p:grpSp>
      <p:grpSp>
        <p:nvGrpSpPr>
          <p:cNvPr id="19462" name="Grupo 26"/>
          <p:cNvGrpSpPr>
            <a:grpSpLocks/>
          </p:cNvGrpSpPr>
          <p:nvPr/>
        </p:nvGrpSpPr>
        <p:grpSpPr bwMode="auto">
          <a:xfrm>
            <a:off x="1320800" y="3962400"/>
            <a:ext cx="6365875" cy="782638"/>
            <a:chOff x="1677948" y="3817957"/>
            <a:chExt cx="6365748" cy="778399"/>
          </a:xfrm>
        </p:grpSpPr>
        <p:sp>
          <p:nvSpPr>
            <p:cNvPr id="19472" name="Text Box 9"/>
            <p:cNvSpPr txBox="1">
              <a:spLocks noChangeArrowheads="1"/>
            </p:cNvSpPr>
            <p:nvPr/>
          </p:nvSpPr>
          <p:spPr bwMode="auto">
            <a:xfrm>
              <a:off x="2349458" y="3861416"/>
              <a:ext cx="5694238" cy="7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Resultados (2009-2012)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	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19473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4</a:t>
              </a:r>
            </a:p>
          </p:txBody>
        </p:sp>
      </p:grpSp>
      <p:grpSp>
        <p:nvGrpSpPr>
          <p:cNvPr id="19463" name="Grupo 25"/>
          <p:cNvGrpSpPr>
            <a:grpSpLocks/>
          </p:cNvGrpSpPr>
          <p:nvPr/>
        </p:nvGrpSpPr>
        <p:grpSpPr bwMode="auto">
          <a:xfrm>
            <a:off x="1312863" y="2144713"/>
            <a:ext cx="6362700" cy="503237"/>
            <a:chOff x="1677948" y="1394868"/>
            <a:chExt cx="6362080" cy="502452"/>
          </a:xfrm>
        </p:grpSpPr>
        <p:sp>
          <p:nvSpPr>
            <p:cNvPr id="19470" name="Text Box 9"/>
            <p:cNvSpPr txBox="1">
              <a:spLocks noChangeArrowheads="1"/>
            </p:cNvSpPr>
            <p:nvPr/>
          </p:nvSpPr>
          <p:spPr bwMode="auto">
            <a:xfrm>
              <a:off x="2324059" y="1405267"/>
              <a:ext cx="5715969" cy="49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Os Primeiros 100 dias</a:t>
              </a:r>
            </a:p>
            <a:p>
              <a:pPr defTabSz="890588">
                <a:buSzPct val="125000"/>
              </a:pPr>
              <a:r>
                <a:rPr lang="pt-BR" sz="1600" b="1">
                  <a:solidFill>
                    <a:srgbClr val="002960"/>
                  </a:solidFill>
                </a:rPr>
                <a:t>	</a:t>
              </a:r>
              <a:endParaRPr lang="pt-BR" sz="1600">
                <a:solidFill>
                  <a:srgbClr val="002960"/>
                </a:solidFill>
              </a:endParaRPr>
            </a:p>
          </p:txBody>
        </p:sp>
        <p:sp>
          <p:nvSpPr>
            <p:cNvPr id="19471" name="Elipse 10"/>
            <p:cNvSpPr>
              <a:spLocks noChangeArrowheads="1"/>
            </p:cNvSpPr>
            <p:nvPr/>
          </p:nvSpPr>
          <p:spPr bwMode="auto">
            <a:xfrm>
              <a:off x="1677948" y="1394868"/>
              <a:ext cx="338396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en-US" sz="1600">
                  <a:solidFill>
                    <a:srgbClr val="002960"/>
                  </a:solidFill>
                </a:rPr>
                <a:t>2</a:t>
              </a:r>
            </a:p>
          </p:txBody>
        </p:sp>
      </p:grpSp>
      <p:grpSp>
        <p:nvGrpSpPr>
          <p:cNvPr id="19464" name="Grupo 24"/>
          <p:cNvGrpSpPr>
            <a:grpSpLocks/>
          </p:cNvGrpSpPr>
          <p:nvPr/>
        </p:nvGrpSpPr>
        <p:grpSpPr bwMode="auto">
          <a:xfrm>
            <a:off x="1312863" y="2994025"/>
            <a:ext cx="6365875" cy="503238"/>
            <a:chOff x="1677948" y="2606809"/>
            <a:chExt cx="6365748" cy="502442"/>
          </a:xfrm>
        </p:grpSpPr>
        <p:sp>
          <p:nvSpPr>
            <p:cNvPr id="19468" name="Text Box 9"/>
            <p:cNvSpPr txBox="1">
              <a:spLocks noChangeArrowheads="1"/>
            </p:cNvSpPr>
            <p:nvPr/>
          </p:nvSpPr>
          <p:spPr bwMode="auto">
            <a:xfrm>
              <a:off x="2349460" y="2617202"/>
              <a:ext cx="5694236" cy="492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Planejamento Estratégico 2009-2012 e o Modelo de Gestão de Alto Desempenho</a:t>
              </a:r>
            </a:p>
          </p:txBody>
        </p:sp>
        <p:sp>
          <p:nvSpPr>
            <p:cNvPr id="19469" name="Elipse 16"/>
            <p:cNvSpPr>
              <a:spLocks noChangeArrowheads="1"/>
            </p:cNvSpPr>
            <p:nvPr/>
          </p:nvSpPr>
          <p:spPr bwMode="auto">
            <a:xfrm>
              <a:off x="1677948" y="2606809"/>
              <a:ext cx="337791" cy="338138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3</a:t>
              </a:r>
            </a:p>
          </p:txBody>
        </p:sp>
      </p:grpSp>
      <p:grpSp>
        <p:nvGrpSpPr>
          <p:cNvPr id="19465" name="Grupo 26"/>
          <p:cNvGrpSpPr>
            <a:grpSpLocks/>
          </p:cNvGrpSpPr>
          <p:nvPr/>
        </p:nvGrpSpPr>
        <p:grpSpPr bwMode="auto">
          <a:xfrm>
            <a:off x="1312863" y="4857750"/>
            <a:ext cx="6365875" cy="536575"/>
            <a:chOff x="1677948" y="3817957"/>
            <a:chExt cx="6365748" cy="533194"/>
          </a:xfrm>
        </p:grpSpPr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2349458" y="3861425"/>
              <a:ext cx="5694238" cy="489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77" tIns="0" rIns="3877" bIns="0">
              <a:spAutoFit/>
            </a:bodyPr>
            <a:lstStyle/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Olhando para o Futuro</a:t>
              </a:r>
            </a:p>
            <a:p>
              <a:pPr defTabSz="890588">
                <a:buSzPct val="125000"/>
              </a:pPr>
              <a:r>
                <a:rPr lang="pt-BR" sz="1600">
                  <a:solidFill>
                    <a:srgbClr val="002960"/>
                  </a:solidFill>
                </a:rPr>
                <a:t>	</a:t>
              </a:r>
            </a:p>
          </p:txBody>
        </p:sp>
        <p:sp>
          <p:nvSpPr>
            <p:cNvPr id="19467" name="Elipse 16"/>
            <p:cNvSpPr>
              <a:spLocks noChangeArrowheads="1"/>
            </p:cNvSpPr>
            <p:nvPr/>
          </p:nvSpPr>
          <p:spPr bwMode="auto">
            <a:xfrm>
              <a:off x="1677948" y="3817957"/>
              <a:ext cx="337791" cy="339727"/>
            </a:xfrm>
            <a:prstGeom prst="ellipse">
              <a:avLst/>
            </a:prstGeom>
            <a:solidFill>
              <a:srgbClr val="E0EDF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3878" tIns="0" rIns="3878" bIns="0" anchor="ctr"/>
            <a:lstStyle/>
            <a:p>
              <a:pPr algn="ctr" defTabSz="890588">
                <a:buClr>
                  <a:srgbClr val="002960"/>
                </a:buClr>
              </a:pPr>
              <a:r>
                <a:rPr lang="pt-BR" sz="1600">
                  <a:solidFill>
                    <a:srgbClr val="00296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7611AE04-F4FC-4808-BAA7-ACBA57130F5C}" type="slidenum">
              <a:rPr lang="en-US" sz="1000">
                <a:solidFill>
                  <a:schemeClr val="bg1"/>
                </a:solidFill>
              </a:rPr>
              <a:pPr/>
              <a:t>5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483" name="Título 30"/>
          <p:cNvSpPr txBox="1">
            <a:spLocks/>
          </p:cNvSpPr>
          <p:nvPr/>
        </p:nvSpPr>
        <p:spPr bwMode="auto">
          <a:xfrm>
            <a:off x="320675" y="234950"/>
            <a:ext cx="83137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 PREFEITO EDUARDO PAES TROUXE MUDANÇAS A PREFEITURA, COMBINADAS COM EXPERIÊNCIA POLÍTICA, E AGORA INCIA SEU SEGUNDO MANDATO</a:t>
            </a: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157163" y="1284288"/>
            <a:ext cx="8804275" cy="4430712"/>
          </a:xfrm>
          <a:prstGeom prst="rect">
            <a:avLst/>
          </a:prstGeom>
          <a:solidFill>
            <a:srgbClr val="EAEAEA">
              <a:alpha val="39999"/>
            </a:srgbClr>
          </a:solidFill>
          <a:ln w="6350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0485" name="KMA6C131B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01975" y="1211263"/>
            <a:ext cx="5524500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Formado em direito pela Pontifícia Universidade Católica (PUC-RJ)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Subprefeito da Barra da Tijuca e de Jacarepaguá e Barra da Tijuca em 1993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Eleito vereador pela Cidade do Rio em 1996 com 82.418 votos, sendo há época o mais votado do Brasil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Eleito Deputado Federal em 1998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Secretario Municipal de Meio Ambiente em 2000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Reeleito Deputado Federal em 2002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Secretario de Turismo, Esporte e Lazer do Estado do Rio de Janeiro em 2007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Eleito Prefeito em 2008</a:t>
            </a:r>
          </a:p>
          <a:p>
            <a:pPr marL="271463" indent="-271463" defTabSz="981075">
              <a:lnSpc>
                <a:spcPct val="95000"/>
              </a:lnSpc>
              <a:spcBef>
                <a:spcPct val="6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600">
                <a:solidFill>
                  <a:srgbClr val="002960"/>
                </a:solidFill>
              </a:rPr>
              <a:t>Reeleito Prefeito em 2012, no primeiro turno, com 65% dos votos válidos.</a:t>
            </a:r>
          </a:p>
        </p:txBody>
      </p:sp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304800" y="1325563"/>
            <a:ext cx="2579688" cy="436562"/>
          </a:xfrm>
          <a:prstGeom prst="rect">
            <a:avLst/>
          </a:prstGeom>
          <a:solidFill>
            <a:srgbClr val="003468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 pitchFamily="34" charset="0"/>
              </a:rPr>
              <a:t>Prefeito</a:t>
            </a:r>
          </a:p>
        </p:txBody>
      </p:sp>
      <p:pic>
        <p:nvPicPr>
          <p:cNvPr id="20487" name="Picture 34" descr="Chosen Edi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2314575"/>
            <a:ext cx="25812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5"/>
          <p:cNvSpPr>
            <a:spLocks noChangeArrowheads="1"/>
          </p:cNvSpPr>
          <p:nvPr/>
        </p:nvSpPr>
        <p:spPr bwMode="auto">
          <a:xfrm>
            <a:off x="304800" y="5226050"/>
            <a:ext cx="2579688" cy="436563"/>
          </a:xfrm>
          <a:prstGeom prst="rect">
            <a:avLst/>
          </a:prstGeom>
          <a:solidFill>
            <a:srgbClr val="003468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 pitchFamily="34" charset="0"/>
              </a:rPr>
              <a:t>Eduardo Paes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Número de Slide 3"/>
          <p:cNvSpPr txBox="1">
            <a:spLocks noGrp="1"/>
          </p:cNvSpPr>
          <p:nvPr/>
        </p:nvSpPr>
        <p:spPr bwMode="auto">
          <a:xfrm>
            <a:off x="8470900" y="6073775"/>
            <a:ext cx="195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A22A61C0-7090-44B3-90F8-F4D4578CFE16}" type="slidenum">
              <a:rPr lang="pt-BR" sz="1000">
                <a:solidFill>
                  <a:schemeClr val="bg1"/>
                </a:solidFill>
              </a:rPr>
              <a:pPr/>
              <a:t>6</a:t>
            </a:fld>
            <a:r>
              <a:rPr lang="pt-BR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07" name="Título 30"/>
          <p:cNvSpPr txBox="1">
            <a:spLocks/>
          </p:cNvSpPr>
          <p:nvPr/>
        </p:nvSpPr>
        <p:spPr bwMode="auto">
          <a:xfrm>
            <a:off x="320675" y="234950"/>
            <a:ext cx="83137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OS PRINCIPAIS SECRETÁRIOS SÃO PROFISSIONAIS RENOMADOS COM DIFERENTES HABILIDADES</a:t>
            </a:r>
          </a:p>
        </p:txBody>
      </p:sp>
      <p:pic>
        <p:nvPicPr>
          <p:cNvPr id="21508" name="Picture 53" descr="Chosen Edit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2000" y="2881313"/>
            <a:ext cx="8318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9" descr="Chosen Edi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0138" y="2881313"/>
            <a:ext cx="8318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0" descr="Chosen Edit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84638" y="2881313"/>
            <a:ext cx="8318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1" descr="Chosen Edit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2863" y="2881313"/>
            <a:ext cx="8318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624263" y="2168525"/>
            <a:ext cx="1665287" cy="265113"/>
          </a:xfrm>
          <a:prstGeom prst="rect">
            <a:avLst/>
          </a:prstGeom>
          <a:solidFill>
            <a:srgbClr val="C0C0C0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>
              <a:defRPr/>
            </a:pPr>
            <a:r>
              <a:rPr lang="pt-BR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itchFamily="34" charset="0"/>
              </a:rPr>
              <a:t>Fazenda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8900" y="2168525"/>
            <a:ext cx="1663700" cy="265113"/>
          </a:xfrm>
          <a:prstGeom prst="rect">
            <a:avLst/>
          </a:prstGeom>
          <a:solidFill>
            <a:srgbClr val="C0C0C0">
              <a:alpha val="50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>
              <a:defRPr/>
            </a:pPr>
            <a:r>
              <a:rPr lang="pt-BR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itchFamily="34" charset="0"/>
              </a:rPr>
              <a:t>Casa Civil</a:t>
            </a:r>
          </a:p>
        </p:txBody>
      </p:sp>
      <p:sp>
        <p:nvSpPr>
          <p:cNvPr id="21514" name="Rectangle 8"/>
          <p:cNvSpPr>
            <a:spLocks noChangeArrowheads="1"/>
          </p:cNvSpPr>
          <p:nvPr/>
        </p:nvSpPr>
        <p:spPr bwMode="auto">
          <a:xfrm>
            <a:off x="1866900" y="2168525"/>
            <a:ext cx="1663700" cy="265113"/>
          </a:xfrm>
          <a:prstGeom prst="rect">
            <a:avLst/>
          </a:prstGeom>
          <a:solidFill>
            <a:srgbClr val="C0C0C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3B89"/>
                </a:solidFill>
              </a:rPr>
              <a:t>Administração</a:t>
            </a:r>
          </a:p>
        </p:txBody>
      </p:sp>
      <p:sp>
        <p:nvSpPr>
          <p:cNvPr id="21515" name="Rectangle 9"/>
          <p:cNvSpPr>
            <a:spLocks noChangeArrowheads="1"/>
          </p:cNvSpPr>
          <p:nvPr/>
        </p:nvSpPr>
        <p:spPr bwMode="auto">
          <a:xfrm>
            <a:off x="5391150" y="2168525"/>
            <a:ext cx="1665288" cy="265113"/>
          </a:xfrm>
          <a:prstGeom prst="rect">
            <a:avLst/>
          </a:prstGeom>
          <a:solidFill>
            <a:srgbClr val="C0C0C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3B89"/>
                </a:solidFill>
              </a:rPr>
              <a:t>Educação</a:t>
            </a:r>
          </a:p>
        </p:txBody>
      </p:sp>
      <p:sp>
        <p:nvSpPr>
          <p:cNvPr id="21516" name="Rectangle 10"/>
          <p:cNvSpPr>
            <a:spLocks noChangeArrowheads="1"/>
          </p:cNvSpPr>
          <p:nvPr/>
        </p:nvSpPr>
        <p:spPr bwMode="auto">
          <a:xfrm>
            <a:off x="7213600" y="2168525"/>
            <a:ext cx="1665288" cy="265113"/>
          </a:xfrm>
          <a:prstGeom prst="rect">
            <a:avLst/>
          </a:prstGeom>
          <a:solidFill>
            <a:srgbClr val="C0C0C0">
              <a:alpha val="50195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3B89"/>
                </a:solidFill>
              </a:rPr>
              <a:t>Saúde</a:t>
            </a:r>
          </a:p>
        </p:txBody>
      </p:sp>
      <p:sp>
        <p:nvSpPr>
          <p:cNvPr id="21517" name="Rectangle 12"/>
          <p:cNvSpPr>
            <a:spLocks noChangeArrowheads="1"/>
          </p:cNvSpPr>
          <p:nvPr/>
        </p:nvSpPr>
        <p:spPr bwMode="auto">
          <a:xfrm>
            <a:off x="3624263" y="938213"/>
            <a:ext cx="1665287" cy="300037"/>
          </a:xfrm>
          <a:prstGeom prst="rect">
            <a:avLst/>
          </a:prstGeom>
          <a:solidFill>
            <a:srgbClr val="003468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 b="1">
                <a:solidFill>
                  <a:srgbClr val="FFFFFF"/>
                </a:solidFill>
              </a:rPr>
              <a:t>Prefeito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6638925" y="1611313"/>
            <a:ext cx="1665288" cy="242887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/>
              <a:t>Outras Secretarias</a:t>
            </a:r>
          </a:p>
        </p:txBody>
      </p:sp>
      <p:cxnSp>
        <p:nvCxnSpPr>
          <p:cNvPr id="21519" name="AutoShape 14"/>
          <p:cNvCxnSpPr>
            <a:cxnSpLocks noChangeShapeType="1"/>
            <a:stCxn id="21532" idx="2"/>
            <a:endCxn id="21518" idx="1"/>
          </p:cNvCxnSpPr>
          <p:nvPr/>
        </p:nvCxnSpPr>
        <p:spPr bwMode="auto">
          <a:xfrm rot="16200000" flipH="1">
            <a:off x="5476875" y="571500"/>
            <a:ext cx="142875" cy="2181225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6" name="Rectangle 16"/>
          <p:cNvSpPr>
            <a:spLocks noChangeAspect="1" noChangeArrowheads="1"/>
          </p:cNvSpPr>
          <p:nvPr/>
        </p:nvSpPr>
        <p:spPr bwMode="auto">
          <a:xfrm flipH="1">
            <a:off x="4924425" y="1897063"/>
            <a:ext cx="46038" cy="460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46800" tIns="46800" rIns="46800" bIns="46800" anchor="ctr"/>
          <a:lstStyle/>
          <a:p>
            <a:pPr algn="ctr">
              <a:defRPr/>
            </a:pPr>
            <a:endParaRPr lang="pt-BR">
              <a:solidFill>
                <a:schemeClr val="tx2">
                  <a:lumMod val="90000"/>
                  <a:lumOff val="10000"/>
                </a:schemeClr>
              </a:solidFill>
              <a:latin typeface="Arial" pitchFamily="34" charset="0"/>
            </a:endParaRPr>
          </a:p>
        </p:txBody>
      </p:sp>
      <p:cxnSp>
        <p:nvCxnSpPr>
          <p:cNvPr id="21521" name="AutoShape 17"/>
          <p:cNvCxnSpPr>
            <a:cxnSpLocks noChangeShapeType="1"/>
            <a:stCxn id="21532" idx="2"/>
          </p:cNvCxnSpPr>
          <p:nvPr/>
        </p:nvCxnSpPr>
        <p:spPr bwMode="auto">
          <a:xfrm rot="5400000">
            <a:off x="4289425" y="1755775"/>
            <a:ext cx="333375" cy="31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522" name="AutoShape 20"/>
          <p:cNvCxnSpPr>
            <a:cxnSpLocks noChangeShapeType="1"/>
            <a:endCxn id="13" idx="0"/>
          </p:cNvCxnSpPr>
          <p:nvPr/>
        </p:nvCxnSpPr>
        <p:spPr bwMode="auto">
          <a:xfrm rot="5400000">
            <a:off x="4329113" y="2032000"/>
            <a:ext cx="265112" cy="79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1523" name="AutoShape 25"/>
          <p:cNvCxnSpPr>
            <a:cxnSpLocks noChangeShapeType="1"/>
            <a:stCxn id="26" idx="1"/>
            <a:endCxn id="21515" idx="0"/>
          </p:cNvCxnSpPr>
          <p:nvPr/>
        </p:nvCxnSpPr>
        <p:spPr bwMode="auto">
          <a:xfrm>
            <a:off x="4970463" y="1920875"/>
            <a:ext cx="1254125" cy="24765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4" name="AutoShape 27"/>
          <p:cNvCxnSpPr>
            <a:cxnSpLocks noChangeShapeType="1"/>
            <a:stCxn id="26" idx="1"/>
            <a:endCxn id="21516" idx="0"/>
          </p:cNvCxnSpPr>
          <p:nvPr/>
        </p:nvCxnSpPr>
        <p:spPr bwMode="auto">
          <a:xfrm>
            <a:off x="4970463" y="1920875"/>
            <a:ext cx="3074987" cy="24765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28"/>
          <p:cNvCxnSpPr>
            <a:cxnSpLocks noChangeShapeType="1"/>
            <a:stCxn id="26" idx="3"/>
            <a:endCxn id="21514" idx="0"/>
          </p:cNvCxnSpPr>
          <p:nvPr/>
        </p:nvCxnSpPr>
        <p:spPr bwMode="auto">
          <a:xfrm rot="10800000" flipV="1">
            <a:off x="2698750" y="1920875"/>
            <a:ext cx="2225675" cy="247650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29"/>
          <p:cNvCxnSpPr>
            <a:cxnSpLocks noChangeShapeType="1"/>
            <a:endCxn id="14" idx="0"/>
          </p:cNvCxnSpPr>
          <p:nvPr/>
        </p:nvCxnSpPr>
        <p:spPr bwMode="auto">
          <a:xfrm rot="10800000" flipV="1">
            <a:off x="920750" y="1924050"/>
            <a:ext cx="3544888" cy="244475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21527" name="Rectangle 30"/>
          <p:cNvSpPr>
            <a:spLocks noChangeArrowheads="1"/>
          </p:cNvSpPr>
          <p:nvPr/>
        </p:nvSpPr>
        <p:spPr bwMode="auto">
          <a:xfrm>
            <a:off x="88900" y="2517775"/>
            <a:ext cx="1663700" cy="2095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Pedro Paulo Teixeira</a:t>
            </a:r>
          </a:p>
        </p:txBody>
      </p:sp>
      <p:sp>
        <p:nvSpPr>
          <p:cNvPr id="21528" name="Rectangle 31"/>
          <p:cNvSpPr>
            <a:spLocks noChangeArrowheads="1"/>
          </p:cNvSpPr>
          <p:nvPr/>
        </p:nvSpPr>
        <p:spPr bwMode="auto">
          <a:xfrm>
            <a:off x="1866900" y="2517775"/>
            <a:ext cx="1663700" cy="2095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Paulo Jobim</a:t>
            </a:r>
          </a:p>
        </p:txBody>
      </p:sp>
      <p:sp>
        <p:nvSpPr>
          <p:cNvPr id="21529" name="Rectangle 32"/>
          <p:cNvSpPr>
            <a:spLocks noChangeArrowheads="1"/>
          </p:cNvSpPr>
          <p:nvPr/>
        </p:nvSpPr>
        <p:spPr bwMode="auto">
          <a:xfrm>
            <a:off x="3624263" y="2517775"/>
            <a:ext cx="1665287" cy="2095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Eduarda La Rocque</a:t>
            </a:r>
          </a:p>
        </p:txBody>
      </p:sp>
      <p:sp>
        <p:nvSpPr>
          <p:cNvPr id="21530" name="Rectangle 33"/>
          <p:cNvSpPr>
            <a:spLocks noChangeArrowheads="1"/>
          </p:cNvSpPr>
          <p:nvPr/>
        </p:nvSpPr>
        <p:spPr bwMode="auto">
          <a:xfrm>
            <a:off x="5391150" y="2517775"/>
            <a:ext cx="1665288" cy="2095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Claudia Costin</a:t>
            </a:r>
          </a:p>
        </p:txBody>
      </p:sp>
      <p:sp>
        <p:nvSpPr>
          <p:cNvPr id="21531" name="Rectangle 34"/>
          <p:cNvSpPr>
            <a:spLocks noChangeArrowheads="1"/>
          </p:cNvSpPr>
          <p:nvPr/>
        </p:nvSpPr>
        <p:spPr bwMode="auto">
          <a:xfrm>
            <a:off x="7213600" y="2517775"/>
            <a:ext cx="1665288" cy="2095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Hans Dohmann</a:t>
            </a:r>
          </a:p>
        </p:txBody>
      </p:sp>
      <p:sp>
        <p:nvSpPr>
          <p:cNvPr id="21532" name="Rectangle 35"/>
          <p:cNvSpPr>
            <a:spLocks noChangeArrowheads="1"/>
          </p:cNvSpPr>
          <p:nvPr/>
        </p:nvSpPr>
        <p:spPr bwMode="auto">
          <a:xfrm>
            <a:off x="3624263" y="1347788"/>
            <a:ext cx="1665287" cy="242887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46800" tIns="46800" rIns="46800" bIns="46800" anchor="ctr"/>
          <a:lstStyle/>
          <a:p>
            <a:pPr algn="ctr"/>
            <a:r>
              <a:rPr lang="pt-BR">
                <a:solidFill>
                  <a:srgbClr val="000000"/>
                </a:solidFill>
              </a:rPr>
              <a:t>Eduardo Paes</a:t>
            </a:r>
          </a:p>
        </p:txBody>
      </p:sp>
      <p:sp>
        <p:nvSpPr>
          <p:cNvPr id="21533" name="KMA6C131B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88" y="3975100"/>
            <a:ext cx="170815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Economista pela Cândido Mendes, Mestre em política pela FIIAP (Espanha) e em economia pela UFF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Iniciou a carreira política no início dos anos 90 (Chefe de gabinete de Eduardo Paes)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Indicado sub-prefeito (Barra da Tijuca , 2001)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Eleito Deputado Estadual em 2007 e Deputado Federal em 2010</a:t>
            </a:r>
          </a:p>
        </p:txBody>
      </p:sp>
      <p:sp>
        <p:nvSpPr>
          <p:cNvPr id="21534" name="KMA6C131B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3400" y="3975100"/>
            <a:ext cx="171608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Mestre em Scociologia pela PUC-RJ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Ex-ministro do trabalho na administração Fernando Henrique Cardoso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Ex-diretor da Escola de Administração do Ministério da Fazenda</a:t>
            </a:r>
          </a:p>
        </p:txBody>
      </p:sp>
      <p:sp>
        <p:nvSpPr>
          <p:cNvPr id="21535" name="KMA6C131B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60763" y="3975100"/>
            <a:ext cx="17446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Ph.D em economia pela PUC-RJ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12 anos de esperiência executiva no BBM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Fundador do escritório de controle de risco do Grupo BBM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Ex-diretora do departamento de ajuda financeira do BNDES</a:t>
            </a:r>
          </a:p>
        </p:txBody>
      </p:sp>
      <p:sp>
        <p:nvSpPr>
          <p:cNvPr id="21536" name="KMA6C131B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3375" y="3975100"/>
            <a:ext cx="167798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Ph.D em administração, mestre em economia pela EAESP/FGV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Ex-VP da Victor Civita Foundation e CEO da Promon Intelligens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Professora visitante da Universidade de Quebec 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Secretária de cultura do Estado de São Paulo entre 2003-2005</a:t>
            </a:r>
          </a:p>
        </p:txBody>
      </p:sp>
      <p:sp>
        <p:nvSpPr>
          <p:cNvPr id="21537" name="KMA6C131B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70738" y="3975100"/>
            <a:ext cx="16113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Ph.D iem medicina pela UFRJ, MBA na COPPEAD e IBMEC, Curso de administração em saúde pela Johns Hopkins International</a:t>
            </a:r>
          </a:p>
          <a:p>
            <a:pPr marL="176213" indent="-176213" defTabSz="981075">
              <a:spcBef>
                <a:spcPct val="40000"/>
              </a:spcBef>
              <a:buClr>
                <a:schemeClr val="tx1"/>
              </a:buClr>
              <a:buFont typeface="Verdana" pitchFamily="34" charset="0"/>
              <a:buChar char="•"/>
            </a:pPr>
            <a:r>
              <a:rPr lang="pt-BR" sz="1000">
                <a:solidFill>
                  <a:srgbClr val="002960"/>
                </a:solidFill>
              </a:rPr>
              <a:t>Ex-diretor do Instituto Nacional de Cardiologia (INC) e chefe do departamento de Educação e pesquisa do Instituo Nacional de Traumato Ortopedia (INTO)</a:t>
            </a:r>
          </a:p>
        </p:txBody>
      </p:sp>
      <p:pic>
        <p:nvPicPr>
          <p:cNvPr id="21538" name="Picture 47" descr="Chosen edit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1025" y="2881313"/>
            <a:ext cx="83185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EB137087-AAA1-4B3A-A841-48EE67B05795}" type="slidenum">
              <a:rPr lang="en-US" sz="1000">
                <a:solidFill>
                  <a:schemeClr val="bg1"/>
                </a:solidFill>
              </a:rPr>
              <a:pPr/>
              <a:t>7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1" name="Título 30"/>
          <p:cNvSpPr txBox="1">
            <a:spLocks/>
          </p:cNvSpPr>
          <p:nvPr/>
        </p:nvSpPr>
        <p:spPr bwMode="auto">
          <a:xfrm>
            <a:off x="320675" y="128588"/>
            <a:ext cx="83137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A MONTAGEM DA EQUIPE CONTOU  COM UM TIME JOVEM COM CARREIRAS DE SUCESSO NO SETOR PRIVADO INTEGRADO COM O MELHOR QUE O FUNCIONALISMO PÚBLICO PODE OFERECER</a:t>
            </a:r>
          </a:p>
        </p:txBody>
      </p:sp>
      <p:sp>
        <p:nvSpPr>
          <p:cNvPr id="22532" name="Text Box 34"/>
          <p:cNvSpPr txBox="1">
            <a:spLocks noChangeArrowheads="1"/>
          </p:cNvSpPr>
          <p:nvPr/>
        </p:nvSpPr>
        <p:spPr bwMode="auto">
          <a:xfrm>
            <a:off x="5130800" y="1169988"/>
            <a:ext cx="3598863" cy="520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6800" tIns="46800" rIns="46800" bIns="46800"/>
          <a:lstStyle/>
          <a:p>
            <a:pPr>
              <a:spcBef>
                <a:spcPct val="50000"/>
              </a:spcBef>
            </a:pPr>
            <a:r>
              <a:rPr lang="pt-BR" sz="1400" b="1">
                <a:solidFill>
                  <a:srgbClr val="000000"/>
                </a:solidFill>
              </a:rPr>
              <a:t>Alto nível de experiência em diversas áreas</a:t>
            </a:r>
          </a:p>
        </p:txBody>
      </p:sp>
      <p:sp>
        <p:nvSpPr>
          <p:cNvPr id="22533" name="KMA6C131B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83175" y="2001838"/>
            <a:ext cx="3402013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marL="271463" indent="-271463" defTabSz="981075">
              <a:spcBef>
                <a:spcPct val="4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400">
                <a:solidFill>
                  <a:srgbClr val="000000"/>
                </a:solidFill>
              </a:rPr>
              <a:t>Servidores renomados da Prefeitura</a:t>
            </a:r>
          </a:p>
          <a:p>
            <a:pPr marL="271463" indent="-271463" defTabSz="981075">
              <a:spcBef>
                <a:spcPct val="4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400">
                <a:solidFill>
                  <a:srgbClr val="000000"/>
                </a:solidFill>
              </a:rPr>
              <a:t>Consultorias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McKinsey &amp; Company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Bain &amp; Company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Accenture</a:t>
            </a:r>
          </a:p>
          <a:p>
            <a:pPr marL="271463" indent="-271463" defTabSz="981075">
              <a:spcBef>
                <a:spcPct val="4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400">
                <a:solidFill>
                  <a:srgbClr val="000000"/>
                </a:solidFill>
              </a:rPr>
              <a:t>Corporações Multinacionais 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Shell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HP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Coca Cola Co.</a:t>
            </a:r>
          </a:p>
          <a:p>
            <a:pPr marL="271463" indent="-271463" defTabSz="981075">
              <a:spcBef>
                <a:spcPct val="40000"/>
              </a:spcBef>
              <a:buClr>
                <a:srgbClr val="000000"/>
              </a:buClr>
              <a:buFont typeface="Verdana" pitchFamily="34" charset="0"/>
              <a:buChar char="•"/>
            </a:pPr>
            <a:r>
              <a:rPr lang="pt-BR" sz="1400">
                <a:solidFill>
                  <a:srgbClr val="000000"/>
                </a:solidFill>
              </a:rPr>
              <a:t>Corporações Nacionais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Vale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Petrobrás</a:t>
            </a:r>
          </a:p>
          <a:p>
            <a:pPr marL="574675" lvl="1" indent="-119063" defTabSz="981075">
              <a:spcBef>
                <a:spcPct val="20000"/>
              </a:spcBef>
              <a:buClr>
                <a:srgbClr val="000000"/>
              </a:buClr>
              <a:buFontTx/>
              <a:buChar char="-"/>
            </a:pPr>
            <a:r>
              <a:rPr lang="pt-BR" sz="1400">
                <a:solidFill>
                  <a:srgbClr val="000000"/>
                </a:solidFill>
              </a:rPr>
              <a:t>AmBev (Interbrew)</a:t>
            </a:r>
          </a:p>
        </p:txBody>
      </p:sp>
      <p:sp>
        <p:nvSpPr>
          <p:cNvPr id="35" name="Freeform 4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76200" y="3611563"/>
            <a:ext cx="1519238" cy="2651125"/>
          </a:xfrm>
          <a:custGeom>
            <a:avLst/>
            <a:gdLst/>
            <a:ahLst/>
            <a:cxnLst>
              <a:cxn ang="0">
                <a:pos x="831" y="678"/>
              </a:cxn>
              <a:cxn ang="0">
                <a:pos x="749" y="678"/>
              </a:cxn>
              <a:cxn ang="0">
                <a:pos x="747" y="679"/>
              </a:cxn>
              <a:cxn ang="0">
                <a:pos x="706" y="691"/>
              </a:cxn>
              <a:cxn ang="0">
                <a:pos x="633" y="618"/>
              </a:cxn>
              <a:cxn ang="0">
                <a:pos x="706" y="544"/>
              </a:cxn>
              <a:cxn ang="0">
                <a:pos x="748" y="557"/>
              </a:cxn>
              <a:cxn ang="0">
                <a:pos x="749" y="558"/>
              </a:cxn>
              <a:cxn ang="0">
                <a:pos x="831" y="558"/>
              </a:cxn>
              <a:cxn ang="0">
                <a:pos x="831" y="431"/>
              </a:cxn>
              <a:cxn ang="0">
                <a:pos x="831" y="413"/>
              </a:cxn>
              <a:cxn ang="0">
                <a:pos x="831" y="209"/>
              </a:cxn>
              <a:cxn ang="0">
                <a:pos x="831" y="198"/>
              </a:cxn>
              <a:cxn ang="0">
                <a:pos x="489" y="198"/>
              </a:cxn>
              <a:cxn ang="0">
                <a:pos x="473" y="198"/>
              </a:cxn>
              <a:cxn ang="0">
                <a:pos x="473" y="116"/>
              </a:cxn>
              <a:cxn ang="0">
                <a:pos x="474" y="115"/>
              </a:cxn>
              <a:cxn ang="0">
                <a:pos x="487" y="74"/>
              </a:cxn>
              <a:cxn ang="0">
                <a:pos x="413" y="0"/>
              </a:cxn>
              <a:cxn ang="0">
                <a:pos x="340" y="74"/>
              </a:cxn>
              <a:cxn ang="0">
                <a:pos x="352" y="114"/>
              </a:cxn>
              <a:cxn ang="0">
                <a:pos x="354" y="116"/>
              </a:cxn>
              <a:cxn ang="0">
                <a:pos x="353" y="198"/>
              </a:cxn>
              <a:cxn ang="0">
                <a:pos x="337" y="198"/>
              </a:cxn>
              <a:cxn ang="0">
                <a:pos x="0" y="198"/>
              </a:cxn>
              <a:cxn ang="0">
                <a:pos x="0" y="519"/>
              </a:cxn>
              <a:cxn ang="0">
                <a:pos x="0" y="762"/>
              </a:cxn>
              <a:cxn ang="0">
                <a:pos x="0" y="1032"/>
              </a:cxn>
              <a:cxn ang="0">
                <a:pos x="831" y="1032"/>
              </a:cxn>
              <a:cxn ang="0">
                <a:pos x="831" y="804"/>
              </a:cxn>
              <a:cxn ang="0">
                <a:pos x="831" y="794"/>
              </a:cxn>
              <a:cxn ang="0">
                <a:pos x="831" y="678"/>
              </a:cxn>
            </a:cxnLst>
            <a:rect l="0" t="0" r="r" b="b"/>
            <a:pathLst>
              <a:path w="831" h="1032">
                <a:moveTo>
                  <a:pt x="831" y="678"/>
                </a:moveTo>
                <a:cubicBezTo>
                  <a:pt x="831" y="678"/>
                  <a:pt x="827" y="596"/>
                  <a:pt x="749" y="678"/>
                </a:cubicBezTo>
                <a:cubicBezTo>
                  <a:pt x="747" y="679"/>
                  <a:pt x="747" y="679"/>
                  <a:pt x="747" y="679"/>
                </a:cubicBezTo>
                <a:cubicBezTo>
                  <a:pt x="735" y="687"/>
                  <a:pt x="721" y="691"/>
                  <a:pt x="706" y="691"/>
                </a:cubicBezTo>
                <a:cubicBezTo>
                  <a:pt x="665" y="691"/>
                  <a:pt x="633" y="659"/>
                  <a:pt x="633" y="618"/>
                </a:cubicBezTo>
                <a:cubicBezTo>
                  <a:pt x="633" y="577"/>
                  <a:pt x="665" y="544"/>
                  <a:pt x="706" y="544"/>
                </a:cubicBezTo>
                <a:cubicBezTo>
                  <a:pt x="722" y="544"/>
                  <a:pt x="736" y="548"/>
                  <a:pt x="748" y="557"/>
                </a:cubicBezTo>
                <a:cubicBezTo>
                  <a:pt x="749" y="558"/>
                  <a:pt x="749" y="558"/>
                  <a:pt x="749" y="558"/>
                </a:cubicBezTo>
                <a:cubicBezTo>
                  <a:pt x="827" y="640"/>
                  <a:pt x="831" y="558"/>
                  <a:pt x="831" y="558"/>
                </a:cubicBezTo>
                <a:cubicBezTo>
                  <a:pt x="831" y="431"/>
                  <a:pt x="831" y="431"/>
                  <a:pt x="831" y="431"/>
                </a:cubicBezTo>
                <a:cubicBezTo>
                  <a:pt x="831" y="413"/>
                  <a:pt x="831" y="413"/>
                  <a:pt x="831" y="413"/>
                </a:cubicBezTo>
                <a:cubicBezTo>
                  <a:pt x="831" y="209"/>
                  <a:pt x="831" y="209"/>
                  <a:pt x="831" y="209"/>
                </a:cubicBezTo>
                <a:cubicBezTo>
                  <a:pt x="831" y="198"/>
                  <a:pt x="831" y="198"/>
                  <a:pt x="831" y="198"/>
                </a:cubicBezTo>
                <a:cubicBezTo>
                  <a:pt x="489" y="198"/>
                  <a:pt x="489" y="198"/>
                  <a:pt x="489" y="198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3" y="198"/>
                  <a:pt x="392" y="194"/>
                  <a:pt x="473" y="116"/>
                </a:cubicBezTo>
                <a:cubicBezTo>
                  <a:pt x="474" y="115"/>
                  <a:pt x="474" y="115"/>
                  <a:pt x="474" y="115"/>
                </a:cubicBezTo>
                <a:cubicBezTo>
                  <a:pt x="483" y="103"/>
                  <a:pt x="487" y="90"/>
                  <a:pt x="487" y="74"/>
                </a:cubicBezTo>
                <a:cubicBezTo>
                  <a:pt x="487" y="33"/>
                  <a:pt x="454" y="0"/>
                  <a:pt x="413" y="0"/>
                </a:cubicBezTo>
                <a:cubicBezTo>
                  <a:pt x="373" y="0"/>
                  <a:pt x="340" y="33"/>
                  <a:pt x="340" y="74"/>
                </a:cubicBezTo>
                <a:cubicBezTo>
                  <a:pt x="340" y="89"/>
                  <a:pt x="344" y="103"/>
                  <a:pt x="352" y="114"/>
                </a:cubicBezTo>
                <a:cubicBezTo>
                  <a:pt x="354" y="116"/>
                  <a:pt x="354" y="116"/>
                  <a:pt x="354" y="116"/>
                </a:cubicBezTo>
                <a:cubicBezTo>
                  <a:pt x="435" y="194"/>
                  <a:pt x="353" y="198"/>
                  <a:pt x="353" y="198"/>
                </a:cubicBezTo>
                <a:cubicBezTo>
                  <a:pt x="337" y="198"/>
                  <a:pt x="337" y="198"/>
                  <a:pt x="337" y="198"/>
                </a:cubicBezTo>
                <a:cubicBezTo>
                  <a:pt x="0" y="198"/>
                  <a:pt x="0" y="198"/>
                  <a:pt x="0" y="198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762"/>
                  <a:pt x="0" y="762"/>
                  <a:pt x="0" y="762"/>
                </a:cubicBezTo>
                <a:cubicBezTo>
                  <a:pt x="0" y="1032"/>
                  <a:pt x="0" y="1032"/>
                  <a:pt x="0" y="1032"/>
                </a:cubicBezTo>
                <a:cubicBezTo>
                  <a:pt x="831" y="1032"/>
                  <a:pt x="831" y="1032"/>
                  <a:pt x="831" y="1032"/>
                </a:cubicBezTo>
                <a:cubicBezTo>
                  <a:pt x="831" y="804"/>
                  <a:pt x="831" y="804"/>
                  <a:pt x="831" y="804"/>
                </a:cubicBezTo>
                <a:cubicBezTo>
                  <a:pt x="831" y="794"/>
                  <a:pt x="831" y="794"/>
                  <a:pt x="831" y="794"/>
                </a:cubicBezTo>
                <a:lnTo>
                  <a:pt x="831" y="67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6" name="Freeform 42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235075" y="4119563"/>
            <a:ext cx="2246313" cy="2143125"/>
          </a:xfrm>
          <a:custGeom>
            <a:avLst/>
            <a:gdLst/>
            <a:ahLst/>
            <a:cxnLst>
              <a:cxn ang="0">
                <a:pos x="198" y="634"/>
              </a:cxn>
              <a:cxn ang="0">
                <a:pos x="198" y="834"/>
              </a:cxn>
              <a:cxn ang="0">
                <a:pos x="468" y="834"/>
              </a:cxn>
              <a:cxn ang="0">
                <a:pos x="711" y="834"/>
              </a:cxn>
              <a:cxn ang="0">
                <a:pos x="1032" y="834"/>
              </a:cxn>
              <a:cxn ang="0">
                <a:pos x="1032" y="496"/>
              </a:cxn>
              <a:cxn ang="0">
                <a:pos x="1031" y="480"/>
              </a:cxn>
              <a:cxn ang="0">
                <a:pos x="1113" y="479"/>
              </a:cxn>
              <a:cxn ang="0">
                <a:pos x="1115" y="481"/>
              </a:cxn>
              <a:cxn ang="0">
                <a:pos x="1156" y="493"/>
              </a:cxn>
              <a:cxn ang="0">
                <a:pos x="1229" y="419"/>
              </a:cxn>
              <a:cxn ang="0">
                <a:pos x="1156" y="345"/>
              </a:cxn>
              <a:cxn ang="0">
                <a:pos x="1114" y="358"/>
              </a:cxn>
              <a:cxn ang="0">
                <a:pos x="1113" y="360"/>
              </a:cxn>
              <a:cxn ang="0">
                <a:pos x="1031" y="359"/>
              </a:cxn>
              <a:cxn ang="0">
                <a:pos x="1032" y="343"/>
              </a:cxn>
              <a:cxn ang="0">
                <a:pos x="1032" y="0"/>
              </a:cxn>
              <a:cxn ang="0">
                <a:pos x="1020" y="0"/>
              </a:cxn>
              <a:cxn ang="0">
                <a:pos x="816" y="0"/>
              </a:cxn>
              <a:cxn ang="0">
                <a:pos x="799" y="0"/>
              </a:cxn>
              <a:cxn ang="0">
                <a:pos x="671" y="0"/>
              </a:cxn>
              <a:cxn ang="0">
                <a:pos x="671" y="82"/>
              </a:cxn>
              <a:cxn ang="0">
                <a:pos x="672" y="83"/>
              </a:cxn>
              <a:cxn ang="0">
                <a:pos x="685" y="125"/>
              </a:cxn>
              <a:cxn ang="0">
                <a:pos x="612" y="199"/>
              </a:cxn>
              <a:cxn ang="0">
                <a:pos x="538" y="125"/>
              </a:cxn>
              <a:cxn ang="0">
                <a:pos x="550" y="84"/>
              </a:cxn>
              <a:cxn ang="0">
                <a:pos x="552" y="82"/>
              </a:cxn>
              <a:cxn ang="0">
                <a:pos x="551" y="0"/>
              </a:cxn>
              <a:cxn ang="0">
                <a:pos x="436" y="0"/>
              </a:cxn>
              <a:cxn ang="0">
                <a:pos x="426" y="0"/>
              </a:cxn>
              <a:cxn ang="0">
                <a:pos x="198" y="0"/>
              </a:cxn>
              <a:cxn ang="0">
                <a:pos x="198" y="172"/>
              </a:cxn>
              <a:cxn ang="0">
                <a:pos x="198" y="280"/>
              </a:cxn>
              <a:cxn ang="0">
                <a:pos x="198" y="343"/>
              </a:cxn>
              <a:cxn ang="0">
                <a:pos x="198" y="359"/>
              </a:cxn>
              <a:cxn ang="0">
                <a:pos x="116" y="359"/>
              </a:cxn>
              <a:cxn ang="0">
                <a:pos x="115" y="358"/>
              </a:cxn>
              <a:cxn ang="0">
                <a:pos x="73" y="345"/>
              </a:cxn>
              <a:cxn ang="0">
                <a:pos x="0" y="419"/>
              </a:cxn>
              <a:cxn ang="0">
                <a:pos x="73" y="493"/>
              </a:cxn>
              <a:cxn ang="0">
                <a:pos x="114" y="480"/>
              </a:cxn>
              <a:cxn ang="0">
                <a:pos x="116" y="479"/>
              </a:cxn>
              <a:cxn ang="0">
                <a:pos x="198" y="479"/>
              </a:cxn>
              <a:cxn ang="0">
                <a:pos x="198" y="496"/>
              </a:cxn>
              <a:cxn ang="0">
                <a:pos x="198" y="576"/>
              </a:cxn>
              <a:cxn ang="0">
                <a:pos x="198" y="634"/>
              </a:cxn>
            </a:cxnLst>
            <a:rect l="0" t="0" r="r" b="b"/>
            <a:pathLst>
              <a:path w="1229" h="834">
                <a:moveTo>
                  <a:pt x="198" y="634"/>
                </a:moveTo>
                <a:cubicBezTo>
                  <a:pt x="198" y="834"/>
                  <a:pt x="198" y="834"/>
                  <a:pt x="198" y="834"/>
                </a:cubicBezTo>
                <a:cubicBezTo>
                  <a:pt x="468" y="834"/>
                  <a:pt x="468" y="834"/>
                  <a:pt x="468" y="834"/>
                </a:cubicBezTo>
                <a:cubicBezTo>
                  <a:pt x="711" y="834"/>
                  <a:pt x="711" y="834"/>
                  <a:pt x="711" y="834"/>
                </a:cubicBezTo>
                <a:cubicBezTo>
                  <a:pt x="1032" y="834"/>
                  <a:pt x="1032" y="834"/>
                  <a:pt x="1032" y="834"/>
                </a:cubicBezTo>
                <a:cubicBezTo>
                  <a:pt x="1032" y="496"/>
                  <a:pt x="1032" y="496"/>
                  <a:pt x="1032" y="496"/>
                </a:cubicBezTo>
                <a:cubicBezTo>
                  <a:pt x="1031" y="480"/>
                  <a:pt x="1031" y="480"/>
                  <a:pt x="1031" y="480"/>
                </a:cubicBezTo>
                <a:cubicBezTo>
                  <a:pt x="1031" y="480"/>
                  <a:pt x="1035" y="398"/>
                  <a:pt x="1113" y="479"/>
                </a:cubicBezTo>
                <a:cubicBezTo>
                  <a:pt x="1115" y="481"/>
                  <a:pt x="1115" y="481"/>
                  <a:pt x="1115" y="481"/>
                </a:cubicBezTo>
                <a:cubicBezTo>
                  <a:pt x="1127" y="489"/>
                  <a:pt x="1141" y="493"/>
                  <a:pt x="1156" y="493"/>
                </a:cubicBezTo>
                <a:cubicBezTo>
                  <a:pt x="1197" y="493"/>
                  <a:pt x="1229" y="460"/>
                  <a:pt x="1229" y="419"/>
                </a:cubicBezTo>
                <a:cubicBezTo>
                  <a:pt x="1229" y="378"/>
                  <a:pt x="1197" y="345"/>
                  <a:pt x="1156" y="345"/>
                </a:cubicBezTo>
                <a:cubicBezTo>
                  <a:pt x="1140" y="345"/>
                  <a:pt x="1126" y="349"/>
                  <a:pt x="1114" y="358"/>
                </a:cubicBezTo>
                <a:cubicBezTo>
                  <a:pt x="1113" y="360"/>
                  <a:pt x="1113" y="360"/>
                  <a:pt x="1113" y="360"/>
                </a:cubicBezTo>
                <a:cubicBezTo>
                  <a:pt x="1035" y="441"/>
                  <a:pt x="1031" y="359"/>
                  <a:pt x="1031" y="359"/>
                </a:cubicBezTo>
                <a:cubicBezTo>
                  <a:pt x="1032" y="343"/>
                  <a:pt x="1032" y="343"/>
                  <a:pt x="1032" y="343"/>
                </a:cubicBezTo>
                <a:cubicBezTo>
                  <a:pt x="1032" y="0"/>
                  <a:pt x="1032" y="0"/>
                  <a:pt x="1032" y="0"/>
                </a:cubicBezTo>
                <a:cubicBezTo>
                  <a:pt x="1020" y="0"/>
                  <a:pt x="1020" y="0"/>
                  <a:pt x="1020" y="0"/>
                </a:cubicBezTo>
                <a:cubicBezTo>
                  <a:pt x="816" y="0"/>
                  <a:pt x="816" y="0"/>
                  <a:pt x="81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671" y="0"/>
                  <a:pt x="671" y="0"/>
                  <a:pt x="671" y="0"/>
                </a:cubicBezTo>
                <a:cubicBezTo>
                  <a:pt x="671" y="0"/>
                  <a:pt x="590" y="4"/>
                  <a:pt x="671" y="82"/>
                </a:cubicBezTo>
                <a:cubicBezTo>
                  <a:pt x="672" y="83"/>
                  <a:pt x="672" y="83"/>
                  <a:pt x="672" y="83"/>
                </a:cubicBezTo>
                <a:cubicBezTo>
                  <a:pt x="681" y="95"/>
                  <a:pt x="685" y="109"/>
                  <a:pt x="685" y="125"/>
                </a:cubicBezTo>
                <a:cubicBezTo>
                  <a:pt x="685" y="166"/>
                  <a:pt x="652" y="199"/>
                  <a:pt x="612" y="199"/>
                </a:cubicBezTo>
                <a:cubicBezTo>
                  <a:pt x="571" y="199"/>
                  <a:pt x="538" y="166"/>
                  <a:pt x="538" y="125"/>
                </a:cubicBezTo>
                <a:cubicBezTo>
                  <a:pt x="538" y="110"/>
                  <a:pt x="543" y="96"/>
                  <a:pt x="550" y="84"/>
                </a:cubicBezTo>
                <a:cubicBezTo>
                  <a:pt x="552" y="82"/>
                  <a:pt x="552" y="82"/>
                  <a:pt x="552" y="82"/>
                </a:cubicBezTo>
                <a:cubicBezTo>
                  <a:pt x="633" y="4"/>
                  <a:pt x="551" y="0"/>
                  <a:pt x="551" y="0"/>
                </a:cubicBezTo>
                <a:cubicBezTo>
                  <a:pt x="436" y="0"/>
                  <a:pt x="436" y="0"/>
                  <a:pt x="436" y="0"/>
                </a:cubicBezTo>
                <a:cubicBezTo>
                  <a:pt x="426" y="0"/>
                  <a:pt x="426" y="0"/>
                  <a:pt x="426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198" y="172"/>
                  <a:pt x="198" y="172"/>
                  <a:pt x="198" y="172"/>
                </a:cubicBezTo>
                <a:cubicBezTo>
                  <a:pt x="198" y="280"/>
                  <a:pt x="198" y="280"/>
                  <a:pt x="198" y="280"/>
                </a:cubicBezTo>
                <a:cubicBezTo>
                  <a:pt x="198" y="343"/>
                  <a:pt x="198" y="343"/>
                  <a:pt x="198" y="343"/>
                </a:cubicBezTo>
                <a:cubicBezTo>
                  <a:pt x="198" y="359"/>
                  <a:pt x="198" y="359"/>
                  <a:pt x="198" y="359"/>
                </a:cubicBezTo>
                <a:cubicBezTo>
                  <a:pt x="198" y="359"/>
                  <a:pt x="194" y="441"/>
                  <a:pt x="116" y="359"/>
                </a:cubicBezTo>
                <a:cubicBezTo>
                  <a:pt x="115" y="358"/>
                  <a:pt x="115" y="358"/>
                  <a:pt x="115" y="358"/>
                </a:cubicBezTo>
                <a:cubicBezTo>
                  <a:pt x="103" y="349"/>
                  <a:pt x="89" y="345"/>
                  <a:pt x="73" y="345"/>
                </a:cubicBezTo>
                <a:cubicBezTo>
                  <a:pt x="33" y="345"/>
                  <a:pt x="0" y="378"/>
                  <a:pt x="0" y="419"/>
                </a:cubicBezTo>
                <a:cubicBezTo>
                  <a:pt x="0" y="460"/>
                  <a:pt x="33" y="493"/>
                  <a:pt x="73" y="493"/>
                </a:cubicBezTo>
                <a:cubicBezTo>
                  <a:pt x="88" y="493"/>
                  <a:pt x="102" y="488"/>
                  <a:pt x="114" y="480"/>
                </a:cubicBezTo>
                <a:cubicBezTo>
                  <a:pt x="116" y="479"/>
                  <a:pt x="116" y="479"/>
                  <a:pt x="116" y="479"/>
                </a:cubicBezTo>
                <a:cubicBezTo>
                  <a:pt x="194" y="398"/>
                  <a:pt x="198" y="479"/>
                  <a:pt x="198" y="479"/>
                </a:cubicBezTo>
                <a:cubicBezTo>
                  <a:pt x="198" y="496"/>
                  <a:pt x="198" y="496"/>
                  <a:pt x="198" y="496"/>
                </a:cubicBezTo>
                <a:cubicBezTo>
                  <a:pt x="198" y="576"/>
                  <a:pt x="198" y="576"/>
                  <a:pt x="198" y="576"/>
                </a:cubicBezTo>
                <a:lnTo>
                  <a:pt x="198" y="634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7" name="Freeform 40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119438" y="3611563"/>
            <a:ext cx="1519237" cy="2651125"/>
          </a:xfrm>
          <a:custGeom>
            <a:avLst/>
            <a:gdLst/>
            <a:ahLst/>
            <a:cxnLst>
              <a:cxn ang="0">
                <a:pos x="0" y="678"/>
              </a:cxn>
              <a:cxn ang="0">
                <a:pos x="82" y="678"/>
              </a:cxn>
              <a:cxn ang="0">
                <a:pos x="84" y="679"/>
              </a:cxn>
              <a:cxn ang="0">
                <a:pos x="125" y="691"/>
              </a:cxn>
              <a:cxn ang="0">
                <a:pos x="198" y="618"/>
              </a:cxn>
              <a:cxn ang="0">
                <a:pos x="125" y="544"/>
              </a:cxn>
              <a:cxn ang="0">
                <a:pos x="83" y="557"/>
              </a:cxn>
              <a:cxn ang="0">
                <a:pos x="82" y="558"/>
              </a:cxn>
              <a:cxn ang="0">
                <a:pos x="0" y="558"/>
              </a:cxn>
              <a:cxn ang="0">
                <a:pos x="0" y="431"/>
              </a:cxn>
              <a:cxn ang="0">
                <a:pos x="0" y="413"/>
              </a:cxn>
              <a:cxn ang="0">
                <a:pos x="0" y="209"/>
              </a:cxn>
              <a:cxn ang="0">
                <a:pos x="0" y="198"/>
              </a:cxn>
              <a:cxn ang="0">
                <a:pos x="342" y="198"/>
              </a:cxn>
              <a:cxn ang="0">
                <a:pos x="358" y="198"/>
              </a:cxn>
              <a:cxn ang="0">
                <a:pos x="358" y="116"/>
              </a:cxn>
              <a:cxn ang="0">
                <a:pos x="357" y="115"/>
              </a:cxn>
              <a:cxn ang="0">
                <a:pos x="344" y="74"/>
              </a:cxn>
              <a:cxn ang="0">
                <a:pos x="418" y="0"/>
              </a:cxn>
              <a:cxn ang="0">
                <a:pos x="491" y="74"/>
              </a:cxn>
              <a:cxn ang="0">
                <a:pos x="479" y="114"/>
              </a:cxn>
              <a:cxn ang="0">
                <a:pos x="477" y="116"/>
              </a:cxn>
              <a:cxn ang="0">
                <a:pos x="478" y="198"/>
              </a:cxn>
              <a:cxn ang="0">
                <a:pos x="494" y="198"/>
              </a:cxn>
              <a:cxn ang="0">
                <a:pos x="831" y="198"/>
              </a:cxn>
              <a:cxn ang="0">
                <a:pos x="831" y="519"/>
              </a:cxn>
              <a:cxn ang="0">
                <a:pos x="831" y="762"/>
              </a:cxn>
              <a:cxn ang="0">
                <a:pos x="831" y="1032"/>
              </a:cxn>
              <a:cxn ang="0">
                <a:pos x="0" y="1032"/>
              </a:cxn>
              <a:cxn ang="0">
                <a:pos x="0" y="804"/>
              </a:cxn>
              <a:cxn ang="0">
                <a:pos x="0" y="794"/>
              </a:cxn>
              <a:cxn ang="0">
                <a:pos x="0" y="678"/>
              </a:cxn>
            </a:cxnLst>
            <a:rect l="0" t="0" r="r" b="b"/>
            <a:pathLst>
              <a:path w="831" h="1032">
                <a:moveTo>
                  <a:pt x="0" y="678"/>
                </a:moveTo>
                <a:cubicBezTo>
                  <a:pt x="0" y="678"/>
                  <a:pt x="4" y="596"/>
                  <a:pt x="82" y="678"/>
                </a:cubicBezTo>
                <a:cubicBezTo>
                  <a:pt x="84" y="679"/>
                  <a:pt x="84" y="679"/>
                  <a:pt x="84" y="679"/>
                </a:cubicBezTo>
                <a:cubicBezTo>
                  <a:pt x="96" y="687"/>
                  <a:pt x="110" y="691"/>
                  <a:pt x="125" y="691"/>
                </a:cubicBezTo>
                <a:cubicBezTo>
                  <a:pt x="166" y="691"/>
                  <a:pt x="198" y="659"/>
                  <a:pt x="198" y="618"/>
                </a:cubicBezTo>
                <a:cubicBezTo>
                  <a:pt x="198" y="577"/>
                  <a:pt x="166" y="544"/>
                  <a:pt x="125" y="544"/>
                </a:cubicBezTo>
                <a:cubicBezTo>
                  <a:pt x="109" y="544"/>
                  <a:pt x="95" y="548"/>
                  <a:pt x="83" y="557"/>
                </a:cubicBezTo>
                <a:cubicBezTo>
                  <a:pt x="82" y="558"/>
                  <a:pt x="82" y="558"/>
                  <a:pt x="82" y="558"/>
                </a:cubicBezTo>
                <a:cubicBezTo>
                  <a:pt x="4" y="640"/>
                  <a:pt x="0" y="558"/>
                  <a:pt x="0" y="558"/>
                </a:cubicBezTo>
                <a:cubicBezTo>
                  <a:pt x="0" y="431"/>
                  <a:pt x="0" y="431"/>
                  <a:pt x="0" y="431"/>
                </a:cubicBezTo>
                <a:cubicBezTo>
                  <a:pt x="0" y="413"/>
                  <a:pt x="0" y="413"/>
                  <a:pt x="0" y="413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198"/>
                  <a:pt x="0" y="198"/>
                  <a:pt x="0" y="198"/>
                </a:cubicBezTo>
                <a:cubicBezTo>
                  <a:pt x="342" y="198"/>
                  <a:pt x="342" y="198"/>
                  <a:pt x="342" y="198"/>
                </a:cubicBezTo>
                <a:cubicBezTo>
                  <a:pt x="358" y="198"/>
                  <a:pt x="358" y="198"/>
                  <a:pt x="358" y="198"/>
                </a:cubicBezTo>
                <a:cubicBezTo>
                  <a:pt x="358" y="198"/>
                  <a:pt x="439" y="194"/>
                  <a:pt x="358" y="116"/>
                </a:cubicBezTo>
                <a:cubicBezTo>
                  <a:pt x="357" y="115"/>
                  <a:pt x="357" y="115"/>
                  <a:pt x="357" y="115"/>
                </a:cubicBezTo>
                <a:cubicBezTo>
                  <a:pt x="348" y="103"/>
                  <a:pt x="344" y="90"/>
                  <a:pt x="344" y="74"/>
                </a:cubicBezTo>
                <a:cubicBezTo>
                  <a:pt x="344" y="33"/>
                  <a:pt x="377" y="0"/>
                  <a:pt x="418" y="0"/>
                </a:cubicBezTo>
                <a:cubicBezTo>
                  <a:pt x="458" y="0"/>
                  <a:pt x="491" y="33"/>
                  <a:pt x="491" y="74"/>
                </a:cubicBezTo>
                <a:cubicBezTo>
                  <a:pt x="491" y="89"/>
                  <a:pt x="487" y="103"/>
                  <a:pt x="479" y="114"/>
                </a:cubicBezTo>
                <a:cubicBezTo>
                  <a:pt x="477" y="116"/>
                  <a:pt x="477" y="116"/>
                  <a:pt x="477" y="116"/>
                </a:cubicBezTo>
                <a:cubicBezTo>
                  <a:pt x="396" y="194"/>
                  <a:pt x="478" y="198"/>
                  <a:pt x="478" y="198"/>
                </a:cubicBezTo>
                <a:cubicBezTo>
                  <a:pt x="494" y="198"/>
                  <a:pt x="494" y="198"/>
                  <a:pt x="494" y="198"/>
                </a:cubicBezTo>
                <a:cubicBezTo>
                  <a:pt x="831" y="198"/>
                  <a:pt x="831" y="198"/>
                  <a:pt x="831" y="198"/>
                </a:cubicBezTo>
                <a:cubicBezTo>
                  <a:pt x="831" y="519"/>
                  <a:pt x="831" y="519"/>
                  <a:pt x="831" y="519"/>
                </a:cubicBezTo>
                <a:cubicBezTo>
                  <a:pt x="831" y="762"/>
                  <a:pt x="831" y="762"/>
                  <a:pt x="831" y="762"/>
                </a:cubicBezTo>
                <a:cubicBezTo>
                  <a:pt x="831" y="1032"/>
                  <a:pt x="831" y="1032"/>
                  <a:pt x="831" y="1032"/>
                </a:cubicBezTo>
                <a:cubicBezTo>
                  <a:pt x="0" y="1032"/>
                  <a:pt x="0" y="1032"/>
                  <a:pt x="0" y="1032"/>
                </a:cubicBezTo>
                <a:cubicBezTo>
                  <a:pt x="0" y="804"/>
                  <a:pt x="0" y="804"/>
                  <a:pt x="0" y="804"/>
                </a:cubicBezTo>
                <a:cubicBezTo>
                  <a:pt x="0" y="794"/>
                  <a:pt x="0" y="794"/>
                  <a:pt x="0" y="794"/>
                </a:cubicBezTo>
                <a:lnTo>
                  <a:pt x="0" y="67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8" name="Freeform 4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6200" y="1979613"/>
            <a:ext cx="2514600" cy="2651125"/>
          </a:xfrm>
          <a:custGeom>
            <a:avLst/>
            <a:gdLst/>
            <a:ahLst/>
            <a:cxnLst>
              <a:cxn ang="0">
                <a:pos x="1322" y="834"/>
              </a:cxn>
              <a:cxn ang="0">
                <a:pos x="1306" y="834"/>
              </a:cxn>
              <a:cxn ang="0">
                <a:pos x="1305" y="916"/>
              </a:cxn>
              <a:cxn ang="0">
                <a:pos x="1307" y="917"/>
              </a:cxn>
              <a:cxn ang="0">
                <a:pos x="1320" y="958"/>
              </a:cxn>
              <a:cxn ang="0">
                <a:pos x="1246" y="1032"/>
              </a:cxn>
              <a:cxn ang="0">
                <a:pos x="1172" y="958"/>
              </a:cxn>
              <a:cxn ang="0">
                <a:pos x="1185" y="918"/>
              </a:cxn>
              <a:cxn ang="0">
                <a:pos x="1186" y="916"/>
              </a:cxn>
              <a:cxn ang="0">
                <a:pos x="1186" y="834"/>
              </a:cxn>
              <a:cxn ang="0">
                <a:pos x="1169" y="834"/>
              </a:cxn>
              <a:cxn ang="0">
                <a:pos x="1159" y="834"/>
              </a:cxn>
              <a:cxn ang="0">
                <a:pos x="1117" y="834"/>
              </a:cxn>
              <a:cxn ang="0">
                <a:pos x="737" y="834"/>
              </a:cxn>
              <a:cxn ang="0">
                <a:pos x="558" y="834"/>
              </a:cxn>
              <a:cxn ang="0">
                <a:pos x="489" y="834"/>
              </a:cxn>
              <a:cxn ang="0">
                <a:pos x="473" y="834"/>
              </a:cxn>
              <a:cxn ang="0">
                <a:pos x="473" y="752"/>
              </a:cxn>
              <a:cxn ang="0">
                <a:pos x="474" y="751"/>
              </a:cxn>
              <a:cxn ang="0">
                <a:pos x="487" y="709"/>
              </a:cxn>
              <a:cxn ang="0">
                <a:pos x="413" y="636"/>
              </a:cxn>
              <a:cxn ang="0">
                <a:pos x="340" y="709"/>
              </a:cxn>
              <a:cxn ang="0">
                <a:pos x="352" y="750"/>
              </a:cxn>
              <a:cxn ang="0">
                <a:pos x="354" y="752"/>
              </a:cxn>
              <a:cxn ang="0">
                <a:pos x="353" y="834"/>
              </a:cxn>
              <a:cxn ang="0">
                <a:pos x="337" y="834"/>
              </a:cxn>
              <a:cxn ang="0">
                <a:pos x="245" y="834"/>
              </a:cxn>
              <a:cxn ang="0">
                <a:pos x="0" y="834"/>
              </a:cxn>
              <a:cxn ang="0">
                <a:pos x="0" y="513"/>
              </a:cxn>
              <a:cxn ang="0">
                <a:pos x="0" y="270"/>
              </a:cxn>
              <a:cxn ang="0">
                <a:pos x="0" y="0"/>
              </a:cxn>
              <a:cxn ang="0">
                <a:pos x="739" y="0"/>
              </a:cxn>
              <a:cxn ang="0">
                <a:pos x="1283" y="0"/>
              </a:cxn>
              <a:cxn ang="0">
                <a:pos x="1376" y="0"/>
              </a:cxn>
              <a:cxn ang="0">
                <a:pos x="1376" y="228"/>
              </a:cxn>
              <a:cxn ang="0">
                <a:pos x="1376" y="238"/>
              </a:cxn>
              <a:cxn ang="0">
                <a:pos x="1376" y="354"/>
              </a:cxn>
              <a:cxn ang="0">
                <a:pos x="1294" y="354"/>
              </a:cxn>
              <a:cxn ang="0">
                <a:pos x="1292" y="353"/>
              </a:cxn>
              <a:cxn ang="0">
                <a:pos x="1251" y="340"/>
              </a:cxn>
              <a:cxn ang="0">
                <a:pos x="1177" y="414"/>
              </a:cxn>
              <a:cxn ang="0">
                <a:pos x="1251" y="488"/>
              </a:cxn>
              <a:cxn ang="0">
                <a:pos x="1293" y="475"/>
              </a:cxn>
              <a:cxn ang="0">
                <a:pos x="1294" y="473"/>
              </a:cxn>
              <a:cxn ang="0">
                <a:pos x="1376" y="474"/>
              </a:cxn>
              <a:cxn ang="0">
                <a:pos x="1376" y="601"/>
              </a:cxn>
              <a:cxn ang="0">
                <a:pos x="1376" y="618"/>
              </a:cxn>
              <a:cxn ang="0">
                <a:pos x="1376" y="823"/>
              </a:cxn>
              <a:cxn ang="0">
                <a:pos x="1376" y="834"/>
              </a:cxn>
              <a:cxn ang="0">
                <a:pos x="1351" y="834"/>
              </a:cxn>
              <a:cxn ang="0">
                <a:pos x="1322" y="834"/>
              </a:cxn>
            </a:cxnLst>
            <a:rect l="0" t="0" r="r" b="b"/>
            <a:pathLst>
              <a:path w="1376" h="1032">
                <a:moveTo>
                  <a:pt x="1322" y="834"/>
                </a:moveTo>
                <a:cubicBezTo>
                  <a:pt x="1306" y="834"/>
                  <a:pt x="1306" y="834"/>
                  <a:pt x="1306" y="834"/>
                </a:cubicBezTo>
                <a:cubicBezTo>
                  <a:pt x="1306" y="834"/>
                  <a:pt x="1224" y="838"/>
                  <a:pt x="1305" y="916"/>
                </a:cubicBezTo>
                <a:cubicBezTo>
                  <a:pt x="1307" y="917"/>
                  <a:pt x="1307" y="917"/>
                  <a:pt x="1307" y="917"/>
                </a:cubicBezTo>
                <a:cubicBezTo>
                  <a:pt x="1316" y="929"/>
                  <a:pt x="1320" y="942"/>
                  <a:pt x="1320" y="958"/>
                </a:cubicBezTo>
                <a:cubicBezTo>
                  <a:pt x="1320" y="999"/>
                  <a:pt x="1287" y="1032"/>
                  <a:pt x="1246" y="1032"/>
                </a:cubicBezTo>
                <a:cubicBezTo>
                  <a:pt x="1205" y="1032"/>
                  <a:pt x="1172" y="999"/>
                  <a:pt x="1172" y="958"/>
                </a:cubicBezTo>
                <a:cubicBezTo>
                  <a:pt x="1172" y="943"/>
                  <a:pt x="1177" y="929"/>
                  <a:pt x="1185" y="918"/>
                </a:cubicBezTo>
                <a:cubicBezTo>
                  <a:pt x="1186" y="916"/>
                  <a:pt x="1186" y="916"/>
                  <a:pt x="1186" y="916"/>
                </a:cubicBezTo>
                <a:cubicBezTo>
                  <a:pt x="1267" y="838"/>
                  <a:pt x="1186" y="834"/>
                  <a:pt x="1186" y="834"/>
                </a:cubicBezTo>
                <a:cubicBezTo>
                  <a:pt x="1169" y="834"/>
                  <a:pt x="1169" y="834"/>
                  <a:pt x="1169" y="834"/>
                </a:cubicBezTo>
                <a:cubicBezTo>
                  <a:pt x="1159" y="834"/>
                  <a:pt x="1159" y="834"/>
                  <a:pt x="1159" y="834"/>
                </a:cubicBezTo>
                <a:cubicBezTo>
                  <a:pt x="1117" y="834"/>
                  <a:pt x="1117" y="834"/>
                  <a:pt x="1117" y="834"/>
                </a:cubicBezTo>
                <a:cubicBezTo>
                  <a:pt x="737" y="834"/>
                  <a:pt x="737" y="834"/>
                  <a:pt x="737" y="834"/>
                </a:cubicBezTo>
                <a:cubicBezTo>
                  <a:pt x="558" y="834"/>
                  <a:pt x="558" y="834"/>
                  <a:pt x="558" y="834"/>
                </a:cubicBezTo>
                <a:cubicBezTo>
                  <a:pt x="489" y="834"/>
                  <a:pt x="489" y="834"/>
                  <a:pt x="489" y="834"/>
                </a:cubicBezTo>
                <a:cubicBezTo>
                  <a:pt x="473" y="834"/>
                  <a:pt x="473" y="834"/>
                  <a:pt x="473" y="834"/>
                </a:cubicBezTo>
                <a:cubicBezTo>
                  <a:pt x="473" y="834"/>
                  <a:pt x="392" y="830"/>
                  <a:pt x="473" y="752"/>
                </a:cubicBezTo>
                <a:cubicBezTo>
                  <a:pt x="474" y="751"/>
                  <a:pt x="474" y="751"/>
                  <a:pt x="474" y="751"/>
                </a:cubicBezTo>
                <a:cubicBezTo>
                  <a:pt x="483" y="739"/>
                  <a:pt x="487" y="725"/>
                  <a:pt x="487" y="709"/>
                </a:cubicBezTo>
                <a:cubicBezTo>
                  <a:pt x="487" y="669"/>
                  <a:pt x="454" y="636"/>
                  <a:pt x="413" y="636"/>
                </a:cubicBezTo>
                <a:cubicBezTo>
                  <a:pt x="373" y="636"/>
                  <a:pt x="340" y="669"/>
                  <a:pt x="340" y="709"/>
                </a:cubicBezTo>
                <a:cubicBezTo>
                  <a:pt x="340" y="725"/>
                  <a:pt x="344" y="739"/>
                  <a:pt x="352" y="750"/>
                </a:cubicBezTo>
                <a:cubicBezTo>
                  <a:pt x="354" y="752"/>
                  <a:pt x="354" y="752"/>
                  <a:pt x="354" y="752"/>
                </a:cubicBezTo>
                <a:cubicBezTo>
                  <a:pt x="435" y="830"/>
                  <a:pt x="353" y="834"/>
                  <a:pt x="353" y="834"/>
                </a:cubicBezTo>
                <a:cubicBezTo>
                  <a:pt x="337" y="834"/>
                  <a:pt x="337" y="834"/>
                  <a:pt x="337" y="834"/>
                </a:cubicBezTo>
                <a:cubicBezTo>
                  <a:pt x="245" y="834"/>
                  <a:pt x="245" y="834"/>
                  <a:pt x="245" y="834"/>
                </a:cubicBezTo>
                <a:cubicBezTo>
                  <a:pt x="0" y="834"/>
                  <a:pt x="0" y="834"/>
                  <a:pt x="0" y="834"/>
                </a:cubicBezTo>
                <a:cubicBezTo>
                  <a:pt x="0" y="513"/>
                  <a:pt x="0" y="513"/>
                  <a:pt x="0" y="513"/>
                </a:cubicBezTo>
                <a:cubicBezTo>
                  <a:pt x="0" y="270"/>
                  <a:pt x="0" y="270"/>
                  <a:pt x="0" y="270"/>
                </a:cubicBezTo>
                <a:cubicBezTo>
                  <a:pt x="0" y="0"/>
                  <a:pt x="0" y="0"/>
                  <a:pt x="0" y="0"/>
                </a:cubicBezTo>
                <a:cubicBezTo>
                  <a:pt x="739" y="0"/>
                  <a:pt x="739" y="0"/>
                  <a:pt x="739" y="0"/>
                </a:cubicBezTo>
                <a:cubicBezTo>
                  <a:pt x="1283" y="0"/>
                  <a:pt x="1283" y="0"/>
                  <a:pt x="1283" y="0"/>
                </a:cubicBezTo>
                <a:cubicBezTo>
                  <a:pt x="1376" y="0"/>
                  <a:pt x="1376" y="0"/>
                  <a:pt x="1376" y="0"/>
                </a:cubicBezTo>
                <a:cubicBezTo>
                  <a:pt x="1376" y="228"/>
                  <a:pt x="1376" y="228"/>
                  <a:pt x="1376" y="228"/>
                </a:cubicBezTo>
                <a:cubicBezTo>
                  <a:pt x="1376" y="238"/>
                  <a:pt x="1376" y="238"/>
                  <a:pt x="1376" y="238"/>
                </a:cubicBezTo>
                <a:cubicBezTo>
                  <a:pt x="1376" y="354"/>
                  <a:pt x="1376" y="354"/>
                  <a:pt x="1376" y="354"/>
                </a:cubicBezTo>
                <a:cubicBezTo>
                  <a:pt x="1376" y="354"/>
                  <a:pt x="1372" y="435"/>
                  <a:pt x="1294" y="354"/>
                </a:cubicBezTo>
                <a:cubicBezTo>
                  <a:pt x="1292" y="353"/>
                  <a:pt x="1292" y="353"/>
                  <a:pt x="1292" y="353"/>
                </a:cubicBezTo>
                <a:cubicBezTo>
                  <a:pt x="1280" y="345"/>
                  <a:pt x="1266" y="340"/>
                  <a:pt x="1251" y="340"/>
                </a:cubicBezTo>
                <a:cubicBezTo>
                  <a:pt x="1210" y="340"/>
                  <a:pt x="1177" y="373"/>
                  <a:pt x="1177" y="414"/>
                </a:cubicBezTo>
                <a:cubicBezTo>
                  <a:pt x="1177" y="455"/>
                  <a:pt x="1210" y="488"/>
                  <a:pt x="1251" y="488"/>
                </a:cubicBezTo>
                <a:cubicBezTo>
                  <a:pt x="1267" y="488"/>
                  <a:pt x="1281" y="483"/>
                  <a:pt x="1293" y="475"/>
                </a:cubicBezTo>
                <a:cubicBezTo>
                  <a:pt x="1294" y="473"/>
                  <a:pt x="1294" y="473"/>
                  <a:pt x="1294" y="473"/>
                </a:cubicBezTo>
                <a:cubicBezTo>
                  <a:pt x="1372" y="392"/>
                  <a:pt x="1376" y="474"/>
                  <a:pt x="1376" y="474"/>
                </a:cubicBezTo>
                <a:cubicBezTo>
                  <a:pt x="1376" y="601"/>
                  <a:pt x="1376" y="601"/>
                  <a:pt x="1376" y="601"/>
                </a:cubicBezTo>
                <a:cubicBezTo>
                  <a:pt x="1376" y="618"/>
                  <a:pt x="1376" y="618"/>
                  <a:pt x="1376" y="618"/>
                </a:cubicBezTo>
                <a:cubicBezTo>
                  <a:pt x="1376" y="823"/>
                  <a:pt x="1376" y="823"/>
                  <a:pt x="1376" y="823"/>
                </a:cubicBezTo>
                <a:cubicBezTo>
                  <a:pt x="1376" y="834"/>
                  <a:pt x="1376" y="834"/>
                  <a:pt x="1376" y="834"/>
                </a:cubicBezTo>
                <a:cubicBezTo>
                  <a:pt x="1351" y="834"/>
                  <a:pt x="1351" y="834"/>
                  <a:pt x="1351" y="834"/>
                </a:cubicBezTo>
                <a:lnTo>
                  <a:pt x="1322" y="834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9" name="Freeform 44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233613" y="1979613"/>
            <a:ext cx="2405062" cy="2139950"/>
          </a:xfrm>
          <a:custGeom>
            <a:avLst/>
            <a:gdLst/>
            <a:ahLst/>
            <a:cxnLst>
              <a:cxn ang="0">
                <a:pos x="577" y="834"/>
              </a:cxn>
              <a:cxn ang="0">
                <a:pos x="699" y="834"/>
              </a:cxn>
              <a:cxn ang="0">
                <a:pos x="717" y="834"/>
              </a:cxn>
              <a:cxn ang="0">
                <a:pos x="843" y="834"/>
              </a:cxn>
              <a:cxn ang="0">
                <a:pos x="844" y="752"/>
              </a:cxn>
              <a:cxn ang="0">
                <a:pos x="842" y="751"/>
              </a:cxn>
              <a:cxn ang="0">
                <a:pos x="829" y="709"/>
              </a:cxn>
              <a:cxn ang="0">
                <a:pos x="903" y="635"/>
              </a:cxn>
              <a:cxn ang="0">
                <a:pos x="976" y="709"/>
              </a:cxn>
              <a:cxn ang="0">
                <a:pos x="964" y="750"/>
              </a:cxn>
              <a:cxn ang="0">
                <a:pos x="962" y="752"/>
              </a:cxn>
              <a:cxn ang="0">
                <a:pos x="962" y="834"/>
              </a:cxn>
              <a:cxn ang="0">
                <a:pos x="1078" y="834"/>
              </a:cxn>
              <a:cxn ang="0">
                <a:pos x="1088" y="834"/>
              </a:cxn>
              <a:cxn ang="0">
                <a:pos x="1315" y="834"/>
              </a:cxn>
              <a:cxn ang="0">
                <a:pos x="1315" y="0"/>
              </a:cxn>
              <a:cxn ang="0">
                <a:pos x="1046" y="0"/>
              </a:cxn>
              <a:cxn ang="0">
                <a:pos x="804" y="0"/>
              </a:cxn>
              <a:cxn ang="0">
                <a:pos x="557" y="0"/>
              </a:cxn>
              <a:cxn ang="0">
                <a:pos x="269" y="0"/>
              </a:cxn>
              <a:cxn ang="0">
                <a:pos x="197" y="0"/>
              </a:cxn>
              <a:cxn ang="0">
                <a:pos x="197" y="338"/>
              </a:cxn>
              <a:cxn ang="0">
                <a:pos x="197" y="354"/>
              </a:cxn>
              <a:cxn ang="0">
                <a:pos x="116" y="355"/>
              </a:cxn>
              <a:cxn ang="0">
                <a:pos x="114" y="353"/>
              </a:cxn>
              <a:cxn ang="0">
                <a:pos x="73" y="341"/>
              </a:cxn>
              <a:cxn ang="0">
                <a:pos x="0" y="415"/>
              </a:cxn>
              <a:cxn ang="0">
                <a:pos x="73" y="489"/>
              </a:cxn>
              <a:cxn ang="0">
                <a:pos x="114" y="476"/>
              </a:cxn>
              <a:cxn ang="0">
                <a:pos x="116" y="474"/>
              </a:cxn>
              <a:cxn ang="0">
                <a:pos x="197" y="475"/>
              </a:cxn>
              <a:cxn ang="0">
                <a:pos x="197" y="491"/>
              </a:cxn>
              <a:cxn ang="0">
                <a:pos x="197" y="834"/>
              </a:cxn>
              <a:cxn ang="0">
                <a:pos x="208" y="834"/>
              </a:cxn>
              <a:cxn ang="0">
                <a:pos x="289" y="834"/>
              </a:cxn>
              <a:cxn ang="0">
                <a:pos x="577" y="834"/>
              </a:cxn>
            </a:cxnLst>
            <a:rect l="0" t="0" r="r" b="b"/>
            <a:pathLst>
              <a:path w="1315" h="834">
                <a:moveTo>
                  <a:pt x="577" y="834"/>
                </a:moveTo>
                <a:cubicBezTo>
                  <a:pt x="699" y="834"/>
                  <a:pt x="699" y="834"/>
                  <a:pt x="699" y="834"/>
                </a:cubicBezTo>
                <a:cubicBezTo>
                  <a:pt x="717" y="834"/>
                  <a:pt x="717" y="834"/>
                  <a:pt x="717" y="834"/>
                </a:cubicBezTo>
                <a:cubicBezTo>
                  <a:pt x="843" y="834"/>
                  <a:pt x="843" y="834"/>
                  <a:pt x="843" y="834"/>
                </a:cubicBezTo>
                <a:cubicBezTo>
                  <a:pt x="843" y="834"/>
                  <a:pt x="924" y="830"/>
                  <a:pt x="844" y="752"/>
                </a:cubicBezTo>
                <a:cubicBezTo>
                  <a:pt x="842" y="751"/>
                  <a:pt x="842" y="751"/>
                  <a:pt x="842" y="751"/>
                </a:cubicBezTo>
                <a:cubicBezTo>
                  <a:pt x="834" y="738"/>
                  <a:pt x="829" y="725"/>
                  <a:pt x="829" y="709"/>
                </a:cubicBezTo>
                <a:cubicBezTo>
                  <a:pt x="829" y="668"/>
                  <a:pt x="862" y="635"/>
                  <a:pt x="903" y="635"/>
                </a:cubicBezTo>
                <a:cubicBezTo>
                  <a:pt x="943" y="635"/>
                  <a:pt x="976" y="668"/>
                  <a:pt x="976" y="709"/>
                </a:cubicBezTo>
                <a:cubicBezTo>
                  <a:pt x="976" y="724"/>
                  <a:pt x="971" y="738"/>
                  <a:pt x="964" y="750"/>
                </a:cubicBezTo>
                <a:cubicBezTo>
                  <a:pt x="962" y="752"/>
                  <a:pt x="962" y="752"/>
                  <a:pt x="962" y="752"/>
                </a:cubicBezTo>
                <a:cubicBezTo>
                  <a:pt x="881" y="830"/>
                  <a:pt x="962" y="834"/>
                  <a:pt x="962" y="834"/>
                </a:cubicBezTo>
                <a:cubicBezTo>
                  <a:pt x="1078" y="834"/>
                  <a:pt x="1078" y="834"/>
                  <a:pt x="1078" y="834"/>
                </a:cubicBezTo>
                <a:cubicBezTo>
                  <a:pt x="1088" y="834"/>
                  <a:pt x="1088" y="834"/>
                  <a:pt x="1088" y="834"/>
                </a:cubicBezTo>
                <a:cubicBezTo>
                  <a:pt x="1315" y="834"/>
                  <a:pt x="1315" y="834"/>
                  <a:pt x="1315" y="834"/>
                </a:cubicBezTo>
                <a:cubicBezTo>
                  <a:pt x="1315" y="0"/>
                  <a:pt x="1315" y="0"/>
                  <a:pt x="1315" y="0"/>
                </a:cubicBezTo>
                <a:cubicBezTo>
                  <a:pt x="1046" y="0"/>
                  <a:pt x="1046" y="0"/>
                  <a:pt x="1046" y="0"/>
                </a:cubicBezTo>
                <a:cubicBezTo>
                  <a:pt x="804" y="0"/>
                  <a:pt x="804" y="0"/>
                  <a:pt x="804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269" y="0"/>
                  <a:pt x="269" y="0"/>
                  <a:pt x="269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197" y="338"/>
                  <a:pt x="197" y="338"/>
                  <a:pt x="197" y="338"/>
                </a:cubicBezTo>
                <a:cubicBezTo>
                  <a:pt x="197" y="354"/>
                  <a:pt x="197" y="354"/>
                  <a:pt x="197" y="354"/>
                </a:cubicBezTo>
                <a:cubicBezTo>
                  <a:pt x="197" y="354"/>
                  <a:pt x="193" y="436"/>
                  <a:pt x="116" y="355"/>
                </a:cubicBezTo>
                <a:cubicBezTo>
                  <a:pt x="114" y="353"/>
                  <a:pt x="114" y="353"/>
                  <a:pt x="114" y="353"/>
                </a:cubicBezTo>
                <a:cubicBezTo>
                  <a:pt x="102" y="345"/>
                  <a:pt x="88" y="341"/>
                  <a:pt x="73" y="341"/>
                </a:cubicBezTo>
                <a:cubicBezTo>
                  <a:pt x="33" y="341"/>
                  <a:pt x="0" y="374"/>
                  <a:pt x="0" y="415"/>
                </a:cubicBezTo>
                <a:cubicBezTo>
                  <a:pt x="0" y="455"/>
                  <a:pt x="33" y="489"/>
                  <a:pt x="73" y="489"/>
                </a:cubicBezTo>
                <a:cubicBezTo>
                  <a:pt x="89" y="489"/>
                  <a:pt x="102" y="484"/>
                  <a:pt x="114" y="476"/>
                </a:cubicBezTo>
                <a:cubicBezTo>
                  <a:pt x="116" y="474"/>
                  <a:pt x="116" y="474"/>
                  <a:pt x="116" y="474"/>
                </a:cubicBezTo>
                <a:cubicBezTo>
                  <a:pt x="193" y="393"/>
                  <a:pt x="197" y="475"/>
                  <a:pt x="197" y="475"/>
                </a:cubicBezTo>
                <a:cubicBezTo>
                  <a:pt x="197" y="491"/>
                  <a:pt x="197" y="491"/>
                  <a:pt x="197" y="491"/>
                </a:cubicBezTo>
                <a:cubicBezTo>
                  <a:pt x="197" y="834"/>
                  <a:pt x="197" y="834"/>
                  <a:pt x="197" y="834"/>
                </a:cubicBezTo>
                <a:cubicBezTo>
                  <a:pt x="208" y="834"/>
                  <a:pt x="208" y="834"/>
                  <a:pt x="208" y="834"/>
                </a:cubicBezTo>
                <a:cubicBezTo>
                  <a:pt x="289" y="834"/>
                  <a:pt x="289" y="834"/>
                  <a:pt x="289" y="834"/>
                </a:cubicBezTo>
                <a:lnTo>
                  <a:pt x="577" y="834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" name="Oval 5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93838" y="3586163"/>
            <a:ext cx="1695450" cy="1046162"/>
          </a:xfrm>
          <a:prstGeom prst="ellipse">
            <a:avLst/>
          </a:prstGeom>
          <a:solidFill>
            <a:srgbClr val="003468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kern="0">
                <a:solidFill>
                  <a:srgbClr val="FFFFFF"/>
                </a:solidFill>
                <a:latin typeface="Arial" pitchFamily="34" charset="0"/>
              </a:rPr>
              <a:t>Secretaria da Casa Civil</a:t>
            </a:r>
            <a:endParaRPr lang="pt-BR" sz="1400" b="1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40" name="Text Box 52"/>
          <p:cNvSpPr txBox="1">
            <a:spLocks noChangeArrowheads="1"/>
          </p:cNvSpPr>
          <p:nvPr/>
        </p:nvSpPr>
        <p:spPr bwMode="auto">
          <a:xfrm>
            <a:off x="352425" y="2508250"/>
            <a:ext cx="1630363" cy="7413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rgbClr val="000000"/>
                </a:solidFill>
              </a:rPr>
              <a:t>Planejamento Estratégico unificado</a:t>
            </a:r>
          </a:p>
        </p:txBody>
      </p:sp>
      <p:sp>
        <p:nvSpPr>
          <p:cNvPr id="22541" name="Text Box 53"/>
          <p:cNvSpPr txBox="1">
            <a:spLocks noChangeArrowheads="1"/>
          </p:cNvSpPr>
          <p:nvPr/>
        </p:nvSpPr>
        <p:spPr bwMode="auto">
          <a:xfrm>
            <a:off x="2735263" y="2386013"/>
            <a:ext cx="1741487" cy="741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rgbClr val="000000"/>
                </a:solidFill>
              </a:rPr>
              <a:t>Coordenação e integração com o governo</a:t>
            </a: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3409950" y="4662488"/>
            <a:ext cx="1084263" cy="7413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46800" tIns="46800" rIns="46800" bIns="4680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kern="0" dirty="0">
                <a:solidFill>
                  <a:sysClr val="windowText" lastClr="000000"/>
                </a:solidFill>
                <a:latin typeface="Arial" pitchFamily="34" charset="0"/>
              </a:rPr>
              <a:t>Suporte a outras secretarias</a:t>
            </a: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1639888" y="4784725"/>
            <a:ext cx="1419225" cy="5254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46800" tIns="46800" rIns="46800" bIns="4680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kern="0">
                <a:solidFill>
                  <a:sysClr val="windowText" lastClr="000000"/>
                </a:solidFill>
                <a:latin typeface="Arial" pitchFamily="34" charset="0"/>
              </a:rPr>
              <a:t>Monitoramento da gestão</a:t>
            </a:r>
            <a:endParaRPr lang="pt-BR" sz="14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2544" name="Text Box 57"/>
          <p:cNvSpPr txBox="1">
            <a:spLocks noChangeArrowheads="1"/>
          </p:cNvSpPr>
          <p:nvPr/>
        </p:nvSpPr>
        <p:spPr bwMode="auto">
          <a:xfrm>
            <a:off x="87313" y="4418013"/>
            <a:ext cx="1249362" cy="9572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6800" tIns="46800" rIns="468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400">
                <a:solidFill>
                  <a:srgbClr val="000000"/>
                </a:solidFill>
              </a:rPr>
              <a:t>Diálogo com a população e outros grupos políticos</a:t>
            </a:r>
          </a:p>
        </p:txBody>
      </p:sp>
      <p:sp>
        <p:nvSpPr>
          <p:cNvPr id="46" name="Text Box 69"/>
          <p:cNvSpPr txBox="1">
            <a:spLocks noChangeArrowheads="1"/>
          </p:cNvSpPr>
          <p:nvPr/>
        </p:nvSpPr>
        <p:spPr bwMode="auto">
          <a:xfrm>
            <a:off x="1322388" y="1169988"/>
            <a:ext cx="19526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46800" tIns="46800" rIns="46800" bIns="4680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400" b="1" kern="0" dirty="0">
                <a:solidFill>
                  <a:sysClr val="windowText" lastClr="000000"/>
                </a:solidFill>
                <a:latin typeface="Arial" pitchFamily="34" charset="0"/>
              </a:rPr>
              <a:t>Desafios da gestão</a:t>
            </a:r>
          </a:p>
        </p:txBody>
      </p:sp>
      <p:sp>
        <p:nvSpPr>
          <p:cNvPr id="47" name="Line 70"/>
          <p:cNvSpPr>
            <a:spLocks noChangeShapeType="1"/>
          </p:cNvSpPr>
          <p:nvPr/>
        </p:nvSpPr>
        <p:spPr bwMode="auto">
          <a:xfrm>
            <a:off x="319088" y="1684338"/>
            <a:ext cx="3962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lIns="46800" tIns="46800" rIns="468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8" name="Line 73"/>
          <p:cNvSpPr>
            <a:spLocks noChangeShapeType="1"/>
          </p:cNvSpPr>
          <p:nvPr/>
        </p:nvSpPr>
        <p:spPr bwMode="auto">
          <a:xfrm flipV="1">
            <a:off x="5111750" y="1679575"/>
            <a:ext cx="3638550" cy="47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lIns="46800" tIns="46800" rIns="468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kern="0">
              <a:solidFill>
                <a:sysClr val="windowText" lastClr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3"/>
          <p:cNvSpPr txBox="1">
            <a:spLocks noGrp="1"/>
          </p:cNvSpPr>
          <p:nvPr/>
        </p:nvSpPr>
        <p:spPr bwMode="auto">
          <a:xfrm>
            <a:off x="8545513" y="6435725"/>
            <a:ext cx="1952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fld id="{EEA7841C-015F-4450-BF24-82331D05B6A3}" type="slidenum">
              <a:rPr lang="en-US" sz="1000">
                <a:solidFill>
                  <a:schemeClr val="bg1"/>
                </a:solidFill>
              </a:rPr>
              <a:pPr/>
              <a:t>8</a:t>
            </a:fld>
            <a:r>
              <a:rPr lang="en-US" sz="1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5" name="Título 30"/>
          <p:cNvSpPr txBox="1">
            <a:spLocks/>
          </p:cNvSpPr>
          <p:nvPr/>
        </p:nvSpPr>
        <p:spPr bwMode="auto">
          <a:xfrm>
            <a:off x="320675" y="234950"/>
            <a:ext cx="83137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2175" eaLnBrk="0" hangingPunct="0"/>
            <a:r>
              <a:rPr lang="pt-BR" sz="1800" b="1">
                <a:solidFill>
                  <a:schemeClr val="tx2"/>
                </a:solidFill>
                <a:ea typeface="MS PGothic" pitchFamily="34" charset="-128"/>
              </a:rPr>
              <a:t>MONTADA A EQUIPE HOUVE UMA APROXIMAÇÃO COM SETOR PRIVADO E 3º SETOR</a:t>
            </a:r>
          </a:p>
        </p:txBody>
      </p:sp>
      <p:sp>
        <p:nvSpPr>
          <p:cNvPr id="23556" name="Retângulo de cantos arredondados 17"/>
          <p:cNvSpPr>
            <a:spLocks noChangeArrowheads="1"/>
          </p:cNvSpPr>
          <p:nvPr/>
        </p:nvSpPr>
        <p:spPr bwMode="auto">
          <a:xfrm>
            <a:off x="320675" y="903288"/>
            <a:ext cx="8313738" cy="4710112"/>
          </a:xfrm>
          <a:prstGeom prst="roundRect">
            <a:avLst>
              <a:gd name="adj" fmla="val 5935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lIns="3810" tIns="0" rIns="3810" bIns="0" anchor="ctr"/>
          <a:lstStyle/>
          <a:p>
            <a:pPr defTabSz="893763">
              <a:buClr>
                <a:schemeClr val="tx2"/>
              </a:buClr>
            </a:pP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23557" name="CaixaDeTexto 19"/>
          <p:cNvSpPr txBox="1">
            <a:spLocks noChangeArrowheads="1"/>
          </p:cNvSpPr>
          <p:nvPr/>
        </p:nvSpPr>
        <p:spPr bwMode="auto">
          <a:xfrm>
            <a:off x="525463" y="1062038"/>
            <a:ext cx="795655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Formação do COMUDES (Conselho Municipal de Desenvolvimento Econômico e Social) formado por grandes empresários cariocas.</a:t>
            </a: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Parcerias com: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Fundação Brava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Movimento Brasil Competitivo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INDG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Mckinsey, Booz, Etc</a:t>
            </a:r>
          </a:p>
          <a:p>
            <a:pPr marL="812800" lvl="2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pt-BR" sz="1600" b="1">
              <a:solidFill>
                <a:schemeClr val="tx2"/>
              </a:solidFill>
            </a:endParaRPr>
          </a:p>
          <a:p>
            <a:pPr marL="355600" lvl="1" indent="-3556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sz="1600" b="1">
                <a:solidFill>
                  <a:schemeClr val="tx2"/>
                </a:solidFill>
              </a:rPr>
              <a:t>Firmado um acordo com o movimento Rio Como Vamos, organização que monitora os indicadores de desempenho e as políticas públicas da cidade inclusive com o encaminhamento de um Projeto de Lei</a:t>
            </a:r>
          </a:p>
        </p:txBody>
      </p:sp>
      <p:sp>
        <p:nvSpPr>
          <p:cNvPr id="23558" name="Elipse 20"/>
          <p:cNvSpPr>
            <a:spLocks noChangeArrowheads="1"/>
          </p:cNvSpPr>
          <p:nvPr/>
        </p:nvSpPr>
        <p:spPr bwMode="auto">
          <a:xfrm>
            <a:off x="546100" y="1139825"/>
            <a:ext cx="269875" cy="271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3559" name="Elipse 21"/>
          <p:cNvSpPr>
            <a:spLocks noChangeArrowheads="1"/>
          </p:cNvSpPr>
          <p:nvPr/>
        </p:nvSpPr>
        <p:spPr bwMode="auto">
          <a:xfrm>
            <a:off x="546100" y="2141538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3560" name="Elipse 23"/>
          <p:cNvSpPr>
            <a:spLocks noChangeArrowheads="1"/>
          </p:cNvSpPr>
          <p:nvPr/>
        </p:nvSpPr>
        <p:spPr bwMode="auto">
          <a:xfrm>
            <a:off x="546100" y="4489450"/>
            <a:ext cx="269875" cy="269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lIns="91424" tIns="45712" rIns="91424" bIns="45712" anchor="ctr"/>
          <a:lstStyle/>
          <a:p>
            <a:pPr algn="ctr">
              <a:buFont typeface="Arial" charset="0"/>
              <a:buNone/>
            </a:pPr>
            <a:r>
              <a:rPr lang="pt-BR" sz="1400" b="1">
                <a:solidFill>
                  <a:schemeClr val="tx2"/>
                </a:solidFill>
              </a:rPr>
              <a:t>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HINKCELLPRESENTATIONDONOTDELETE" val="&lt;?xml version=&quot;1.0&quot; encoding=&quot;UTF-16&quot; standalone=&quot;yes&quot;?&gt;&#10;&lt;root&gt;&lt;version val=&quot;17220&quot;/&gt;&lt;partner val=&quot;53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2&quot;&gt;&lt;elem&gt;&lt;m_ppcolschidx val=&quot;0&quot;/&gt;&lt;m_rgb r=&quot;0&quot; g=&quot;ff&quot; b=&quot;0&quot;/&gt;&lt;/elem&gt;&lt;elem&gt;&lt;m_ppcolschidx val=&quot;0&quot;/&gt;&lt;m_rgb r=&quot;ff&quot; g=&quot;0&quot; b=&quot;0&quot;/&gt;&lt;/elem&gt;&lt;/m_vecMRU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2147483647&quot;/&gt;&lt;/m_precDefault&gt;&lt;/CDefaultPrec&gt;&lt;/root&gt;"/>
  <p:tag name="THINKCELLUNDODONOTDELETE" val="2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QjjpW23.LE2q03QCJuS77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VwiQnI5tKU6jM8lBAT_5v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GnIPFE8KkOeGqRAIFBXF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000V2ME0iMyKDhKJC9n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logR9xF02.o6eaNl0Oo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98vjjJ.yESrFbtK90Ae.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P0xv0YZUmHqWD4jqyQL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Qc0ASQ0EOTpWt8ndDvF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Zyf521a5pEWi1YrKkvxXO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NnQ3xexEK43yNaZnsUj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ZgbpltDkG8nhS63lKFI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7kSSl1Vc06dNg933Jzgj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r7jeXbhI2E.01yNZX2hg9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4HKUrUYEa82X_q7NAVd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ZIQKVhZUWdqZQrBa6BE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  <p:tag name="THINKCELLSHAPEDONOTDELETE" val="pwgBvBisVuUe46fNknFVwQ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  <p:tag name="NAME" val="SingleBoatText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  <p:tag name="NAME" val="SingleBoatTex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  <p:tag name="NAME" val="SingleBoatText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gwb46JB0yPcG4qTL1kk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sTRgEiVUmkwLHb0D9GN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  <p:tag name="NAME" val="SingleBoatTex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jVOH2R7Mkax4OmszGZCF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7xSRFIak2suugvLM5UK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KeWEE2e0CM6Lp8IaP2V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WCxs9kFREeCbdXFMaPTp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BCuwmcU0eZB9k8tsrmN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r_pznEM8ESGnCIbZ6Eoy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RR9e7v20GxPZctzAQb_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UJWBYs3UyfeDFSgFWf2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z0O0vrkE.0cqLKRJ_XF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MvvvzG20mRaYEklRBaP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9zwK70wv0WVCI4eAVgA_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ghPFDs4Uy12Uogo3J8_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lcWbSwrUC9MRrjybedU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.ikzGU0aUKdsScph.aHW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j6tb4aPEupQKNm8PKv2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wTvckBNUKWaS_CGQuv8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HK1F5IZ0SFwygVgtS8H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Mik7UyQU6qzf4Ihi8c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ocw27J27kuQCP_e6y7ys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u70WY6vKUKv6ewvFF5g4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31YjhqZUGneOU8Dxplm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3bF1K_4a0qmgeSu63HIh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LHlutImUGnlauUWWfRg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Gm.qAeN0i3SX.Asl0Xx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TW0iQzDIEK0C_lasJ.7f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.Uagmi5Tk2uBR5rsfjiw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Yp9nu6OU6wqvNIpimdT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9K1E_Bw10KL8ohUnpJDv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KlxcZNdSEazB9Y4yUatd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y31.1BpEGPop6hIbM28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zI2bl57Eex5zZN8ktH4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_rXAVFFH10.50_kcmNGYK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t7sETq4fX06N0XZ8CI6lE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_hM9MVNjEewhOMYY4v6Y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cMclvt4Ei0BSIIq_spb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7ogZpLukaWN_QuOMkwb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kfsjvsnEyLTYFdr582h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kV.RHfhUCfZv5RGbxDr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lcLyCkqkyCnNzjabg.A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h_FsEio0CVwJ1jghko2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mNvwajckCsQLw203imy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84r1BHKk6fAHvsW4jhk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FtLt6H5NE2ejTNyL55XZ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gi_Y2xGEOUR4110hZ9b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2QQAjJWkO4gEqlEf3P1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i9Lg9QNkGd84UuHKfHF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B_lBDaaUGkpTTCsmfmZ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W1iu4SP02nyBhPUUXyV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bkGgxKq06mEL_9M2KJe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ytnhL6S0uXKwgdbbOJT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NvSxA0XE2DXn.WogvS9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xOxDR4Q0iQgTqj98ZUV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nEqbQB90iCjsngYAprJ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j7XrxTnkGKDStUVFZbV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mU4Xocwk69zv1_LJG62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GLXUhT1ECAvNjycZXT1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NsE7WJ00uX4N.8T8DyJ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u6Cyk48E.kMCpBypsMW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63_Hvipx0q9VO8Pspi3h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op3DhsCMUuaKGwMTFDbP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xsNKiu_k2BsgcYaGnVI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pMQsYJm0EGLnhi8TzaJc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3pwKW3xEmPYbpyMIHu.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2VVoNXh5keAbn9DFU8pH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Yo9lx21kGd9obhJWB.g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ghM01NsECdOatXaHG6h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xJCWrpFUSE2kgYEXnRU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iIJzITRAk.DNTYjKrMcR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OwOdxq67UC.GfncEmEPy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u9_s_P6Ea65hqHwzsdf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S2Q_sijESlVOAJqzyTg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3z81Dg6eEuinAT1s99cv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XQJaYPXUKFzvIpocWl9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NmzwkJrM0e7hrRlsjQP2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aWaHb4yUCuNWQh49eVP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WQYgo1LEWI0.B1c8S8w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p2auSeXkCS_hBgqQnqW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21DjpKpCEC01AQmZaxYA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7TRI1sMUWoQlXzPOP0d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3dZmxxTP0GhOc6mbtmh6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_SIUvBtEaSqGpsPy3cG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_SIUvBtEaSqGpsPy3cG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N_SIUvBtEaSqGpsPy3cG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H0WaPyGkm2pY_SbTtWY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4Ee.uiW6UGaWk0kSWgp4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FRZtwHHuECHhHOFiYuTh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npfQzZeU6i.YwmZTptF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2UNvjdVEKq1NbF0YARf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D62uQiEGFWPRkMkF7b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D62uQiEGFWPRkMkF7b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D62uQiEGFWPRkMkF7b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FVFx5RLEG116Pbqw8gb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z1ya0NVkOM7Cvx3nU.u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K5I0X2uM0qcF2dplOIWL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2DSH2X1UaM8MYmWMMM3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Mdv_ECrEWnIchY47uzI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A_GNLknE.i8Z9OxruWV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gwRr81ceU6tl4BZNd.Gk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3uPjcfVSEamWHytGnCQ2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fH4O2AQ06P262NB7UmL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D62uQiEGFWPRkMkF7b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S5Q308EUWeVAJPwq0l6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D62uQiEGFWPRkMkF7b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Q48gbTo8kKUC7wB23mRA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Wdas34lUU2XbsYMgA4jk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U4KpyL5UWYSnTieJ6H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PspmkdWX0qskCXYURXL1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3e4uMWH0mpDSQ5KqE4t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IqXId0_0Cns24D6fdVK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4"/>
  <p:tag name="THINKCELLSHAPEDONOTDELETE" val="p4yDGcEpVlEWAPHdMklmQr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IqXId0_0Cns24D6fdVK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IqXId0_0Cns24D6fdVK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08.75"/>
  <p:tag name="LLEFT" val=" 144"/>
  <p:tag name="THINKCELLSHAPEDONOTDELETE" val="p4yDGcEpVlEWAPHdMklmQr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sYonlN2fZEufFyn.JCSEa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ImIUWtJg60Gt17ydhq6VV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kPMymC0eBESoMLrkfRzGF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TOP" val=" 238.25"/>
  <p:tag name="LLEFT" val=" 144.125"/>
  <p:tag name="THINKCELLSHAPEDONOTDELETE" val="pPytFYLThcUWN7jofVfX3c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.WoY2nPH5EypPmVKYQDpU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LEFT" val=" 144.125"/>
  <p:tag name="LTOP" val=" 238.25"/>
  <p:tag name="THINKCELLSHAPEDONOTDELETE" val="pduI1TDgafEuls44jDfVBz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MfscS4jESbNosc4SHwZ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OzAm_.i0uNwXD5ka7w2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rZdRXXNEGDBNZQNgfcY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G6NsnfA0ykRqXEGbri_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MIf6tN5EWTrNPp5Z5Ej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JsMm4_WEyq4gVzQMnlD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NwP38zP0a9yo_tWM2nQ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KkxC50GUiZdp2iiLnSC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lxBEeEGkqYXqwKfBtq.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Dsdr3i1E.eRIiImeaEy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uYbjkumUqm46r2HYQO.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Olx4LKm0y5LnqQfu3bP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6dyOjehx0.h6YM4xd801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bYFiCPxc0SEbyCTVQKmA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4C6uBsB5EqIkqb7E.n9n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rjm.hqUkCfUYZ1og7N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SidtJC4UyBidla9lHK0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fD3C3a8E6ZXBuzcjaIg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DRD6DYaB0yIQyVVWqbjS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KnnCI7BkqsrS50Eqitq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iOdCGwtEmLe_amg2NQG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r3w1kzBEOJHKzdYw3Ww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8yfBBd0pE.apo2lBbMrz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N6Jb3lYUiXntwN9qCXQ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lzKWN1oEKsFadYCIEYH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aCwn1M.d0agQrNQh6Hxt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pefgkHJUqaJU_fdwPYW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IQmkuDK0Sx4xRMh8M.e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08Bs7GzUSSo7iNh2V5T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Pa_E1K0YkamrEuy5Fxfg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AFHqs055ESFRakrBS7mq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.San6ZLuEK2n04kopY7m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2_ln86JUWZcZ_4730Vy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7kassSrQEmbd8u6G1dMN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HBZU_sJr0.qElns5n_Eng"/>
</p:tagLst>
</file>

<file path=ppt/theme/theme1.xml><?xml version="1.0" encoding="utf-8"?>
<a:theme xmlns:a="http://schemas.openxmlformats.org/drawingml/2006/main" name="default">
  <a:themeElements>
    <a:clrScheme name="defaul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">
  <a:themeElements>
    <a:clrScheme name="defaul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FFFFFF"/>
      </a:accent3>
      <a:accent4>
        <a:srgbClr val="000000"/>
      </a:accent4>
      <a:accent5>
        <a:srgbClr val="E0EDFD"/>
      </a:accent5>
      <a:accent6>
        <a:srgbClr val="839FE7"/>
      </a:accent6>
      <a:hlink>
        <a:srgbClr val="0066CC"/>
      </a:hlink>
      <a:folHlink>
        <a:srgbClr val="00296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810" tIns="0" rIns="3810" bIns="0" numCol="1" anchor="ctr" anchorCtr="0" compatLnSpc="1">
        <a:prstTxWarp prst="textNoShape">
          <a:avLst/>
        </a:prstTxWarp>
      </a:bodyPr>
      <a:lstStyle>
        <a:defPPr marL="0" marR="0" indent="0" algn="l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template 2014-2016-IRI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2">
    <a:dk1>
      <a:srgbClr val="000000"/>
    </a:dk1>
    <a:lt1>
      <a:srgbClr val="FFFFFF"/>
    </a:lt1>
    <a:dk2>
      <a:srgbClr val="002960"/>
    </a:dk2>
    <a:lt2>
      <a:srgbClr val="FFFFFF"/>
    </a:lt2>
    <a:accent1>
      <a:srgbClr val="C7E0FB"/>
    </a:accent1>
    <a:accent2>
      <a:srgbClr val="91B0FF"/>
    </a:accent2>
    <a:accent3>
      <a:srgbClr val="FFFFFF"/>
    </a:accent3>
    <a:accent4>
      <a:srgbClr val="000000"/>
    </a:accent4>
    <a:accent5>
      <a:srgbClr val="E0EDFD"/>
    </a:accent5>
    <a:accent6>
      <a:srgbClr val="839FE7"/>
    </a:accent6>
    <a:hlink>
      <a:srgbClr val="0066CC"/>
    </a:hlink>
    <a:folHlink>
      <a:srgbClr val="002960"/>
    </a:folHlink>
  </a:clrScheme>
  <a:fontScheme name="defaul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2">
    <a:dk1>
      <a:srgbClr val="000000"/>
    </a:dk1>
    <a:lt1>
      <a:srgbClr val="FFFFFF"/>
    </a:lt1>
    <a:dk2>
      <a:srgbClr val="002960"/>
    </a:dk2>
    <a:lt2>
      <a:srgbClr val="FFFFFF"/>
    </a:lt2>
    <a:accent1>
      <a:srgbClr val="C7E0FB"/>
    </a:accent1>
    <a:accent2>
      <a:srgbClr val="91B0FF"/>
    </a:accent2>
    <a:accent3>
      <a:srgbClr val="FFFFFF"/>
    </a:accent3>
    <a:accent4>
      <a:srgbClr val="000000"/>
    </a:accent4>
    <a:accent5>
      <a:srgbClr val="E0EDFD"/>
    </a:accent5>
    <a:accent6>
      <a:srgbClr val="839FE7"/>
    </a:accent6>
    <a:hlink>
      <a:srgbClr val="0066CC"/>
    </a:hlink>
    <a:folHlink>
      <a:srgbClr val="002960"/>
    </a:folHlink>
  </a:clrScheme>
  <a:fontScheme name="defaul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2">
    <a:dk1>
      <a:srgbClr val="000000"/>
    </a:dk1>
    <a:lt1>
      <a:srgbClr val="FFFFFF"/>
    </a:lt1>
    <a:dk2>
      <a:srgbClr val="002960"/>
    </a:dk2>
    <a:lt2>
      <a:srgbClr val="FFFFFF"/>
    </a:lt2>
    <a:accent1>
      <a:srgbClr val="C7E0FB"/>
    </a:accent1>
    <a:accent2>
      <a:srgbClr val="91B0FF"/>
    </a:accent2>
    <a:accent3>
      <a:srgbClr val="FFFFFF"/>
    </a:accent3>
    <a:accent4>
      <a:srgbClr val="000000"/>
    </a:accent4>
    <a:accent5>
      <a:srgbClr val="E0EDFD"/>
    </a:accent5>
    <a:accent6>
      <a:srgbClr val="839FE7"/>
    </a:accent6>
    <a:hlink>
      <a:srgbClr val="0066CC"/>
    </a:hlink>
    <a:folHlink>
      <a:srgbClr val="002960"/>
    </a:folHlink>
  </a:clrScheme>
  <a:fontScheme name="defaul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28885</TotalTime>
  <Words>3551</Words>
  <Application>Microsoft Office PowerPoint</Application>
  <PresentationFormat>Personalizar</PresentationFormat>
  <Paragraphs>790</Paragraphs>
  <Slides>39</Slides>
  <Notes>39</Notes>
  <HiddenSlides>0</HiddenSlides>
  <MMClips>0</MMClips>
  <ScaleCrop>false</ScaleCrop>
  <HeadingPairs>
    <vt:vector size="6" baseType="variant">
      <vt:variant>
        <vt:lpstr>Tema</vt:lpstr>
      </vt:variant>
      <vt:variant>
        <vt:i4>8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default</vt:lpstr>
      <vt:lpstr>1_default</vt:lpstr>
      <vt:lpstr>6_template 2014-2016-IRIO</vt:lpstr>
      <vt:lpstr>7_template 2014-2016-IRIO</vt:lpstr>
      <vt:lpstr>15_template 2014-2016-IRIO</vt:lpstr>
      <vt:lpstr>11_template 2014-2016-IRIO</vt:lpstr>
      <vt:lpstr>8_template 2014-2016-IRIO</vt:lpstr>
      <vt:lpstr>17_template 2014-2016-IRIO</vt:lpstr>
      <vt:lpstr>Planilha</vt:lpstr>
      <vt:lpstr>Planilha do Microsoft Office Excel 97-2003</vt:lpstr>
      <vt:lpstr>Prefeitura do Rio 2009-2012</vt:lpstr>
      <vt:lpstr>AGENDA</vt:lpstr>
      <vt:lpstr>Slide 2</vt:lpstr>
      <vt:lpstr>Slide 3</vt:lpstr>
      <vt:lpstr>AGENDA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AGENDA</vt:lpstr>
      <vt:lpstr>APÓS AJUSTE FINANCEIRO FOI ESTABELECIDO O FOCO DO GOVERNO ATRAVÉS DA ELABORAÇÃO DO PLANEJAMENTO ESTRATÉGICO</vt:lpstr>
      <vt:lpstr>APÓS AJUSTE FINANCEIRO FOI ESTABELECIDO O FOCO DO GOVERNO ATRAVÉS DA ELABORAÇÃO DO PLANEJAMENTO ESTRATÉGICO</vt:lpstr>
      <vt:lpstr>O PLANEJAMENTO ESTRATÉGICO DA PREFEITURA CONTÉM VISÃO 2020, 46 METAS SETORIAIS E 37 INICIATIVAS ESTRATÉGICAS</vt:lpstr>
      <vt:lpstr>PARA PROMOVER O CUMPRIMENTO DAS METAS ESTABELECIDAS PELO PLANO ESTRATÉGICO FOI IMPLANTADO UM NOVO MODELO DE GESTÃO BASEADO EM FOCO, DISCIPLINA E PRAGMATISMO</vt:lpstr>
      <vt:lpstr>C // FORAM CRIADAS DOIS ESCRITORIOS NA CASA CIVIL PARA ACOMPANHAR E GARANTIR O CUMPRIMENTO DO PLANO ESTRATÉGICO</vt:lpstr>
      <vt:lpstr>D // A IMPLANTAÇÃO DO PLANO PREVÊ O DESDOBRAMENTO DAS METAS VIA ACORDO DE RESULTADOS E  O DETALHAMENTO DE PLANOS DE TRABALHO DAS INICIATIVAS ESTRATÉGICAS;</vt:lpstr>
      <vt:lpstr>E // ROTINAS DE ACOMPANHAMENTO SEMANAIS, TRIMESTRAIS, SEMESTRAIS E ANUAIS SÃO IMPLANTADAS </vt:lpstr>
      <vt:lpstr>E // ROTINAS DE ACOMPANHAMENTO SEMANAIS, TRIMESTRAIS, SEMESTRAIS E ANUAIS SÃO IMPLANTADAS </vt:lpstr>
      <vt:lpstr>F // UMA CULTURA DE ALTO DESEMPENHO É DISSEMINADA </vt:lpstr>
      <vt:lpstr>AGENDA</vt:lpstr>
      <vt:lpstr>SEGUNDO O JORNAL O GLOBO 67% DAS PROMESSAS DE CAMPANHA DE 2008 FORAM  ALCANÇADAS OU SUPERADAS</vt:lpstr>
      <vt:lpstr>NO PERÍODO DO PLANO 2009 – 2012 MAIS DE 80% DOS COMPROMISSOS FORAM ALCANÇADOS OU SUPERADOS. PREFEITO ELEITO EM PRIMEIRO TURNO</vt:lpstr>
      <vt:lpstr>AGENDA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POR FIM, PODE-SE DESTACAR 4 FATORES-CHAVE DE SUCESSO DO PLANEJAMENTO ESTRATÉGICO</vt:lpstr>
      <vt:lpstr>O PROCESSO DE APRENDIZADO É RÁPIDO...</vt:lpstr>
      <vt:lpstr>Slide 37</vt:lpstr>
      <vt:lpstr>Slide 38</vt:lpstr>
    </vt:vector>
  </TitlesOfParts>
  <Company>ipp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Preparação da PCRJ para o 746</dc:title>
  <dc:creator>Tiba</dc:creator>
  <cp:lastModifiedBy>IrmaBC</cp:lastModifiedBy>
  <cp:revision>1994</cp:revision>
  <cp:lastPrinted>2009-03-12T17:58:37Z</cp:lastPrinted>
  <dcterms:created xsi:type="dcterms:W3CDTF">2010-03-18T14:52:35Z</dcterms:created>
  <dcterms:modified xsi:type="dcterms:W3CDTF">2018-08-31T12:04:07Z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DocID">
    <vt:lpwstr/>
  </property>
  <property fmtid="{D5CDD505-2E9C-101B-9397-08002B2CF9AE}" pid="6" name="DocIDinTitle">
    <vt:bool>false</vt:bool>
  </property>
  <property fmtid="{D5CDD505-2E9C-101B-9397-08002B2CF9AE}" pid="7" name="DocIDinSlide">
    <vt:bool>true</vt:bool>
  </property>
  <property fmtid="{D5CDD505-2E9C-101B-9397-08002B2CF9AE}" pid="8" name="DocIDPosition">
    <vt:i4>1</vt:i4>
  </property>
  <property fmtid="{D5CDD505-2E9C-101B-9397-08002B2CF9AE}" pid="9" name="Final">
    <vt:bool>true</vt:bool>
  </property>
  <property fmtid="{D5CDD505-2E9C-101B-9397-08002B2CF9AE}" pid="10" name="Title">
    <vt:lpwstr>Projeto Porto Maravilha</vt:lpwstr>
  </property>
  <property fmtid="{D5CDD505-2E9C-101B-9397-08002B2CF9AE}" pid="11" name="Event">
    <vt:lpwstr/>
  </property>
  <property fmtid="{D5CDD505-2E9C-101B-9397-08002B2CF9AE}" pid="12" name="Delivery Date">
    <vt:lpwstr>Rio de Janeiro, 31 de março de 2009</vt:lpwstr>
  </property>
  <property fmtid="{D5CDD505-2E9C-101B-9397-08002B2CF9AE}" pid="13" name="NumberOfSlides">
    <vt:i4>49</vt:i4>
  </property>
  <property fmtid="{D5CDD505-2E9C-101B-9397-08002B2CF9AE}" pid="14" name="RevisionCount">
    <vt:i4>1</vt:i4>
  </property>
</Properties>
</file>