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slideshow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8" r:id="rId1"/>
  </p:sldMasterIdLst>
  <p:notesMasterIdLst>
    <p:notesMasterId r:id="rId22"/>
  </p:notesMasterIdLst>
  <p:sldIdLst>
    <p:sldId id="256" r:id="rId2"/>
    <p:sldId id="268" r:id="rId3"/>
    <p:sldId id="269" r:id="rId4"/>
    <p:sldId id="270" r:id="rId5"/>
    <p:sldId id="289" r:id="rId6"/>
    <p:sldId id="275" r:id="rId7"/>
    <p:sldId id="285" r:id="rId8"/>
    <p:sldId id="286" r:id="rId9"/>
    <p:sldId id="272" r:id="rId10"/>
    <p:sldId id="274" r:id="rId11"/>
    <p:sldId id="288" r:id="rId12"/>
    <p:sldId id="276" r:id="rId13"/>
    <p:sldId id="278" r:id="rId14"/>
    <p:sldId id="279" r:id="rId15"/>
    <p:sldId id="284" r:id="rId16"/>
    <p:sldId id="280" r:id="rId17"/>
    <p:sldId id="281" r:id="rId18"/>
    <p:sldId id="287" r:id="rId19"/>
    <p:sldId id="291" r:id="rId20"/>
    <p:sldId id="290" r:id="rId21"/>
  </p:sldIdLst>
  <p:sldSz cx="9144000" cy="6858000" type="screen4x3"/>
  <p:notesSz cx="6858000" cy="9144000"/>
  <p:defaultTextStyle>
    <a:defPPr>
      <a:defRPr lang="pt-BR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FF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15620"/>
    <p:restoredTop sz="94660"/>
  </p:normalViewPr>
  <p:slideViewPr>
    <p:cSldViewPr>
      <p:cViewPr varScale="1">
        <p:scale>
          <a:sx n="109" d="100"/>
          <a:sy n="109" d="100"/>
        </p:scale>
        <p:origin x="-234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FC5A6A4E-5AEF-4C3E-B524-DD5EF9DFF62D}" type="datetimeFigureOut">
              <a:rPr lang="pt-BR"/>
              <a:pPr>
                <a:defRPr/>
              </a:pPr>
              <a:t>31/08/2018</a:t>
            </a:fld>
            <a:endParaRPr lang="pt-BR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pt-BR" noProof="0" smtClean="0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 noProof="0" smtClean="0"/>
              <a:t>Clique para editar os estilos do texto mestre</a:t>
            </a:r>
          </a:p>
          <a:p>
            <a:pPr lvl="1"/>
            <a:r>
              <a:rPr lang="pt-BR" noProof="0" smtClean="0"/>
              <a:t>Segundo nível</a:t>
            </a:r>
          </a:p>
          <a:p>
            <a:pPr lvl="2"/>
            <a:r>
              <a:rPr lang="pt-BR" noProof="0" smtClean="0"/>
              <a:t>Terceiro nível</a:t>
            </a:r>
          </a:p>
          <a:p>
            <a:pPr lvl="3"/>
            <a:r>
              <a:rPr lang="pt-BR" noProof="0" smtClean="0"/>
              <a:t>Quarto nível</a:t>
            </a:r>
          </a:p>
          <a:p>
            <a:pPr lvl="4"/>
            <a:r>
              <a:rPr lang="pt-BR" noProof="0" smtClean="0"/>
              <a:t>Quinto nível</a:t>
            </a: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>
              <a:defRPr/>
            </a:pPr>
            <a:fld id="{C727C126-78EB-42FD-A319-0E40E7C77634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Espaço Reservado para Imagem de Slid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3555" name="Espaço Reservado para Anotações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t-BR" smtClean="0"/>
          </a:p>
        </p:txBody>
      </p:sp>
      <p:sp>
        <p:nvSpPr>
          <p:cNvPr id="23556" name="Espaço Reservado para Número de Slide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9F6587FC-9CE4-4B46-B92B-B02B9E238FD8}" type="slidenum">
              <a:rPr lang="pt-BR" smtClean="0"/>
              <a:pPr/>
              <a:t>1</a:t>
            </a:fld>
            <a:endParaRPr lang="pt-BR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BR" smtClean="0"/>
              <a:t>Clique para editar o estilo do subtítulo mestre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1B8B970-9FE7-4505-83BB-4D27A58AFD00}" type="datetime4">
              <a:rPr lang="pt-BR"/>
              <a:pPr>
                <a:defRPr/>
              </a:pPr>
              <a:t>31 de agosto de 2018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2E59340-A9AD-4E58-9ED4-AE83C3E507AA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4B0A45E-5717-4D13-8490-A500F02FB8A5}" type="datetime4">
              <a:rPr lang="pt-BR"/>
              <a:pPr>
                <a:defRPr/>
              </a:pPr>
              <a:t>31 de agosto de 2018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3E843DD-CF36-4E8D-A398-64E111BBE6AF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9F8BDBB-790B-487D-BF06-733D60765267}" type="datetime4">
              <a:rPr lang="pt-BR"/>
              <a:pPr>
                <a:defRPr/>
              </a:pPr>
              <a:t>31 de agosto de 2018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5B8B374-7FF0-4CCE-9C5F-F96605EF17A8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DD41A3F-BC5A-47A3-A4C7-02875C099F3A}" type="datetime4">
              <a:rPr lang="pt-BR"/>
              <a:pPr>
                <a:defRPr/>
              </a:pPr>
              <a:t>31 de agosto de 2018</a:t>
            </a:fld>
            <a:endParaRPr lang="pt-BR"/>
          </a:p>
        </p:txBody>
      </p:sp>
      <p:sp>
        <p:nvSpPr>
          <p:cNvPr id="6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BE66802-F00D-47AB-B689-533F31E71DA6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7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5DAE9C6-6360-4024-A39D-C1213D8E8687}" type="datetime4">
              <a:rPr lang="pt-BR"/>
              <a:pPr>
                <a:defRPr/>
              </a:pPr>
              <a:t>31 de agosto de 2018</a:t>
            </a:fld>
            <a:endParaRPr lang="pt-BR"/>
          </a:p>
        </p:txBody>
      </p:sp>
      <p:sp>
        <p:nvSpPr>
          <p:cNvPr id="8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9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A691DE5-8EC7-4773-86C3-2F97786E89FE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F4CDC70-D210-4EC7-B9B7-7D4661767FB3}" type="datetime4">
              <a:rPr lang="pt-BR"/>
              <a:pPr>
                <a:defRPr/>
              </a:pPr>
              <a:t>31 de agosto de 2018</a:t>
            </a:fld>
            <a:endParaRPr lang="pt-BR"/>
          </a:p>
        </p:txBody>
      </p:sp>
      <p:sp>
        <p:nvSpPr>
          <p:cNvPr id="4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1CE08B9-B0A2-49B6-9705-BB2BC36302BD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2579BAA-71A7-45F7-8E2D-49460D179E2F}" type="datetime4">
              <a:rPr lang="pt-BR"/>
              <a:pPr>
                <a:defRPr/>
              </a:pPr>
              <a:t>31 de agosto de 2018</a:t>
            </a:fld>
            <a:endParaRPr lang="pt-BR"/>
          </a:p>
        </p:txBody>
      </p:sp>
      <p:sp>
        <p:nvSpPr>
          <p:cNvPr id="3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4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F5D75F8-F0A5-4121-90D8-EE59E918BF49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5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CA23C5E-6652-4617-A43E-112155E2E7DA}" type="datetime4">
              <a:rPr lang="pt-BR"/>
              <a:pPr>
                <a:defRPr/>
              </a:pPr>
              <a:t>31 de agosto de 2018</a:t>
            </a:fld>
            <a:endParaRPr lang="pt-BR"/>
          </a:p>
        </p:txBody>
      </p:sp>
      <p:sp>
        <p:nvSpPr>
          <p:cNvPr id="6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0ABBEBF-3156-4824-95DA-A3C67CC72061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pt-BR" noProof="0" smtClean="0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5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A58683B-8E71-4200-AF15-80B4294B6A6A}" type="datetime4">
              <a:rPr lang="pt-BR"/>
              <a:pPr>
                <a:defRPr/>
              </a:pPr>
              <a:t>31 de agosto de 2018</a:t>
            </a:fld>
            <a:endParaRPr lang="pt-BR"/>
          </a:p>
        </p:txBody>
      </p:sp>
      <p:sp>
        <p:nvSpPr>
          <p:cNvPr id="6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DF96C4D-2B51-4F08-A5B8-07DF990AA857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F161A97-78AB-4A34-9D68-A7F1578DC276}" type="datetime4">
              <a:rPr lang="pt-BR"/>
              <a:pPr>
                <a:defRPr/>
              </a:pPr>
              <a:t>31 de agosto de 2018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5105BD5-C840-4CC6-A3AE-349E7E4F6AE4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31CBA48-070D-47EA-9980-2B1B86807B2C}" type="datetime4">
              <a:rPr lang="pt-BR"/>
              <a:pPr>
                <a:defRPr/>
              </a:pPr>
              <a:t>31 de agosto de 2018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646F82F-EB7B-4E22-B07A-76BED90F034E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Espaço Reservado para Título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pt-BR" smtClean="0"/>
              <a:t>Clique para editar o estilo do título mestre</a:t>
            </a:r>
          </a:p>
        </p:txBody>
      </p:sp>
      <p:sp>
        <p:nvSpPr>
          <p:cNvPr id="1027" name="Espaço Reservado para Texto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D7B6E80F-8D54-4F36-90ED-1D294EFA47EB}" type="datetime4">
              <a:rPr lang="pt-BR"/>
              <a:pPr>
                <a:defRPr/>
              </a:pPr>
              <a:t>31 de agosto de 2018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7C662C9B-7E34-4BFF-86D8-337F61960666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39" r:id="rId1"/>
    <p:sldLayoutId id="2147483740" r:id="rId2"/>
    <p:sldLayoutId id="2147483741" r:id="rId3"/>
    <p:sldLayoutId id="2147483742" r:id="rId4"/>
    <p:sldLayoutId id="2147483743" r:id="rId5"/>
    <p:sldLayoutId id="2147483744" r:id="rId6"/>
    <p:sldLayoutId id="2147483745" r:id="rId7"/>
    <p:sldLayoutId id="2147483746" r:id="rId8"/>
    <p:sldLayoutId id="2147483747" r:id="rId9"/>
    <p:sldLayoutId id="2147483748" r:id="rId10"/>
    <p:sldLayoutId id="2147483749" r:id="rId11"/>
  </p:sldLayoutIdLst>
  <p:hf sldNum="0" hdr="0" ftr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jpeg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4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4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9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1.jpeg"/><Relationship Id="rId4" Type="http://schemas.openxmlformats.org/officeDocument/2006/relationships/image" Target="../media/image10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4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4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4.jpeg"/><Relationship Id="rId4" Type="http://schemas.openxmlformats.org/officeDocument/2006/relationships/image" Target="../media/image1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8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4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5" descr="faixascor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6286500"/>
            <a:ext cx="4229100" cy="571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1" name="Imagem 7" descr="Untitled-1.jpg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50825" y="1628775"/>
            <a:ext cx="5643563" cy="4673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CaixaDeTexto 5"/>
          <p:cNvSpPr txBox="1"/>
          <p:nvPr/>
        </p:nvSpPr>
        <p:spPr>
          <a:xfrm>
            <a:off x="5000625" y="1428750"/>
            <a:ext cx="4143375" cy="523875"/>
          </a:xfrm>
          <a:prstGeom prst="rect">
            <a:avLst/>
          </a:prstGeom>
          <a:solidFill>
            <a:srgbClr val="FFFFFF">
              <a:alpha val="77000"/>
            </a:srgbClr>
          </a:solidFill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>
              <a:defRPr/>
            </a:pPr>
            <a:r>
              <a:rPr lang="pt-BR" sz="2400" dirty="0">
                <a:solidFill>
                  <a:srgbClr val="FF0000"/>
                </a:solidFill>
                <a:latin typeface="Arial Black" pitchFamily="34" charset="0"/>
              </a:rPr>
              <a:t>Projeto </a:t>
            </a:r>
            <a:r>
              <a:rPr lang="pt-BR" sz="2400" dirty="0" err="1">
                <a:solidFill>
                  <a:srgbClr val="FF0000"/>
                </a:solidFill>
                <a:latin typeface="Arial Black" pitchFamily="34" charset="0"/>
              </a:rPr>
              <a:t>Cadastro</a:t>
            </a:r>
            <a:r>
              <a:rPr lang="pt-BR" sz="2800" dirty="0" err="1">
                <a:solidFill>
                  <a:srgbClr val="0070C0"/>
                </a:solidFill>
                <a:latin typeface="Arial Black" pitchFamily="34" charset="0"/>
              </a:rPr>
              <a:t>GEO</a:t>
            </a:r>
            <a:endParaRPr lang="pt-BR" sz="2800" dirty="0">
              <a:solidFill>
                <a:srgbClr val="0070C0"/>
              </a:solidFill>
              <a:latin typeface="Arial Black" pitchFamily="34" charset="0"/>
            </a:endParaRPr>
          </a:p>
        </p:txBody>
      </p:sp>
      <p:pic>
        <p:nvPicPr>
          <p:cNvPr id="2053" name="Picture 4" descr="MARCA_Prefeitura_Sefin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357563" y="214313"/>
            <a:ext cx="2971800" cy="974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" name="CaixaDeTexto 14"/>
          <p:cNvSpPr txBox="1"/>
          <p:nvPr/>
        </p:nvSpPr>
        <p:spPr>
          <a:xfrm>
            <a:off x="5572125" y="5214938"/>
            <a:ext cx="3571875" cy="369887"/>
          </a:xfrm>
          <a:prstGeom prst="rect">
            <a:avLst/>
          </a:prstGeom>
          <a:solidFill>
            <a:srgbClr val="FFFFFF">
              <a:alpha val="77000"/>
            </a:srgbClr>
          </a:solidFill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r">
              <a:defRPr/>
            </a:pPr>
            <a:r>
              <a:rPr lang="pt-BR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Coordenador: Hélcio Nascimento</a:t>
            </a:r>
          </a:p>
        </p:txBody>
      </p:sp>
      <p:sp>
        <p:nvSpPr>
          <p:cNvPr id="9" name="Espaço Reservado para Data 8"/>
          <p:cNvSpPr>
            <a:spLocks noGrp="1"/>
          </p:cNvSpPr>
          <p:nvPr>
            <p:ph type="dt" sz="quarter" idx="10"/>
          </p:nvPr>
        </p:nvSpPr>
        <p:spPr>
          <a:xfrm>
            <a:off x="3786188" y="6492875"/>
            <a:ext cx="2214562" cy="365125"/>
          </a:xfrm>
        </p:spPr>
        <p:txBody>
          <a:bodyPr/>
          <a:lstStyle/>
          <a:p>
            <a:pPr algn="ctr">
              <a:defRPr/>
            </a:pPr>
            <a:fld id="{6C252A1E-5ED3-46C7-86AD-0384E6A4F602}" type="datetime4">
              <a:rPr lang="pt-BR">
                <a:solidFill>
                  <a:schemeClr val="tx1">
                    <a:lumMod val="65000"/>
                    <a:lumOff val="35000"/>
                  </a:schemeClr>
                </a:solidFill>
              </a:rPr>
              <a:pPr algn="ctr">
                <a:defRPr/>
              </a:pPr>
              <a:t>31 de agosto de 2018</a:t>
            </a:fld>
            <a:endParaRPr lang="pt-BR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5" descr="faixascor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6445250"/>
            <a:ext cx="9144000" cy="412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5" name="Picture 4" descr="MARCA_Prefeitura_Sefin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072313" y="0"/>
            <a:ext cx="2071687" cy="679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6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847725"/>
            <a:ext cx="9144000" cy="5162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Espaço Reservado para Data 2"/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fld id="{262BDEE8-AC24-4ABB-BC8E-1BD60B883CB6}" type="datetime4">
              <a:rPr lang="pt-BR">
                <a:solidFill>
                  <a:schemeClr val="tx1">
                    <a:lumMod val="65000"/>
                    <a:lumOff val="35000"/>
                  </a:schemeClr>
                </a:solidFill>
              </a:rPr>
              <a:pPr>
                <a:defRPr/>
              </a:pPr>
              <a:t>31 de agosto de 2018</a:t>
            </a:fld>
            <a:endParaRPr lang="pt-BR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5" descr="faixascor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6445250"/>
            <a:ext cx="9144000" cy="412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099" name="Picture 4" descr="MARCA_Prefeitura_Sefin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072313" y="0"/>
            <a:ext cx="2071687" cy="679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00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1052513"/>
            <a:ext cx="9163050" cy="4752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Espaço Reservado para Data 2"/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fld id="{6C596DF5-283C-4847-AB78-955F90A022B4}" type="datetime4">
              <a:rPr lang="pt-BR"/>
              <a:pPr>
                <a:defRPr/>
              </a:pPr>
              <a:t>31 de agosto de 2018</a:t>
            </a:fld>
            <a:endParaRPr lang="pt-B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5" descr="faixascor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6445250"/>
            <a:ext cx="9144000" cy="412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123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679450"/>
            <a:ext cx="9144000" cy="5783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Espaço Reservado para Data 2"/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fld id="{5EDF36F1-0E73-4EDE-B61C-8A64EBC94DBF}" type="datetime4">
              <a:rPr lang="pt-BR"/>
              <a:pPr>
                <a:defRPr/>
              </a:pPr>
              <a:t>31 de agosto de 2018</a:t>
            </a:fld>
            <a:endParaRPr lang="pt-BR"/>
          </a:p>
        </p:txBody>
      </p:sp>
      <p:pic>
        <p:nvPicPr>
          <p:cNvPr id="5125" name="Picture 4" descr="MARCA_Prefeitura_Sefin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072313" y="0"/>
            <a:ext cx="2071687" cy="679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5" descr="faixascor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6445250"/>
            <a:ext cx="9144000" cy="412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Espaço Reservado para Data 2"/>
          <p:cNvSpPr txBox="1">
            <a:spLocks noGrp="1"/>
          </p:cNvSpPr>
          <p:nvPr/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</p:spPr>
        <p:txBody>
          <a:bodyPr anchor="ctr"/>
          <a:lstStyle/>
          <a:p>
            <a:pPr>
              <a:defRPr/>
            </a:pPr>
            <a:fld id="{5EDF36F1-0E73-4EDE-B61C-8A64EBC94DBF}" type="datetime4">
              <a:rPr lang="pt-BR" sz="1200">
                <a:solidFill>
                  <a:schemeClr val="tx1">
                    <a:tint val="75000"/>
                  </a:schemeClr>
                </a:solidFill>
              </a:rPr>
              <a:pPr>
                <a:defRPr/>
              </a:pPr>
              <a:t>31 de agosto de 2018</a:t>
            </a:fld>
            <a:endParaRPr lang="pt-BR" sz="1200">
              <a:solidFill>
                <a:schemeClr val="tx1">
                  <a:tint val="75000"/>
                </a:schemeClr>
              </a:solidFill>
            </a:endParaRPr>
          </a:p>
        </p:txBody>
      </p:sp>
      <p:pic>
        <p:nvPicPr>
          <p:cNvPr id="6148" name="Picture 4" descr="MARCA_Prefeitura_Sefin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072313" y="0"/>
            <a:ext cx="2071687" cy="679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CaixaDeTexto 4"/>
          <p:cNvSpPr txBox="1">
            <a:spLocks noChangeArrowheads="1"/>
          </p:cNvSpPr>
          <p:nvPr/>
        </p:nvSpPr>
        <p:spPr bwMode="auto">
          <a:xfrm>
            <a:off x="357188" y="1785938"/>
            <a:ext cx="8358187" cy="222726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>
            <a:outerShdw dist="20000" dir="5400000" rotWithShape="0">
              <a:srgbClr val="000000">
                <a:alpha val="37999"/>
              </a:srgbClr>
            </a:outerShdw>
          </a:effectLst>
        </p:spPr>
        <p:txBody>
          <a:bodyPr>
            <a:spAutoFit/>
          </a:bodyPr>
          <a:lstStyle/>
          <a:p>
            <a:pPr algn="ctr">
              <a:defRPr/>
            </a:pPr>
            <a:r>
              <a:rPr lang="pt-BR" sz="2800" b="1">
                <a:latin typeface="Times New Roman" pitchFamily="18" charset="0"/>
              </a:rPr>
              <a:t>Aquisição de produtos e serviços para atualização da base cartográfica municipal, formação do Cadastro Territorial Multifinalitário e desenvolvimento de sistema para manutenção da base cadastral imobiliária georeferenciada.</a:t>
            </a:r>
          </a:p>
        </p:txBody>
      </p:sp>
      <p:sp>
        <p:nvSpPr>
          <p:cNvPr id="6150" name="Retângulo 7"/>
          <p:cNvSpPr>
            <a:spLocks noChangeArrowheads="1"/>
          </p:cNvSpPr>
          <p:nvPr/>
        </p:nvSpPr>
        <p:spPr bwMode="auto">
          <a:xfrm>
            <a:off x="357188" y="642938"/>
            <a:ext cx="3009900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pt-BR" i="1">
                <a:solidFill>
                  <a:srgbClr val="FF0000"/>
                </a:solidFill>
                <a:latin typeface="Arial Black" pitchFamily="34" charset="0"/>
              </a:rPr>
              <a:t>Projeto </a:t>
            </a:r>
            <a:r>
              <a:rPr lang="pt-BR">
                <a:solidFill>
                  <a:srgbClr val="FF0000"/>
                </a:solidFill>
                <a:latin typeface="Arial Black" pitchFamily="34" charset="0"/>
              </a:rPr>
              <a:t>Cadastro </a:t>
            </a:r>
            <a:r>
              <a:rPr lang="pt-BR" sz="2000">
                <a:solidFill>
                  <a:srgbClr val="0070C0"/>
                </a:solidFill>
                <a:latin typeface="Arial Black" pitchFamily="34" charset="0"/>
              </a:rPr>
              <a:t>GEO</a:t>
            </a:r>
          </a:p>
        </p:txBody>
      </p:sp>
      <p:sp>
        <p:nvSpPr>
          <p:cNvPr id="9" name="CaixaDeTexto 4"/>
          <p:cNvSpPr txBox="1">
            <a:spLocks noChangeArrowheads="1"/>
          </p:cNvSpPr>
          <p:nvPr/>
        </p:nvSpPr>
        <p:spPr bwMode="auto">
          <a:xfrm>
            <a:off x="357188" y="1214438"/>
            <a:ext cx="2428875" cy="89217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>
            <a:outerShdw dist="20000" dir="5400000" rotWithShape="0">
              <a:srgbClr val="000000">
                <a:alpha val="37999"/>
              </a:srgbClr>
            </a:outerShdw>
          </a:effectLst>
        </p:spPr>
        <p:txBody>
          <a:bodyPr>
            <a:spAutoFit/>
          </a:bodyPr>
          <a:lstStyle/>
          <a:p>
            <a:pPr>
              <a:defRPr/>
            </a:pPr>
            <a:r>
              <a:rPr lang="pt-BR" sz="2400" b="1" dirty="0">
                <a:latin typeface="Times New Roman" pitchFamily="18" charset="0"/>
                <a:cs typeface="Times New Roman" pitchFamily="18" charset="0"/>
              </a:rPr>
              <a:t>Objetivo:</a:t>
            </a:r>
          </a:p>
          <a:p>
            <a:pPr algn="ctr">
              <a:defRPr/>
            </a:pPr>
            <a:endParaRPr lang="pt-BR" sz="2800" b="1" dirty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152" name="Retângulo 6"/>
          <p:cNvSpPr>
            <a:spLocks noChangeArrowheads="1"/>
          </p:cNvSpPr>
          <p:nvPr/>
        </p:nvSpPr>
        <p:spPr bwMode="auto">
          <a:xfrm>
            <a:off x="395288" y="4076700"/>
            <a:ext cx="7215187" cy="2363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pt-BR" sz="2800" b="1">
                <a:latin typeface="Times New Roman" pitchFamily="18" charset="0"/>
                <a:cs typeface="Times New Roman" pitchFamily="18" charset="0"/>
              </a:rPr>
              <a:t>Produtos:</a:t>
            </a:r>
          </a:p>
          <a:p>
            <a:pPr algn="ctr"/>
            <a:endParaRPr lang="pt-BR" sz="900" b="1">
              <a:latin typeface="Times New Roman" pitchFamily="18" charset="0"/>
              <a:cs typeface="Times New Roman" pitchFamily="18" charset="0"/>
            </a:endParaRPr>
          </a:p>
          <a:p>
            <a:pPr>
              <a:buFontTx/>
              <a:buChar char="-"/>
            </a:pPr>
            <a:r>
              <a:rPr lang="pt-BR" sz="2800" b="1">
                <a:latin typeface="Times New Roman" pitchFamily="18" charset="0"/>
                <a:cs typeface="Times New Roman" pitchFamily="18" charset="0"/>
              </a:rPr>
              <a:t> Mapeamento Aerofotogramétrico</a:t>
            </a:r>
          </a:p>
          <a:p>
            <a:pPr>
              <a:buFontTx/>
              <a:buChar char="-"/>
            </a:pPr>
            <a:r>
              <a:rPr lang="pt-BR" sz="2800" b="1">
                <a:latin typeface="Times New Roman" pitchFamily="18" charset="0"/>
                <a:cs typeface="Times New Roman" pitchFamily="18" charset="0"/>
              </a:rPr>
              <a:t> Desenvolvimento SIG para gerenciamento cadastral (SIG)</a:t>
            </a:r>
          </a:p>
          <a:p>
            <a:pPr>
              <a:buFontTx/>
              <a:buChar char="-"/>
            </a:pPr>
            <a:r>
              <a:rPr lang="pt-BR" sz="2800" b="1">
                <a:latin typeface="Times New Roman" pitchFamily="18" charset="0"/>
                <a:cs typeface="Times New Roman" pitchFamily="18" charset="0"/>
              </a:rPr>
              <a:t> Atualização do cadastro imobiliário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5" descr="faixascor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6445250"/>
            <a:ext cx="9144000" cy="412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1628775"/>
            <a:ext cx="9144000" cy="487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CaixaDeTexto 4"/>
          <p:cNvSpPr txBox="1"/>
          <p:nvPr/>
        </p:nvSpPr>
        <p:spPr>
          <a:xfrm>
            <a:off x="214313" y="1143000"/>
            <a:ext cx="8643937" cy="430213"/>
          </a:xfrm>
          <a:prstGeom prst="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>
              <a:defRPr/>
            </a:pPr>
            <a:r>
              <a:rPr lang="pt-BR" sz="2200" dirty="0">
                <a:solidFill>
                  <a:schemeClr val="tx1"/>
                </a:solidFill>
              </a:rPr>
              <a:t>Mapeamento Aerofotogramétrico</a:t>
            </a:r>
          </a:p>
        </p:txBody>
      </p:sp>
      <p:sp>
        <p:nvSpPr>
          <p:cNvPr id="6" name="CaixaDeTexto 5"/>
          <p:cNvSpPr txBox="1"/>
          <p:nvPr/>
        </p:nvSpPr>
        <p:spPr>
          <a:xfrm>
            <a:off x="285720" y="500042"/>
            <a:ext cx="3000396" cy="461665"/>
          </a:xfrm>
          <a:prstGeom prst="rect">
            <a:avLst/>
          </a:prstGeom>
          <a:ln>
            <a:solidFill>
              <a:srgbClr val="FFFFFF"/>
            </a:solidFill>
          </a:ln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>
              <a:defRPr/>
            </a:pPr>
            <a:r>
              <a:rPr lang="pt-BR" sz="2400" b="1" dirty="0"/>
              <a:t>Produto Contratado</a:t>
            </a:r>
          </a:p>
        </p:txBody>
      </p:sp>
      <p:sp>
        <p:nvSpPr>
          <p:cNvPr id="7" name="Espaço Reservado para Data 6"/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fld id="{D24B6BD8-9A3C-4C30-AB7B-8FF8EBC9A0E7}" type="datetime4">
              <a:rPr lang="pt-BR"/>
              <a:pPr>
                <a:defRPr/>
              </a:pPr>
              <a:t>31 de agosto de 2018</a:t>
            </a:fld>
            <a:endParaRPr lang="pt-BR"/>
          </a:p>
        </p:txBody>
      </p:sp>
      <p:pic>
        <p:nvPicPr>
          <p:cNvPr id="7177" name="Picture 4" descr="MARCA_Prefeitura_Sefin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072313" y="0"/>
            <a:ext cx="2071687" cy="679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5" descr="faixascor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6445250"/>
            <a:ext cx="9144000" cy="412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Espaço Reservado para Data 2"/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fld id="{50884757-8886-486D-80A5-B19BC6EB50D5}" type="datetime4">
              <a:rPr lang="pt-BR"/>
              <a:pPr>
                <a:defRPr/>
              </a:pPr>
              <a:t>31 de agosto de 2018</a:t>
            </a:fld>
            <a:endParaRPr lang="pt-BR"/>
          </a:p>
        </p:txBody>
      </p:sp>
      <p:pic>
        <p:nvPicPr>
          <p:cNvPr id="8196" name="Picture 4" descr="MARCA_Prefeitura_Sefin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072313" y="0"/>
            <a:ext cx="2071687" cy="679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197" name="Imagem 6" descr="Sem título-100.jpg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433638" y="1571625"/>
            <a:ext cx="6569075" cy="48085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CaixaDeTexto 4"/>
          <p:cNvSpPr txBox="1"/>
          <p:nvPr/>
        </p:nvSpPr>
        <p:spPr>
          <a:xfrm>
            <a:off x="357188" y="714375"/>
            <a:ext cx="3714750" cy="3170238"/>
          </a:xfrm>
          <a:prstGeom prst="rect">
            <a:avLst/>
          </a:prstGeom>
          <a:solidFill>
            <a:srgbClr val="FFFFFF">
              <a:alpha val="77000"/>
            </a:srgbClr>
          </a:solidFill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>
              <a:defRPr/>
            </a:pPr>
            <a:r>
              <a:rPr lang="pt-BR" sz="2000" b="1" u="sng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Restituição Aerofotogramétrica</a:t>
            </a:r>
          </a:p>
          <a:p>
            <a:pPr>
              <a:defRPr/>
            </a:pPr>
            <a:endParaRPr lang="pt-BR" sz="2000" b="1" i="1" dirty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defRPr/>
            </a:pPr>
            <a:r>
              <a:rPr lang="pt-BR" sz="2000" b="1" i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Elementos restituídos</a:t>
            </a:r>
          </a:p>
          <a:p>
            <a:pPr>
              <a:defRPr/>
            </a:pPr>
            <a:r>
              <a:rPr lang="pt-BR" sz="2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Edificações</a:t>
            </a:r>
          </a:p>
          <a:p>
            <a:pPr>
              <a:defRPr/>
            </a:pPr>
            <a:r>
              <a:rPr lang="pt-BR" sz="2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Limites dos imóveis</a:t>
            </a:r>
          </a:p>
          <a:p>
            <a:pPr>
              <a:defRPr/>
            </a:pPr>
            <a:r>
              <a:rPr lang="pt-BR" sz="20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Meio-fio</a:t>
            </a:r>
            <a:endParaRPr lang="pt-BR" sz="20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defRPr/>
            </a:pPr>
            <a:r>
              <a:rPr lang="pt-BR" sz="2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Edificações Representativas</a:t>
            </a:r>
          </a:p>
          <a:p>
            <a:pPr>
              <a:defRPr/>
            </a:pPr>
            <a:r>
              <a:rPr lang="pt-BR" sz="2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Recursos Hídricos</a:t>
            </a:r>
          </a:p>
          <a:p>
            <a:pPr>
              <a:defRPr/>
            </a:pPr>
            <a:r>
              <a:rPr lang="pt-BR" sz="2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Piscina</a:t>
            </a:r>
          </a:p>
          <a:p>
            <a:pPr>
              <a:defRPr/>
            </a:pPr>
            <a:r>
              <a:rPr lang="pt-BR" sz="2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outros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5" descr="faixascor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6445250"/>
            <a:ext cx="9144000" cy="412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Espaço Reservado para Data 2"/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fld id="{50884757-8886-486D-80A5-B19BC6EB50D5}" type="datetime4">
              <a:rPr lang="pt-BR"/>
              <a:pPr>
                <a:defRPr/>
              </a:pPr>
              <a:t>31 de agosto de 2018</a:t>
            </a:fld>
            <a:endParaRPr lang="pt-BR"/>
          </a:p>
        </p:txBody>
      </p:sp>
      <p:pic>
        <p:nvPicPr>
          <p:cNvPr id="9220" name="Picture 4" descr="MARCA_Prefeitura_Sefin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072313" y="0"/>
            <a:ext cx="2071687" cy="679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CaixaDeTexto 4"/>
          <p:cNvSpPr txBox="1"/>
          <p:nvPr/>
        </p:nvSpPr>
        <p:spPr>
          <a:xfrm>
            <a:off x="285750" y="642938"/>
            <a:ext cx="6072188" cy="400050"/>
          </a:xfrm>
          <a:prstGeom prst="rect">
            <a:avLst/>
          </a:prstGeom>
          <a:solidFill>
            <a:srgbClr val="FFFFFF">
              <a:alpha val="77000"/>
            </a:srgbClr>
          </a:solidFill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>
              <a:defRPr/>
            </a:pPr>
            <a:r>
              <a:rPr lang="pt-BR" sz="20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Elaboração de </a:t>
            </a:r>
            <a:r>
              <a:rPr lang="pt-BR" sz="2000" b="1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Ortofotos</a:t>
            </a:r>
            <a:r>
              <a:rPr lang="pt-BR" sz="20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RGB e Infra-Vermelho</a:t>
            </a:r>
          </a:p>
        </p:txBody>
      </p:sp>
      <p:pic>
        <p:nvPicPr>
          <p:cNvPr id="9222" name="Imagem 5" descr="42-17.jpg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572000" y="2071688"/>
            <a:ext cx="4286250" cy="4143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223" name="Imagem 6" descr="20-36.jpg"/>
          <p:cNvPicPr>
            <a:picLocks noChangeAspect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85750" y="2071688"/>
            <a:ext cx="4154488" cy="41386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CaixaDeTexto 7"/>
          <p:cNvSpPr txBox="1"/>
          <p:nvPr/>
        </p:nvSpPr>
        <p:spPr>
          <a:xfrm>
            <a:off x="785813" y="1571625"/>
            <a:ext cx="3062287" cy="400050"/>
          </a:xfrm>
          <a:prstGeom prst="rect">
            <a:avLst/>
          </a:prstGeom>
          <a:solidFill>
            <a:srgbClr val="FFFFFF">
              <a:alpha val="77000"/>
            </a:srgbClr>
          </a:solidFill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>
              <a:defRPr/>
            </a:pPr>
            <a:r>
              <a:rPr lang="pt-BR" sz="2000" b="1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Ortofotos</a:t>
            </a:r>
            <a:r>
              <a:rPr lang="pt-BR" sz="20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Infra-Vermelho</a:t>
            </a:r>
          </a:p>
        </p:txBody>
      </p:sp>
      <p:sp>
        <p:nvSpPr>
          <p:cNvPr id="9" name="CaixaDeTexto 8"/>
          <p:cNvSpPr txBox="1"/>
          <p:nvPr/>
        </p:nvSpPr>
        <p:spPr>
          <a:xfrm>
            <a:off x="5643563" y="1571625"/>
            <a:ext cx="2052637" cy="400050"/>
          </a:xfrm>
          <a:prstGeom prst="rect">
            <a:avLst/>
          </a:prstGeom>
          <a:solidFill>
            <a:srgbClr val="FFFFFF">
              <a:alpha val="77000"/>
            </a:srgbClr>
          </a:solidFill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>
              <a:defRPr/>
            </a:pPr>
            <a:r>
              <a:rPr lang="pt-BR" sz="2000" b="1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Ortofotos</a:t>
            </a:r>
            <a:r>
              <a:rPr lang="pt-BR" sz="20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RGB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7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4313" y="3143250"/>
            <a:ext cx="8786812" cy="33004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CaixaDeTexto 4"/>
          <p:cNvSpPr txBox="1"/>
          <p:nvPr/>
        </p:nvSpPr>
        <p:spPr>
          <a:xfrm>
            <a:off x="285750" y="1000125"/>
            <a:ext cx="8643938" cy="430213"/>
          </a:xfrm>
          <a:prstGeom prst="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>
              <a:defRPr/>
            </a:pPr>
            <a:r>
              <a:rPr lang="pt-BR" sz="2200" dirty="0">
                <a:solidFill>
                  <a:schemeClr val="tx1"/>
                </a:solidFill>
              </a:rPr>
              <a:t>Levantamento Cadastral Urbano</a:t>
            </a:r>
          </a:p>
        </p:txBody>
      </p:sp>
      <p:sp>
        <p:nvSpPr>
          <p:cNvPr id="6" name="CaixaDeTexto 5"/>
          <p:cNvSpPr txBox="1"/>
          <p:nvPr/>
        </p:nvSpPr>
        <p:spPr>
          <a:xfrm>
            <a:off x="285720" y="428604"/>
            <a:ext cx="3000396" cy="461665"/>
          </a:xfrm>
          <a:prstGeom prst="rect">
            <a:avLst/>
          </a:prstGeom>
          <a:ln>
            <a:solidFill>
              <a:srgbClr val="FFFFFF"/>
            </a:solidFill>
          </a:ln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>
              <a:defRPr/>
            </a:pPr>
            <a:r>
              <a:rPr lang="pt-BR" sz="2400" b="1" dirty="0"/>
              <a:t>Produto Contratado</a:t>
            </a:r>
          </a:p>
        </p:txBody>
      </p:sp>
      <p:sp>
        <p:nvSpPr>
          <p:cNvPr id="7" name="Espaço Reservado para Data 6"/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fld id="{AF3DB34F-A2AB-49FF-BC04-3442CEA94089}" type="datetime4">
              <a:rPr lang="pt-BR"/>
              <a:pPr>
                <a:defRPr/>
              </a:pPr>
              <a:t>31 de agosto de 2018</a:t>
            </a:fld>
            <a:endParaRPr lang="pt-BR"/>
          </a:p>
        </p:txBody>
      </p:sp>
      <p:pic>
        <p:nvPicPr>
          <p:cNvPr id="10248" name="Picture 5" descr="faixascor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6445250"/>
            <a:ext cx="9144000" cy="412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49" name="Picture 4" descr="MARCA_Prefeitura_Sefin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072313" y="0"/>
            <a:ext cx="2071687" cy="679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" name="CaixaDeTexto 11"/>
          <p:cNvSpPr txBox="1"/>
          <p:nvPr/>
        </p:nvSpPr>
        <p:spPr>
          <a:xfrm>
            <a:off x="2857500" y="1571625"/>
            <a:ext cx="6072188" cy="1600200"/>
          </a:xfrm>
          <a:prstGeom prst="rect">
            <a:avLst/>
          </a:prstGeom>
          <a:solidFill>
            <a:srgbClr val="FFFFFF">
              <a:alpha val="77000"/>
            </a:srgbClr>
          </a:solidFill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>
              <a:defRPr/>
            </a:pPr>
            <a:r>
              <a:rPr lang="pt-BR" sz="20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Levantamento e Atualização do Cadastro Imobiliário</a:t>
            </a:r>
          </a:p>
          <a:p>
            <a:pPr>
              <a:defRPr/>
            </a:pPr>
            <a:r>
              <a:rPr lang="pt-BR" sz="20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Formação do BDG do Cadastro para SIG com a vetorização dos dados de: </a:t>
            </a:r>
            <a:r>
              <a:rPr lang="pt-BR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Malha de lotes </a:t>
            </a:r>
          </a:p>
          <a:p>
            <a:pPr>
              <a:defRPr/>
            </a:pPr>
            <a:r>
              <a:rPr lang="pt-BR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			  Trechos de Logradouros</a:t>
            </a:r>
          </a:p>
          <a:p>
            <a:pPr>
              <a:defRPr/>
            </a:pPr>
            <a:r>
              <a:rPr lang="pt-BR" sz="20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Formação do CTM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5" descr="faixascor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6445250"/>
            <a:ext cx="9144000" cy="412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267" name="Picture 4" descr="MARCA_Prefeitura_Sefin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072313" y="0"/>
            <a:ext cx="2071687" cy="679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CaixaDeTexto 3"/>
          <p:cNvSpPr txBox="1"/>
          <p:nvPr/>
        </p:nvSpPr>
        <p:spPr>
          <a:xfrm>
            <a:off x="0" y="1285875"/>
            <a:ext cx="3429000" cy="400050"/>
          </a:xfrm>
          <a:prstGeom prst="rect">
            <a:avLst/>
          </a:prstGeom>
          <a:solidFill>
            <a:srgbClr val="FFFFFF">
              <a:alpha val="77000"/>
            </a:srgbClr>
          </a:solidFill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>
              <a:spcBef>
                <a:spcPts val="600"/>
              </a:spcBef>
              <a:defRPr/>
            </a:pPr>
            <a:r>
              <a:rPr lang="pt-BR" sz="20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Cadastro da Malha de Lotes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fld id="{43E9A95F-31C1-4B76-B31D-2A9546BCB10F}" type="datetime4">
              <a:rPr lang="pt-BR"/>
              <a:pPr>
                <a:defRPr/>
              </a:pPr>
              <a:t>31 de agosto de 2018</a:t>
            </a:fld>
            <a:endParaRPr lang="pt-BR"/>
          </a:p>
        </p:txBody>
      </p:sp>
      <p:sp>
        <p:nvSpPr>
          <p:cNvPr id="9" name="CaixaDeTexto 8"/>
          <p:cNvSpPr txBox="1"/>
          <p:nvPr/>
        </p:nvSpPr>
        <p:spPr>
          <a:xfrm>
            <a:off x="4143375" y="5429250"/>
            <a:ext cx="5000625" cy="708025"/>
          </a:xfrm>
          <a:prstGeom prst="rect">
            <a:avLst/>
          </a:prstGeom>
          <a:solidFill>
            <a:srgbClr val="FFFFFF">
              <a:alpha val="77000"/>
            </a:srgbClr>
          </a:solidFill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ctr">
              <a:spcBef>
                <a:spcPts val="600"/>
              </a:spcBef>
              <a:defRPr/>
            </a:pPr>
            <a:r>
              <a:rPr lang="pt-BR" sz="20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Cadastro de Infra-Estrutura Urbana e Logradouros</a:t>
            </a:r>
          </a:p>
        </p:txBody>
      </p:sp>
      <p:pic>
        <p:nvPicPr>
          <p:cNvPr id="11271" name="Picture 11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175125" y="1357313"/>
            <a:ext cx="4968875" cy="4005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272" name="Picture 1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0" y="1928813"/>
            <a:ext cx="3857625" cy="36560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11" name="Conector reto 10"/>
          <p:cNvCxnSpPr/>
          <p:nvPr/>
        </p:nvCxnSpPr>
        <p:spPr>
          <a:xfrm>
            <a:off x="3929063" y="928688"/>
            <a:ext cx="71437" cy="528637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CaixaDeTexto 13"/>
          <p:cNvSpPr txBox="1"/>
          <p:nvPr/>
        </p:nvSpPr>
        <p:spPr>
          <a:xfrm>
            <a:off x="0" y="714375"/>
            <a:ext cx="8643938" cy="400050"/>
          </a:xfrm>
          <a:prstGeom prst="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>
              <a:defRPr/>
            </a:pPr>
            <a:r>
              <a:rPr lang="pt-BR" sz="2000" dirty="0">
                <a:solidFill>
                  <a:schemeClr val="tx1"/>
                </a:solidFill>
              </a:rPr>
              <a:t>Formação do Cadastro de Logradouro, Malha de lotes e </a:t>
            </a:r>
            <a:r>
              <a:rPr lang="pt-BR" sz="2000" dirty="0" err="1">
                <a:solidFill>
                  <a:schemeClr val="tx1"/>
                </a:solidFill>
              </a:rPr>
              <a:t>Infraestrutura</a:t>
            </a:r>
            <a:r>
              <a:rPr lang="pt-BR" sz="2000" dirty="0">
                <a:solidFill>
                  <a:schemeClr val="tx1"/>
                </a:solidFill>
              </a:rPr>
              <a:t> Urbana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7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14563" y="1643063"/>
            <a:ext cx="6657975" cy="47513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291" name="Picture 5" descr="faixascor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6445250"/>
            <a:ext cx="9144000" cy="412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292" name="Picture 4" descr="MARCA_Prefeitura_Sefin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072313" y="0"/>
            <a:ext cx="2071687" cy="679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CaixaDeTexto 3"/>
          <p:cNvSpPr txBox="1"/>
          <p:nvPr/>
        </p:nvSpPr>
        <p:spPr>
          <a:xfrm>
            <a:off x="0" y="4437063"/>
            <a:ext cx="4286250" cy="1854200"/>
          </a:xfrm>
          <a:prstGeom prst="rect">
            <a:avLst/>
          </a:prstGeom>
          <a:solidFill>
            <a:srgbClr val="FFFFFF">
              <a:alpha val="77000"/>
            </a:srgbClr>
          </a:solidFill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>
              <a:spcBef>
                <a:spcPts val="600"/>
              </a:spcBef>
              <a:defRPr/>
            </a:pPr>
            <a:r>
              <a:rPr lang="pt-BR" sz="2000" b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Desenvolvimento do Sistema GEO</a:t>
            </a:r>
          </a:p>
          <a:p>
            <a:pPr>
              <a:spcBef>
                <a:spcPts val="600"/>
              </a:spcBef>
              <a:defRPr/>
            </a:pPr>
            <a:r>
              <a:rPr lang="pt-BR" sz="2000" b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Plataforma Web</a:t>
            </a:r>
          </a:p>
          <a:p>
            <a:pPr>
              <a:spcBef>
                <a:spcPts val="600"/>
              </a:spcBef>
              <a:defRPr/>
            </a:pPr>
            <a:r>
              <a:rPr lang="pt-BR" sz="2000" b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Tecnologia com Código Aberto (Open Source)</a:t>
            </a:r>
          </a:p>
          <a:p>
            <a:pPr>
              <a:spcBef>
                <a:spcPts val="600"/>
              </a:spcBef>
              <a:defRPr/>
            </a:pPr>
            <a:r>
              <a:rPr lang="pt-BR" sz="2000" b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Treinamentos e Repasse Tecnologia</a:t>
            </a:r>
          </a:p>
        </p:txBody>
      </p:sp>
      <p:sp>
        <p:nvSpPr>
          <p:cNvPr id="7" name="CaixaDeTexto 6"/>
          <p:cNvSpPr txBox="1"/>
          <p:nvPr/>
        </p:nvSpPr>
        <p:spPr>
          <a:xfrm>
            <a:off x="285750" y="1143000"/>
            <a:ext cx="8643938" cy="430213"/>
          </a:xfrm>
          <a:prstGeom prst="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>
              <a:defRPr/>
            </a:pPr>
            <a:r>
              <a:rPr lang="pt-BR" sz="2200" dirty="0">
                <a:solidFill>
                  <a:schemeClr val="tx1"/>
                </a:solidFill>
              </a:rPr>
              <a:t>Desenvolvimento e Implantação do Sistema de Informação Territorial - SIT</a:t>
            </a:r>
          </a:p>
        </p:txBody>
      </p:sp>
      <p:sp>
        <p:nvSpPr>
          <p:cNvPr id="8" name="CaixaDeTexto 7"/>
          <p:cNvSpPr txBox="1"/>
          <p:nvPr/>
        </p:nvSpPr>
        <p:spPr>
          <a:xfrm>
            <a:off x="285720" y="500042"/>
            <a:ext cx="3000396" cy="461665"/>
          </a:xfrm>
          <a:prstGeom prst="rect">
            <a:avLst/>
          </a:prstGeom>
          <a:ln>
            <a:solidFill>
              <a:srgbClr val="FFFFFF"/>
            </a:solidFill>
          </a:ln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>
              <a:defRPr/>
            </a:pPr>
            <a:r>
              <a:rPr lang="pt-BR" sz="2400" b="1" dirty="0"/>
              <a:t>Produto Contratado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fld id="{43E9A95F-31C1-4B76-B31D-2A9546BCB10F}" type="datetime4">
              <a:rPr lang="pt-BR"/>
              <a:pPr>
                <a:defRPr/>
              </a:pPr>
              <a:t>31 de agosto de 2018</a:t>
            </a:fld>
            <a:endParaRPr lang="pt-BR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Espaço Reservado para Conteúdo 4"/>
          <p:cNvPicPr>
            <a:picLocks/>
          </p:cNvPicPr>
          <p:nvPr/>
        </p:nvPicPr>
        <p:blipFill>
          <a:blip r:embed="rId2" cstate="print"/>
          <a:srcRect t="7904" b="5147"/>
          <a:stretch>
            <a:fillRect/>
          </a:stretch>
        </p:blipFill>
        <p:spPr bwMode="auto">
          <a:xfrm>
            <a:off x="3500438" y="692150"/>
            <a:ext cx="5643562" cy="3571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315" name="Espaço Reservado para Conteúdo 4"/>
          <p:cNvPicPr>
            <a:picLocks/>
          </p:cNvPicPr>
          <p:nvPr/>
        </p:nvPicPr>
        <p:blipFill>
          <a:blip r:embed="rId3" cstate="print"/>
          <a:srcRect t="8456" b="5147"/>
          <a:stretch>
            <a:fillRect/>
          </a:stretch>
        </p:blipFill>
        <p:spPr bwMode="auto">
          <a:xfrm>
            <a:off x="3851275" y="3643313"/>
            <a:ext cx="4429125" cy="32146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316" name="Picture 5" descr="faixascor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6445250"/>
            <a:ext cx="9144000" cy="412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Espaço Reservado para Data 2"/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fld id="{50884757-8886-486D-80A5-B19BC6EB50D5}" type="datetime4">
              <a:rPr lang="pt-BR"/>
              <a:pPr>
                <a:defRPr/>
              </a:pPr>
              <a:t>31 de agosto de 2018</a:t>
            </a:fld>
            <a:endParaRPr lang="pt-BR"/>
          </a:p>
        </p:txBody>
      </p:sp>
      <p:pic>
        <p:nvPicPr>
          <p:cNvPr id="13318" name="Picture 4" descr="MARCA_Prefeitura_Sefin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072313" y="0"/>
            <a:ext cx="2071687" cy="679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CaixaDeTexto 5"/>
          <p:cNvSpPr txBox="1"/>
          <p:nvPr/>
        </p:nvSpPr>
        <p:spPr>
          <a:xfrm>
            <a:off x="0" y="260350"/>
            <a:ext cx="4067175" cy="6053138"/>
          </a:xfrm>
          <a:prstGeom prst="rect">
            <a:avLst/>
          </a:prstGeom>
          <a:solidFill>
            <a:srgbClr val="FFFFFF">
              <a:alpha val="77000"/>
            </a:srgbClr>
          </a:solidFill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>
              <a:spcBef>
                <a:spcPts val="600"/>
              </a:spcBef>
              <a:defRPr/>
            </a:pPr>
            <a:r>
              <a:rPr lang="pt-BR" b="1" u="sng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O SIT</a:t>
            </a:r>
            <a:r>
              <a:rPr lang="pt-BR" b="1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:</a:t>
            </a:r>
          </a:p>
          <a:p>
            <a:pPr>
              <a:spcBef>
                <a:spcPts val="600"/>
              </a:spcBef>
              <a:defRPr/>
            </a:pPr>
            <a:r>
              <a:rPr lang="pt-BR" sz="1900" b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Sistema open source</a:t>
            </a:r>
          </a:p>
          <a:p>
            <a:pPr>
              <a:spcBef>
                <a:spcPts val="600"/>
              </a:spcBef>
              <a:defRPr/>
            </a:pPr>
            <a:r>
              <a:rPr lang="pt-BR" sz="1900" b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Cadastro, consulta e manutenção dos  dados cadastrais dos imóveis contemplando imagem aérea de alta resolução a foto da fachada;</a:t>
            </a:r>
          </a:p>
          <a:p>
            <a:pPr>
              <a:spcBef>
                <a:spcPts val="600"/>
              </a:spcBef>
              <a:defRPr/>
            </a:pPr>
            <a:endParaRPr lang="pt-BR" sz="300" b="1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spcBef>
                <a:spcPts val="600"/>
              </a:spcBef>
              <a:defRPr/>
            </a:pPr>
            <a:r>
              <a:rPr lang="pt-BR" sz="1900" b="1">
                <a:solidFill>
                  <a:schemeClr val="tx1"/>
                </a:solidFill>
                <a:latin typeface="Times New Roman" pitchFamily="18" charset="0"/>
                <a:cs typeface="Arial" charset="0"/>
              </a:rPr>
              <a:t>Consultas de Simples e Avançada com geração de mapas temáticos;</a:t>
            </a:r>
          </a:p>
          <a:p>
            <a:pPr>
              <a:spcBef>
                <a:spcPts val="600"/>
              </a:spcBef>
              <a:defRPr/>
            </a:pPr>
            <a:endParaRPr lang="pt-BR" sz="300" b="1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spcBef>
                <a:spcPts val="600"/>
              </a:spcBef>
              <a:defRPr/>
            </a:pPr>
            <a:r>
              <a:rPr lang="pt-BR" sz="1900" b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Cadastro da infra-estrutura urbana;</a:t>
            </a:r>
          </a:p>
          <a:p>
            <a:pPr>
              <a:spcBef>
                <a:spcPts val="600"/>
              </a:spcBef>
              <a:defRPr/>
            </a:pPr>
            <a:endParaRPr lang="pt-BR" sz="300" b="1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spcBef>
                <a:spcPts val="600"/>
              </a:spcBef>
              <a:defRPr/>
            </a:pPr>
            <a:r>
              <a:rPr lang="pt-BR" sz="1900" b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Cadastro dos logradouros;</a:t>
            </a:r>
          </a:p>
          <a:p>
            <a:pPr>
              <a:spcBef>
                <a:spcPts val="600"/>
              </a:spcBef>
              <a:defRPr/>
            </a:pPr>
            <a:endParaRPr lang="pt-BR" sz="300" b="1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spcBef>
                <a:spcPts val="600"/>
              </a:spcBef>
              <a:defRPr/>
            </a:pPr>
            <a:r>
              <a:rPr lang="pt-BR" sz="1900" b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Integração do BDG e BDC;</a:t>
            </a:r>
          </a:p>
          <a:p>
            <a:pPr>
              <a:spcBef>
                <a:spcPts val="600"/>
              </a:spcBef>
              <a:defRPr/>
            </a:pPr>
            <a:endParaRPr lang="pt-BR" sz="300" b="1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spcBef>
                <a:spcPts val="600"/>
              </a:spcBef>
              <a:defRPr/>
            </a:pPr>
            <a:r>
              <a:rPr lang="pt-BR" sz="1900" b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Procedimento automatizados de manipulação geométrica para unificação de lotes;</a:t>
            </a:r>
          </a:p>
          <a:p>
            <a:pPr>
              <a:spcBef>
                <a:spcPts val="600"/>
              </a:spcBef>
              <a:defRPr/>
            </a:pPr>
            <a:endParaRPr lang="pt-BR" sz="300" b="1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spcBef>
                <a:spcPts val="600"/>
              </a:spcBef>
              <a:defRPr/>
            </a:pPr>
            <a:r>
              <a:rPr lang="pt-BR" sz="1900" b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Suporte de dados cadastrais em tempo real para fiscalização;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5" descr="faixascor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6445250"/>
            <a:ext cx="9144000" cy="412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Espaço Reservado para Data 2"/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fld id="{50884757-8886-486D-80A5-B19BC6EB50D5}" type="datetime4">
              <a:rPr lang="pt-BR"/>
              <a:pPr>
                <a:defRPr/>
              </a:pPr>
              <a:t>31 de agosto de 2018</a:t>
            </a:fld>
            <a:endParaRPr lang="pt-BR"/>
          </a:p>
        </p:txBody>
      </p:sp>
      <p:pic>
        <p:nvPicPr>
          <p:cNvPr id="14340" name="Picture 4" descr="MARCA_Prefeitura_Sefin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072313" y="0"/>
            <a:ext cx="2071687" cy="679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341" name="Picture 5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700338" y="908050"/>
            <a:ext cx="6443662" cy="5237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CaixaDeTexto 6"/>
          <p:cNvSpPr txBox="1"/>
          <p:nvPr/>
        </p:nvSpPr>
        <p:spPr>
          <a:xfrm>
            <a:off x="0" y="620713"/>
            <a:ext cx="4643438" cy="5411787"/>
          </a:xfrm>
          <a:prstGeom prst="rect">
            <a:avLst/>
          </a:prstGeom>
          <a:solidFill>
            <a:srgbClr val="FFFFFF">
              <a:alpha val="77000"/>
            </a:srgbClr>
          </a:solidFill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>
              <a:spcBef>
                <a:spcPts val="600"/>
              </a:spcBef>
              <a:defRPr/>
            </a:pPr>
            <a:r>
              <a:rPr lang="pt-BR" b="1" u="sng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Sistema GEO</a:t>
            </a:r>
            <a:r>
              <a:rPr lang="pt-BR" b="1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:</a:t>
            </a:r>
          </a:p>
          <a:p>
            <a:pPr>
              <a:spcBef>
                <a:spcPts val="600"/>
              </a:spcBef>
              <a:defRPr/>
            </a:pPr>
            <a:r>
              <a:rPr lang="pt-BR" sz="1900" b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Edição de arquivos nativos shapefiles com exportação shp para edição de projetos municipais e fundamentação de pareceres técnicos.</a:t>
            </a:r>
          </a:p>
          <a:p>
            <a:pPr>
              <a:spcBef>
                <a:spcPts val="600"/>
              </a:spcBef>
              <a:defRPr/>
            </a:pPr>
            <a:endParaRPr lang="pt-BR" sz="100" b="1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spcBef>
                <a:spcPts val="600"/>
              </a:spcBef>
              <a:defRPr/>
            </a:pPr>
            <a:r>
              <a:rPr lang="pt-BR" sz="1900" b="1" u="sng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Potencialidades do sistema código aberto:</a:t>
            </a:r>
          </a:p>
          <a:p>
            <a:pPr>
              <a:spcBef>
                <a:spcPts val="600"/>
              </a:spcBef>
              <a:buFontTx/>
              <a:buChar char="-"/>
              <a:defRPr/>
            </a:pPr>
            <a:r>
              <a:rPr lang="pt-BR" sz="1900" b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Desenvolvimento pelas equipes de TI da PMF de módulos específicos para as demais secretarias municipais;</a:t>
            </a:r>
          </a:p>
          <a:p>
            <a:pPr>
              <a:spcBef>
                <a:spcPts val="600"/>
              </a:spcBef>
              <a:buFontTx/>
              <a:buChar char="-"/>
              <a:defRPr/>
            </a:pPr>
            <a:r>
              <a:rPr lang="pt-BR" sz="1900" b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Possibilita a inserção de camadas diversas de recursos naturais e da infra-estrutura urbana do município como:</a:t>
            </a:r>
          </a:p>
          <a:p>
            <a:pPr>
              <a:spcBef>
                <a:spcPts val="600"/>
              </a:spcBef>
              <a:defRPr/>
            </a:pPr>
            <a:r>
              <a:rPr lang="pt-BR" sz="1900" b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- Localização de equipamentos públicos</a:t>
            </a:r>
          </a:p>
          <a:p>
            <a:pPr>
              <a:spcBef>
                <a:spcPts val="600"/>
              </a:spcBef>
              <a:defRPr/>
            </a:pPr>
            <a:r>
              <a:rPr lang="pt-BR" sz="1900" b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- Rede de Hospitais</a:t>
            </a:r>
          </a:p>
          <a:p>
            <a:pPr>
              <a:spcBef>
                <a:spcPts val="600"/>
              </a:spcBef>
              <a:defRPr/>
            </a:pPr>
            <a:r>
              <a:rPr lang="pt-BR" sz="1900" b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- Postos de Saúde</a:t>
            </a:r>
          </a:p>
          <a:p>
            <a:pPr>
              <a:spcBef>
                <a:spcPts val="600"/>
              </a:spcBef>
              <a:defRPr/>
            </a:pPr>
            <a:r>
              <a:rPr lang="pt-BR" sz="1900" b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- Centros de Assistência Sociais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10"/>
          <p:cNvPicPr>
            <a:picLocks noChangeAspect="1" noChangeArrowheads="1"/>
          </p:cNvPicPr>
          <p:nvPr/>
        </p:nvPicPr>
        <p:blipFill>
          <a:blip r:embed="rId2" cstate="print"/>
          <a:srcRect t="11108" b="4901"/>
          <a:stretch>
            <a:fillRect/>
          </a:stretch>
        </p:blipFill>
        <p:spPr bwMode="auto">
          <a:xfrm>
            <a:off x="250825" y="836613"/>
            <a:ext cx="8642350" cy="5473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363" name="Picture 5" descr="faixascor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6445250"/>
            <a:ext cx="9144000" cy="412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Espaço Reservado para Data 2"/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fld id="{50884757-8886-486D-80A5-B19BC6EB50D5}" type="datetime4">
              <a:rPr lang="pt-BR"/>
              <a:pPr>
                <a:defRPr/>
              </a:pPr>
              <a:t>31 de agosto de 2018</a:t>
            </a:fld>
            <a:endParaRPr lang="pt-BR"/>
          </a:p>
        </p:txBody>
      </p:sp>
      <p:pic>
        <p:nvPicPr>
          <p:cNvPr id="15365" name="Picture 4" descr="MARCA_Prefeitura_Sefin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072313" y="0"/>
            <a:ext cx="2071687" cy="679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CaixaDeTexto 4"/>
          <p:cNvSpPr txBox="1"/>
          <p:nvPr/>
        </p:nvSpPr>
        <p:spPr>
          <a:xfrm>
            <a:off x="214313" y="285750"/>
            <a:ext cx="6572250" cy="1662113"/>
          </a:xfrm>
          <a:prstGeom prst="rect">
            <a:avLst/>
          </a:prstGeom>
          <a:solidFill>
            <a:srgbClr val="FFFFFF">
              <a:alpha val="77000"/>
            </a:srgbClr>
          </a:solidFill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>
              <a:defRPr/>
            </a:pPr>
            <a:r>
              <a:rPr lang="pt-BR" sz="2200" b="1" dirty="0">
                <a:solidFill>
                  <a:srgbClr val="FF0000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rPr>
              <a:t>Acesso aos dados cadastrais:</a:t>
            </a:r>
          </a:p>
          <a:p>
            <a:pPr>
              <a:defRPr/>
            </a:pPr>
            <a:r>
              <a:rPr lang="pt-BR" sz="2000" dirty="0">
                <a:ea typeface="Calibri" pitchFamily="34" charset="0"/>
                <a:cs typeface="Times New Roman" pitchFamily="18" charset="0"/>
              </a:rPr>
              <a:t>Possui uma Interface com mapas de alta resolução para subsidiar o atendimento ao contribuinte na identificação e visualização do imóvel e/ou acesso a partir da consulta pela inscrição de IPTU ou inscrição cartográfica do lote.</a:t>
            </a:r>
            <a:endParaRPr lang="pt-BR" sz="22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5" descr="faixascor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6445250"/>
            <a:ext cx="9144000" cy="412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Espaço Reservado para Data 2"/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fld id="{50884757-8886-486D-80A5-B19BC6EB50D5}" type="datetime4">
              <a:rPr lang="pt-BR"/>
              <a:pPr>
                <a:defRPr/>
              </a:pPr>
              <a:t>31 de agosto de 2018</a:t>
            </a:fld>
            <a:endParaRPr lang="pt-BR"/>
          </a:p>
        </p:txBody>
      </p:sp>
      <p:pic>
        <p:nvPicPr>
          <p:cNvPr id="16388" name="Picture 4" descr="MARCA_Prefeitura_Sefin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072313" y="0"/>
            <a:ext cx="2071687" cy="679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389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857250"/>
            <a:ext cx="7572375" cy="5500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390" name="Picture 3"/>
          <p:cNvPicPr>
            <a:picLocks noChangeAspect="1" noChangeArrowheads="1"/>
          </p:cNvPicPr>
          <p:nvPr/>
        </p:nvPicPr>
        <p:blipFill>
          <a:blip r:embed="rId5" cstate="print"/>
          <a:srcRect l="57472" t="32912" r="18390" b="16457"/>
          <a:stretch>
            <a:fillRect/>
          </a:stretch>
        </p:blipFill>
        <p:spPr bwMode="auto">
          <a:xfrm>
            <a:off x="6215063" y="2357438"/>
            <a:ext cx="2714625" cy="4000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CaixaDeTexto 7"/>
          <p:cNvSpPr txBox="1"/>
          <p:nvPr/>
        </p:nvSpPr>
        <p:spPr>
          <a:xfrm>
            <a:off x="0" y="714375"/>
            <a:ext cx="8858250" cy="1446213"/>
          </a:xfrm>
          <a:prstGeom prst="rect">
            <a:avLst/>
          </a:prstGeom>
          <a:solidFill>
            <a:srgbClr val="FFFFFF">
              <a:alpha val="77000"/>
            </a:srgbClr>
          </a:solidFill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>
              <a:defRPr/>
            </a:pPr>
            <a:r>
              <a:rPr lang="pt-BR" sz="2200" b="1" dirty="0">
                <a:solidFill>
                  <a:srgbClr val="FF0000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rPr>
              <a:t>RESULTADOS:</a:t>
            </a:r>
          </a:p>
          <a:p>
            <a:pPr>
              <a:defRPr/>
            </a:pPr>
            <a:r>
              <a:rPr lang="pt-BR" sz="2200" b="1" dirty="0">
                <a:solidFill>
                  <a:schemeClr val="tx1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rPr>
              <a:t>Melhoria no atendimento ao cidadão com o novo Sistema Cadastral com disposição da  IMAGEM AÉREA de alta resolução e a FOTO DA FACHADA do imóvel possibilitando identificação visual dos dados cadastrais.</a:t>
            </a:r>
            <a:endParaRPr lang="pt-BR" sz="22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aixaDeTexto 5"/>
          <p:cNvSpPr txBox="1"/>
          <p:nvPr/>
        </p:nvSpPr>
        <p:spPr>
          <a:xfrm>
            <a:off x="428625" y="1143000"/>
            <a:ext cx="8286750" cy="4930775"/>
          </a:xfrm>
          <a:prstGeom prst="rect">
            <a:avLst/>
          </a:prstGeom>
          <a:solidFill>
            <a:srgbClr val="FFFFFF">
              <a:alpha val="77000"/>
            </a:srgbClr>
          </a:solidFill>
          <a:ln>
            <a:noFill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marL="176213" indent="-176213" algn="just">
              <a:spcBef>
                <a:spcPts val="600"/>
              </a:spcBef>
              <a:buFontTx/>
              <a:buChar char="-"/>
              <a:defRPr/>
            </a:pPr>
            <a:r>
              <a:rPr lang="pt-BR" sz="2400" b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Formação do Cadastro Territorial Multifinalitário – CTM do município;</a:t>
            </a:r>
          </a:p>
          <a:p>
            <a:pPr marL="176213" indent="-176213" algn="just">
              <a:spcBef>
                <a:spcPts val="600"/>
              </a:spcBef>
              <a:buFontTx/>
              <a:buChar char="-"/>
              <a:defRPr/>
            </a:pPr>
            <a:r>
              <a:rPr lang="pt-BR" sz="2400" b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Modernização do sistema de manutenção cadastral ;</a:t>
            </a:r>
          </a:p>
          <a:p>
            <a:pPr marL="176213" indent="-176213" algn="just">
              <a:spcBef>
                <a:spcPts val="600"/>
              </a:spcBef>
              <a:buFontTx/>
              <a:buChar char="-"/>
              <a:defRPr/>
            </a:pPr>
            <a:r>
              <a:rPr lang="pt-BR" sz="2400" b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Melhoria na área de atendimento ao contribuinte com o novo sistema de cadastro;</a:t>
            </a:r>
          </a:p>
          <a:p>
            <a:pPr marL="176213" indent="-176213" algn="just">
              <a:spcBef>
                <a:spcPts val="600"/>
              </a:spcBef>
              <a:buFontTx/>
              <a:buChar char="-"/>
              <a:defRPr/>
            </a:pPr>
            <a:r>
              <a:rPr lang="pt-BR" sz="2400" b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Ampliação da eficiência tributária a partir da base cadastral qualificada garantindo maior equidade na cobrança de tributos;</a:t>
            </a:r>
          </a:p>
          <a:p>
            <a:pPr marL="176213" indent="-176213" algn="just">
              <a:spcBef>
                <a:spcPts val="600"/>
              </a:spcBef>
              <a:buFontTx/>
              <a:buChar char="-"/>
              <a:defRPr/>
            </a:pPr>
            <a:r>
              <a:rPr lang="pt-BR" sz="2400" b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Realização do recadastramento com maior cobertura do território do município;</a:t>
            </a:r>
          </a:p>
          <a:p>
            <a:pPr marL="176213" indent="-176213" algn="just">
              <a:spcBef>
                <a:spcPts val="600"/>
              </a:spcBef>
              <a:buFontTx/>
              <a:buChar char="-"/>
              <a:defRPr/>
            </a:pPr>
            <a:r>
              <a:rPr lang="pt-BR" sz="2400" b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Maior eficiência dos processos de fiscalização tributária;</a:t>
            </a:r>
          </a:p>
          <a:p>
            <a:pPr marL="176213" indent="-176213" algn="just">
              <a:spcBef>
                <a:spcPts val="600"/>
              </a:spcBef>
              <a:defRPr/>
            </a:pPr>
            <a:endParaRPr lang="pt-BR" sz="2400" b="1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7411" name="Picture 5" descr="faixascor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6445250"/>
            <a:ext cx="9144000" cy="412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Espaço Reservado para Data 2"/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fld id="{50884757-8886-486D-80A5-B19BC6EB50D5}" type="datetime4">
              <a:rPr lang="pt-BR"/>
              <a:pPr>
                <a:defRPr/>
              </a:pPr>
              <a:t>31 de agosto de 2018</a:t>
            </a:fld>
            <a:endParaRPr lang="pt-BR"/>
          </a:p>
        </p:txBody>
      </p:sp>
      <p:pic>
        <p:nvPicPr>
          <p:cNvPr id="17413" name="Picture 4" descr="MARCA_Prefeitura_Sefin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072313" y="0"/>
            <a:ext cx="2071687" cy="679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CaixaDeTexto 4"/>
          <p:cNvSpPr txBox="1"/>
          <p:nvPr/>
        </p:nvSpPr>
        <p:spPr>
          <a:xfrm>
            <a:off x="428625" y="357188"/>
            <a:ext cx="2214563" cy="400050"/>
          </a:xfrm>
          <a:prstGeom prst="rect">
            <a:avLst/>
          </a:prstGeom>
          <a:solidFill>
            <a:srgbClr val="FFFFFF">
              <a:alpha val="77000"/>
            </a:srgbClr>
          </a:solidFill>
          <a:ln>
            <a:noFill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>
              <a:defRPr/>
            </a:pPr>
            <a:r>
              <a:rPr lang="pt-BR" sz="20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RESULTADOS: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5" descr="faixascor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6445250"/>
            <a:ext cx="9144000" cy="412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Espaço Reservado para Data 2"/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fld id="{50884757-8886-486D-80A5-B19BC6EB50D5}" type="datetime4">
              <a:rPr lang="pt-BR"/>
              <a:pPr>
                <a:defRPr/>
              </a:pPr>
              <a:t>31 de agosto de 2018</a:t>
            </a:fld>
            <a:endParaRPr lang="pt-BR"/>
          </a:p>
        </p:txBody>
      </p:sp>
      <p:pic>
        <p:nvPicPr>
          <p:cNvPr id="18436" name="Picture 4" descr="MARCA_Prefeitura_Sefin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072313" y="0"/>
            <a:ext cx="2071687" cy="679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CaixaDeTexto 5"/>
          <p:cNvSpPr txBox="1"/>
          <p:nvPr/>
        </p:nvSpPr>
        <p:spPr>
          <a:xfrm>
            <a:off x="428625" y="857250"/>
            <a:ext cx="8286750" cy="5357813"/>
          </a:xfrm>
          <a:prstGeom prst="rect">
            <a:avLst/>
          </a:prstGeom>
          <a:solidFill>
            <a:srgbClr val="FFFFFF">
              <a:alpha val="77000"/>
            </a:srgbClr>
          </a:solidFill>
          <a:ln>
            <a:noFill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marL="176213" indent="-176213" algn="just">
              <a:spcBef>
                <a:spcPts val="600"/>
              </a:spcBef>
              <a:buFontTx/>
              <a:buChar char="-"/>
              <a:defRPr/>
            </a:pPr>
            <a:endParaRPr lang="pt-BR" sz="1100" b="1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marL="176213" indent="-176213" algn="just">
              <a:spcBef>
                <a:spcPts val="600"/>
              </a:spcBef>
              <a:buFontTx/>
              <a:buChar char="-"/>
              <a:defRPr/>
            </a:pPr>
            <a:r>
              <a:rPr lang="pt-BR" sz="2400" b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Aquisição da primeira base cartográfica de alta resolução na escala  1: 1.000;</a:t>
            </a:r>
          </a:p>
          <a:p>
            <a:pPr marL="176213" indent="-176213" algn="just">
              <a:spcBef>
                <a:spcPts val="600"/>
              </a:spcBef>
              <a:buFontTx/>
              <a:buChar char="-"/>
              <a:defRPr/>
            </a:pPr>
            <a:r>
              <a:rPr lang="pt-BR" sz="2400" b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Treinamento da equipe técnica para utilização dos recursos de geoprocessamento direcionados a análise de processos que possibilitem:</a:t>
            </a:r>
          </a:p>
          <a:p>
            <a:pPr marL="176213" indent="-176213" algn="just">
              <a:spcBef>
                <a:spcPts val="300"/>
              </a:spcBef>
              <a:defRPr/>
            </a:pPr>
            <a:r>
              <a:rPr lang="pt-BR" sz="2400" b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		</a:t>
            </a:r>
            <a:r>
              <a:rPr lang="pt-BR" sz="2200" b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Maior agilidade das análises processuais;</a:t>
            </a:r>
          </a:p>
          <a:p>
            <a:pPr marL="176213" indent="-176213" algn="just">
              <a:spcBef>
                <a:spcPts val="300"/>
              </a:spcBef>
              <a:defRPr/>
            </a:pPr>
            <a:r>
              <a:rPr lang="pt-BR" sz="2200" b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		Maior precisão dos pareceres;</a:t>
            </a:r>
          </a:p>
          <a:p>
            <a:pPr marL="176213" indent="-176213" algn="just">
              <a:spcBef>
                <a:spcPts val="600"/>
              </a:spcBef>
              <a:buFontTx/>
              <a:buChar char="-"/>
              <a:defRPr/>
            </a:pPr>
            <a:r>
              <a:rPr lang="pt-BR" sz="2400" b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Formação de banco de dados dos zoneamentos urbano integráveis aos BD dos sistemas da PMF a partir de dados georeferenciados;</a:t>
            </a:r>
          </a:p>
          <a:p>
            <a:pPr marL="176213" indent="-176213" algn="just">
              <a:spcBef>
                <a:spcPts val="600"/>
              </a:spcBef>
              <a:defRPr/>
            </a:pPr>
            <a:r>
              <a:rPr lang="pt-BR" sz="2400" b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pt-BR" sz="2400" b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- Implantação do setor de geoprocessamento para a análise e manutenção de registros georeferenciados e emissão de pareceres para processos;</a:t>
            </a:r>
          </a:p>
        </p:txBody>
      </p:sp>
      <p:sp>
        <p:nvSpPr>
          <p:cNvPr id="7" name="CaixaDeTexto 6"/>
          <p:cNvSpPr txBox="1"/>
          <p:nvPr/>
        </p:nvSpPr>
        <p:spPr>
          <a:xfrm>
            <a:off x="428625" y="285750"/>
            <a:ext cx="2143125" cy="400050"/>
          </a:xfrm>
          <a:prstGeom prst="rect">
            <a:avLst/>
          </a:prstGeom>
          <a:solidFill>
            <a:srgbClr val="FFFFFF">
              <a:alpha val="77000"/>
            </a:srgbClr>
          </a:solidFill>
          <a:ln>
            <a:noFill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>
              <a:defRPr/>
            </a:pPr>
            <a:r>
              <a:rPr lang="pt-BR" sz="20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RESULTADOS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CaixaDeTexto 9"/>
          <p:cNvSpPr txBox="1"/>
          <p:nvPr/>
        </p:nvSpPr>
        <p:spPr>
          <a:xfrm>
            <a:off x="1042988" y="1989138"/>
            <a:ext cx="7056437" cy="3397250"/>
          </a:xfrm>
          <a:prstGeom prst="rect">
            <a:avLst/>
          </a:prstGeom>
          <a:solidFill>
            <a:srgbClr val="FFFFFF">
              <a:alpha val="77000"/>
            </a:srgbClr>
          </a:solidFill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>
              <a:defRPr/>
            </a:pPr>
            <a:endParaRPr lang="pt-BR" b="1">
              <a:solidFill>
                <a:schemeClr val="tx1"/>
              </a:solidFill>
              <a:latin typeface="Arial" charset="0"/>
              <a:cs typeface="Arial" charset="0"/>
            </a:endParaRPr>
          </a:p>
          <a:p>
            <a:pPr>
              <a:defRPr/>
            </a:pPr>
            <a:endParaRPr lang="pt-BR" b="1">
              <a:solidFill>
                <a:schemeClr val="tx1"/>
              </a:solidFill>
              <a:latin typeface="Arial" charset="0"/>
              <a:cs typeface="Arial" charset="0"/>
            </a:endParaRPr>
          </a:p>
          <a:p>
            <a:pPr>
              <a:defRPr/>
            </a:pPr>
            <a:endParaRPr lang="pt-BR" b="1">
              <a:solidFill>
                <a:schemeClr val="tx1"/>
              </a:solidFill>
              <a:latin typeface="Arial" charset="0"/>
              <a:cs typeface="Arial" charset="0"/>
            </a:endParaRPr>
          </a:p>
          <a:p>
            <a:pPr>
              <a:defRPr/>
            </a:pPr>
            <a:endParaRPr lang="pt-BR" b="1">
              <a:solidFill>
                <a:schemeClr val="tx1"/>
              </a:solidFill>
              <a:latin typeface="Arial" charset="0"/>
              <a:cs typeface="Arial" charset="0"/>
            </a:endParaRPr>
          </a:p>
          <a:p>
            <a:pPr>
              <a:defRPr/>
            </a:pPr>
            <a:endParaRPr lang="pt-BR" b="1">
              <a:solidFill>
                <a:schemeClr val="tx1"/>
              </a:solidFill>
              <a:latin typeface="Arial" charset="0"/>
              <a:cs typeface="Arial" charset="0"/>
            </a:endParaRPr>
          </a:p>
          <a:p>
            <a:pPr>
              <a:defRPr/>
            </a:pPr>
            <a:endParaRPr lang="pt-BR" b="1">
              <a:solidFill>
                <a:schemeClr val="tx1"/>
              </a:solidFill>
              <a:latin typeface="Arial" charset="0"/>
              <a:cs typeface="Arial" charset="0"/>
            </a:endParaRPr>
          </a:p>
          <a:p>
            <a:pPr>
              <a:defRPr/>
            </a:pPr>
            <a:endParaRPr lang="pt-BR" b="1">
              <a:solidFill>
                <a:schemeClr val="tx1"/>
              </a:solidFill>
              <a:latin typeface="Arial" charset="0"/>
              <a:cs typeface="Arial" charset="0"/>
            </a:endParaRPr>
          </a:p>
          <a:p>
            <a:pPr>
              <a:defRPr/>
            </a:pPr>
            <a:endParaRPr lang="pt-BR" b="1">
              <a:solidFill>
                <a:schemeClr val="tx1"/>
              </a:solidFill>
              <a:latin typeface="Arial" charset="0"/>
              <a:cs typeface="Arial" charset="0"/>
            </a:endParaRPr>
          </a:p>
          <a:p>
            <a:pPr>
              <a:defRPr/>
            </a:pPr>
            <a:endParaRPr lang="pt-BR" b="1">
              <a:solidFill>
                <a:schemeClr val="tx1"/>
              </a:solidFill>
              <a:latin typeface="Arial" charset="0"/>
              <a:cs typeface="Arial" charset="0"/>
            </a:endParaRPr>
          </a:p>
          <a:p>
            <a:pPr>
              <a:defRPr/>
            </a:pPr>
            <a:endParaRPr lang="pt-BR" b="1">
              <a:solidFill>
                <a:schemeClr val="tx1"/>
              </a:solidFill>
              <a:latin typeface="Arial" charset="0"/>
              <a:cs typeface="Arial" charset="0"/>
            </a:endParaRPr>
          </a:p>
          <a:p>
            <a:pPr>
              <a:defRPr/>
            </a:pPr>
            <a:endParaRPr lang="pt-BR" b="1">
              <a:solidFill>
                <a:schemeClr val="tx1"/>
              </a:solidFill>
              <a:latin typeface="Arial" charset="0"/>
              <a:cs typeface="Arial" charset="0"/>
            </a:endParaRPr>
          </a:p>
          <a:p>
            <a:pPr>
              <a:defRPr/>
            </a:pPr>
            <a:endParaRPr lang="pt-BR" b="1">
              <a:solidFill>
                <a:schemeClr val="tx1"/>
              </a:solidFill>
              <a:latin typeface="Arial" charset="0"/>
              <a:cs typeface="Arial" charset="0"/>
            </a:endParaRPr>
          </a:p>
        </p:txBody>
      </p:sp>
      <p:pic>
        <p:nvPicPr>
          <p:cNvPr id="19459" name="Picture 5" descr="faixascor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6445250"/>
            <a:ext cx="9144000" cy="412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Espaço Reservado para Data 2"/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fld id="{50884757-8886-486D-80A5-B19BC6EB50D5}" type="datetime4">
              <a:rPr lang="pt-BR"/>
              <a:pPr>
                <a:defRPr/>
              </a:pPr>
              <a:t>31 de agosto de 2018</a:t>
            </a:fld>
            <a:endParaRPr lang="pt-BR"/>
          </a:p>
        </p:txBody>
      </p:sp>
      <p:pic>
        <p:nvPicPr>
          <p:cNvPr id="19461" name="Picture 4" descr="MARCA_Prefeitura_Sefin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222875" y="0"/>
            <a:ext cx="3921125" cy="1285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CaixaDeTexto 9"/>
          <p:cNvSpPr txBox="1"/>
          <p:nvPr/>
        </p:nvSpPr>
        <p:spPr>
          <a:xfrm>
            <a:off x="827088" y="1557338"/>
            <a:ext cx="7524750" cy="406400"/>
          </a:xfrm>
          <a:prstGeom prst="rect">
            <a:avLst/>
          </a:prstGeom>
          <a:solidFill>
            <a:srgbClr val="FFFFFF">
              <a:alpha val="77000"/>
            </a:srgbClr>
          </a:solidFill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>
              <a:defRPr/>
            </a:pPr>
            <a:r>
              <a:rPr lang="pt-BR" sz="2000">
                <a:solidFill>
                  <a:schemeClr val="hlink"/>
                </a:solidFill>
                <a:latin typeface="Arial Black" pitchFamily="34" charset="0"/>
                <a:cs typeface="Arial" charset="0"/>
              </a:rPr>
              <a:t>Simulações de Incremento da Arrecadação do IPTU </a:t>
            </a:r>
            <a:endParaRPr lang="pt-BR" sz="1600" b="1">
              <a:solidFill>
                <a:schemeClr val="hlink"/>
              </a:solidFill>
              <a:latin typeface="Arial" charset="0"/>
              <a:cs typeface="Arial" charset="0"/>
            </a:endParaRPr>
          </a:p>
        </p:txBody>
      </p:sp>
      <p:graphicFrame>
        <p:nvGraphicFramePr>
          <p:cNvPr id="19527" name="Group 71"/>
          <p:cNvGraphicFramePr>
            <a:graphicFrameLocks noGrp="1"/>
          </p:cNvGraphicFramePr>
          <p:nvPr/>
        </p:nvGraphicFramePr>
        <p:xfrm>
          <a:off x="1331913" y="2205038"/>
          <a:ext cx="6456362" cy="2994343"/>
        </p:xfrm>
        <a:graphic>
          <a:graphicData uri="http://schemas.openxmlformats.org/drawingml/2006/table">
            <a:tbl>
              <a:tblPr/>
              <a:tblGrid>
                <a:gridCol w="4103687"/>
                <a:gridCol w="2352675"/>
              </a:tblGrid>
              <a:tr h="647700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pt-BR" sz="2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Informação Atualizada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pt-BR" sz="2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Incremento (R$)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</a:tr>
              <a:tr h="792163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pt-BR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Logradouros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pt-BR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1.100.079,64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792163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pt-BR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Campo área edificada para 15.000 imóveis (16,22% dos imóveis recadastrados com medições de área edificada)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pt-BR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3.630.798,14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Picture 5" descr="faixascor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6445250"/>
            <a:ext cx="9144000" cy="412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Espaço Reservado para Data 2"/>
          <p:cNvSpPr txBox="1">
            <a:spLocks noGrp="1"/>
          </p:cNvSpPr>
          <p:nvPr/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</p:spPr>
        <p:txBody>
          <a:bodyPr anchor="ctr"/>
          <a:lstStyle/>
          <a:p>
            <a:pPr>
              <a:defRPr/>
            </a:pPr>
            <a:fld id="{50884757-8886-486D-80A5-B19BC6EB50D5}" type="datetime4">
              <a:rPr lang="pt-BR" sz="1200">
                <a:solidFill>
                  <a:schemeClr val="tx1">
                    <a:tint val="75000"/>
                  </a:schemeClr>
                </a:solidFill>
              </a:rPr>
              <a:pPr>
                <a:defRPr/>
              </a:pPr>
              <a:t>31 de agosto de 2018</a:t>
            </a:fld>
            <a:endParaRPr lang="pt-BR" sz="1200">
              <a:solidFill>
                <a:schemeClr val="tx1">
                  <a:tint val="75000"/>
                </a:schemeClr>
              </a:solidFill>
            </a:endParaRPr>
          </a:p>
        </p:txBody>
      </p:sp>
      <p:pic>
        <p:nvPicPr>
          <p:cNvPr id="20484" name="Picture 4" descr="MARCA_Prefeitura_Sefin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072313" y="0"/>
            <a:ext cx="2071687" cy="679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CaixaDeTexto 5"/>
          <p:cNvSpPr txBox="1"/>
          <p:nvPr/>
        </p:nvSpPr>
        <p:spPr>
          <a:xfrm>
            <a:off x="468313" y="1557338"/>
            <a:ext cx="8286750" cy="3836987"/>
          </a:xfrm>
          <a:prstGeom prst="rect">
            <a:avLst/>
          </a:prstGeom>
          <a:solidFill>
            <a:srgbClr val="FFFFFF">
              <a:alpha val="77000"/>
            </a:srgbClr>
          </a:solidFill>
          <a:ln>
            <a:noFill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marL="176213" indent="-176213">
              <a:defRPr/>
            </a:pPr>
            <a:endParaRPr lang="pt-BR" b="1">
              <a:solidFill>
                <a:schemeClr val="tx1"/>
              </a:solidFill>
              <a:latin typeface="Arial" charset="0"/>
              <a:cs typeface="Arial" charset="0"/>
            </a:endParaRPr>
          </a:p>
          <a:p>
            <a:pPr marL="176213" indent="-176213">
              <a:defRPr/>
            </a:pPr>
            <a:r>
              <a:rPr lang="pt-BR" b="1">
                <a:solidFill>
                  <a:schemeClr val="tx1"/>
                </a:solidFill>
                <a:latin typeface="Arial" charset="0"/>
                <a:cs typeface="Arial" charset="0"/>
              </a:rPr>
              <a:t>- </a:t>
            </a:r>
            <a:r>
              <a:rPr lang="pt-BR" sz="2400" b="1">
                <a:solidFill>
                  <a:schemeClr val="tx1"/>
                </a:solidFill>
                <a:latin typeface="Arial" charset="0"/>
                <a:cs typeface="Arial" charset="0"/>
              </a:rPr>
              <a:t>Compromisso do governo</a:t>
            </a:r>
          </a:p>
          <a:p>
            <a:pPr marL="176213" indent="-176213">
              <a:defRPr/>
            </a:pPr>
            <a:r>
              <a:rPr lang="pt-BR" sz="2400" b="1">
                <a:solidFill>
                  <a:schemeClr val="tx1"/>
                </a:solidFill>
                <a:latin typeface="Arial" charset="0"/>
                <a:cs typeface="Arial" charset="0"/>
              </a:rPr>
              <a:t>- A Viabilidade econômica e financeira do projeto</a:t>
            </a:r>
          </a:p>
          <a:p>
            <a:pPr marL="176213" indent="-176213">
              <a:defRPr/>
            </a:pPr>
            <a:r>
              <a:rPr lang="pt-BR" sz="2400" b="1">
                <a:solidFill>
                  <a:schemeClr val="tx1"/>
                </a:solidFill>
                <a:latin typeface="Arial" charset="0"/>
                <a:cs typeface="Arial" charset="0"/>
              </a:rPr>
              <a:t>- Apoio público / parcerias</a:t>
            </a:r>
          </a:p>
          <a:p>
            <a:pPr marL="176213" indent="-176213">
              <a:defRPr/>
            </a:pPr>
            <a:r>
              <a:rPr lang="pt-BR" sz="2400" b="1">
                <a:solidFill>
                  <a:schemeClr val="tx1"/>
                </a:solidFill>
                <a:latin typeface="Arial" charset="0"/>
                <a:cs typeface="Arial" charset="0"/>
              </a:rPr>
              <a:t>- Marco político e regulatório</a:t>
            </a:r>
          </a:p>
          <a:p>
            <a:pPr marL="176213" indent="-176213">
              <a:defRPr/>
            </a:pPr>
            <a:r>
              <a:rPr lang="pt-BR" sz="2400" b="1">
                <a:solidFill>
                  <a:schemeClr val="tx1"/>
                </a:solidFill>
                <a:latin typeface="Arial" charset="0"/>
                <a:cs typeface="Arial" charset="0"/>
              </a:rPr>
              <a:t>- Plano operacional futuro</a:t>
            </a:r>
          </a:p>
          <a:p>
            <a:pPr marL="176213" indent="-176213">
              <a:defRPr/>
            </a:pPr>
            <a:r>
              <a:rPr lang="pt-BR" sz="2400" b="1">
                <a:solidFill>
                  <a:schemeClr val="tx1"/>
                </a:solidFill>
                <a:latin typeface="Arial" charset="0"/>
                <a:cs typeface="Arial" charset="0"/>
              </a:rPr>
              <a:t>- Continuidade das atividades de manutenção cadastral</a:t>
            </a:r>
          </a:p>
          <a:p>
            <a:pPr marL="176213" indent="-176213">
              <a:defRPr/>
            </a:pPr>
            <a:r>
              <a:rPr lang="pt-BR" sz="2400" b="1">
                <a:solidFill>
                  <a:schemeClr val="tx1"/>
                </a:solidFill>
                <a:latin typeface="Arial" charset="0"/>
                <a:cs typeface="Arial" charset="0"/>
              </a:rPr>
              <a:t>- Integração dos sistemas de dados da PMF</a:t>
            </a:r>
          </a:p>
          <a:p>
            <a:pPr marL="176213" indent="-176213">
              <a:defRPr/>
            </a:pPr>
            <a:r>
              <a:rPr lang="pt-BR" sz="2400" b="1">
                <a:solidFill>
                  <a:schemeClr val="tx1"/>
                </a:solidFill>
                <a:latin typeface="Arial" charset="0"/>
                <a:cs typeface="Arial" charset="0"/>
              </a:rPr>
              <a:t>- Rotatividade da equipe técnica</a:t>
            </a:r>
          </a:p>
          <a:p>
            <a:pPr marL="176213" indent="-176213">
              <a:defRPr/>
            </a:pPr>
            <a:r>
              <a:rPr lang="pt-BR" b="1">
                <a:solidFill>
                  <a:schemeClr val="tx1"/>
                </a:solidFill>
                <a:latin typeface="Arial" charset="0"/>
                <a:cs typeface="Arial" charset="0"/>
              </a:rPr>
              <a:t/>
            </a:r>
            <a:br>
              <a:rPr lang="pt-BR" b="1">
                <a:solidFill>
                  <a:schemeClr val="tx1"/>
                </a:solidFill>
                <a:latin typeface="Arial" charset="0"/>
                <a:cs typeface="Arial" charset="0"/>
              </a:rPr>
            </a:br>
            <a:endParaRPr lang="pt-BR" b="1">
              <a:solidFill>
                <a:schemeClr val="tx1"/>
              </a:solidFill>
              <a:latin typeface="Arial" charset="0"/>
              <a:cs typeface="Arial" charset="0"/>
            </a:endParaRPr>
          </a:p>
        </p:txBody>
      </p:sp>
      <p:sp>
        <p:nvSpPr>
          <p:cNvPr id="7" name="CaixaDeTexto 6"/>
          <p:cNvSpPr txBox="1"/>
          <p:nvPr/>
        </p:nvSpPr>
        <p:spPr>
          <a:xfrm>
            <a:off x="395288" y="549275"/>
            <a:ext cx="3024187" cy="396875"/>
          </a:xfrm>
          <a:prstGeom prst="rect">
            <a:avLst/>
          </a:prstGeom>
          <a:solidFill>
            <a:srgbClr val="FFFFFF">
              <a:alpha val="77000"/>
            </a:srgbClr>
          </a:solidFill>
          <a:ln>
            <a:noFill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>
              <a:defRPr/>
            </a:pPr>
            <a:r>
              <a:rPr lang="pt-BR" sz="2000" b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Lições Aprendidas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Imagem 7" descr="Untitled-1.jp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643063" y="857250"/>
            <a:ext cx="7500937" cy="5500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1507" name="Picture 5" descr="faixascor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6445250"/>
            <a:ext cx="9144000" cy="412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Espaço Reservado para Data 2"/>
          <p:cNvSpPr txBox="1">
            <a:spLocks noGrp="1"/>
          </p:cNvSpPr>
          <p:nvPr/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</p:spPr>
        <p:txBody>
          <a:bodyPr anchor="ctr"/>
          <a:lstStyle/>
          <a:p>
            <a:pPr>
              <a:defRPr/>
            </a:pPr>
            <a:fld id="{50884757-8886-486D-80A5-B19BC6EB50D5}" type="datetime4">
              <a:rPr lang="pt-BR" sz="1200">
                <a:solidFill>
                  <a:schemeClr val="tx1">
                    <a:tint val="75000"/>
                  </a:schemeClr>
                </a:solidFill>
              </a:rPr>
              <a:pPr>
                <a:defRPr/>
              </a:pPr>
              <a:t>31 de agosto de 2018</a:t>
            </a:fld>
            <a:endParaRPr lang="pt-BR" sz="1200">
              <a:solidFill>
                <a:schemeClr val="tx1">
                  <a:tint val="75000"/>
                </a:schemeClr>
              </a:solidFill>
            </a:endParaRPr>
          </a:p>
        </p:txBody>
      </p:sp>
      <p:pic>
        <p:nvPicPr>
          <p:cNvPr id="21509" name="Picture 4" descr="MARCA_Prefeitura_Sefin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222875" y="0"/>
            <a:ext cx="3921125" cy="1285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CaixaDeTexto 9"/>
          <p:cNvSpPr txBox="1"/>
          <p:nvPr/>
        </p:nvSpPr>
        <p:spPr>
          <a:xfrm>
            <a:off x="214313" y="2143125"/>
            <a:ext cx="5572125" cy="4248150"/>
          </a:xfrm>
          <a:prstGeom prst="rect">
            <a:avLst/>
          </a:prstGeom>
          <a:solidFill>
            <a:srgbClr val="FFFFFF">
              <a:alpha val="77000"/>
            </a:srgbClr>
          </a:solidFill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>
              <a:defRPr/>
            </a:pPr>
            <a:r>
              <a:rPr lang="pt-BR" sz="2400">
                <a:solidFill>
                  <a:srgbClr val="FF0000"/>
                </a:solidFill>
                <a:latin typeface="Arial Black" pitchFamily="34" charset="0"/>
                <a:cs typeface="Arial" charset="0"/>
              </a:rPr>
              <a:t>Projeto Cadastro</a:t>
            </a:r>
            <a:r>
              <a:rPr lang="pt-BR" sz="2800">
                <a:solidFill>
                  <a:srgbClr val="0070C0"/>
                </a:solidFill>
                <a:latin typeface="Arial Black" pitchFamily="34" charset="0"/>
                <a:cs typeface="Arial" charset="0"/>
              </a:rPr>
              <a:t>GEO</a:t>
            </a:r>
          </a:p>
          <a:p>
            <a:pPr>
              <a:defRPr/>
            </a:pPr>
            <a:endParaRPr lang="pt-BR" sz="1200" b="1">
              <a:solidFill>
                <a:srgbClr val="000000"/>
              </a:solidFill>
              <a:cs typeface="Arial" charset="0"/>
            </a:endParaRPr>
          </a:p>
          <a:p>
            <a:pPr>
              <a:defRPr/>
            </a:pPr>
            <a:r>
              <a:rPr lang="pt-BR" sz="2000" b="1">
                <a:solidFill>
                  <a:srgbClr val="000000"/>
                </a:solidFill>
                <a:cs typeface="Arial" charset="0"/>
              </a:rPr>
              <a:t>Equipe de Coordenação - PNAFM:</a:t>
            </a:r>
          </a:p>
          <a:p>
            <a:pPr>
              <a:defRPr/>
            </a:pPr>
            <a:endParaRPr lang="pt-BR" sz="1000">
              <a:solidFill>
                <a:srgbClr val="000000"/>
              </a:solidFill>
              <a:cs typeface="Arial" charset="0"/>
            </a:endParaRPr>
          </a:p>
          <a:p>
            <a:pPr>
              <a:defRPr/>
            </a:pPr>
            <a:r>
              <a:rPr lang="pt-BR" sz="2000">
                <a:solidFill>
                  <a:srgbClr val="000000"/>
                </a:solidFill>
                <a:cs typeface="Arial" charset="0"/>
              </a:rPr>
              <a:t>Silvana Cristina Fujita – Coordenadora Geral PNAFM</a:t>
            </a:r>
          </a:p>
          <a:p>
            <a:pPr>
              <a:defRPr/>
            </a:pPr>
            <a:r>
              <a:rPr lang="pt-BR" sz="2000">
                <a:solidFill>
                  <a:srgbClr val="000000"/>
                </a:solidFill>
                <a:cs typeface="Arial" charset="0"/>
              </a:rPr>
              <a:t>Leticia Beinichis – Coordenadora Técnica PNAFM</a:t>
            </a:r>
          </a:p>
          <a:p>
            <a:pPr>
              <a:defRPr/>
            </a:pPr>
            <a:endParaRPr lang="pt-BR" sz="2000">
              <a:solidFill>
                <a:srgbClr val="000000"/>
              </a:solidFill>
              <a:cs typeface="Arial" charset="0"/>
            </a:endParaRPr>
          </a:p>
          <a:p>
            <a:pPr>
              <a:defRPr/>
            </a:pPr>
            <a:r>
              <a:rPr lang="pt-BR" sz="2000" b="1">
                <a:solidFill>
                  <a:srgbClr val="000000"/>
                </a:solidFill>
                <a:cs typeface="Arial" charset="0"/>
              </a:rPr>
              <a:t>Equipe de acompanhamento e avaliação técnica:</a:t>
            </a:r>
          </a:p>
          <a:p>
            <a:pPr>
              <a:defRPr/>
            </a:pPr>
            <a:endParaRPr lang="pt-BR" sz="1000" b="1">
              <a:solidFill>
                <a:srgbClr val="000000"/>
              </a:solidFill>
              <a:cs typeface="Arial" charset="0"/>
            </a:endParaRPr>
          </a:p>
          <a:p>
            <a:pPr>
              <a:defRPr/>
            </a:pPr>
            <a:r>
              <a:rPr lang="pt-BR">
                <a:solidFill>
                  <a:srgbClr val="000000"/>
                </a:solidFill>
                <a:cs typeface="Arial" charset="0"/>
              </a:rPr>
              <a:t>Hélcio Nascimento – Assessoria Técnica PNAFM</a:t>
            </a:r>
          </a:p>
          <a:p>
            <a:pPr>
              <a:defRPr/>
            </a:pPr>
            <a:r>
              <a:rPr lang="pt-BR">
                <a:solidFill>
                  <a:srgbClr val="000000"/>
                </a:solidFill>
                <a:cs typeface="Arial" charset="0"/>
              </a:rPr>
              <a:t>Renezito Junior – Assessoria Técnica PNAFM</a:t>
            </a:r>
          </a:p>
          <a:p>
            <a:pPr>
              <a:defRPr/>
            </a:pPr>
            <a:r>
              <a:rPr lang="pt-BR">
                <a:solidFill>
                  <a:srgbClr val="000000"/>
                </a:solidFill>
                <a:cs typeface="Arial" charset="0"/>
              </a:rPr>
              <a:t>Leticia Beinichis – Coordenadora Técnica PNAFM</a:t>
            </a:r>
          </a:p>
          <a:p>
            <a:pPr>
              <a:defRPr/>
            </a:pPr>
            <a:r>
              <a:rPr lang="pt-BR">
                <a:solidFill>
                  <a:srgbClr val="000000"/>
                </a:solidFill>
                <a:cs typeface="Arial" charset="0"/>
              </a:rPr>
              <a:t>Clayton Bustamante – Auditor SEFIN</a:t>
            </a:r>
          </a:p>
          <a:p>
            <a:pPr>
              <a:defRPr/>
            </a:pPr>
            <a:r>
              <a:rPr lang="pt-BR">
                <a:solidFill>
                  <a:srgbClr val="000000"/>
                </a:solidFill>
                <a:cs typeface="Arial" charset="0"/>
              </a:rPr>
              <a:t>Fábio Lima – Auditor SEFIN</a:t>
            </a:r>
          </a:p>
          <a:p>
            <a:pPr>
              <a:defRPr/>
            </a:pPr>
            <a:endParaRPr lang="pt-BR" sz="2200" b="1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965</TotalTime>
  <Words>660</Words>
  <Application>Microsoft Office PowerPoint</Application>
  <PresentationFormat>Apresentação na tela (4:3)</PresentationFormat>
  <Paragraphs>147</Paragraphs>
  <Slides>20</Slides>
  <Notes>1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slides</vt:lpstr>
      </vt:variant>
      <vt:variant>
        <vt:i4>20</vt:i4>
      </vt:variant>
    </vt:vector>
  </HeadingPairs>
  <TitlesOfParts>
    <vt:vector size="21" baseType="lpstr">
      <vt:lpstr>Tema do Office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Atualização da Base Cartográfica e Implantação de Geotecnologias</dc:title>
  <dc:creator>Administrador</dc:creator>
  <cp:lastModifiedBy>IrmaBC</cp:lastModifiedBy>
  <cp:revision>104</cp:revision>
  <dcterms:created xsi:type="dcterms:W3CDTF">2012-02-08T15:22:31Z</dcterms:created>
  <dcterms:modified xsi:type="dcterms:W3CDTF">2018-08-31T12:03:50Z</dcterms:modified>
</cp:coreProperties>
</file>