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89" r:id="rId6"/>
    <p:sldId id="275" r:id="rId7"/>
    <p:sldId id="285" r:id="rId8"/>
    <p:sldId id="286" r:id="rId9"/>
    <p:sldId id="272" r:id="rId10"/>
    <p:sldId id="274" r:id="rId11"/>
    <p:sldId id="288" r:id="rId12"/>
    <p:sldId id="276" r:id="rId13"/>
    <p:sldId id="278" r:id="rId14"/>
    <p:sldId id="279" r:id="rId15"/>
    <p:sldId id="284" r:id="rId16"/>
    <p:sldId id="280" r:id="rId17"/>
    <p:sldId id="281" r:id="rId18"/>
    <p:sldId id="287" r:id="rId19"/>
    <p:sldId id="291" r:id="rId20"/>
    <p:sldId id="290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5A6A4E-5AEF-4C3E-B524-DD5EF9DFF62D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27C126-78EB-42FD-A319-0E40E7C77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587FC-9CE4-4B46-B92B-B02B9E238FD8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B970-9FE7-4505-83BB-4D27A58AFD00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9340-A9AD-4E58-9ED4-AE83C3E507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A97-78AB-4A34-9D68-A7F1578DC276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5BD5-C840-4CC6-A3AE-349E7E4F6A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CBA48-070D-47EA-9980-2B1B86807B2C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F82F-EB7B-4E22-B07A-76BED90F03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A45E-5717-4D13-8490-A500F02FB8A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843DD-CF36-4E8D-A398-64E111BBE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BDBB-790B-487D-BF06-733D60765267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B374-7FF0-4CCE-9C5F-F96605EF17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1A3F-BC5A-47A3-A4C7-02875C099F3A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6802-F00D-47AB-B689-533F31E71D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E9C6-6360-4024-A39D-C1213D8E8687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1DE5-8EC7-4773-86C3-2F97786E89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DC70-D210-4EC7-B9B7-7D4661767FB3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08B9-B0A2-49B6-9705-BB2BC36302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9BAA-71A7-45F7-8E2D-49460D179E2F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75F8-F0A5-4121-90D8-EE59E918BF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3C5E-6652-4617-A43E-112155E2E7DA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BEBF-3156-4824-95DA-A3C67CC720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683B-8E71-4200-AF15-80B4294B6A6A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6C4D-2B51-4F08-A5B8-07DF990AA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B6E80F-8D54-4F36-90ED-1D294EFA47EB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662C9B-7E34-4BFF-86D8-337F619606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aixas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4229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m 7" descr="Untitled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628775"/>
            <a:ext cx="564356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000625" y="1428750"/>
            <a:ext cx="4143375" cy="523875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FF0000"/>
                </a:solidFill>
                <a:latin typeface="Arial Black" pitchFamily="34" charset="0"/>
              </a:rPr>
              <a:t>Projeto </a:t>
            </a:r>
            <a:r>
              <a:rPr lang="pt-BR" sz="2400" dirty="0" err="1">
                <a:solidFill>
                  <a:srgbClr val="FF0000"/>
                </a:solidFill>
                <a:latin typeface="Arial Black" pitchFamily="34" charset="0"/>
              </a:rPr>
              <a:t>Cadastro</a:t>
            </a:r>
            <a:r>
              <a:rPr lang="pt-BR" sz="2800" dirty="0" err="1">
                <a:solidFill>
                  <a:srgbClr val="0070C0"/>
                </a:solidFill>
                <a:latin typeface="Arial Black" pitchFamily="34" charset="0"/>
              </a:rPr>
              <a:t>GEO</a:t>
            </a:r>
            <a:endParaRPr lang="pt-BR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3" name="Picture 4" descr="MARCA_Prefeitura_Sef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214313"/>
            <a:ext cx="2971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5572125" y="5214938"/>
            <a:ext cx="3571875" cy="369887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Coordenador: Hélcio Nascimento</a:t>
            </a:r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quarter" idx="10"/>
          </p:nvPr>
        </p:nvSpPr>
        <p:spPr>
          <a:xfrm>
            <a:off x="3786188" y="6492875"/>
            <a:ext cx="2214562" cy="365125"/>
          </a:xfrm>
        </p:spPr>
        <p:txBody>
          <a:bodyPr/>
          <a:lstStyle/>
          <a:p>
            <a:pPr algn="ctr">
              <a:defRPr/>
            </a:pPr>
            <a:fld id="{6C252A1E-5ED3-46C7-86AD-0384E6A4F602}" type="datetime4">
              <a:rPr lang="pt-BR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>
                <a:defRPr/>
              </a:pPr>
              <a:t>31 de agosto de 2018</a:t>
            </a:fld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285875"/>
            <a:ext cx="3429000" cy="40005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Cadastro da Malha de Lotes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E9A95F-31C1-4B76-B31D-2A9546BCB10F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143375" y="5429250"/>
            <a:ext cx="5000625" cy="708025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Cadastro de Infra-Estrutura Urbana e Logradouros</a:t>
            </a:r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25" y="1357313"/>
            <a:ext cx="49688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13"/>
            <a:ext cx="38576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10"/>
          <p:cNvCxnSpPr/>
          <p:nvPr/>
        </p:nvCxnSpPr>
        <p:spPr>
          <a:xfrm>
            <a:off x="3929063" y="928688"/>
            <a:ext cx="71437" cy="528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0" y="714375"/>
            <a:ext cx="8643938" cy="4000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/>
                </a:solidFill>
              </a:rPr>
              <a:t>Formação do Cadastro de Logradouro, Malha de lotes e </a:t>
            </a:r>
            <a:r>
              <a:rPr lang="pt-BR" sz="2000" dirty="0" err="1">
                <a:solidFill>
                  <a:schemeClr val="tx1"/>
                </a:solidFill>
              </a:rPr>
              <a:t>Infraestrutura</a:t>
            </a:r>
            <a:r>
              <a:rPr lang="pt-BR" sz="2000" dirty="0">
                <a:solidFill>
                  <a:schemeClr val="tx1"/>
                </a:solidFill>
              </a:rPr>
              <a:t> Urbana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643063"/>
            <a:ext cx="66579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faixas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MARCA_Prefeitura_Sef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4437063"/>
            <a:ext cx="4286250" cy="185420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Desenvolvimento do Sistema GEO</a:t>
            </a:r>
          </a:p>
          <a:p>
            <a:pPr>
              <a:spcBef>
                <a:spcPts val="600"/>
              </a:spcBef>
              <a:defRPr/>
            </a:pPr>
            <a:r>
              <a:rPr lang="pt-BR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Plataforma Web</a:t>
            </a:r>
          </a:p>
          <a:p>
            <a:pPr>
              <a:spcBef>
                <a:spcPts val="600"/>
              </a:spcBef>
              <a:defRPr/>
            </a:pPr>
            <a:r>
              <a:rPr lang="pt-BR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Tecnologia com Código Aberto (Open Source)</a:t>
            </a:r>
          </a:p>
          <a:p>
            <a:pPr>
              <a:spcBef>
                <a:spcPts val="600"/>
              </a:spcBef>
              <a:defRPr/>
            </a:pPr>
            <a:r>
              <a:rPr lang="pt-BR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Treinamentos e Repasse Tecnologia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50" y="1143000"/>
            <a:ext cx="8643938" cy="4302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200" dirty="0">
                <a:solidFill>
                  <a:schemeClr val="tx1"/>
                </a:solidFill>
              </a:rPr>
              <a:t>Desenvolvimento e Implantação do Sistema de Informação Territorial - SIT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5720" y="500042"/>
            <a:ext cx="3000396" cy="461665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Produto Contratado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E9A95F-31C1-4B76-B31D-2A9546BCB10F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ço Reservado para Conteúdo 4"/>
          <p:cNvPicPr>
            <a:picLocks/>
          </p:cNvPicPr>
          <p:nvPr/>
        </p:nvPicPr>
        <p:blipFill>
          <a:blip r:embed="rId2" cstate="print"/>
          <a:srcRect t="7904" b="5147"/>
          <a:stretch>
            <a:fillRect/>
          </a:stretch>
        </p:blipFill>
        <p:spPr bwMode="auto">
          <a:xfrm>
            <a:off x="3500438" y="692150"/>
            <a:ext cx="56435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Espaço Reservado para Conteúdo 4"/>
          <p:cNvPicPr>
            <a:picLocks/>
          </p:cNvPicPr>
          <p:nvPr/>
        </p:nvPicPr>
        <p:blipFill>
          <a:blip r:embed="rId3" cstate="print"/>
          <a:srcRect t="8456" b="5147"/>
          <a:stretch>
            <a:fillRect/>
          </a:stretch>
        </p:blipFill>
        <p:spPr bwMode="auto">
          <a:xfrm>
            <a:off x="3851275" y="3643313"/>
            <a:ext cx="4429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faixasc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3318" name="Picture 4" descr="MARCA_Prefeitura_Sef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260350"/>
            <a:ext cx="4067175" cy="6053138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SIT</a:t>
            </a:r>
            <a:r>
              <a:rPr lang="pt-BR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Sistema open source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Cadastro, consulta e manutenção dos  dados cadastrais dos imóveis contemplando imagem aérea de alta resolução a foto da fachada;</a:t>
            </a:r>
          </a:p>
          <a:p>
            <a:pPr>
              <a:spcBef>
                <a:spcPts val="600"/>
              </a:spcBef>
              <a:defRPr/>
            </a:pPr>
            <a:endParaRPr lang="pt-BR" sz="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Consultas de Simples e Avançada com geração de mapas temáticos;</a:t>
            </a:r>
          </a:p>
          <a:p>
            <a:pPr>
              <a:spcBef>
                <a:spcPts val="600"/>
              </a:spcBef>
              <a:defRPr/>
            </a:pPr>
            <a:endParaRPr lang="pt-BR" sz="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Cadastro da infra-estrutura urbana;</a:t>
            </a:r>
          </a:p>
          <a:p>
            <a:pPr>
              <a:spcBef>
                <a:spcPts val="600"/>
              </a:spcBef>
              <a:defRPr/>
            </a:pPr>
            <a:endParaRPr lang="pt-BR" sz="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Cadastro dos logradouros;</a:t>
            </a:r>
          </a:p>
          <a:p>
            <a:pPr>
              <a:spcBef>
                <a:spcPts val="600"/>
              </a:spcBef>
              <a:defRPr/>
            </a:pPr>
            <a:endParaRPr lang="pt-BR" sz="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Integração do BDG e BDC;</a:t>
            </a:r>
          </a:p>
          <a:p>
            <a:pPr>
              <a:spcBef>
                <a:spcPts val="600"/>
              </a:spcBef>
              <a:defRPr/>
            </a:pPr>
            <a:endParaRPr lang="pt-BR" sz="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Procedimento automatizados de manipulação geométrica para unificação de lotes;</a:t>
            </a:r>
          </a:p>
          <a:p>
            <a:pPr>
              <a:spcBef>
                <a:spcPts val="600"/>
              </a:spcBef>
              <a:defRPr/>
            </a:pPr>
            <a:endParaRPr lang="pt-BR" sz="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Suporte de dados cadastrais em tempo real para fiscalização;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4340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908050"/>
            <a:ext cx="6443662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20713"/>
            <a:ext cx="4643438" cy="5411787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Sistema GEO</a:t>
            </a:r>
            <a:r>
              <a:rPr lang="pt-BR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Edição de arquivos nativos shapefiles com exportação shp para edição de projetos municipais e fundamentação de pareceres técnicos.</a:t>
            </a:r>
          </a:p>
          <a:p>
            <a:pPr>
              <a:spcBef>
                <a:spcPts val="600"/>
              </a:spcBef>
              <a:defRPr/>
            </a:pPr>
            <a:endParaRPr lang="pt-BR" sz="1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pt-BR" sz="1900" b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Potencialidades do sistema código aberto: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Desenvolvimento pelas equipes de TI da PMF de módulos específicos para as demais secretarias municipais;</a:t>
            </a:r>
          </a:p>
          <a:p>
            <a:pPr>
              <a:spcBef>
                <a:spcPts val="600"/>
              </a:spcBef>
              <a:buFontTx/>
              <a:buChar char="-"/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Possibilita a inserção de camadas diversas de recursos naturais e da infra-estrutura urbana do município como: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Localização de equipamentos públicos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Rede de Hospitais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Postos de Saúde</a:t>
            </a:r>
          </a:p>
          <a:p>
            <a:pPr>
              <a:spcBef>
                <a:spcPts val="600"/>
              </a:spcBef>
              <a:defRPr/>
            </a:pPr>
            <a:r>
              <a:rPr lang="pt-BR" sz="19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Centros de Assistência Sociais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2" cstate="print"/>
          <a:srcRect t="11108" b="4901"/>
          <a:stretch>
            <a:fillRect/>
          </a:stretch>
        </p:blipFill>
        <p:spPr bwMode="auto">
          <a:xfrm>
            <a:off x="250825" y="836613"/>
            <a:ext cx="86423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faixas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5365" name="Picture 4" descr="MARCA_Prefeitura_Sef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4313" y="285750"/>
            <a:ext cx="6572250" cy="1662113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Acesso aos dados cadastrais:</a:t>
            </a:r>
          </a:p>
          <a:p>
            <a:pPr>
              <a:defRPr/>
            </a:pPr>
            <a:r>
              <a:rPr lang="pt-BR" sz="2000" dirty="0">
                <a:ea typeface="Calibri" pitchFamily="34" charset="0"/>
                <a:cs typeface="Times New Roman" pitchFamily="18" charset="0"/>
              </a:rPr>
              <a:t>Possui uma Interface com mapas de alta resolução para subsidiar o atendimento ao contribuinte na identificação e visualização do imóvel e/ou acesso a partir da consulta pela inscrição de IPTU ou inscrição cartográfica do lote.</a:t>
            </a:r>
            <a:endParaRPr lang="pt-B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6388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57250"/>
            <a:ext cx="7572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 cstate="print"/>
          <a:srcRect l="57472" t="32912" r="18390" b="16457"/>
          <a:stretch>
            <a:fillRect/>
          </a:stretch>
        </p:blipFill>
        <p:spPr bwMode="auto">
          <a:xfrm>
            <a:off x="6215063" y="2357438"/>
            <a:ext cx="2714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0" y="714375"/>
            <a:ext cx="8858250" cy="1446213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RESULTADOS:</a:t>
            </a:r>
          </a:p>
          <a:p>
            <a:pPr>
              <a:defRPr/>
            </a:pPr>
            <a:r>
              <a:rPr lang="pt-BR" sz="22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Melhoria no atendimento ao cidadão com o novo Sistema Cadastral com disposição da  IMAGEM AÉREA de alta resolução e a FOTO DA FACHADA do imóvel possibilitando identificação visual dos dados cadastrais.</a:t>
            </a:r>
            <a:endParaRPr lang="pt-BR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28625" y="1143000"/>
            <a:ext cx="8286750" cy="493077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Formação do Cadastro Territorial Multifinalitário – CTM do município;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Modernização do sistema de manutenção cadastral 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Melhoria na área de atendimento ao contribuinte com o novo sistema de cadastro;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Ampliação da eficiência tributária a partir da base cadastral qualificada garantindo maior equidade na cobrança de tributos;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Realização do recadastramento com maior cobertura do território do município;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Maior eficiência dos processos de fiscalização tributária;</a:t>
            </a:r>
          </a:p>
          <a:p>
            <a:pPr marL="176213" indent="-176213" algn="just">
              <a:spcBef>
                <a:spcPts val="600"/>
              </a:spcBef>
              <a:defRPr/>
            </a:pPr>
            <a:endParaRPr lang="pt-BR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7413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28625" y="357188"/>
            <a:ext cx="2214563" cy="400050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8436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28625" y="857250"/>
            <a:ext cx="8286750" cy="5357813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endParaRPr lang="pt-BR" sz="11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Aquisição da primeira base cartográfica de alta resolução na escala  1: 1.000;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Treinamento da equipe técnica para utilização dos recursos de geoprocessamento direcionados a análise de processos que possibilitem:</a:t>
            </a:r>
          </a:p>
          <a:p>
            <a:pPr marL="176213" indent="-176213" algn="just">
              <a:spcBef>
                <a:spcPts val="300"/>
              </a:spcBef>
              <a:defRPr/>
            </a:pPr>
            <a:r>
              <a:rPr lang="pt-B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Maior agilidade das análises processuais;</a:t>
            </a:r>
          </a:p>
          <a:p>
            <a:pPr marL="176213" indent="-176213" algn="just">
              <a:spcBef>
                <a:spcPts val="300"/>
              </a:spcBef>
              <a:defRPr/>
            </a:pPr>
            <a:r>
              <a:rPr lang="pt-BR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Maior precisão dos pareceres;</a:t>
            </a:r>
          </a:p>
          <a:p>
            <a:pPr marL="176213" indent="-176213" algn="just">
              <a:spcBef>
                <a:spcPts val="600"/>
              </a:spcBef>
              <a:buFontTx/>
              <a:buChar char="-"/>
              <a:defRPr/>
            </a:pPr>
            <a:r>
              <a:rPr lang="pt-B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Formação de banco de dados dos zoneamentos urbano integráveis aos BD dos sistemas da PMF a partir de dados georeferenciados;</a:t>
            </a:r>
          </a:p>
          <a:p>
            <a:pPr marL="176213" indent="-176213" algn="just">
              <a:spcBef>
                <a:spcPts val="600"/>
              </a:spcBef>
              <a:defRPr/>
            </a:pPr>
            <a:r>
              <a:rPr lang="pt-BR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Implantação do setor de geoprocessamento para a análise e manutenção de registros georeferenciados e emissão de pareceres para processos;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625" y="285750"/>
            <a:ext cx="2143125" cy="400050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042988" y="1989138"/>
            <a:ext cx="7056437" cy="339725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9459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9461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75" y="0"/>
            <a:ext cx="3921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9"/>
          <p:cNvSpPr txBox="1"/>
          <p:nvPr/>
        </p:nvSpPr>
        <p:spPr>
          <a:xfrm>
            <a:off x="827088" y="1557338"/>
            <a:ext cx="7524750" cy="40640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chemeClr val="hlink"/>
                </a:solidFill>
                <a:latin typeface="Arial Black" pitchFamily="34" charset="0"/>
                <a:cs typeface="Arial" charset="0"/>
              </a:rPr>
              <a:t>Simulações de Incremento da Arrecadação do IPTU </a:t>
            </a:r>
            <a:endParaRPr lang="pt-BR" sz="1600" b="1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9527" name="Group 71"/>
          <p:cNvGraphicFramePr>
            <a:graphicFrameLocks noGrp="1"/>
          </p:cNvGraphicFramePr>
          <p:nvPr/>
        </p:nvGraphicFramePr>
        <p:xfrm>
          <a:off x="1331913" y="2205038"/>
          <a:ext cx="6456362" cy="2994343"/>
        </p:xfrm>
        <a:graphic>
          <a:graphicData uri="http://schemas.openxmlformats.org/drawingml/2006/table">
            <a:tbl>
              <a:tblPr/>
              <a:tblGrid>
                <a:gridCol w="4103687"/>
                <a:gridCol w="235267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Informação Atualizada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Incremento (R$)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Logradouros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1.100.079,64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Campo área edificada para 15.000 imóveis (16,22% dos imóveis recadastrados com medições de área edificada)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3.630.798,14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50884757-8886-486D-80A5-B19BC6EB50D5}" type="datetime4">
              <a:rPr lang="pt-BR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31 de agosto de 2018</a:t>
            </a:fld>
            <a:endParaRPr lang="pt-BR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484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8313" y="1557338"/>
            <a:ext cx="8286750" cy="3836987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76213" indent="-176213">
              <a:defRPr/>
            </a:pP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6213" indent="-176213">
              <a:defRPr/>
            </a:pPr>
            <a:r>
              <a:rPr lang="pt-BR" b="1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Compromisso do governo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A Viabilidade econômica e financeira do projeto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Apoio público / parcerias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Marco político e regulatório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Plano operacional futuro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Continuidade das atividades de manutenção cadastral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Integração dos sistemas de dados da PMF</a:t>
            </a:r>
          </a:p>
          <a:p>
            <a:pPr marL="176213" indent="-176213">
              <a:defRPr/>
            </a:pPr>
            <a:r>
              <a:rPr lang="pt-BR" sz="2400" b="1">
                <a:solidFill>
                  <a:schemeClr val="tx1"/>
                </a:solidFill>
                <a:latin typeface="Arial" charset="0"/>
                <a:cs typeface="Arial" charset="0"/>
              </a:rPr>
              <a:t>- Rotatividade da equipe técnica</a:t>
            </a:r>
          </a:p>
          <a:p>
            <a:pPr marL="176213" indent="-176213">
              <a:defRPr/>
            </a:pPr>
            <a:r>
              <a:rPr lang="pt-BR" b="1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b="1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288" y="549275"/>
            <a:ext cx="3024187" cy="396875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Lições Aprendidas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47725"/>
            <a:ext cx="914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2BDEE8-AC24-4ABB-BC8E-1BD60B883CB6}" type="datetime4">
              <a:rPr lang="pt-BR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31 de agosto de 2018</a:t>
            </a:fld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7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857250"/>
            <a:ext cx="750093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faixas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50884757-8886-486D-80A5-B19BC6EB50D5}" type="datetime4">
              <a:rPr lang="pt-BR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31 de agosto de 2018</a:t>
            </a:fld>
            <a:endParaRPr lang="pt-BR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1509" name="Picture 4" descr="MARCA_Prefeitura_Sef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75" y="0"/>
            <a:ext cx="3921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14313" y="2143125"/>
            <a:ext cx="5572125" cy="424815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Projeto Cadastro</a:t>
            </a:r>
            <a:r>
              <a:rPr lang="pt-BR" sz="280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GEO</a:t>
            </a:r>
          </a:p>
          <a:p>
            <a:pPr>
              <a:defRPr/>
            </a:pPr>
            <a:endParaRPr lang="pt-BR" sz="1200" b="1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pt-BR" sz="2000" b="1">
                <a:solidFill>
                  <a:srgbClr val="000000"/>
                </a:solidFill>
                <a:cs typeface="Arial" charset="0"/>
              </a:rPr>
              <a:t>Equipe de Coordenação - PNAFM:</a:t>
            </a:r>
          </a:p>
          <a:p>
            <a:pPr>
              <a:defRPr/>
            </a:pPr>
            <a:endParaRPr lang="pt-BR" sz="10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pt-BR" sz="2000">
                <a:solidFill>
                  <a:srgbClr val="000000"/>
                </a:solidFill>
                <a:cs typeface="Arial" charset="0"/>
              </a:rPr>
              <a:t>Silvana Cristina Fujita – Coordenadora Geral PNAFM</a:t>
            </a:r>
          </a:p>
          <a:p>
            <a:pPr>
              <a:defRPr/>
            </a:pPr>
            <a:r>
              <a:rPr lang="pt-BR" sz="2000">
                <a:solidFill>
                  <a:srgbClr val="000000"/>
                </a:solidFill>
                <a:cs typeface="Arial" charset="0"/>
              </a:rPr>
              <a:t>Leticia Beinichis – Coordenadora Técnica PNAFM</a:t>
            </a:r>
          </a:p>
          <a:p>
            <a:pPr>
              <a:defRPr/>
            </a:pPr>
            <a:endParaRPr lang="pt-BR" sz="200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pt-BR" sz="2000" b="1">
                <a:solidFill>
                  <a:srgbClr val="000000"/>
                </a:solidFill>
                <a:cs typeface="Arial" charset="0"/>
              </a:rPr>
              <a:t>Equipe de acompanhamento e avaliação técnica:</a:t>
            </a:r>
          </a:p>
          <a:p>
            <a:pPr>
              <a:defRPr/>
            </a:pPr>
            <a:endParaRPr lang="pt-BR" sz="1000" b="1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pt-BR">
                <a:solidFill>
                  <a:srgbClr val="000000"/>
                </a:solidFill>
                <a:cs typeface="Arial" charset="0"/>
              </a:rPr>
              <a:t>Hélcio Nascimento – Assessoria Técnica PNAFM</a:t>
            </a:r>
          </a:p>
          <a:p>
            <a:pPr>
              <a:defRPr/>
            </a:pPr>
            <a:r>
              <a:rPr lang="pt-BR">
                <a:solidFill>
                  <a:srgbClr val="000000"/>
                </a:solidFill>
                <a:cs typeface="Arial" charset="0"/>
              </a:rPr>
              <a:t>Renezito Junior – Assessoria Técnica PNAFM</a:t>
            </a:r>
          </a:p>
          <a:p>
            <a:pPr>
              <a:defRPr/>
            </a:pPr>
            <a:r>
              <a:rPr lang="pt-BR">
                <a:solidFill>
                  <a:srgbClr val="000000"/>
                </a:solidFill>
                <a:cs typeface="Arial" charset="0"/>
              </a:rPr>
              <a:t>Leticia Beinichis – Coordenadora Técnica PNAFM</a:t>
            </a:r>
          </a:p>
          <a:p>
            <a:pPr>
              <a:defRPr/>
            </a:pPr>
            <a:r>
              <a:rPr lang="pt-BR">
                <a:solidFill>
                  <a:srgbClr val="000000"/>
                </a:solidFill>
                <a:cs typeface="Arial" charset="0"/>
              </a:rPr>
              <a:t>Clayton Bustamante – Auditor SEFIN</a:t>
            </a:r>
          </a:p>
          <a:p>
            <a:pPr>
              <a:defRPr/>
            </a:pPr>
            <a:r>
              <a:rPr lang="pt-BR">
                <a:solidFill>
                  <a:srgbClr val="000000"/>
                </a:solidFill>
                <a:cs typeface="Arial" charset="0"/>
              </a:rPr>
              <a:t>Fábio Lima – Auditor SEFIN</a:t>
            </a:r>
          </a:p>
          <a:p>
            <a:pPr>
              <a:defRPr/>
            </a:pPr>
            <a:endParaRPr lang="pt-BR" sz="2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91630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596DF5-283C-4847-AB78-955F90A022B4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9450"/>
            <a:ext cx="9144000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DF36F1-0E73-4EDE-B61C-8A64EBC94DBF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5125" name="Picture 4" descr="MARCA_Prefeitura_Sef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5EDF36F1-0E73-4EDE-B61C-8A64EBC94DBF}" type="datetime4">
              <a:rPr lang="pt-BR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31 de agosto de 2018</a:t>
            </a:fld>
            <a:endParaRPr lang="pt-BR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148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4"/>
          <p:cNvSpPr txBox="1">
            <a:spLocks noChangeArrowheads="1"/>
          </p:cNvSpPr>
          <p:nvPr/>
        </p:nvSpPr>
        <p:spPr bwMode="auto">
          <a:xfrm>
            <a:off x="357188" y="1785938"/>
            <a:ext cx="8358187" cy="222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>
                <a:latin typeface="Times New Roman" pitchFamily="18" charset="0"/>
              </a:rPr>
              <a:t>Aquisição de produtos e serviços para atualização da base cartográfica municipal, formação do Cadastro Territorial Multifinalitário e desenvolvimento de sistema para manutenção da base cadastral imobiliária georeferenciada.</a:t>
            </a:r>
          </a:p>
        </p:txBody>
      </p:sp>
      <p:sp>
        <p:nvSpPr>
          <p:cNvPr id="6150" name="Retângulo 7"/>
          <p:cNvSpPr>
            <a:spLocks noChangeArrowheads="1"/>
          </p:cNvSpPr>
          <p:nvPr/>
        </p:nvSpPr>
        <p:spPr bwMode="auto">
          <a:xfrm>
            <a:off x="357188" y="642938"/>
            <a:ext cx="300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>
                <a:solidFill>
                  <a:srgbClr val="FF0000"/>
                </a:solidFill>
                <a:latin typeface="Arial Black" pitchFamily="34" charset="0"/>
              </a:rPr>
              <a:t>Projeto </a:t>
            </a:r>
            <a:r>
              <a:rPr lang="pt-BR">
                <a:solidFill>
                  <a:srgbClr val="FF0000"/>
                </a:solidFill>
                <a:latin typeface="Arial Black" pitchFamily="34" charset="0"/>
              </a:rPr>
              <a:t>Cadastro </a:t>
            </a:r>
            <a:r>
              <a:rPr lang="pt-BR" sz="2000">
                <a:solidFill>
                  <a:srgbClr val="0070C0"/>
                </a:solidFill>
                <a:latin typeface="Arial Black" pitchFamily="34" charset="0"/>
              </a:rPr>
              <a:t>GEO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357188" y="1214438"/>
            <a:ext cx="2428875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Objetivo:</a:t>
            </a:r>
          </a:p>
          <a:p>
            <a:pPr algn="ctr">
              <a:defRPr/>
            </a:pPr>
            <a:endParaRPr lang="pt-BR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tângulo 6"/>
          <p:cNvSpPr>
            <a:spLocks noChangeArrowheads="1"/>
          </p:cNvSpPr>
          <p:nvPr/>
        </p:nvSpPr>
        <p:spPr bwMode="auto">
          <a:xfrm>
            <a:off x="395288" y="4076700"/>
            <a:ext cx="7215187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>
                <a:latin typeface="Times New Roman" pitchFamily="18" charset="0"/>
                <a:cs typeface="Times New Roman" pitchFamily="18" charset="0"/>
              </a:rPr>
              <a:t>Produtos:</a:t>
            </a:r>
          </a:p>
          <a:p>
            <a:pPr algn="ctr"/>
            <a:endParaRPr lang="pt-BR" sz="9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BR" sz="2800" b="1">
                <a:latin typeface="Times New Roman" pitchFamily="18" charset="0"/>
                <a:cs typeface="Times New Roman" pitchFamily="18" charset="0"/>
              </a:rPr>
              <a:t> Mapeamento Aerofotogramétrico</a:t>
            </a:r>
          </a:p>
          <a:p>
            <a:pPr>
              <a:buFontTx/>
              <a:buChar char="-"/>
            </a:pPr>
            <a:r>
              <a:rPr lang="pt-BR" sz="2800" b="1">
                <a:latin typeface="Times New Roman" pitchFamily="18" charset="0"/>
                <a:cs typeface="Times New Roman" pitchFamily="18" charset="0"/>
              </a:rPr>
              <a:t> Desenvolvimento SIG para gerenciamento cadastral (SIG)</a:t>
            </a:r>
          </a:p>
          <a:p>
            <a:pPr>
              <a:buFontTx/>
              <a:buChar char="-"/>
            </a:pPr>
            <a:r>
              <a:rPr lang="pt-BR" sz="2800" b="1">
                <a:latin typeface="Times New Roman" pitchFamily="18" charset="0"/>
                <a:cs typeface="Times New Roman" pitchFamily="18" charset="0"/>
              </a:rPr>
              <a:t> Atualização do cadastro imobiliário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4313" y="1143000"/>
            <a:ext cx="8643937" cy="4302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200" dirty="0">
                <a:solidFill>
                  <a:schemeClr val="tx1"/>
                </a:solidFill>
              </a:rPr>
              <a:t>Mapeamento Aerofotogramétrico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20" y="500042"/>
            <a:ext cx="3000396" cy="461665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Produto Contratado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4B6BD8-9A3C-4C30-AB7B-8FF8EBC9A0E7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7177" name="Picture 4" descr="MARCA_Prefeitura_Sef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8196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m 6" descr="Sem título-1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3638" y="1571625"/>
            <a:ext cx="6569075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57188" y="714375"/>
            <a:ext cx="3714750" cy="3170238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Restituição Aerofotogramétrica</a:t>
            </a:r>
          </a:p>
          <a:p>
            <a:pPr>
              <a:defRPr/>
            </a:pPr>
            <a:endParaRPr lang="pt-BR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Elementos restituídos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Edificações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Limites dos imóveis</a:t>
            </a:r>
          </a:p>
          <a:p>
            <a:pPr>
              <a:defRPr/>
            </a:pPr>
            <a:r>
              <a:rPr lang="pt-BR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Meio-fio</a:t>
            </a:r>
            <a:endParaRPr lang="pt-B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Edificações Representativas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Recursos Hídricos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Piscina</a:t>
            </a:r>
          </a:p>
          <a:p>
            <a:pPr>
              <a:defRPr/>
            </a:pP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outros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aixas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884757-8886-486D-80A5-B19BC6EB50D5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9220" name="Picture 4" descr="MARCA_Prefeitura_Sef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85750" y="642938"/>
            <a:ext cx="6072188" cy="40005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Elaboração de </a:t>
            </a:r>
            <a:r>
              <a:rPr lang="pt-BR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Ortofotos</a:t>
            </a: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RGB e Infra-Vermelho</a:t>
            </a:r>
          </a:p>
        </p:txBody>
      </p:sp>
      <p:pic>
        <p:nvPicPr>
          <p:cNvPr id="9222" name="Imagem 5" descr="42-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88"/>
            <a:ext cx="4286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m 6" descr="20-3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071688"/>
            <a:ext cx="415448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85813" y="1571625"/>
            <a:ext cx="3062287" cy="40005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Ortofotos</a:t>
            </a: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Infra-Vermelho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43563" y="1571625"/>
            <a:ext cx="2052637" cy="40005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Ortofotos</a:t>
            </a: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RGB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143250"/>
            <a:ext cx="878681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85750" y="1000125"/>
            <a:ext cx="8643938" cy="4302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200" dirty="0">
                <a:solidFill>
                  <a:schemeClr val="tx1"/>
                </a:solidFill>
              </a:rPr>
              <a:t>Levantamento Cadastral Urbano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20" y="428604"/>
            <a:ext cx="3000396" cy="461665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/>
              <a:t>Produto Contratado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3DB34F-A2AB-49FF-BC04-3442CEA94089}" type="datetime4">
              <a:rPr lang="pt-BR"/>
              <a:pPr>
                <a:defRPr/>
              </a:pPr>
              <a:t>31 de agosto de 2018</a:t>
            </a:fld>
            <a:endParaRPr lang="pt-BR"/>
          </a:p>
        </p:txBody>
      </p:sp>
      <p:pic>
        <p:nvPicPr>
          <p:cNvPr id="10248" name="Picture 5" descr="faixasc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525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MARCA_Prefeitura_Sef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0"/>
            <a:ext cx="207168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2857500" y="1571625"/>
            <a:ext cx="6072188" cy="1600200"/>
          </a:xfrm>
          <a:prstGeom prst="rect">
            <a:avLst/>
          </a:prstGeom>
          <a:solidFill>
            <a:srgbClr val="FFFFFF">
              <a:alpha val="7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Levantamento e Atualização do Cadastro Imobiliário</a:t>
            </a:r>
          </a:p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Formação do BDG do Cadastro para SIG com a vetorização dos dados de: </a:t>
            </a: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Malha de lotes </a:t>
            </a:r>
          </a:p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Trechos de Logradouros</a:t>
            </a:r>
          </a:p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Formação do CTM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660</Words>
  <Application>Microsoft Office PowerPoint</Application>
  <PresentationFormat>Apresentação na tela (4:3)</PresentationFormat>
  <Paragraphs>147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Atualização da Base Cartográfica e Implantação de Geotecnologias</dc:title>
  <dc:creator>Administrador</dc:creator>
  <cp:lastModifiedBy>IrmaBC</cp:lastModifiedBy>
  <cp:revision>104</cp:revision>
  <dcterms:created xsi:type="dcterms:W3CDTF">2012-02-08T15:22:31Z</dcterms:created>
  <dcterms:modified xsi:type="dcterms:W3CDTF">2018-08-31T12:03:50Z</dcterms:modified>
</cp:coreProperties>
</file>