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57" r:id="rId6"/>
    <p:sldId id="321" r:id="rId7"/>
    <p:sldId id="292" r:id="rId8"/>
    <p:sldId id="295" r:id="rId9"/>
    <p:sldId id="296" r:id="rId10"/>
    <p:sldId id="297" r:id="rId11"/>
    <p:sldId id="298" r:id="rId12"/>
    <p:sldId id="299" r:id="rId13"/>
    <p:sldId id="300" r:id="rId14"/>
    <p:sldId id="322" r:id="rId15"/>
    <p:sldId id="301" r:id="rId16"/>
    <p:sldId id="302" r:id="rId17"/>
    <p:sldId id="303" r:id="rId18"/>
    <p:sldId id="304" r:id="rId19"/>
    <p:sldId id="323" r:id="rId20"/>
    <p:sldId id="305" r:id="rId21"/>
    <p:sldId id="306" r:id="rId22"/>
    <p:sldId id="307" r:id="rId23"/>
    <p:sldId id="308" r:id="rId24"/>
    <p:sldId id="310" r:id="rId25"/>
    <p:sldId id="324" r:id="rId26"/>
    <p:sldId id="325" r:id="rId27"/>
    <p:sldId id="326" r:id="rId28"/>
    <p:sldId id="311" r:id="rId29"/>
    <p:sldId id="312" r:id="rId30"/>
    <p:sldId id="329" r:id="rId31"/>
    <p:sldId id="315" r:id="rId32"/>
    <p:sldId id="316" r:id="rId33"/>
    <p:sldId id="327" r:id="rId34"/>
    <p:sldId id="317" r:id="rId35"/>
    <p:sldId id="319" r:id="rId36"/>
    <p:sldId id="318" r:id="rId37"/>
    <p:sldId id="328" r:id="rId38"/>
    <p:sldId id="260" r:id="rId3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8" autoAdjust="0"/>
    <p:restoredTop sz="94637" autoAdjust="0"/>
  </p:normalViewPr>
  <p:slideViewPr>
    <p:cSldViewPr snapToGrid="0" snapToObjects="1">
      <p:cViewPr>
        <p:scale>
          <a:sx n="90" d="100"/>
          <a:sy n="90" d="100"/>
        </p:scale>
        <p:origin x="-3030" y="-10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CB8D906-1BD3-4974-BC3D-C0A0EB7D1B3F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1156046-BCC9-4DAB-95DA-21ACB173FA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377E95F-0EEB-4BE6-8144-7AB0EAF15C24}" type="datetimeFigureOut">
              <a:rPr lang="es-ES"/>
              <a:pPr>
                <a:defRPr/>
              </a:pPr>
              <a:t>02/12/2015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D77646D-B109-4084-B065-1E85709F19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1AF2-79BE-4A64-B4F8-88AE1710CEB4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7777-1301-4696-A3A3-90DEB695AD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E579-0AF4-4960-91C9-511F57EA12D4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2F6A7-EBD2-4A82-8676-6CEEC9FCC0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40BC-86C3-4854-8561-876E1C9E964D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8FF8-9BB7-48BF-8448-C8A74EFAFC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4E83-31E5-4C57-AEE6-160C96C570D8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F170-E480-4A71-B7EE-8369BC6EDC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A9F72-57AF-42F1-8E32-69C6FD9E6C10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5F71-A078-4976-9FAA-1022DA79C9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9420A-0F5E-488A-A5C1-58DCF75D89F0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9522-444D-48FC-A9E5-8344E11C4F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15B58-35A8-4F64-86D6-9A80DEC73551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51E01-3DF0-44C7-8828-F52D30C2D9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71BD-ADA8-4806-AC8D-424D9B2F7220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99D54-BC06-4636-AC55-E23D25831D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68C10-C183-4E19-8D02-3884C0AB5957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F481-0A47-4F46-906D-B82C3191FE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8DBE-2DEB-42EE-9F72-C3FF6BE302DC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70379-B3EF-400D-814C-B84374FAD9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F6EA7-D3AE-43AB-BF10-C44B7304570A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3AB8E-A078-438F-B353-8E222CFE0D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Click to edit Master text styles</a:t>
            </a:r>
          </a:p>
          <a:p>
            <a:pPr lvl="1"/>
            <a:r>
              <a:rPr lang="es-ES_tradnl" altLang="en-US" smtClean="0"/>
              <a:t>Second level</a:t>
            </a:r>
          </a:p>
          <a:p>
            <a:pPr lvl="2"/>
            <a:r>
              <a:rPr lang="es-ES_tradnl" altLang="en-US" smtClean="0"/>
              <a:t>Third level</a:t>
            </a:r>
          </a:p>
          <a:p>
            <a:pPr lvl="3"/>
            <a:r>
              <a:rPr lang="es-ES_tradnl" altLang="en-US" smtClean="0"/>
              <a:t>Fourth level</a:t>
            </a:r>
          </a:p>
          <a:p>
            <a:pPr lvl="4"/>
            <a:r>
              <a:rPr lang="es-ES_tradnl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F03921-02C5-4AD6-8EE9-85A818B075E7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4CCA48-9944-4125-B06B-5DE5D826FC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ublications.iadb.org/handle/113%2019/6720?locale-attribute=e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Documento_do_Microsoft_Office_Word1.docx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SLIDE PPT 16-9-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213" y="288925"/>
            <a:ext cx="8739187" cy="418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00" b="1" dirty="0">
                <a:solidFill>
                  <a:schemeClr val="bg1">
                    <a:lumMod val="95000"/>
                  </a:schemeClr>
                </a:solidFill>
              </a:rPr>
              <a:t>11ª Reunião do Comitê Gestor da Rede PNAFM 2ª Fase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pt-BR" sz="2400" dirty="0"/>
              <a:t> </a:t>
            </a:r>
          </a:p>
          <a:p>
            <a:pPr algn="ctr">
              <a:defRPr/>
            </a:pPr>
            <a:r>
              <a:rPr lang="pt-BR" sz="2600" b="1" dirty="0">
                <a:solidFill>
                  <a:schemeClr val="bg1"/>
                </a:solidFill>
              </a:rPr>
              <a:t>O Potencial Oculto: Determinantes e Oportunidades do</a:t>
            </a:r>
          </a:p>
          <a:p>
            <a:pPr algn="ctr">
              <a:defRPr/>
            </a:pPr>
            <a:r>
              <a:rPr lang="pt-BR" sz="2600" b="1" dirty="0">
                <a:solidFill>
                  <a:schemeClr val="bg1"/>
                </a:solidFill>
              </a:rPr>
              <a:t> Imposto sobre a Propriedade Imobiliária na América Latina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</a:rPr>
              <a:t> Andres Muñoz </a:t>
            </a:r>
          </a:p>
          <a:p>
            <a:pPr algn="ctr">
              <a:defRPr/>
            </a:pP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Divisão de Gestão Fiscal e Municipal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Novembro de 2015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1268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871538" y="87313"/>
            <a:ext cx="80533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s-ES_tradnl" sz="3200" b="1">
                <a:solidFill>
                  <a:srgbClr val="0070C0"/>
                </a:solidFill>
              </a:rPr>
              <a:t>Amplo Espaço para aumentar o Esforço Fiscal</a:t>
            </a:r>
          </a:p>
          <a:p>
            <a:pPr algn="ctr"/>
            <a:r>
              <a:rPr lang="pt-BR" altLang="es-ES_tradnl" sz="3200" b="1">
                <a:solidFill>
                  <a:srgbClr val="0070C0"/>
                </a:solidFill>
              </a:rPr>
              <a:t>dos Governos Subnacionais</a:t>
            </a:r>
            <a:endParaRPr lang="en-US" altLang="es-ES_tradnl" sz="3200" b="1">
              <a:solidFill>
                <a:srgbClr val="0070C0"/>
              </a:solidFill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066800"/>
            <a:ext cx="5995988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2292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1538" y="87313"/>
            <a:ext cx="8053387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70C0"/>
                </a:solidFill>
              </a:rPr>
              <a:t>Imposto sobre a Propriedade Imobiliária e um bom imposto local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1149350" y="917575"/>
            <a:ext cx="668496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s-ES_tradnl" sz="2000"/>
          </a:p>
          <a:p>
            <a:r>
              <a:rPr lang="en-US" altLang="es-ES_tradnl" sz="2000"/>
              <a:t>• Im</a:t>
            </a:r>
            <a:r>
              <a:rPr lang="pt-PT" altLang="es-ES_tradnl" sz="2000"/>
              <a:t>ó</a:t>
            </a:r>
            <a:r>
              <a:rPr lang="en-US" altLang="es-ES_tradnl" sz="2000"/>
              <a:t>vel </a:t>
            </a:r>
          </a:p>
          <a:p>
            <a:endParaRPr lang="en-US" altLang="es-ES_tradnl" sz="2000"/>
          </a:p>
          <a:p>
            <a:r>
              <a:rPr lang="en-US" altLang="es-ES_tradnl" sz="2000"/>
              <a:t>• Eficiente</a:t>
            </a:r>
          </a:p>
          <a:p>
            <a:endParaRPr lang="en-US" altLang="es-ES_tradnl" sz="2000"/>
          </a:p>
          <a:p>
            <a:r>
              <a:rPr lang="en-US" altLang="es-ES_tradnl" sz="2000"/>
              <a:t>• Accountability</a:t>
            </a:r>
          </a:p>
          <a:p>
            <a:endParaRPr lang="en-US" altLang="es-ES_tradnl" sz="2000"/>
          </a:p>
          <a:p>
            <a:r>
              <a:rPr lang="en-US" altLang="es-ES_tradnl" sz="2000"/>
              <a:t>• E</a:t>
            </a:r>
            <a:r>
              <a:rPr lang="pt-PT" altLang="es-ES_tradnl" sz="2000"/>
              <a:t>stável e previsível</a:t>
            </a:r>
            <a:endParaRPr lang="en-US" altLang="es-ES_tradnl" sz="2000"/>
          </a:p>
          <a:p>
            <a:endParaRPr lang="en-US" altLang="es-ES_tradnl" sz="2000"/>
          </a:p>
          <a:p>
            <a:endParaRPr lang="en-US" altLang="es-ES_tradnl" sz="2000"/>
          </a:p>
          <a:p>
            <a:pPr>
              <a:buFont typeface="Arial" charset="0"/>
              <a:buNone/>
            </a:pPr>
            <a:r>
              <a:rPr lang="en-US" altLang="es-ES_tradnl" sz="2000"/>
              <a:t>• S</a:t>
            </a:r>
            <a:r>
              <a:rPr lang="pt-PT" altLang="es-ES_tradnl" sz="2000"/>
              <a:t>uficiência</a:t>
            </a:r>
            <a:r>
              <a:rPr lang="en-US" altLang="es-ES_tradnl" sz="2000"/>
              <a:t> </a:t>
            </a:r>
          </a:p>
          <a:p>
            <a:pPr>
              <a:buFont typeface="Arial" charset="0"/>
              <a:buNone/>
            </a:pPr>
            <a:endParaRPr lang="en-US" altLang="es-ES_tradnl" sz="2000"/>
          </a:p>
          <a:p>
            <a:pPr>
              <a:buFont typeface="Arial" charset="0"/>
              <a:buNone/>
            </a:pPr>
            <a:r>
              <a:rPr lang="en-US" altLang="es-ES_tradnl" sz="2000"/>
              <a:t>• Equitativo </a:t>
            </a:r>
          </a:p>
          <a:p>
            <a:pPr>
              <a:buFont typeface="Arial" charset="0"/>
              <a:buNone/>
            </a:pPr>
            <a:endParaRPr lang="en-US" altLang="es-ES_tradnl" sz="2000"/>
          </a:p>
          <a:p>
            <a:endParaRPr lang="en-US" altLang="es-ES_tradnl" sz="2000"/>
          </a:p>
          <a:p>
            <a:endParaRPr lang="en-US" altLang="es-ES_tradnl" sz="2000"/>
          </a:p>
          <a:p>
            <a:endParaRPr lang="en-US" altLang="es-ES_tradnl" sz="200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3316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1538" y="87313"/>
            <a:ext cx="8053387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70C0"/>
                </a:solidFill>
              </a:rPr>
              <a:t>Baixo Desempenho do Imposto sobre a Propriedade Imobiliária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175" y="1085850"/>
            <a:ext cx="6443663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4340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1538" y="87313"/>
            <a:ext cx="8053387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70C0"/>
                </a:solidFill>
              </a:rPr>
              <a:t>Baixo Desempenho do Imposto sobre a Propriedade Imobiliária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6025" y="1058863"/>
            <a:ext cx="6145213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5364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1538" y="87313"/>
            <a:ext cx="80533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70C0"/>
                </a:solidFill>
              </a:rPr>
              <a:t>Poucos Países Aumentaram a Arrecadação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946150"/>
            <a:ext cx="648017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6388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1538" y="87313"/>
            <a:ext cx="80533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70C0"/>
                </a:solidFill>
              </a:rPr>
              <a:t>Um papel cada vez mais Secundário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" y="922338"/>
            <a:ext cx="6702425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7412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955675"/>
            <a:ext cx="64928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457200" y="4594225"/>
            <a:ext cx="3127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000"/>
              <a:t>Fonte: Afonso e Cialdini, 2014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457200" y="306388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3200" b="1" dirty="0" smtClean="0">
                <a:solidFill>
                  <a:srgbClr val="0070C0"/>
                </a:solidFill>
                <a:cs typeface="Arial" charset="0"/>
              </a:rPr>
              <a:t>Particularmente no Brasil...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8436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1538" y="87313"/>
            <a:ext cx="8053387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70C0"/>
                </a:solidFill>
              </a:rPr>
              <a:t>... Mas ainda importantes para o Financiamento dos Governos Subnacionais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1092200"/>
            <a:ext cx="6599237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9460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1538" y="87313"/>
            <a:ext cx="80533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70C0"/>
                </a:solidFill>
              </a:rPr>
              <a:t>Grande Heterogeneidade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475" y="1055688"/>
            <a:ext cx="6015038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20484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33413" y="1677988"/>
            <a:ext cx="80533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s-ES_tradnl" sz="3200" b="1">
                <a:solidFill>
                  <a:srgbClr val="0070C0"/>
                </a:solidFill>
              </a:rPr>
              <a:t>Explicando o Desempenho do Imposto sobre a Propriedade Imobiliária </a:t>
            </a:r>
            <a:endParaRPr lang="en-US" altLang="es-ES_tradnl" sz="32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SLIDE PPT 16-9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15875"/>
            <a:ext cx="4313238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438650" y="34925"/>
            <a:ext cx="4506913" cy="5970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Imposto predial América Latina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Determinantes </a:t>
            </a:r>
            <a:r>
              <a:rPr lang="pt-BR" dirty="0"/>
              <a:t>do Desempenho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Economia política da aplicação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Potencial</a:t>
            </a:r>
            <a:r>
              <a:rPr lang="en-US" dirty="0"/>
              <a:t> de </a:t>
            </a:r>
            <a:r>
              <a:rPr lang="en-US" dirty="0" err="1"/>
              <a:t>receita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Recomendacões</a:t>
            </a:r>
            <a:r>
              <a:rPr lang="en-US" dirty="0"/>
              <a:t> de </a:t>
            </a:r>
            <a:r>
              <a:rPr lang="en-US" dirty="0" err="1"/>
              <a:t>politica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Casos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Argentina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Brasil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Colômbia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Costa Rica </a:t>
            </a:r>
          </a:p>
          <a:p>
            <a:pPr>
              <a:defRPr/>
            </a:pPr>
            <a:endParaRPr lang="pt-BR" sz="1000" dirty="0"/>
          </a:p>
          <a:p>
            <a:pPr>
              <a:defRPr/>
            </a:pPr>
            <a:endParaRPr lang="pt-BR" sz="1000" dirty="0"/>
          </a:p>
          <a:p>
            <a:pPr>
              <a:defRPr/>
            </a:pPr>
            <a:r>
              <a:rPr lang="pt-BR" sz="1000" dirty="0"/>
              <a:t>Download </a:t>
            </a:r>
            <a:r>
              <a:rPr lang="pt-BR" sz="1000" dirty="0"/>
              <a:t>da Versão em Espanhol : </a:t>
            </a:r>
          </a:p>
          <a:p>
            <a:pPr>
              <a:defRPr/>
            </a:pPr>
            <a:r>
              <a:rPr lang="pt-BR" sz="1000" dirty="0">
                <a:hlinkClick r:id="rId4"/>
              </a:rPr>
              <a:t>https://publications.iadb.org/handle/113%2019/6720?locale-attribute=es</a:t>
            </a:r>
            <a:endParaRPr lang="pt-BR" sz="1000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21508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1538" y="87313"/>
            <a:ext cx="80533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70C0"/>
                </a:solidFill>
              </a:rPr>
              <a:t>Fatores Estruturais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1062038" y="1114425"/>
            <a:ext cx="5695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s-ES_tradnl" sz="2400"/>
              <a:t>• Renda </a:t>
            </a:r>
          </a:p>
          <a:p>
            <a:endParaRPr lang="en-US" altLang="es-ES_tradnl" sz="2400"/>
          </a:p>
          <a:p>
            <a:r>
              <a:rPr lang="en-US" altLang="es-ES_tradnl" sz="2400"/>
              <a:t>• População</a:t>
            </a:r>
          </a:p>
          <a:p>
            <a:r>
              <a:rPr lang="en-US" altLang="es-ES_tradnl" sz="2400"/>
              <a:t> </a:t>
            </a:r>
          </a:p>
          <a:p>
            <a:r>
              <a:rPr lang="en-US" altLang="es-ES_tradnl" sz="2400"/>
              <a:t>• Localização</a:t>
            </a:r>
          </a:p>
          <a:p>
            <a:r>
              <a:rPr lang="en-US" altLang="es-ES_tradnl" sz="2400"/>
              <a:t> </a:t>
            </a:r>
          </a:p>
          <a:p>
            <a:r>
              <a:rPr lang="en-US" altLang="es-ES_tradnl" sz="2400"/>
              <a:t>• Atividades econ</a:t>
            </a:r>
            <a:r>
              <a:rPr lang="pt-PT" altLang="es-ES_tradnl" sz="2400"/>
              <a:t>ô</a:t>
            </a:r>
            <a:r>
              <a:rPr lang="en-US" altLang="es-ES_tradnl" sz="2400"/>
              <a:t>micas (Turismo)</a:t>
            </a:r>
          </a:p>
          <a:p>
            <a:r>
              <a:rPr lang="en-US" altLang="es-ES_tradnl" sz="2400"/>
              <a:t> 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22532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1538" y="87313"/>
            <a:ext cx="80533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70C0"/>
                </a:solidFill>
              </a:rPr>
              <a:t>Estruturas</a:t>
            </a:r>
            <a:r>
              <a:rPr lang="en-US" sz="3200" b="1" dirty="0">
                <a:solidFill>
                  <a:srgbClr val="0070C0"/>
                </a:solidFill>
              </a:rPr>
              <a:t> de </a:t>
            </a:r>
            <a:r>
              <a:rPr lang="en-US" sz="3200" b="1" dirty="0" err="1">
                <a:solidFill>
                  <a:srgbClr val="0070C0"/>
                </a:solidFill>
              </a:rPr>
              <a:t>Descentralização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Deficientes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996950" y="831850"/>
            <a:ext cx="741521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s-ES_tradnl"/>
          </a:p>
          <a:p>
            <a:pPr>
              <a:spcAft>
                <a:spcPts val="600"/>
              </a:spcAft>
            </a:pPr>
            <a:r>
              <a:rPr lang="en-US" altLang="es-ES_tradnl" sz="2000"/>
              <a:t>• Tributos Locais 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altLang="es-ES_tradnl" sz="1400"/>
              <a:t>– Maior Aceitação</a:t>
            </a:r>
          </a:p>
          <a:p>
            <a:pPr>
              <a:spcAft>
                <a:spcPts val="600"/>
              </a:spcAft>
            </a:pPr>
            <a:r>
              <a:rPr lang="en-US" altLang="es-ES_tradnl"/>
              <a:t> </a:t>
            </a:r>
          </a:p>
          <a:p>
            <a:pPr>
              <a:spcAft>
                <a:spcPts val="600"/>
              </a:spcAft>
            </a:pPr>
            <a:r>
              <a:rPr lang="en-US" altLang="es-ES_tradnl" sz="2000"/>
              <a:t>• Tributos Nacionais 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altLang="es-ES_tradnl" sz="1400"/>
              <a:t>– Dupla tributação (percepcão)</a:t>
            </a:r>
            <a:r>
              <a:rPr lang="en-US" altLang="es-ES_tradnl"/>
              <a:t> </a:t>
            </a:r>
          </a:p>
          <a:p>
            <a:pPr>
              <a:spcAft>
                <a:spcPts val="600"/>
              </a:spcAft>
            </a:pPr>
            <a:endParaRPr lang="en-US" altLang="es-ES_tradnl"/>
          </a:p>
          <a:p>
            <a:pPr>
              <a:spcAft>
                <a:spcPts val="600"/>
              </a:spcAft>
            </a:pPr>
            <a:r>
              <a:rPr lang="en-US" altLang="es-ES_tradnl" sz="2000"/>
              <a:t>• Transferências 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altLang="es-ES_tradnl" sz="1400"/>
              <a:t>– “Preguiça” fiscal 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altLang="es-ES_tradnl" sz="1400"/>
              <a:t>– Avaliações pouco frequentes</a:t>
            </a:r>
          </a:p>
          <a:p>
            <a:endParaRPr lang="en-US" altLang="es-ES_tradnl"/>
          </a:p>
          <a:p>
            <a:pPr>
              <a:spcAft>
                <a:spcPts val="600"/>
              </a:spcAft>
            </a:pPr>
            <a:r>
              <a:rPr lang="en-US" altLang="es-ES_tradnl" sz="2000"/>
              <a:t>• Maior Endividamento 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altLang="es-ES_tradnl" sz="1400"/>
              <a:t> 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23556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3175" y="87313"/>
            <a:ext cx="9021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s-ES_tradnl" sz="3200" b="1">
                <a:solidFill>
                  <a:srgbClr val="0070C0"/>
                </a:solidFill>
              </a:rPr>
              <a:t>Os Suspeitos de Sempre: Desafios Administrativos</a:t>
            </a:r>
            <a:endParaRPr lang="en-US" altLang="es-ES_tradnl" sz="3200" b="1">
              <a:solidFill>
                <a:srgbClr val="0070C0"/>
              </a:solidFill>
            </a:endParaRPr>
          </a:p>
        </p:txBody>
      </p:sp>
      <p:sp>
        <p:nvSpPr>
          <p:cNvPr id="23558" name="Rectangle 1"/>
          <p:cNvSpPr>
            <a:spLocks noChangeArrowheads="1"/>
          </p:cNvSpPr>
          <p:nvPr/>
        </p:nvSpPr>
        <p:spPr bwMode="auto">
          <a:xfrm>
            <a:off x="804863" y="882650"/>
            <a:ext cx="7881937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s-ES_tradnl" sz="2000"/>
              <a:t>• Atualização Cadastral</a:t>
            </a:r>
          </a:p>
          <a:p>
            <a:pPr>
              <a:spcAft>
                <a:spcPts val="600"/>
              </a:spcAft>
            </a:pPr>
            <a:endParaRPr lang="en-US" altLang="es-ES_tradnl" sz="2000"/>
          </a:p>
          <a:p>
            <a:pPr>
              <a:spcAft>
                <a:spcPts val="600"/>
              </a:spcAft>
            </a:pPr>
            <a:r>
              <a:rPr lang="pt-BR" altLang="es-ES_tradnl" sz="2000"/>
              <a:t>• Cadastro, administração tributária e registro de imóveis descoordenados </a:t>
            </a:r>
          </a:p>
          <a:p>
            <a:pPr>
              <a:spcAft>
                <a:spcPts val="600"/>
              </a:spcAft>
            </a:pPr>
            <a:endParaRPr lang="pt-BR" altLang="es-ES_tradnl" sz="2000"/>
          </a:p>
          <a:p>
            <a:pPr>
              <a:spcAft>
                <a:spcPts val="600"/>
              </a:spcAft>
            </a:pPr>
            <a:r>
              <a:rPr lang="pt-BR" altLang="es-ES_tradnl" sz="2000"/>
              <a:t>• Pessoal insuficente e pouco qualificado </a:t>
            </a:r>
          </a:p>
          <a:p>
            <a:pPr>
              <a:spcAft>
                <a:spcPts val="600"/>
              </a:spcAft>
            </a:pPr>
            <a:endParaRPr lang="pt-BR" altLang="es-ES_tradnl" sz="2000"/>
          </a:p>
          <a:p>
            <a:pPr>
              <a:spcAft>
                <a:spcPts val="600"/>
              </a:spcAft>
            </a:pPr>
            <a:r>
              <a:rPr lang="en-US" altLang="es-ES_tradnl" sz="2000"/>
              <a:t>• Tecnologia obsoleta </a:t>
            </a:r>
          </a:p>
          <a:p>
            <a:pPr>
              <a:spcAft>
                <a:spcPts val="600"/>
              </a:spcAft>
            </a:pPr>
            <a:endParaRPr lang="en-US" altLang="es-ES_tradnl" sz="2000"/>
          </a:p>
          <a:p>
            <a:pPr>
              <a:spcAft>
                <a:spcPts val="600"/>
              </a:spcAft>
            </a:pPr>
            <a:r>
              <a:rPr lang="en-US" altLang="es-ES_tradnl" sz="2000"/>
              <a:t>• Programas de educac</a:t>
            </a:r>
            <a:r>
              <a:rPr lang="pt-BR" altLang="es-ES_tradnl" sz="2000"/>
              <a:t>ã</a:t>
            </a:r>
            <a:r>
              <a:rPr lang="en-US" altLang="es-ES_tradnl" sz="2000"/>
              <a:t>o fiscal inexistentes </a:t>
            </a:r>
          </a:p>
          <a:p>
            <a:pPr>
              <a:spcAft>
                <a:spcPts val="600"/>
              </a:spcAft>
            </a:pPr>
            <a:endParaRPr lang="en-US" altLang="es-ES_tradnl" sz="2000"/>
          </a:p>
          <a:p>
            <a:pPr>
              <a:spcAft>
                <a:spcPts val="600"/>
              </a:spcAft>
            </a:pPr>
            <a:r>
              <a:rPr lang="en-US" altLang="es-ES_tradnl" sz="2000"/>
              <a:t>• Sanções ineficazes 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24580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3175" y="361950"/>
            <a:ext cx="9140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s-ES_tradnl" sz="3200" b="1">
                <a:solidFill>
                  <a:srgbClr val="0070C0"/>
                </a:solidFill>
              </a:rPr>
              <a:t>Os Suspeitos de Sempre: Desafios Administrativos</a:t>
            </a:r>
            <a:endParaRPr lang="en-US" altLang="es-ES_tradnl" sz="3200" b="1">
              <a:solidFill>
                <a:srgbClr val="0070C0"/>
              </a:solidFill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863" y="1476375"/>
            <a:ext cx="6500812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82700" y="4564063"/>
            <a:ext cx="51355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s-ES_tradnl" sz="800" i="1" dirty="0" smtClean="0">
                <a:latin typeface="+mj-lt"/>
                <a:cs typeface="Times New Roman" pitchFamily="18" charset="0"/>
              </a:rPr>
              <a:t>Source</a:t>
            </a:r>
            <a:r>
              <a:rPr lang="en-US" altLang="es-ES_tradnl" sz="800" dirty="0" smtClean="0">
                <a:latin typeface="+mj-lt"/>
                <a:cs typeface="Times New Roman" pitchFamily="18" charset="0"/>
              </a:rPr>
              <a:t>: Diaz </a:t>
            </a:r>
            <a:r>
              <a:rPr lang="en-US" altLang="es-ES_tradnl" sz="800" dirty="0" err="1" smtClean="0">
                <a:latin typeface="+mj-lt"/>
                <a:cs typeface="Times New Roman" pitchFamily="18" charset="0"/>
              </a:rPr>
              <a:t>Frers</a:t>
            </a:r>
            <a:r>
              <a:rPr lang="en-US" altLang="es-ES_tradnl" sz="800" dirty="0" smtClean="0">
                <a:latin typeface="+mj-lt"/>
                <a:cs typeface="Times New Roman" pitchFamily="18" charset="0"/>
              </a:rPr>
              <a:t> and Castro (2014) based on  Alvarez de Lopez (2004)</a:t>
            </a:r>
          </a:p>
          <a:p>
            <a:pPr eaLnBrk="1" hangingPunct="1">
              <a:defRPr/>
            </a:pPr>
            <a:r>
              <a:rPr lang="en-US" altLang="es-ES_tradnl" sz="800" i="1" dirty="0" smtClean="0">
                <a:latin typeface="+mj-lt"/>
                <a:cs typeface="Times New Roman" pitchFamily="18" charset="0"/>
              </a:rPr>
              <a:t>Note</a:t>
            </a:r>
            <a:r>
              <a:rPr lang="en-US" altLang="es-ES_tradnl" sz="800" dirty="0" smtClean="0">
                <a:latin typeface="+mj-lt"/>
                <a:cs typeface="Times New Roman" pitchFamily="18" charset="0"/>
              </a:rPr>
              <a:t>: Millions of Argentine Pesos</a:t>
            </a:r>
            <a:r>
              <a:rPr lang="en-US" altLang="es-ES_tradnl" sz="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25604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1538" y="87313"/>
            <a:ext cx="80533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70C0"/>
                </a:solidFill>
              </a:rPr>
              <a:t>É a Política!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1042988" y="1155700"/>
            <a:ext cx="684053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s-ES_tradnl" sz="2000"/>
              <a:t>• V</a:t>
            </a:r>
            <a:r>
              <a:rPr lang="pt-PT" altLang="es-ES_tradnl" sz="2000"/>
              <a:t>isível—resistencia </a:t>
            </a:r>
            <a:r>
              <a:rPr lang="en-US" altLang="es-ES_tradnl" sz="2000"/>
              <a:t> </a:t>
            </a:r>
          </a:p>
          <a:p>
            <a:endParaRPr lang="en-US" altLang="es-ES_tradnl" sz="2000"/>
          </a:p>
          <a:p>
            <a:r>
              <a:rPr lang="en-US" altLang="es-ES_tradnl" sz="2000"/>
              <a:t>• Problema de liquidez—injusto </a:t>
            </a:r>
          </a:p>
          <a:p>
            <a:endParaRPr lang="en-US" altLang="es-ES_tradnl" sz="2000"/>
          </a:p>
          <a:p>
            <a:pPr>
              <a:buFont typeface="Arial" charset="0"/>
              <a:buNone/>
            </a:pPr>
            <a:r>
              <a:rPr lang="en-US" altLang="es-ES_tradnl" sz="2000"/>
              <a:t>• Percebido como regressivo</a:t>
            </a:r>
          </a:p>
          <a:p>
            <a:pPr>
              <a:buFont typeface="Arial" charset="0"/>
              <a:buNone/>
            </a:pPr>
            <a:endParaRPr lang="en-US" altLang="es-ES_tradnl" sz="2000"/>
          </a:p>
          <a:p>
            <a:pPr>
              <a:buFont typeface="Arial" charset="0"/>
              <a:buNone/>
            </a:pPr>
            <a:r>
              <a:rPr lang="en-US" altLang="es-ES_tradnl" sz="2000"/>
              <a:t>• Presuntivo—arbitrario  </a:t>
            </a:r>
          </a:p>
          <a:p>
            <a:pPr>
              <a:buFont typeface="Arial" charset="0"/>
              <a:buNone/>
            </a:pPr>
            <a:endParaRPr lang="en-US" altLang="es-ES_tradnl" sz="2000"/>
          </a:p>
          <a:p>
            <a:pPr>
              <a:buFont typeface="Arial" charset="0"/>
              <a:buNone/>
            </a:pPr>
            <a:r>
              <a:rPr lang="en-US" altLang="es-ES_tradnl" sz="2000"/>
              <a:t>• Inel</a:t>
            </a:r>
            <a:r>
              <a:rPr lang="pt-BR" altLang="es-ES_tradnl" sz="2000"/>
              <a:t>á</a:t>
            </a:r>
            <a:r>
              <a:rPr lang="en-US" altLang="es-ES_tradnl" sz="2000"/>
              <a:t>stico—insuficente </a:t>
            </a:r>
          </a:p>
          <a:p>
            <a:endParaRPr lang="en-US" altLang="es-ES_tradnl" sz="200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26628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1538" y="87313"/>
            <a:ext cx="80533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70C0"/>
                </a:solidFill>
              </a:rPr>
              <a:t>É a Política!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695325" y="171450"/>
            <a:ext cx="763428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s-ES_tradnl"/>
          </a:p>
          <a:p>
            <a:endParaRPr lang="en-US" altLang="es-ES_tradnl"/>
          </a:p>
          <a:p>
            <a:r>
              <a:rPr lang="en-US" altLang="es-ES_tradnl" sz="2000"/>
              <a:t>• Impopularidade (</a:t>
            </a:r>
            <a:r>
              <a:rPr lang="en-US" altLang="es-ES_tradnl" sz="2000" u="sng"/>
              <a:t>imposto todo mundo adora odiar</a:t>
            </a:r>
            <a:r>
              <a:rPr lang="en-US" altLang="es-ES_tradnl" sz="2000"/>
              <a:t>—Rosengard 2013)</a:t>
            </a:r>
          </a:p>
          <a:p>
            <a:pPr marL="742950" lvl="1" indent="-285750"/>
            <a:endParaRPr lang="pt-BR" altLang="es-ES_tradnl" sz="1400"/>
          </a:p>
          <a:p>
            <a:pPr marL="742950" lvl="1" indent="-285750"/>
            <a:r>
              <a:rPr lang="pt-BR" altLang="es-ES_tradnl" sz="1400"/>
              <a:t>– Baixas alíquotas (i.e. 6x1.000 em Colômbia) </a:t>
            </a:r>
          </a:p>
          <a:p>
            <a:pPr marL="742950" lvl="1" indent="-285750"/>
            <a:r>
              <a:rPr lang="pt-BR" altLang="es-ES_tradnl" sz="1400"/>
              <a:t>– Avaliações pouco frequentes: Desde 1991, 1998 &amp; 2006 em PA, SA and SP </a:t>
            </a:r>
          </a:p>
          <a:p>
            <a:pPr marL="742950" lvl="1" indent="-285750"/>
            <a:r>
              <a:rPr lang="pt-BR" altLang="es-ES_tradnl" sz="1400"/>
              <a:t>– Subavaliação (50% valor da terra &amp; 80% benfeitorias em Córdoba, ARG) </a:t>
            </a:r>
          </a:p>
          <a:p>
            <a:pPr marL="742950" lvl="1" indent="-285750"/>
            <a:r>
              <a:rPr lang="pt-BR" altLang="es-ES_tradnl" sz="1400"/>
              <a:t>– Grandes isenções (i.e. 17 - 50% do total dos imóveis em cidades BRA selecionadas) </a:t>
            </a:r>
          </a:p>
          <a:p>
            <a:pPr marL="742950" lvl="1" indent="-285750"/>
            <a:r>
              <a:rPr lang="en-US" altLang="es-ES_tradnl" sz="1400"/>
              <a:t>– Anistias frequentes </a:t>
            </a:r>
          </a:p>
          <a:p>
            <a:endParaRPr lang="en-US" altLang="es-ES_tradnl"/>
          </a:p>
          <a:p>
            <a:pPr>
              <a:buFont typeface="Arial" charset="0"/>
              <a:buNone/>
            </a:pPr>
            <a:r>
              <a:rPr lang="en-US" altLang="es-ES_tradnl" sz="2000"/>
              <a:t>• Anos eleitorais  </a:t>
            </a:r>
          </a:p>
          <a:p>
            <a:endParaRPr lang="en-US" altLang="es-ES_tradnl" sz="2000"/>
          </a:p>
          <a:p>
            <a:r>
              <a:rPr lang="en-US" altLang="es-ES_tradnl" sz="2000"/>
              <a:t>• Executivo vs. Legislativo = Impasse </a:t>
            </a:r>
          </a:p>
          <a:p>
            <a:endParaRPr lang="pt-BR" altLang="es-ES_tradnl" sz="2000"/>
          </a:p>
          <a:p>
            <a:r>
              <a:rPr lang="pt-BR" altLang="es-ES_tradnl" sz="2000"/>
              <a:t>• Benefícios difusos , custos concentrados — Grupos de interesse </a:t>
            </a:r>
          </a:p>
          <a:p>
            <a:endParaRPr lang="pt-BR" altLang="es-ES_tradnl" sz="2000"/>
          </a:p>
          <a:p>
            <a:r>
              <a:rPr lang="pt-BR" altLang="es-ES_tradnl" sz="2000"/>
              <a:t>• Percepção cidadã: Gastos de má qualidade e corrupção 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27652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871538" y="87313"/>
            <a:ext cx="80533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s-ES_tradnl" sz="3200" b="1">
                <a:solidFill>
                  <a:srgbClr val="0070C0"/>
                </a:solidFill>
              </a:rPr>
              <a:t>Estimando a Receita Potencial do Imposto sobre a Propriedade Imobiliária</a:t>
            </a:r>
            <a:endParaRPr lang="en-US" altLang="es-ES_tradnl" sz="3200" b="1">
              <a:solidFill>
                <a:srgbClr val="0070C0"/>
              </a:solidFill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1058863"/>
            <a:ext cx="6249987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28676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87313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871538" y="87313"/>
            <a:ext cx="80533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s-ES_tradnl" sz="3200" b="1">
                <a:solidFill>
                  <a:srgbClr val="0070C0"/>
                </a:solidFill>
              </a:rPr>
              <a:t>Estimando a Receita Potencial do Imposto sobre a Propriedade Imobiliária</a:t>
            </a:r>
            <a:endParaRPr lang="en-US" altLang="es-ES_tradnl" sz="3200" b="1">
              <a:solidFill>
                <a:srgbClr val="0070C0"/>
              </a:solidFill>
            </a:endParaRPr>
          </a:p>
        </p:txBody>
      </p:sp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871538" y="1125538"/>
            <a:ext cx="72882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s-ES_tradnl" sz="2000"/>
          </a:p>
          <a:p>
            <a:r>
              <a:rPr lang="en-US" altLang="es-ES_tradnl" sz="2000"/>
              <a:t>• Universalidade base tributaria </a:t>
            </a:r>
          </a:p>
          <a:p>
            <a:endParaRPr lang="en-US" altLang="es-ES_tradnl" sz="2000"/>
          </a:p>
          <a:p>
            <a:pPr>
              <a:buFont typeface="Arial" charset="0"/>
              <a:buNone/>
            </a:pPr>
            <a:r>
              <a:rPr lang="en-US" altLang="es-ES_tradnl" sz="2000"/>
              <a:t>• </a:t>
            </a:r>
            <a:r>
              <a:rPr lang="pt-PT" altLang="es-ES_tradnl" sz="2000"/>
              <a:t>Frequentes atualizações cadastrais</a:t>
            </a:r>
          </a:p>
          <a:p>
            <a:pPr>
              <a:buFont typeface="Arial" charset="0"/>
              <a:buNone/>
            </a:pPr>
            <a:endParaRPr lang="en-US" altLang="es-ES_tradnl" sz="2000"/>
          </a:p>
          <a:p>
            <a:pPr>
              <a:buFont typeface="Arial" charset="0"/>
              <a:buNone/>
            </a:pPr>
            <a:r>
              <a:rPr lang="en-US" altLang="es-ES_tradnl" sz="2000"/>
              <a:t>• Valores de mercado </a:t>
            </a:r>
          </a:p>
          <a:p>
            <a:pPr>
              <a:buFont typeface="Arial" charset="0"/>
              <a:buNone/>
            </a:pPr>
            <a:endParaRPr lang="en-US" altLang="es-ES_tradnl" sz="2000"/>
          </a:p>
          <a:p>
            <a:pPr>
              <a:buFont typeface="Arial" charset="0"/>
              <a:buNone/>
            </a:pPr>
            <a:r>
              <a:rPr lang="en-US" altLang="es-ES_tradnl" sz="2000"/>
              <a:t>• Taxas mais elevadas</a:t>
            </a:r>
          </a:p>
          <a:p>
            <a:pPr>
              <a:buFont typeface="Arial" charset="0"/>
              <a:buNone/>
            </a:pPr>
            <a:endParaRPr lang="en-US" altLang="es-ES_tradnl" sz="2000"/>
          </a:p>
          <a:p>
            <a:r>
              <a:rPr lang="en-US" altLang="es-ES_tradnl" sz="2000"/>
              <a:t>• Arrecadac</a:t>
            </a:r>
            <a:r>
              <a:rPr lang="pt-BR" altLang="es-ES_tradnl" sz="2000"/>
              <a:t>ã</a:t>
            </a:r>
            <a:r>
              <a:rPr lang="en-US" altLang="es-ES_tradnl" sz="2000"/>
              <a:t>o eficiente e maior </a:t>
            </a:r>
            <a:r>
              <a:rPr lang="pt-PT" altLang="es-ES_tradnl" sz="2000"/>
              <a:t>cumprimento das obrigações fiscais</a:t>
            </a:r>
            <a:r>
              <a:rPr lang="en-US" altLang="es-ES_tradnl" sz="2000"/>
              <a:t> </a:t>
            </a:r>
          </a:p>
          <a:p>
            <a:endParaRPr lang="en-US" altLang="es-ES_tradnl" sz="2000"/>
          </a:p>
          <a:p>
            <a:endParaRPr lang="pt-BR" altLang="es-ES_tradnl" sz="2000"/>
          </a:p>
        </p:txBody>
      </p:sp>
    </p:spTree>
  </p:cSld>
  <p:clrMapOvr>
    <a:masterClrMapping/>
  </p:clrMapOvr>
  <p:transition advClick="0" advTm="2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29700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871538" y="87313"/>
            <a:ext cx="8053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es-ES_tradnl" sz="3200" b="1">
                <a:solidFill>
                  <a:srgbClr val="0070C0"/>
                </a:solidFill>
              </a:rPr>
              <a:t>Potencial Substancial no Brasil: 140 – 170%</a:t>
            </a:r>
            <a:endParaRPr lang="en-US" altLang="es-ES_tradnl" sz="3200" b="1">
              <a:solidFill>
                <a:srgbClr val="0070C0"/>
              </a:solidFill>
            </a:endParaRP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" y="1236663"/>
            <a:ext cx="783431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30724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871538" y="87313"/>
            <a:ext cx="8053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es-ES_tradnl" sz="3200" b="1">
                <a:solidFill>
                  <a:srgbClr val="0070C0"/>
                </a:solidFill>
              </a:rPr>
              <a:t>Grande Oportunidade na Colômbia: 160%</a:t>
            </a:r>
            <a:endParaRPr lang="en-US" altLang="es-ES_tradnl" sz="3200" b="1">
              <a:solidFill>
                <a:srgbClr val="0070C0"/>
              </a:solidFill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050" y="741363"/>
            <a:ext cx="677545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4100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1538" y="206375"/>
            <a:ext cx="80533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70C0"/>
                </a:solidFill>
              </a:rPr>
              <a:t>Mensagens Principais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898525" y="1279525"/>
            <a:ext cx="72675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s-ES_tradnl" sz="2200" dirty="0" err="1" smtClean="0"/>
              <a:t>Pedra</a:t>
            </a:r>
            <a:r>
              <a:rPr lang="en-US" altLang="es-ES_tradnl" sz="2200" dirty="0" smtClean="0"/>
              <a:t> angular da </a:t>
            </a:r>
            <a:r>
              <a:rPr lang="en-US" altLang="es-ES_tradnl" sz="2200" dirty="0" err="1" smtClean="0"/>
              <a:t>descentralizac</a:t>
            </a:r>
            <a:r>
              <a:rPr lang="en-US" altLang="es-ES_tradnl" sz="2000" dirty="0" err="1" smtClean="0"/>
              <a:t>ão</a:t>
            </a:r>
            <a:r>
              <a:rPr lang="en-US" altLang="es-ES_tradnl" sz="2200" dirty="0" smtClean="0"/>
              <a:t> e da </a:t>
            </a:r>
            <a:r>
              <a:rPr lang="en-US" altLang="es-ES_tradnl" sz="2200" dirty="0" err="1" smtClean="0"/>
              <a:t>autonomia</a:t>
            </a:r>
            <a:r>
              <a:rPr lang="en-US" altLang="es-ES_tradnl" sz="2200" dirty="0" smtClean="0"/>
              <a:t> local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es-ES_tradnl" sz="2200" dirty="0" smtClean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s-ES_tradnl" sz="2200" dirty="0" err="1" smtClean="0"/>
              <a:t>Potencial</a:t>
            </a:r>
            <a:r>
              <a:rPr lang="en-US" altLang="es-ES_tradnl" sz="2200" dirty="0" smtClean="0"/>
              <a:t> de </a:t>
            </a:r>
            <a:r>
              <a:rPr lang="en-US" altLang="es-ES_tradnl" sz="2200" dirty="0" err="1" smtClean="0"/>
              <a:t>receita</a:t>
            </a:r>
            <a:r>
              <a:rPr lang="en-US" altLang="es-ES_tradnl" sz="2200" dirty="0" smtClean="0"/>
              <a:t> </a:t>
            </a:r>
            <a:r>
              <a:rPr lang="en-US" altLang="es-ES_tradnl" sz="2200" dirty="0" err="1" smtClean="0"/>
              <a:t>grande</a:t>
            </a:r>
            <a:endParaRPr lang="en-US" altLang="es-ES_tradnl" sz="2200" dirty="0" smtClean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es-ES_tradnl" sz="2200" dirty="0" smtClean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s-ES_tradnl" sz="2200" dirty="0" smtClean="0"/>
              <a:t>A </a:t>
            </a:r>
            <a:r>
              <a:rPr lang="en-US" altLang="es-ES_tradnl" sz="2200" dirty="0" err="1" smtClean="0"/>
              <a:t>reforma</a:t>
            </a:r>
            <a:r>
              <a:rPr lang="en-US" altLang="es-ES_tradnl" sz="2200" dirty="0" smtClean="0"/>
              <a:t> do </a:t>
            </a:r>
            <a:r>
              <a:rPr lang="en-US" altLang="es-ES_tradnl" sz="2200" dirty="0" err="1" smtClean="0"/>
              <a:t>imposto</a:t>
            </a:r>
            <a:r>
              <a:rPr lang="en-US" altLang="es-ES_tradnl" sz="2200" dirty="0" smtClean="0"/>
              <a:t> e </a:t>
            </a:r>
            <a:r>
              <a:rPr lang="en-US" altLang="es-ES_tradnl" sz="2200" dirty="0" err="1" smtClean="0"/>
              <a:t>possivel</a:t>
            </a:r>
            <a:r>
              <a:rPr lang="en-US" altLang="es-ES_tradnl" sz="2200" dirty="0" smtClean="0"/>
              <a:t>—</a:t>
            </a:r>
            <a:r>
              <a:rPr lang="en-US" altLang="es-ES_tradnl" sz="2200" dirty="0" err="1" smtClean="0"/>
              <a:t>voluntade</a:t>
            </a:r>
            <a:r>
              <a:rPr lang="en-US" altLang="es-ES_tradnl" sz="2200" dirty="0" smtClean="0"/>
              <a:t> </a:t>
            </a:r>
            <a:r>
              <a:rPr lang="en-US" altLang="es-ES_tradnl" sz="2200" dirty="0" err="1" smtClean="0"/>
              <a:t>politica</a:t>
            </a:r>
            <a:r>
              <a:rPr lang="en-US" altLang="es-ES_tradnl" sz="2200" dirty="0" smtClean="0"/>
              <a:t> e </a:t>
            </a:r>
            <a:r>
              <a:rPr lang="pt-PT" sz="2200" dirty="0"/>
              <a:t>aceitação pública</a:t>
            </a:r>
            <a:r>
              <a:rPr lang="en-US" altLang="es-ES_tradnl" sz="2200" dirty="0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s-ES_tradnl" sz="22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s-ES_tradnl" sz="2200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s-ES_tradnl" sz="22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s-ES_tradnl" sz="2200" dirty="0" smtClean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31748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871538" y="87313"/>
            <a:ext cx="8053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s-ES_tradnl" sz="3200" b="1">
                <a:solidFill>
                  <a:srgbClr val="0070C0"/>
                </a:solidFill>
              </a:rPr>
              <a:t>Aumento Modesto na Argentina: 23 – 33%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" y="893763"/>
            <a:ext cx="6583363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32772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871538" y="87313"/>
            <a:ext cx="8053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es-ES_tradnl" sz="3200" b="1">
                <a:solidFill>
                  <a:srgbClr val="0070C0"/>
                </a:solidFill>
              </a:rPr>
              <a:t>Sustentando o Esforço na Costa Rica: 80%</a:t>
            </a:r>
            <a:endParaRPr lang="en-US" altLang="es-ES_tradnl" sz="3200" b="1">
              <a:solidFill>
                <a:srgbClr val="0070C0"/>
              </a:solidFill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613" y="769938"/>
            <a:ext cx="5551487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33796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871538" y="87313"/>
            <a:ext cx="8053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es-ES_tradnl" sz="3200" b="1">
                <a:solidFill>
                  <a:srgbClr val="0070C0"/>
                </a:solidFill>
              </a:rPr>
              <a:t>Sustentando o Esforço na Costa Rica: 80%</a:t>
            </a:r>
            <a:endParaRPr lang="en-US" altLang="es-ES_tradnl" sz="3200" b="1">
              <a:solidFill>
                <a:srgbClr val="0070C0"/>
              </a:solidFill>
            </a:endParaRP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787400"/>
            <a:ext cx="5418138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34820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1538" y="87313"/>
            <a:ext cx="80533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70C0"/>
                </a:solidFill>
              </a:rPr>
              <a:t>Recomendações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2" name="Rectangle 1"/>
          <p:cNvSpPr>
            <a:spLocks noChangeArrowheads="1"/>
          </p:cNvSpPr>
          <p:nvPr/>
        </p:nvSpPr>
        <p:spPr bwMode="auto">
          <a:xfrm>
            <a:off x="593725" y="831850"/>
            <a:ext cx="77454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es-ES_tradnl"/>
              <a:t>Definir política de Imposto sobre a Propriedade diferenciada e assimétrica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es-ES_tradnl"/>
              <a:t>Criar órgãos de receita especializados (cadastro / arrecadacão)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es-ES_tradnl"/>
              <a:t>Criar incentivos em sistemas de transferências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es-ES_tradnl"/>
              <a:t>Integrar agências de cadastro, receita, registro e serviços públicos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es-ES_tradnl"/>
              <a:t>Prover treinamento e tecnologia para aumentar a capacidade local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es-ES_tradnl"/>
              <a:t>Implementar programas de cultura/educação tributária (para residentes e políticos) </a:t>
            </a:r>
          </a:p>
        </p:txBody>
      </p:sp>
    </p:spTree>
  </p:cSld>
  <p:clrMapOvr>
    <a:masterClrMapping/>
  </p:clrMapOvr>
  <p:transition advClick="0" advTm="2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35844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87313"/>
            <a:ext cx="86137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70C0"/>
                </a:solidFill>
              </a:rPr>
              <a:t>Ideais para combater a impopularidade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6" name="Rectangle 1"/>
          <p:cNvSpPr>
            <a:spLocks noChangeArrowheads="1"/>
          </p:cNvSpPr>
          <p:nvPr/>
        </p:nvSpPr>
        <p:spPr bwMode="auto">
          <a:xfrm>
            <a:off x="603250" y="942975"/>
            <a:ext cx="77358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pt-BR" altLang="es-ES_tradnl"/>
              <a:t>Contato com o cidadão—consultar, educar e comunicar </a:t>
            </a:r>
            <a:endParaRPr lang="es-ES_tradnl" altLang="es-ES_tradnl"/>
          </a:p>
          <a:p>
            <a:pPr marL="285750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pt-BR" altLang="es-ES_tradnl"/>
              <a:t>Rigor, consistência e transparência—avaliações de qualidade, frequentes e publicadas (Chile)</a:t>
            </a:r>
            <a:endParaRPr lang="es-ES_tradnl" altLang="es-ES_tradnl"/>
          </a:p>
          <a:p>
            <a:pPr marL="285750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pt-BR" altLang="es-ES_tradnl"/>
              <a:t>Valor venal do imóvel declarado pelo contribuinte (auto-avaluo ou self-assessment) </a:t>
            </a:r>
          </a:p>
          <a:p>
            <a:pPr marL="285750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pt-BR" altLang="es-ES_tradnl"/>
              <a:t>Isolar da esfera política os aspectos técnicos do imposto </a:t>
            </a:r>
            <a:endParaRPr lang="es-ES_tradnl" altLang="es-ES_tradnl"/>
          </a:p>
          <a:p>
            <a:pPr marL="285750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pt-BR" altLang="es-ES_tradnl"/>
              <a:t>Simplificar a estrutura—isenções por taxas inferiores</a:t>
            </a:r>
            <a:endParaRPr lang="es-ES_tradnl" altLang="es-ES_tradnl"/>
          </a:p>
          <a:p>
            <a:pPr marL="285750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pt-BR" altLang="es-ES_tradnl"/>
              <a:t>Diversificar modalidade de pagamento (Irlanda)</a:t>
            </a:r>
            <a:endParaRPr lang="es-ES_tradnl" altLang="es-ES_tradnl"/>
          </a:p>
          <a:p>
            <a:pPr marL="285750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pt-BR" altLang="es-ES_tradnl"/>
              <a:t>Ligação entre a carga tributária e benefícios—reformas pacote (Bogotá 110%)</a:t>
            </a:r>
            <a:endParaRPr lang="es-ES_tradnl" altLang="es-ES_tradnl"/>
          </a:p>
          <a:p>
            <a:pPr marL="285750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pt-BR" altLang="es-ES_tradnl"/>
              <a:t>Reconhecer capacidade de pago—créditos tributários, desagravamento fiscal y adiamentos (EUA). 	</a:t>
            </a:r>
            <a:endParaRPr lang="es-ES_tradnl" altLang="es-ES_tradnl"/>
          </a:p>
        </p:txBody>
      </p:sp>
      <p:sp>
        <p:nvSpPr>
          <p:cNvPr id="35847" name="TextBox 1"/>
          <p:cNvSpPr txBox="1">
            <a:spLocks noChangeArrowheads="1"/>
          </p:cNvSpPr>
          <p:nvPr/>
        </p:nvSpPr>
        <p:spPr bwMode="auto">
          <a:xfrm>
            <a:off x="712788" y="4657725"/>
            <a:ext cx="61642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900"/>
              <a:t>Baseado em Slack and Bird, 2014; Ahmad, Brosio and Poeschl, 2014; Muñoz (forthcoming) </a:t>
            </a:r>
          </a:p>
        </p:txBody>
      </p:sp>
    </p:spTree>
  </p:cSld>
  <p:clrMapOvr>
    <a:masterClrMapping/>
  </p:clrMapOvr>
  <p:transition advClick="0" advTm="2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SLIDE PPT 16-9-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344488" y="2441575"/>
            <a:ext cx="2497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MUITO OBRIGADO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5124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1538" y="87313"/>
            <a:ext cx="80533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70C0"/>
                </a:solidFill>
              </a:rPr>
              <a:t>Os Gastos Públicos Subnacionais Duplicaram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0" y="684213"/>
            <a:ext cx="6648450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6148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87313"/>
            <a:ext cx="86169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70C0"/>
                </a:solidFill>
              </a:rPr>
              <a:t>... Ao Passo que as Receitas Próprias Estagnaram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" y="744538"/>
            <a:ext cx="7781925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7172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613" y="87313"/>
            <a:ext cx="8596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70C0"/>
                </a:solidFill>
              </a:rPr>
              <a:t>Gerando Grandes Desequilíbrios Fiscais Verticais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788988"/>
            <a:ext cx="7305675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2971800" y="4484688"/>
            <a:ext cx="2111375" cy="23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900" b="1"/>
              <a:t>Recursos proprios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5953125" y="4475163"/>
            <a:ext cx="1306513" cy="23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900" b="1"/>
              <a:t>Desequilibrio Vertical 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8196" name="Picture 1" descr="SLIDE PPT 16-9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87313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1538" y="87313"/>
            <a:ext cx="80533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70C0"/>
                </a:solidFill>
              </a:rPr>
              <a:t>e Crescente ...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775" y="725488"/>
            <a:ext cx="7008813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9" name="Object 2"/>
          <p:cNvGraphicFramePr>
            <a:graphicFrameLocks noChangeAspect="1"/>
          </p:cNvGraphicFramePr>
          <p:nvPr/>
        </p:nvGraphicFramePr>
        <p:xfrm>
          <a:off x="695325" y="1060450"/>
          <a:ext cx="7169150" cy="3859213"/>
        </p:xfrm>
        <a:graphic>
          <a:graphicData uri="http://schemas.openxmlformats.org/presentationml/2006/ole">
            <p:oleObj spid="_x0000_s8199" name="Document" r:id="rId5" imgW="5872622" imgH="3185160" progId="Word.Document.12">
              <p:embed/>
            </p:oleObj>
          </a:graphicData>
        </a:graphic>
      </p:graphicFrame>
      <p:sp>
        <p:nvSpPr>
          <p:cNvPr id="4" name="Oval 3"/>
          <p:cNvSpPr/>
          <p:nvPr/>
        </p:nvSpPr>
        <p:spPr>
          <a:xfrm>
            <a:off x="5321300" y="4411663"/>
            <a:ext cx="1363663" cy="3651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9220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75" y="87313"/>
            <a:ext cx="9140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70C0"/>
                </a:solidFill>
              </a:rPr>
              <a:t>Dependência de Transferências Intergovernamentais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" y="763588"/>
            <a:ext cx="6897688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0244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1538" y="87313"/>
            <a:ext cx="80533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70C0"/>
                </a:solidFill>
              </a:rPr>
              <a:t>A Dependência Varia Significativamente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638" y="795338"/>
            <a:ext cx="7504112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6568C9FBB4C94DA1C552133E227C12" ma:contentTypeVersion="1" ma:contentTypeDescription="Crear nuevo documento." ma:contentTypeScope="" ma:versionID="86c4ca5abb6b60f1086e44e76f99e69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BE53735-945F-4549-9429-10FCDFAD55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6AB741-16D2-47F6-A31D-0900722FF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2749ED-CD61-4758-9522-9F08A5EFBD6C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739</Words>
  <Application>Microsoft Office PowerPoint</Application>
  <PresentationFormat>Apresentação na tela (16:9)</PresentationFormat>
  <Paragraphs>177</Paragraphs>
  <Slides>35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Calibri</vt:lpstr>
      <vt:lpstr>Arial</vt:lpstr>
      <vt:lpstr>MS PGothic</vt:lpstr>
      <vt:lpstr>Times New Roman</vt:lpstr>
      <vt:lpstr>Arial Black</vt:lpstr>
      <vt:lpstr>Office Theme</vt:lpstr>
      <vt:lpstr>Microsoft Word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jwt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nialvarez</dc:creator>
  <cp:lastModifiedBy>IrmaBC</cp:lastModifiedBy>
  <cp:revision>68</cp:revision>
  <cp:lastPrinted>2015-11-17T13:37:05Z</cp:lastPrinted>
  <dcterms:created xsi:type="dcterms:W3CDTF">2015-01-06T18:54:59Z</dcterms:created>
  <dcterms:modified xsi:type="dcterms:W3CDTF">2015-12-02T18:03:00Z</dcterms:modified>
</cp:coreProperties>
</file>