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8" r:id="rId6"/>
    <p:sldId id="258" r:id="rId7"/>
    <p:sldId id="276" r:id="rId8"/>
    <p:sldId id="277" r:id="rId9"/>
    <p:sldId id="257" r:id="rId10"/>
    <p:sldId id="267" r:id="rId11"/>
    <p:sldId id="270" r:id="rId12"/>
    <p:sldId id="279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1" r:id="rId21"/>
    <p:sldId id="272" r:id="rId22"/>
    <p:sldId id="263" r:id="rId23"/>
    <p:sldId id="260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55793"/>
    <a:srgbClr val="003399"/>
    <a:srgbClr val="2B65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2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17D0-58E6-4CDA-967C-06C9891BEABF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5DD4-4B01-4CC8-AA62-DAB4E1D27E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27CD-AB9F-487C-8BDB-CF9082A993A4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8A10-3C8C-4FCD-A51E-9BF1B87C76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EB6E-CFE9-4994-A217-033AFDDC9A27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AD9E-2625-42E5-A590-C925EEED54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8786-DF36-48D9-B30A-2E4E845C6EDF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C27-6025-44F3-81B7-0A10BCA904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0D68-8F85-4FD3-85C2-7DE3CC488D80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9213-5C9E-434B-BF51-6CBF17E0E2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4483-121D-416E-8AB8-C197E2ADDAAF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0F5C-5C22-406A-8E9E-B5874DE61E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2306-8A36-4651-A5FE-C6D6F3D2CE79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8E73-D968-42A6-AD61-7D0222F8E8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20AE-4CB7-4692-8780-CD39BDCB8349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68C5-E88C-4E7F-B86E-8984D1313B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650D-1224-413C-8A56-411EF027F458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6C52-0372-4A48-8011-C353D09B28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7A16-994C-43E7-B89F-491355B67264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7C56-CB60-47E5-B1BD-9747AD7F06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AE4F-463C-4C78-9EAD-F99291DB7ED3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8F64-7F4B-46C3-9BE5-F18FB1B24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text styles</a:t>
            </a:r>
          </a:p>
          <a:p>
            <a:pPr lvl="1"/>
            <a:r>
              <a:rPr lang="es-ES_tradnl" altLang="en-US" smtClean="0"/>
              <a:t>Second level</a:t>
            </a:r>
          </a:p>
          <a:p>
            <a:pPr lvl="2"/>
            <a:r>
              <a:rPr lang="es-ES_tradnl" altLang="en-US" smtClean="0"/>
              <a:t>Third level</a:t>
            </a:r>
          </a:p>
          <a:p>
            <a:pPr lvl="3"/>
            <a:r>
              <a:rPr lang="es-ES_tradnl" altLang="en-US" smtClean="0"/>
              <a:t>Fourth level</a:t>
            </a:r>
          </a:p>
          <a:p>
            <a:pPr lvl="4"/>
            <a:r>
              <a:rPr lang="es-ES_tradn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43914-8110-4AF8-9634-FDE429C2EEA5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CA816-CA4F-490C-91CC-9EB12A0625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LIDE PPT 16-9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635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482725" y="1622425"/>
            <a:ext cx="6340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BANCO INTERAMERICANO</a:t>
            </a:r>
          </a:p>
          <a:p>
            <a:pPr algn="ctr"/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DE DESENVOLVIMIENTO</a:t>
            </a:r>
          </a:p>
          <a:p>
            <a:pPr algn="ctr"/>
            <a:endParaRPr lang="en-US" altLang="en-US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altLang="en-US" sz="22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t-BR" altLang="en-US" sz="2800">
                <a:solidFill>
                  <a:schemeClr val="bg1"/>
                </a:solidFill>
                <a:latin typeface="Arial Black" pitchFamily="34" charset="0"/>
              </a:rPr>
              <a:t>Cooperação Federativa e </a:t>
            </a:r>
          </a:p>
          <a:p>
            <a:pPr algn="ctr"/>
            <a:r>
              <a:rPr lang="pt-BR" altLang="en-US" sz="2800">
                <a:solidFill>
                  <a:schemeClr val="bg1"/>
                </a:solidFill>
                <a:latin typeface="Arial Black" pitchFamily="34" charset="0"/>
              </a:rPr>
              <a:t>Modernização da Gestão Fiscal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58750" y="4297363"/>
            <a:ext cx="4960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2000" b="1">
                <a:solidFill>
                  <a:schemeClr val="bg1"/>
                </a:solidFill>
                <a:latin typeface="Arial" charset="0"/>
              </a:rPr>
              <a:t>11a Reunião da Rede PNAFM – 2a Fase</a:t>
            </a:r>
          </a:p>
          <a:p>
            <a:r>
              <a:rPr lang="pt-BR" altLang="en-US" b="1">
                <a:solidFill>
                  <a:schemeClr val="bg1"/>
                </a:solidFill>
                <a:latin typeface="Arial" charset="0"/>
              </a:rPr>
              <a:t>Brasília, 26 de novembro de 2015</a:t>
            </a:r>
          </a:p>
        </p:txBody>
      </p:sp>
      <p:graphicFrame>
        <p:nvGraphicFramePr>
          <p:cNvPr id="2053" name="Object 1"/>
          <p:cNvGraphicFramePr>
            <a:graphicFrameLocks noChangeAspect="1"/>
          </p:cNvGraphicFramePr>
          <p:nvPr/>
        </p:nvGraphicFramePr>
        <p:xfrm>
          <a:off x="360363" y="273050"/>
          <a:ext cx="2409825" cy="835025"/>
        </p:xfrm>
        <a:graphic>
          <a:graphicData uri="http://schemas.openxmlformats.org/presentationml/2006/ole">
            <p:oleObj spid="_x0000_s2053" name="Bitmap Image" r:id="rId4" imgW="3172268" imgH="1276190" progId="Paint.Picture">
              <p:embed/>
            </p:oleObj>
          </a:graphicData>
        </a:graphic>
      </p:graphicFrame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2890838" y="304800"/>
            <a:ext cx="6072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Arial Black" pitchFamily="34" charset="0"/>
              </a:rPr>
              <a:t>PROGRAMA NACIONAL DE APOIO À GESTÃO ADMINISTRATIVA E FISCAL DOS MUNICÍPIOS BRASILEIROS PNAFM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aixaDeTexto 16"/>
          <p:cNvSpPr txBox="1">
            <a:spLocks noChangeArrowheads="1"/>
          </p:cNvSpPr>
          <p:nvPr/>
        </p:nvSpPr>
        <p:spPr bwMode="auto">
          <a:xfrm>
            <a:off x="647700" y="195263"/>
            <a:ext cx="75295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pt-BR" altLang="en-US" sz="2400" b="1"/>
              <a:t>Projetos que impõem perdas de receitas para os Estados  </a:t>
            </a:r>
          </a:p>
        </p:txBody>
      </p:sp>
      <p:pic>
        <p:nvPicPr>
          <p:cNvPr id="11268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633413"/>
            <a:ext cx="7810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16"/>
          <p:cNvSpPr txBox="1">
            <a:spLocks noChangeArrowheads="1"/>
          </p:cNvSpPr>
          <p:nvPr/>
        </p:nvSpPr>
        <p:spPr bwMode="auto">
          <a:xfrm>
            <a:off x="246063" y="3630613"/>
            <a:ext cx="8793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n-US" sz="2000"/>
              <a:t>Regra atual – variação do valor aluno</a:t>
            </a:r>
          </a:p>
          <a:p>
            <a:r>
              <a:rPr lang="pt-BR" altLang="en-US" sz="2000"/>
              <a:t>15 estados já ultrapassaram o limite prudencial da DP/RCL (46,55%)*</a:t>
            </a:r>
          </a:p>
          <a:p>
            <a:r>
              <a:rPr lang="pt-BR" altLang="en-US" sz="2000"/>
              <a:t>7 estados já ultrapassaram o limite máximo da DP/RCL (49,00%)*</a:t>
            </a:r>
          </a:p>
          <a:p>
            <a:r>
              <a:rPr lang="pt-BR" altLang="en-US" sz="2000"/>
              <a:t>*Agosto2015 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82575" y="96838"/>
            <a:ext cx="8720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400" b="1"/>
              <a:t>Projetos que impõe assunção de despesas para os Estados ou dificultam seus processos: Piso Nacional da Educação</a:t>
            </a:r>
          </a:p>
        </p:txBody>
      </p:sp>
      <p:pic>
        <p:nvPicPr>
          <p:cNvPr id="12293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368425"/>
            <a:ext cx="88677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90488"/>
            <a:ext cx="64912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LIDE PPT 16-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975" y="2093913"/>
            <a:ext cx="4195763" cy="1277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Federalismo Brasileiro e </a:t>
            </a: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Desafios Fiscais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Dos Municípios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475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92138" y="-3175"/>
            <a:ext cx="805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pt-BR" b="1" dirty="0" smtClean="0">
                <a:solidFill>
                  <a:srgbClr val="002060"/>
                </a:solidFill>
                <a:cs typeface="Arial" pitchFamily="34" charset="0"/>
              </a:rPr>
              <a:t>. AUMENTAR RECEITAS PRÓPRIAS</a:t>
            </a:r>
            <a:endParaRPr lang="pt-BR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Retângulo de cantos arredondados 1"/>
          <p:cNvSpPr/>
          <p:nvPr/>
        </p:nvSpPr>
        <p:spPr>
          <a:xfrm>
            <a:off x="842963" y="811213"/>
            <a:ext cx="7296150" cy="341153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</a:rPr>
              <a:t>Arrecadação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própria é maior que repasses em apenas 4 capitais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pt-BR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chemeClr val="bg1"/>
                </a:solidFill>
              </a:rPr>
              <a:t>Folha de S. Paulo </a:t>
            </a:r>
            <a:r>
              <a:rPr lang="en-US" sz="2000" dirty="0">
                <a:solidFill>
                  <a:schemeClr val="bg1"/>
                </a:solidFill>
              </a:rPr>
              <a:t>- 11/05/2014 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NOVO BANCO DE DADOS MOSTRA QUE NÃO SÃO SÓ PEQUENOS MUNICÍPIOS QUE DEPENDEM FORTEMENTE DE TRANSFERÊNCIAS 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RICARDO MIOTO DE SÃO PAULO 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pt-BR" sz="2000" dirty="0">
                <a:solidFill>
                  <a:schemeClr val="bg1"/>
                </a:solidFill>
              </a:rPr>
              <a:t>Apenas quatro capitais brasileiras têm arrecadação própria maior do que o valor que recebem em transferências da União e dos Estados: São Paulo, Rio de Janeiro, Curitiba </a:t>
            </a:r>
            <a:r>
              <a:rPr lang="en-US" sz="2000" dirty="0">
                <a:solidFill>
                  <a:schemeClr val="bg1"/>
                </a:solidFill>
              </a:rPr>
              <a:t>e </a:t>
            </a:r>
            <a:r>
              <a:rPr lang="pt-BR" sz="2000" dirty="0">
                <a:solidFill>
                  <a:schemeClr val="bg1"/>
                </a:solidFill>
              </a:rPr>
              <a:t>Florianópolis.</a:t>
            </a:r>
            <a:endParaRPr lang="pt-BR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425" y="-117475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6738" y="-74613"/>
            <a:ext cx="82629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  <a:cs typeface="Arial" pitchFamily="34" charset="0"/>
              </a:rPr>
              <a:t>2. MELHOR APROVEITAMENTO DA BASE PATRIMÔNIO</a:t>
            </a:r>
            <a:endParaRPr lang="pt-BR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368300"/>
            <a:ext cx="880586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69925" y="22225"/>
            <a:ext cx="820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  <a:cs typeface="Arial" pitchFamily="34" charset="0"/>
              </a:rPr>
              <a:t>3. ASSEGURAR O EQUILÍBRIO FISCAL SUSTENTÁVEL</a:t>
            </a:r>
            <a:endParaRPr lang="pt-BR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Retângulo de cantos arredondados 1"/>
          <p:cNvSpPr/>
          <p:nvPr/>
        </p:nvSpPr>
        <p:spPr>
          <a:xfrm>
            <a:off x="758825" y="600075"/>
            <a:ext cx="7605713" cy="405606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400" dirty="0">
              <a:solidFill>
                <a:schemeClr val="bg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000" b="1" dirty="0"/>
              <a:t>Resultados primários dos governos municipais - 2009/2014. </a:t>
            </a:r>
          </a:p>
          <a:p>
            <a:pPr algn="ctr">
              <a:defRPr/>
            </a:pPr>
            <a:r>
              <a:rPr lang="pt-BR" sz="2000" b="1" dirty="0"/>
              <a:t>Em participação (%) no PIB</a:t>
            </a:r>
            <a:endParaRPr lang="en-US" sz="2000" b="1" dirty="0"/>
          </a:p>
          <a:p>
            <a:pPr>
              <a:defRPr/>
            </a:pPr>
            <a:endParaRPr lang="pt-BR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1365250"/>
            <a:ext cx="61166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7032625" y="1565275"/>
            <a:ext cx="533400" cy="231775"/>
          </a:xfrm>
          <a:prstGeom prst="ellipse">
            <a:avLst/>
          </a:prstGeom>
          <a:noFill/>
          <a:ln w="28575">
            <a:solidFill>
              <a:srgbClr val="FF0000">
                <a:alpha val="9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32625" y="2322513"/>
            <a:ext cx="533400" cy="231775"/>
          </a:xfrm>
          <a:prstGeom prst="ellipse">
            <a:avLst/>
          </a:prstGeom>
          <a:noFill/>
          <a:ln w="28575">
            <a:solidFill>
              <a:srgbClr val="FF0000">
                <a:alpha val="9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24688" y="2720975"/>
            <a:ext cx="534987" cy="233363"/>
          </a:xfrm>
          <a:prstGeom prst="ellipse">
            <a:avLst/>
          </a:prstGeom>
          <a:noFill/>
          <a:ln w="28575">
            <a:solidFill>
              <a:srgbClr val="FF0000">
                <a:alpha val="9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5788" y="4067175"/>
            <a:ext cx="623887" cy="231775"/>
          </a:xfrm>
          <a:prstGeom prst="ellipse">
            <a:avLst/>
          </a:prstGeom>
          <a:noFill/>
          <a:ln w="28575">
            <a:solidFill>
              <a:srgbClr val="FF0000">
                <a:alpha val="9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LIDE PPT 16-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38113" y="2093913"/>
            <a:ext cx="4194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n-US" sz="2200" b="1">
                <a:solidFill>
                  <a:schemeClr val="bg1"/>
                </a:solidFill>
                <a:latin typeface="Arial Black" pitchFamily="34" charset="0"/>
              </a:rPr>
              <a:t>Desafios da Cooperação Intergovernamental no Brasil</a:t>
            </a:r>
            <a:endParaRPr lang="en-US" altLang="en-US" sz="22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33338"/>
            <a:ext cx="9140825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4013" y="706438"/>
            <a:ext cx="867092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buClr>
                <a:srgbClr val="003399"/>
              </a:buClr>
              <a:defRPr/>
            </a:pPr>
            <a:r>
              <a:rPr lang="pt-BR" altLang="en-US" sz="2200" b="1" dirty="0"/>
              <a:t>A evolução da cooperação poderá ampliar e aumentar a qualidade das ações de coordenação</a:t>
            </a:r>
          </a:p>
          <a:p>
            <a:pPr marL="285750" lvl="1" indent="-28575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pt-BR" altLang="en-US" sz="2200" dirty="0"/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/>
              <a:t>Rever e ampliar os mecanismos de coordenação federativa para evitar superposições de responsabilidades e conflitos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pt-BR" sz="2200" dirty="0"/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/>
              <a:t>Criar estrutura para analisar distribuição de receitas, transferências, gastos e serviços e propor equalização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pt-BR" sz="2200" dirty="0"/>
          </a:p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/>
              <a:t>Simplificar o sistema tributário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6550" y="447675"/>
            <a:ext cx="8670925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/>
              <a:t>Retomar a capacidade de planejamento e coordenação federativa</a:t>
            </a:r>
          </a:p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pt-BR" sz="2200" dirty="0"/>
          </a:p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t-BR" altLang="en-US" sz="2200" dirty="0"/>
              <a:t>Fortalecer os fóruns de debates entre os entes governamentais, </a:t>
            </a:r>
            <a:r>
              <a:rPr lang="pt-BR" sz="2200" dirty="0"/>
              <a:t>aumentando o impacto de suas ações e a efetividade dos seus resultados</a:t>
            </a:r>
          </a:p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pt-BR" sz="2200" dirty="0"/>
          </a:p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/>
              <a:t>Ampliar a transparência e coordenação na discussão das reformas nos diferentes âmbitos</a:t>
            </a:r>
          </a:p>
          <a:p>
            <a:pPr marL="342900" lvl="1" indent="-342900"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pt-BR" sz="2200" dirty="0"/>
          </a:p>
          <a:p>
            <a:pPr marL="0" lvl="1" algn="ctr">
              <a:buClr>
                <a:srgbClr val="003399"/>
              </a:buClr>
              <a:defRPr/>
            </a:pPr>
            <a:r>
              <a:rPr lang="pt-BR" altLang="en-US" sz="2200" dirty="0"/>
              <a:t>“Não se deve copiar outros modelos, mas estudar as experiências para buscar uma solução adequada às características específicas do Brasil”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LIDE PPT 16-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975" y="2093913"/>
            <a:ext cx="4092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 Black"/>
                <a:cs typeface="Arial Black"/>
              </a:rPr>
              <a:t>Cooperação Federativa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 PPT 16-9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416300" y="906463"/>
            <a:ext cx="2497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MUITO OBRIGADO</a:t>
            </a: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452438" y="128588"/>
            <a:ext cx="84248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t-BR" altLang="en-US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José Tostes Neto (Especialista Líder Fiscal - FMM/CBR)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t-BR" altLang="en-US" b="1">
                <a:solidFill>
                  <a:schemeClr val="bg1"/>
                </a:solidFill>
                <a:latin typeface="Arial Black" pitchFamily="34" charset="0"/>
                <a:ea typeface="Arial Black" pitchFamily="34" charset="0"/>
              </a:rPr>
              <a:t>jtostes@iadb.org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t-BR" altLang="en-US" b="1">
                <a:solidFill>
                  <a:schemeClr val="bg1"/>
                </a:solidFill>
                <a:latin typeface="Arial" charset="0"/>
                <a:ea typeface="Arial Black" pitchFamily="34" charset="0"/>
              </a:rPr>
              <a:t>(61) 3317-4244</a:t>
            </a:r>
          </a:p>
        </p:txBody>
      </p:sp>
      <p:pic>
        <p:nvPicPr>
          <p:cNvPr id="5" name="Picture 4" descr="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1262063"/>
            <a:ext cx="73914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nip Same Side Corner Rectangle 2"/>
          <p:cNvSpPr/>
          <p:nvPr/>
        </p:nvSpPr>
        <p:spPr>
          <a:xfrm>
            <a:off x="1365250" y="212725"/>
            <a:ext cx="6416675" cy="644525"/>
          </a:xfrm>
          <a:prstGeom prst="snip2Same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COOPERAÇÃO INTERGOVERNAMENTAL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7638" y="3241675"/>
            <a:ext cx="8767762" cy="996950"/>
          </a:xfrm>
          <a:prstGeom prst="roundRect">
            <a:avLst/>
          </a:prstGeom>
          <a:solidFill>
            <a:srgbClr val="2B65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</a:rPr>
              <a:t>Melhor opção para encontrar soluções inovadoras e viáveis para cada ente governamental, com resultados amplos para o país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7638" y="1027113"/>
            <a:ext cx="8767762" cy="1060450"/>
          </a:xfrm>
          <a:prstGeom prst="roundRect">
            <a:avLst/>
          </a:prstGeom>
          <a:solidFill>
            <a:srgbClr val="2B65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/>
              <a:t>Fundamental em face ao crescimento dos fenômenos da descentralização e da articulação nacional frente à globalização, principalmente em federações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7638" y="2247900"/>
            <a:ext cx="8767762" cy="833438"/>
          </a:xfrm>
          <a:prstGeom prst="roundRect">
            <a:avLst/>
          </a:prstGeom>
          <a:solidFill>
            <a:srgbClr val="2B65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</a:rPr>
              <a:t>Importante para a condução da política fiscal do país,  influenciando a economia de forma significativa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ontent Placeholder 1"/>
          <p:cNvSpPr txBox="1">
            <a:spLocks/>
          </p:cNvSpPr>
          <p:nvPr/>
        </p:nvSpPr>
        <p:spPr bwMode="auto">
          <a:xfrm>
            <a:off x="284163" y="2557463"/>
            <a:ext cx="885983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t-BR" altLang="en-US" sz="2200"/>
              <a:t>Somente haverá cooperação se os governos participantes considerarem que os benefícios da cooperação superem os custos associados à perda de autonomia </a:t>
            </a:r>
            <a:endParaRPr lang="pt-BR" altLang="en-US" sz="2200" b="1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pt-BR" altLang="en-US" sz="2400"/>
          </a:p>
        </p:txBody>
      </p:sp>
      <p:sp>
        <p:nvSpPr>
          <p:cNvPr id="4" name="Snip Same Side Corner Rectangle 3"/>
          <p:cNvSpPr/>
          <p:nvPr/>
        </p:nvSpPr>
        <p:spPr>
          <a:xfrm>
            <a:off x="1017588" y="1301750"/>
            <a:ext cx="7418387" cy="644525"/>
          </a:xfrm>
          <a:prstGeom prst="snip2Same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COOPERAÇÃO FISCAL INTERGOVERNAMENTAL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73550" y="2044700"/>
            <a:ext cx="504825" cy="458788"/>
          </a:xfrm>
          <a:prstGeom prst="downArrow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01600" y="163513"/>
            <a:ext cx="88598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Potenciais Benefícios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 smtClean="0">
                <a:solidFill>
                  <a:schemeClr val="tx1"/>
                </a:solidFill>
              </a:rPr>
              <a:t>Redução de externalidades negativas</a:t>
            </a: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 smtClean="0">
                <a:solidFill>
                  <a:schemeClr val="tx1"/>
                </a:solidFill>
              </a:rPr>
              <a:t>Internalização de externalidades positivas, sinergias e economias de escala</a:t>
            </a: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 smtClean="0">
                <a:solidFill>
                  <a:schemeClr val="tx1"/>
                </a:solidFill>
              </a:rPr>
              <a:t>Troca de informações úteis para a formação de consenso entre governos sobre pacotes de reformas mutuamente  vantajosas</a:t>
            </a: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0" lvl="1">
              <a:buClr>
                <a:srgbClr val="255793"/>
              </a:buClr>
              <a:defRPr/>
            </a:pPr>
            <a:r>
              <a:rPr lang="pt-BR" sz="2400" b="1" dirty="0">
                <a:solidFill>
                  <a:schemeClr val="tx1"/>
                </a:solidFill>
              </a:rPr>
              <a:t>Potenciais Obstáculos</a:t>
            </a: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 smtClean="0">
                <a:solidFill>
                  <a:schemeClr val="tx1"/>
                </a:solidFill>
              </a:rPr>
              <a:t>Fragmentação </a:t>
            </a:r>
            <a:r>
              <a:rPr lang="pt-BR" sz="2200" dirty="0">
                <a:solidFill>
                  <a:schemeClr val="tx1"/>
                </a:solidFill>
              </a:rPr>
              <a:t>dos níveis subnacionais de governo, especialmente o </a:t>
            </a:r>
            <a:r>
              <a:rPr lang="pt-BR" sz="2200" dirty="0" smtClean="0">
                <a:solidFill>
                  <a:schemeClr val="tx1"/>
                </a:solidFill>
              </a:rPr>
              <a:t>local</a:t>
            </a:r>
            <a:endParaRPr lang="pt-BR" sz="2200" dirty="0">
              <a:solidFill>
                <a:schemeClr val="tx1"/>
              </a:solidFill>
            </a:endParaRP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</a:rPr>
              <a:t>Dificuldade de gerenciamento ágil e efetivo dos foros de </a:t>
            </a:r>
            <a:r>
              <a:rPr lang="pt-BR" sz="2200" dirty="0" smtClean="0">
                <a:solidFill>
                  <a:schemeClr val="tx1"/>
                </a:solidFill>
              </a:rPr>
              <a:t>cooperação fiscal</a:t>
            </a:r>
            <a:endParaRPr lang="pt-BR" sz="2200" dirty="0">
              <a:solidFill>
                <a:schemeClr val="tx1"/>
              </a:solidFill>
            </a:endParaRP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 smtClean="0">
                <a:solidFill>
                  <a:schemeClr val="tx1"/>
                </a:solidFill>
              </a:rPr>
              <a:t>Forte </a:t>
            </a:r>
            <a:r>
              <a:rPr lang="pt-BR" sz="2200" dirty="0">
                <a:solidFill>
                  <a:schemeClr val="tx1"/>
                </a:solidFill>
              </a:rPr>
              <a:t>heterogeneidade dos governos subnacionais (</a:t>
            </a:r>
            <a:r>
              <a:rPr lang="pt-BR" sz="2200" dirty="0" err="1">
                <a:solidFill>
                  <a:schemeClr val="tx1"/>
                </a:solidFill>
              </a:rPr>
              <a:t>GSNs</a:t>
            </a:r>
            <a:r>
              <a:rPr lang="pt-BR" sz="2200" dirty="0">
                <a:solidFill>
                  <a:schemeClr val="tx1"/>
                </a:solidFill>
              </a:rPr>
              <a:t>) em termos de condições geográficas, nível de desenvolvimento, preferências sociais, afiliação partidária, etc.</a:t>
            </a:r>
          </a:p>
          <a:p>
            <a:pPr marL="228600" lvl="1" indent="-228600" algn="l">
              <a:buClr>
                <a:srgbClr val="255793"/>
              </a:buClr>
              <a:buFont typeface="Wingdings" panose="05000000000000000000" pitchFamily="2" charset="2"/>
              <a:buChar char="§"/>
              <a:defRPr/>
            </a:pPr>
            <a:endParaRPr lang="pt-BR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LIDE PPT 16-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975" y="2093913"/>
            <a:ext cx="41957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Federalismo Brasileiro e Cooperação 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92113" y="819150"/>
            <a:ext cx="87518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Relações mais competitivas e menos cooperativas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Políticas nacionais e repasse de atribuições versus indução e criação de capacidades nos estados e municípios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Movimento de centralização no governo federal: financiamento e regulação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Crise fiscal dificulta o pacto federativo e as propostas de ajuste, tais como uma reforma tributária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Excesso de custos da prestação de serviços e centralização de recursos inviabiliza o equilíbrio federativo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Guerra Fiscal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400"/>
              <a:t>Competição na provisão de serviços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7525" y="209550"/>
            <a:ext cx="7964488" cy="593725"/>
          </a:xfrm>
          <a:prstGeom prst="rect">
            <a:avLst/>
          </a:prstGeom>
        </p:spPr>
        <p:txBody>
          <a:bodyPr lIns="68580" tIns="34290" rIns="68580" bIns="3429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Federalismo Brasileiro: competição e  desarticulação</a:t>
            </a:r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aixaDeTexto 16"/>
          <p:cNvSpPr txBox="1">
            <a:spLocks noChangeArrowheads="1"/>
          </p:cNvSpPr>
          <p:nvPr/>
        </p:nvSpPr>
        <p:spPr bwMode="auto">
          <a:xfrm>
            <a:off x="327025" y="838200"/>
            <a:ext cx="88169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00075" indent="-2571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42975" indent="-2571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pt-BR" altLang="en-US" sz="2200" dirty="0" smtClean="0"/>
              <a:t>Poucos arranjos</a:t>
            </a:r>
          </a:p>
          <a:p>
            <a:pPr lvl="1" eaLnBrk="1" hangingPunct="1">
              <a:spcBef>
                <a:spcPct val="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pt-BR" altLang="en-US" sz="2200" dirty="0" smtClean="0"/>
              <a:t>Municipal – associações e frentes (gerais)</a:t>
            </a:r>
          </a:p>
          <a:p>
            <a:pPr lvl="1" eaLnBrk="1" hangingPunct="1">
              <a:spcBef>
                <a:spcPct val="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pt-BR" altLang="en-US" sz="2200" dirty="0" smtClean="0"/>
              <a:t>Estadual – conselhos e fóruns (sempre temáticos)</a:t>
            </a:r>
          </a:p>
          <a:p>
            <a:pPr lvl="1" eaLnBrk="1" hangingPunct="1">
              <a:spcBef>
                <a:spcPct val="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pt-BR" altLang="en-US" sz="2200" dirty="0" smtClean="0"/>
              <a:t>Congresso Nacional – comissões temporárias (atuais)</a:t>
            </a:r>
          </a:p>
          <a:p>
            <a:pPr lvl="2" eaLnBrk="1" hangingPunct="1">
              <a:spcBef>
                <a:spcPct val="0"/>
              </a:spcBef>
              <a:buClr>
                <a:srgbClr val="003399"/>
              </a:buClr>
              <a:buFont typeface="Calibri" pitchFamily="34" charset="0"/>
              <a:buChar char="–"/>
              <a:defRPr/>
            </a:pPr>
            <a:r>
              <a:rPr lang="pt-BR" altLang="en-US" sz="2200" dirty="0" smtClean="0"/>
              <a:t>Comissão Especial do Pacto Federativo da Câmara de Deputados </a:t>
            </a:r>
          </a:p>
          <a:p>
            <a:pPr lvl="2" eaLnBrk="1" hangingPunct="1">
              <a:spcBef>
                <a:spcPct val="0"/>
              </a:spcBef>
              <a:buClr>
                <a:srgbClr val="003399"/>
              </a:buClr>
              <a:buFont typeface="Calibri" pitchFamily="34" charset="0"/>
              <a:buChar char="–"/>
              <a:defRPr/>
            </a:pPr>
            <a:r>
              <a:rPr lang="pt-BR" altLang="en-US" sz="2200" dirty="0" smtClean="0"/>
              <a:t>Comissão Especial para o Aprimoramento do Pacto Federativo – CEAPF – Senado Federal</a:t>
            </a:r>
          </a:p>
          <a:p>
            <a:pPr marL="461962" lvl="2" indent="-342900" eaLnBrk="1" hangingPunct="1"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endParaRPr lang="pt-BR" b="1" dirty="0" smtClean="0"/>
          </a:p>
          <a:p>
            <a:pPr marL="461962" lvl="2" indent="-342900" eaLnBrk="1" hangingPunct="1"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pt-BR" b="1" dirty="0" smtClean="0"/>
              <a:t>Faltam foros de alto nível</a:t>
            </a:r>
            <a:r>
              <a:rPr lang="pt-BR" dirty="0" smtClean="0"/>
              <a:t>, seja verticais, seja horizontais, </a:t>
            </a:r>
            <a:r>
              <a:rPr lang="pt-PT" dirty="0" smtClean="0"/>
              <a:t>com a participação dos </a:t>
            </a:r>
            <a:r>
              <a:rPr lang="pt-BR" dirty="0" smtClean="0"/>
              <a:t>Chefes dos Executivos federal e estaduais</a:t>
            </a:r>
          </a:p>
        </p:txBody>
      </p:sp>
      <p:sp>
        <p:nvSpPr>
          <p:cNvPr id="9220" name="Título 1"/>
          <p:cNvSpPr txBox="1">
            <a:spLocks/>
          </p:cNvSpPr>
          <p:nvPr/>
        </p:nvSpPr>
        <p:spPr bwMode="auto">
          <a:xfrm>
            <a:off x="101600" y="169863"/>
            <a:ext cx="886301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914400">
              <a:lnSpc>
                <a:spcPct val="90000"/>
              </a:lnSpc>
            </a:pPr>
            <a:r>
              <a:rPr lang="pt-BR" altLang="en-US" sz="2800" b="1">
                <a:solidFill>
                  <a:srgbClr val="254061"/>
                </a:solidFill>
              </a:rPr>
              <a:t>Mecanismos de Articulação Intergovernamental no Brasil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LIDE PPT 16-9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50825" y="903288"/>
            <a:ext cx="88931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200"/>
              <a:t>Projetos de lei que tramitam ou já tramitaram no Congresso Nacional cujo resultado afeta diretamente as finanças dos entes federativos, tanto pelo lado das receitas, quanto pelo lado dos gastos.</a:t>
            </a:r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endParaRPr lang="pt-BR" altLang="en-US" sz="2200"/>
          </a:p>
          <a:p>
            <a:pPr marL="342900" indent="-342900">
              <a:buClr>
                <a:srgbClr val="003399"/>
              </a:buClr>
              <a:buFont typeface="Wingdings" pitchFamily="2" charset="2"/>
              <a:buChar char="§"/>
            </a:pPr>
            <a:r>
              <a:rPr lang="pt-BR" altLang="en-US" sz="2200"/>
              <a:t>Atos administrativos do Executivo Federal e de decisões das Cortes Superiores de Justiça também afetam as finanças públicas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92175" y="290513"/>
            <a:ext cx="7456488" cy="59372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Decisões nacionais que afetam a federação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490538" y="3517900"/>
            <a:ext cx="8066087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200"/>
              <a:t>Podem comprometer o equilíbrio fiscal, o cumprimento das metas constantes na Lei de Responsabilidade fiscal e uma maior destinação de recursos para investimentos 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25913" y="2992438"/>
            <a:ext cx="701675" cy="5365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6568C9FBB4C94DA1C552133E227C12" ma:contentTypeVersion="1" ma:contentTypeDescription="Crear nuevo documento." ma:contentTypeScope="" ma:versionID="86c4ca5abb6b60f1086e44e76f99e69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E53735-945F-4549-9429-10FCDFAD55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AB741-16D2-47F6-A31D-0900722FF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6C8DD7-E397-43E6-BC48-F5FF3D4D7E1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717</Words>
  <Application>Microsoft Office PowerPoint</Application>
  <PresentationFormat>Apresentação na tela (16:9)</PresentationFormat>
  <Paragraphs>97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Calibri</vt:lpstr>
      <vt:lpstr>Arial</vt:lpstr>
      <vt:lpstr>Arial Black</vt:lpstr>
      <vt:lpstr>Wingdings</vt:lpstr>
      <vt:lpstr>MS PGothic</vt:lpstr>
      <vt:lpstr>Times New Roman</vt:lpstr>
      <vt:lpstr>Office Theme</vt:lpstr>
      <vt:lpstr>Paintbrush 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jwt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nialvarez</dc:creator>
  <cp:lastModifiedBy>IrmaBC</cp:lastModifiedBy>
  <cp:revision>63</cp:revision>
  <dcterms:created xsi:type="dcterms:W3CDTF">2015-01-06T18:54:59Z</dcterms:created>
  <dcterms:modified xsi:type="dcterms:W3CDTF">2015-12-02T18:02:35Z</dcterms:modified>
</cp:coreProperties>
</file>