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301" r:id="rId4"/>
    <p:sldId id="300" r:id="rId5"/>
    <p:sldId id="307" r:id="rId6"/>
    <p:sldId id="308" r:id="rId7"/>
    <p:sldId id="309" r:id="rId8"/>
    <p:sldId id="312" r:id="rId9"/>
    <p:sldId id="313" r:id="rId10"/>
    <p:sldId id="314" r:id="rId11"/>
    <p:sldId id="315" r:id="rId12"/>
    <p:sldId id="324" r:id="rId13"/>
    <p:sldId id="325" r:id="rId14"/>
    <p:sldId id="326" r:id="rId15"/>
    <p:sldId id="316" r:id="rId16"/>
    <p:sldId id="318" r:id="rId17"/>
    <p:sldId id="320" r:id="rId18"/>
    <p:sldId id="321" r:id="rId19"/>
    <p:sldId id="327" r:id="rId20"/>
    <p:sldId id="323" r:id="rId21"/>
    <p:sldId id="322" r:id="rId22"/>
    <p:sldId id="317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69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3449-B2A3-4DD1-8E31-7577238E59B2}" type="datetimeFigureOut">
              <a:rPr lang="pt-BR" smtClean="0"/>
              <a:pPr/>
              <a:t>06/05/2015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71587-AE38-4F2E-AFE8-9C6F08C6B0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73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 txBox="1">
            <a:spLocks noGrp="1" noChangeArrowheads="1"/>
          </p:cNvSpPr>
          <p:nvPr/>
        </p:nvSpPr>
        <p:spPr bwMode="auto">
          <a:xfrm>
            <a:off x="3886200" y="8696973"/>
            <a:ext cx="2971800" cy="42772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defRPr/>
            </a:pPr>
            <a:fld id="{E2CA29E4-35A3-454D-9E72-03505E7CF5DA}" type="slidenum">
              <a:rPr kumimoji="1" lang="pt-BR" sz="1200">
                <a:solidFill>
                  <a:srgbClr val="D49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pPr algn="r">
                <a:defRPr/>
              </a:pPr>
              <a:t>2</a:t>
            </a:fld>
            <a:endParaRPr kumimoji="1" lang="pt-BR" sz="1200">
              <a:solidFill>
                <a:srgbClr val="D49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0" cy="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032"/>
            <a:ext cx="5484813" cy="4113834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3854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1587-AE38-4F2E-AFE8-9C6F08C6B0E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01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92B84-3237-4333-939B-41F55C7386C9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881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E17C1-C62D-45F6-A3F8-2220145FDF4B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134D-DA33-40D3-BF82-99D137E6E6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9D93-7CF3-4693-A92D-8B5BFB9B3BB9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E264-FF35-44C2-98AC-5C08363350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049E-BD55-49F6-9A1D-4A147B7A9229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B0C9-6483-42CD-9077-789184C435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261C-383A-4FF6-B886-7237F82F81B3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6B-D12E-4505-B05A-6F8EEEA1A4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BAEF-0D81-4F6B-AC1D-B07FAA6413D6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38B-B650-41C3-A7E2-340F40B213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F108-25D6-492E-BA95-0F64A9547ADA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CD36-0C9A-4E03-A842-92A4B5F21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709E-30FD-442C-9A31-A455FA854B83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61E9-2336-48B4-921D-698F7643C4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B10A-CDA9-425B-B48B-D9CA66C3E874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240F-E9D9-4B60-8D9A-7D492141F3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7106-561E-40F5-B7F6-3B01D1C8C1F4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7922-27BC-4F4C-874C-F790862AFA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4182-BE88-4B41-BBCB-2F1323140869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A77F-025E-4061-A6D0-4B1F39B9EE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AC88-9415-40F5-920F-11373B3B6AD4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268B-DAA2-4797-A03B-64EE689763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5A908-90D3-4953-88CF-F13BC1D7C6D1}" type="datetimeFigureOut">
              <a:rPr lang="pt-BR"/>
              <a:pPr>
                <a:defRPr/>
              </a:pPr>
              <a:t>06/05/2015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56B24-19E3-4B53-99AB-E44F966E9B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manda.reis@fazenda.gov.br" TargetMode="External"/><Relationship Id="rId4" Type="http://schemas.openxmlformats.org/officeDocument/2006/relationships/hyperlink" Target="mailto:Alexandre.m.santos@fazenda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aito\Spark\user\msaito@capital.ms.gov.br\downloads\base_ppt-01-c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29125" y="2790825"/>
            <a:ext cx="4572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192"/>
          <p:cNvSpPr txBox="1">
            <a:spLocks noChangeArrowheads="1"/>
          </p:cNvSpPr>
          <p:nvPr/>
        </p:nvSpPr>
        <p:spPr bwMode="auto">
          <a:xfrm>
            <a:off x="900113" y="332656"/>
            <a:ext cx="7272337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2800" b="0" dirty="0">
                <a:solidFill>
                  <a:schemeClr val="bg1"/>
                </a:solidFill>
                <a:latin typeface="Trebuchet MS" pitchFamily="34" charset="0"/>
              </a:rPr>
              <a:t>PROGRAMA NACIONAL DE APOIO À GESTÃO ADMINISTRATIVA E FISCAL DOS MUNICÍPIOS BRASILEIROS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Box 7193"/>
          <p:cNvSpPr txBox="1">
            <a:spLocks noChangeArrowheads="1"/>
          </p:cNvSpPr>
          <p:nvPr/>
        </p:nvSpPr>
        <p:spPr bwMode="auto">
          <a:xfrm>
            <a:off x="4716017" y="2564904"/>
            <a:ext cx="4104455" cy="2099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Trebuchet MS" pitchFamily="34" charset="0"/>
              </a:rPr>
              <a:t>SEEMP</a:t>
            </a:r>
          </a:p>
          <a:p>
            <a:pPr marL="7429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chemeClr val="tx1"/>
                </a:solidFill>
                <a:latin typeface="Trebuchet MS" pitchFamily="34" charset="0"/>
              </a:rPr>
              <a:t>Sistema de Elaboração, Execução e Monitoramento de Progra</a:t>
            </a:r>
            <a:r>
              <a:rPr lang="pt-BR" sz="2000" dirty="0" smtClean="0">
                <a:latin typeface="Trebuchet MS" pitchFamily="34" charset="0"/>
              </a:rPr>
              <a:t>mas</a:t>
            </a:r>
          </a:p>
          <a:p>
            <a:pPr marL="7429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endParaRPr lang="pt-BR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7429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Fortaleza – 24/04/2015</a:t>
            </a:r>
            <a:endParaRPr lang="pt-BR" sz="1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 Box 7191"/>
          <p:cNvSpPr txBox="1">
            <a:spLocks noChangeArrowheads="1"/>
          </p:cNvSpPr>
          <p:nvPr/>
        </p:nvSpPr>
        <p:spPr bwMode="auto">
          <a:xfrm>
            <a:off x="3419872" y="5517232"/>
            <a:ext cx="5184378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200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ALEXANDRE MELILLO e AMANDA REIS</a:t>
            </a:r>
            <a:endParaRPr lang="pt-BR" sz="20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1400" b="0" dirty="0" smtClean="0">
                <a:solidFill>
                  <a:schemeClr val="bg1"/>
                </a:solidFill>
                <a:latin typeface="Trebuchet MS" pitchFamily="34" charset="0"/>
              </a:rPr>
              <a:t>Coordenação Técnica</a:t>
            </a:r>
          </a:p>
          <a:p>
            <a:pPr marL="285750" indent="-285750" algn="ctr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pt-BR" sz="1200" b="0" dirty="0" smtClean="0">
                <a:solidFill>
                  <a:schemeClr val="bg1"/>
                </a:solidFill>
                <a:latin typeface="Trebuchet MS" pitchFamily="34" charset="0"/>
              </a:rPr>
              <a:t>MF/SE/SGE/COOPE </a:t>
            </a:r>
            <a:endParaRPr lang="pt-BR" sz="1200" b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35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34006"/>
            <a:ext cx="2357983" cy="16644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2474389" cy="16650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192564"/>
            <a:ext cx="2431987" cy="19224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6661" y="2204864"/>
            <a:ext cx="322675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3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PNAFM III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PADRONIZAÇÃO</a:t>
            </a:r>
            <a:endParaRPr lang="pt-BR" sz="2400" dirty="0"/>
          </a:p>
          <a:p>
            <a:pPr algn="ctr"/>
            <a:endParaRPr lang="pt-BR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PRODUTOS: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Reavaliação dos Componentes e Subcomponentes, padronizando a alocação dos Produtos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Lista de oferta fechada, com possibilidade de comparações e benchmarking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INSUMOS: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Reestruturação de conceito, com possibilidade de um mesmo insumo, num mesmo produto, possuir valor unitário variável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Parametrizável por produto/projeto com detalhamento específico e individualizado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ATIVIDADES: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Conceito: atividade que pode estar vinculada a aquisição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Premissa: conjuntos ordenados de atividades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endParaRPr lang="pt-BR" sz="2000" dirty="0" smtClean="0">
              <a:latin typeface="Trebuchet MS" pitchFamily="34" charset="0"/>
            </a:endParaRPr>
          </a:p>
          <a:p>
            <a:pPr lvl="1">
              <a:buClr>
                <a:schemeClr val="tx1"/>
              </a:buClr>
              <a:buSzPct val="90000"/>
            </a:pPr>
            <a:endParaRPr lang="pt-BR" sz="2000" dirty="0" smtClean="0"/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Trebuchet MS" pitchFamily="34" charset="0"/>
                <a:cs typeface="Times New Roman" pitchFamily="18" charset="0"/>
              </a:rPr>
              <a:t>SEEMP </a:t>
            </a:r>
            <a:r>
              <a:rPr lang="pt-BR" sz="2000" i="1" dirty="0" smtClean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(APRESENTAÇÃO DA SÉTIMA REUNIÃO REDE COGEP)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FUNCIONALIDADES</a:t>
            </a:r>
            <a:r>
              <a:rPr lang="pt-BR" sz="2000" dirty="0" smtClean="0"/>
              <a:t> 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1600" dirty="0" smtClean="0"/>
              <a:t>O QUE SE TERÁ A CURTO PRAZO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Monitoramento dos Projetos</a:t>
            </a:r>
            <a:r>
              <a:rPr lang="pt-BR" dirty="0" smtClean="0">
                <a:latin typeface="Trebuchet MS" pitchFamily="34" charset="0"/>
              </a:rPr>
              <a:t>, com acompanhamento em tempo integral dos projetos (atividades, insumos, linha de base, metas), com interatividade e registro das análises e observações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Análise</a:t>
            </a:r>
            <a:r>
              <a:rPr lang="pt-BR" dirty="0" smtClean="0">
                <a:latin typeface="Trebuchet MS" pitchFamily="34" charset="0"/>
              </a:rPr>
              <a:t> parametrizável da evolução dos </a:t>
            </a: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Programas</a:t>
            </a:r>
            <a:r>
              <a:rPr lang="pt-BR" dirty="0" smtClean="0">
                <a:latin typeface="Trebuchet MS" pitchFamily="34" charset="0"/>
              </a:rPr>
              <a:t> e </a:t>
            </a: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projetos</a:t>
            </a:r>
            <a:r>
              <a:rPr lang="pt-BR" dirty="0" smtClean="0">
                <a:latin typeface="Trebuchet MS" pitchFamily="34" charset="0"/>
              </a:rPr>
              <a:t>, com montagem </a:t>
            </a:r>
            <a:r>
              <a:rPr lang="pt-BR" dirty="0" err="1" smtClean="0">
                <a:latin typeface="Trebuchet MS" pitchFamily="34" charset="0"/>
              </a:rPr>
              <a:t>çustomizável</a:t>
            </a:r>
            <a:r>
              <a:rPr lang="pt-BR" dirty="0" smtClean="0">
                <a:latin typeface="Trebuchet MS" pitchFamily="34" charset="0"/>
              </a:rPr>
              <a:t> dos </a:t>
            </a: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indicadores</a:t>
            </a:r>
            <a:r>
              <a:rPr lang="pt-BR" dirty="0" smtClean="0">
                <a:latin typeface="Trebuchet MS" pitchFamily="34" charset="0"/>
              </a:rPr>
              <a:t> de desempenho, execução e impacto, permitindo consolidação de relatórios gráficos e analíticos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Diagnóstico analítico do planejamento estratégico </a:t>
            </a:r>
            <a:r>
              <a:rPr lang="pt-BR" dirty="0" smtClean="0">
                <a:latin typeface="Trebuchet MS" pitchFamily="34" charset="0"/>
              </a:rPr>
              <a:t>do executor, com identificação das potencialidades e carências, problemas, estratégias de superação, objetivos e metas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90000"/>
            </a:pPr>
            <a:endParaRPr lang="pt-BR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8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>
                <a:latin typeface="Trebuchet MS" pitchFamily="34" charset="0"/>
                <a:cs typeface="Times New Roman" pitchFamily="18" charset="0"/>
              </a:rPr>
              <a:t>SEEMP </a:t>
            </a:r>
            <a:r>
              <a:rPr lang="pt-BR" sz="2000" i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(APRESENTAÇÃO DA SÉTIMA REUNIÃO REDE COGEP)</a:t>
            </a:r>
          </a:p>
          <a:p>
            <a:endParaRPr lang="pt-BR" sz="2400" dirty="0" smtClean="0">
              <a:latin typeface="Trebuchet MS" pitchFamily="34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FUNCIONALIDADES</a:t>
            </a:r>
            <a:r>
              <a:rPr lang="pt-BR" sz="2000" dirty="0" smtClean="0"/>
              <a:t> 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1600" dirty="0" smtClean="0"/>
              <a:t>O QUE SE TERÁ A MÉDIO PRAZO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Administração Financeira </a:t>
            </a:r>
            <a:r>
              <a:rPr lang="pt-BR" dirty="0" smtClean="0">
                <a:latin typeface="Trebuchet MS" pitchFamily="34" charset="0"/>
              </a:rPr>
              <a:t>dos Programas e projetos, com registro e controles ininterruptos de todo o ciclo de vida dos projetos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Movimentação Financeira em ambiente seguro</a:t>
            </a:r>
            <a:r>
              <a:rPr lang="pt-BR" dirty="0" smtClean="0">
                <a:latin typeface="Trebuchet MS" pitchFamily="34" charset="0"/>
              </a:rPr>
              <a:t>, com desembolsos (antecipações, reembolsos) parametrizáveis por Programa </a:t>
            </a:r>
            <a:endParaRPr lang="pt-BR" dirty="0">
              <a:latin typeface="Trebuchet MS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Demonstrações Financeiras </a:t>
            </a:r>
            <a:r>
              <a:rPr lang="pt-BR" dirty="0" smtClean="0">
                <a:latin typeface="Trebuchet MS" pitchFamily="34" charset="0"/>
              </a:rPr>
              <a:t>geradas automaticamente, parametrizáveis por organismo gestor e estrutura programática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solidFill>
                  <a:srgbClr val="0070C0"/>
                </a:solidFill>
                <a:latin typeface="Trebuchet MS" pitchFamily="34" charset="0"/>
              </a:rPr>
              <a:t>Acompanhamento das Auditorias e Missões Técnicas</a:t>
            </a:r>
            <a:r>
              <a:rPr lang="pt-BR" dirty="0" smtClean="0">
                <a:latin typeface="Trebuchet MS" pitchFamily="34" charset="0"/>
              </a:rPr>
              <a:t>, com interatividade e Diários de Acompanhamento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endParaRPr lang="pt-BR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45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latin typeface="Trebuchet MS" pitchFamily="34" charset="0"/>
                <a:cs typeface="Times New Roman" pitchFamily="18" charset="0"/>
              </a:rPr>
              <a:t>SEEMP </a:t>
            </a:r>
            <a:r>
              <a:rPr lang="pt-BR" i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(APRESENTAÇÃO DA SÉTIMA REUNIÃO REDE COGEP)</a:t>
            </a:r>
          </a:p>
          <a:p>
            <a:endParaRPr lang="pt-BR" dirty="0" smtClean="0">
              <a:latin typeface="Trebuchet MS" pitchFamily="34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ALGUMAS POSSIBILIDADES REAIS</a:t>
            </a:r>
            <a:endParaRPr lang="pt-BR" sz="2400" dirty="0" smtClean="0"/>
          </a:p>
          <a:p>
            <a:pPr algn="ctr">
              <a:buClr>
                <a:schemeClr val="tx1"/>
              </a:buClr>
              <a:buSzPct val="90000"/>
            </a:pPr>
            <a:endParaRPr lang="pt-BR" sz="2400" dirty="0" smtClean="0"/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/>
              <a:t>Acompanhamento das Aquisições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latin typeface="Trebuchet MS" pitchFamily="34" charset="0"/>
              </a:rPr>
              <a:t>Workflow dos processos, com acompanhamento das licitações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latin typeface="Trebuchet MS" pitchFamily="34" charset="0"/>
              </a:rPr>
              <a:t>Banco regional de cotações e preços dos insumos, auxiliando nas montagem dos projetos e acompanhamento de organismos de controle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dirty="0" smtClean="0">
                <a:latin typeface="Trebuchet MS" pitchFamily="34" charset="0"/>
              </a:rPr>
              <a:t>Oferta de documentação técnica (minutas de </a:t>
            </a:r>
            <a:r>
              <a:rPr lang="pt-BR" dirty="0" err="1" smtClean="0">
                <a:latin typeface="Trebuchet MS" pitchFamily="34" charset="0"/>
              </a:rPr>
              <a:t>TdR</a:t>
            </a:r>
            <a:r>
              <a:rPr lang="pt-BR" dirty="0" smtClean="0">
                <a:latin typeface="Trebuchet MS" pitchFamily="34" charset="0"/>
              </a:rPr>
              <a:t>, Editais, Contratos, Avisos, Atas de Avaliação, Fluxogramas)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endParaRPr lang="pt-BR" dirty="0" smtClean="0">
              <a:latin typeface="Trebuchet MS" pitchFamily="34" charset="0"/>
            </a:endParaRPr>
          </a:p>
          <a:p>
            <a:pPr lvl="1">
              <a:buClr>
                <a:schemeClr val="tx1"/>
              </a:buClr>
              <a:buSzPct val="90000"/>
            </a:pPr>
            <a:endParaRPr lang="pt-BR" sz="2000" dirty="0" smtClean="0"/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3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58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NOVAS FUNCIONALIDADES</a:t>
            </a:r>
            <a:endParaRPr lang="pt-BR" sz="2000" dirty="0"/>
          </a:p>
          <a:p>
            <a:pPr algn="ctr"/>
            <a:endParaRPr lang="pt-BR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</a:rPr>
              <a:t>AUDITORIA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APONTAMENTOS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JUSTIFICATIVAS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ANÁLISE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CONCLUSÃO</a:t>
            </a:r>
            <a:endParaRPr lang="pt-BR" sz="1600" dirty="0">
              <a:latin typeface="Trebuchet MS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</a:rPr>
              <a:t>WORKFLOW DAS AQUISIÇÕES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ORIENTAÇÃO OBJETIVA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EVOLUÇÃO PASSO A PASSO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MONITORAMENTO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</a:rPr>
              <a:t>CONTRATAÇÃO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endParaRPr lang="pt-BR" sz="2000" dirty="0">
              <a:latin typeface="Trebuchet MS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</a:rPr>
              <a:t>ADMINISTRAÇÃO FINANCEIRA, CONTÁBIL E ORÇAMENTÁRIA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2000" dirty="0" smtClean="0"/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94" y="6032705"/>
            <a:ext cx="2857500" cy="666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50016"/>
            <a:ext cx="1866900" cy="523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392" y="2060848"/>
            <a:ext cx="18669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56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61930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AUDITORIA</a:t>
            </a:r>
            <a:endParaRPr lang="pt-BR" sz="2000" dirty="0"/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TABELAS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ORIGEM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APONTAMENTO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JUSTIFICATIVA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CONSEQUÊNCI</a:t>
            </a: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2000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CRONOLOGIA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2000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ACOMPANHAMENTO 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APONTAMENTO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PROJETO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PROGRAMA</a:t>
            </a: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96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784924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AUDITORIA</a:t>
            </a:r>
          </a:p>
          <a:p>
            <a:pPr algn="ctr">
              <a:buClr>
                <a:schemeClr val="tx1"/>
              </a:buClr>
              <a:buSzPct val="90000"/>
            </a:pPr>
            <a:endParaRPr lang="pt-BR" sz="2000" dirty="0">
              <a:latin typeface="Trebuchet MS" pitchFamily="34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SzPct val="90000"/>
            </a:pPr>
            <a:endParaRPr lang="pt-BR" sz="2000" dirty="0"/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ACESSO ONLINE AO SEEMP / AMBIENTE DE PRODUÇÃO</a:t>
            </a: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75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799326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WORKFLOW DAS AQUISIÇÕES</a:t>
            </a:r>
            <a:endParaRPr lang="pt-BR" sz="2000" dirty="0"/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ACOMPANHAMENTO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DISPONIBILIDADE ORÇAMENTÁRIA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DOCUMENTOS VERSÃO FINAL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ENCAMINHAMENTO PARA ANÁLISE JURÍDICA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PARECER JURÍDICO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PUBLICAÇÃO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RECEBIMENTO DE PROPOSTA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ABERTURA DE PROPOSTA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ADJUDICAÇÃO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ANÁLISE JURÍDICA DA MINUTA CONTRATUAL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CONTRATAÇÃO</a:t>
            </a:r>
          </a:p>
          <a:p>
            <a:pPr lvl="2">
              <a:buClr>
                <a:schemeClr val="tx1"/>
              </a:buClr>
              <a:buSzPct val="90000"/>
            </a:pP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ANEXAÇÃO DE ARQUIVOS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CRONOLOGIA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MONITORAMENTO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ALERTAS/SINALIZAÇÃO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27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78492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WORKFLOW DAS AQUISIÇÕES</a:t>
            </a:r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ACESSO ONLINE AO SEEMP / AMBIENTE DE PRODUÇÃO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87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 txBox="1">
            <a:spLocks noGrp="1"/>
          </p:cNvSpPr>
          <p:nvPr/>
        </p:nvSpPr>
        <p:spPr bwMode="auto">
          <a:xfrm>
            <a:off x="7488238" y="6537325"/>
            <a:ext cx="1655762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6A719684-09A4-4D87-9AAC-6473DF8A2B72}" type="slidenum">
              <a:rPr lang="en-US" sz="800">
                <a:latin typeface="+mn-lt"/>
              </a:rPr>
              <a:pPr algn="r">
                <a:defRPr/>
              </a:pPr>
              <a:t>2</a:t>
            </a:fld>
            <a:endParaRPr lang="en-US" sz="800" dirty="0">
              <a:latin typeface="+mn-lt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640"/>
            <a:ext cx="8229600" cy="1012825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pt-BR" b="1" dirty="0" smtClean="0"/>
              <a:t>AGENDA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71625"/>
            <a:ext cx="8280400" cy="4857750"/>
          </a:xfrm>
          <a:noFill/>
        </p:spPr>
        <p:txBody>
          <a:bodyPr/>
          <a:lstStyle/>
          <a:p>
            <a:pPr algn="l" eaLnBrk="1" hangingPunct="1"/>
            <a:r>
              <a:rPr lang="pt-BR" sz="2400" dirty="0" smtClean="0"/>
              <a:t>CONTEXTO ATUAL</a:t>
            </a:r>
          </a:p>
          <a:p>
            <a:pPr lvl="1" eaLnBrk="1" hangingPunct="1"/>
            <a:r>
              <a:rPr lang="pt-BR" sz="2000" dirty="0"/>
              <a:t>NOVA METODOLOGIA DE DESENVOLVIMENTO</a:t>
            </a:r>
          </a:p>
          <a:p>
            <a:pPr lvl="1" eaLnBrk="1" hangingPunct="1"/>
            <a:r>
              <a:rPr lang="en-US" sz="2000" dirty="0" smtClean="0"/>
              <a:t>“</a:t>
            </a:r>
            <a:r>
              <a:rPr lang="en-US" sz="2000" dirty="0"/>
              <a:t>ROADMAP</a:t>
            </a:r>
            <a:r>
              <a:rPr lang="en-US" sz="2000" dirty="0" smtClean="0"/>
              <a:t>” - AFCO</a:t>
            </a:r>
          </a:p>
          <a:p>
            <a:pPr algn="l" eaLnBrk="1" hangingPunct="1"/>
            <a:r>
              <a:rPr lang="en-US" sz="2400" dirty="0" smtClean="0"/>
              <a:t>PNAFM III</a:t>
            </a:r>
          </a:p>
          <a:p>
            <a:pPr algn="l" eaLnBrk="1" hangingPunct="1"/>
            <a:r>
              <a:rPr lang="en-US" sz="2400" dirty="0" smtClean="0"/>
              <a:t>AUDITORIA</a:t>
            </a:r>
          </a:p>
          <a:p>
            <a:pPr algn="l" eaLnBrk="1" hangingPunct="1"/>
            <a:r>
              <a:rPr lang="en-US" sz="2400" dirty="0" smtClean="0"/>
              <a:t>WORKFLOW DAS AQUISIÇÕES</a:t>
            </a:r>
          </a:p>
          <a:p>
            <a:pPr eaLnBrk="1" hangingPunct="1"/>
            <a:r>
              <a:rPr lang="en-US" sz="2400" dirty="0" smtClean="0"/>
              <a:t>ADMINISTRAÇÃO FINANCEIRA, CONTÁBIL E ORÇAMENTÁRIA</a:t>
            </a:r>
          </a:p>
        </p:txBody>
      </p:sp>
    </p:spTree>
    <p:extLst>
      <p:ext uri="{BB962C8B-B14F-4D97-AF65-F5344CB8AC3E}">
        <p14:creationId xmlns:p14="http://schemas.microsoft.com/office/powerpoint/2010/main" xmlns="" val="20150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79932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ADMINISTRAÇÃO FINANCEIRA, CONTÁBIL E ORÇAMENTÁRIA</a:t>
            </a:r>
            <a:endParaRPr lang="pt-BR" sz="2000" dirty="0"/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WORKSHOP COOPE/SERPRO – EQUIPE SEEMP (ESAF 4 a 6 ABRIL)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METODOLOGIA ÁGIL – BASE ROADMAP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DEFINIÇÃO DÄS FUNCIONALIDADES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PRIORIZAÇÃO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SUBMÓDULOS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TABELAS CORPORATIVAS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PROGRAMAS (CONTRATOS UNIÃO/BID)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CONTRATOS (FORNECEDORES)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PAGAMENTOS (AUTORIZAÇÕES E FINALIZAÇÕES)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RECONHECIMENTO DE DESPESA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REEMBOLSO		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FUNDO ROTATIVO (MOVIMENTAÇÃO E RECOMPOSIÇÃO)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PRESTAÇÃO DE CONTAS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DEMONSTRAÇÕES FINANCEIRAS</a:t>
            </a:r>
          </a:p>
          <a:p>
            <a:pPr marL="1257300" lvl="2" indent="-3429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Trebuchet MS" pitchFamily="34" charset="0"/>
                <a:cs typeface="Times New Roman" pitchFamily="18" charset="0"/>
              </a:rPr>
              <a:t>CONSULTAS – RELATÓRIOS - EXPORTAÇÕES</a:t>
            </a:r>
          </a:p>
          <a:p>
            <a:pPr lvl="2">
              <a:buClr>
                <a:schemeClr val="tx1"/>
              </a:buClr>
              <a:buSzPct val="90000"/>
            </a:pP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97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251520" y="1268760"/>
            <a:ext cx="864096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/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VAMOS REFLETIR UM POUCO....</a:t>
            </a:r>
          </a:p>
          <a:p>
            <a:pPr lvl="1">
              <a:buClr>
                <a:schemeClr val="tx1"/>
              </a:buClr>
              <a:buSzPct val="90000"/>
            </a:pPr>
            <a:endParaRPr lang="pt-BR" dirty="0">
              <a:latin typeface="Trebuchet MS" pitchFamily="34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 smtClean="0">
                <a:latin typeface="Trebuchet MS" pitchFamily="34" charset="0"/>
                <a:cs typeface="Times New Roman" pitchFamily="18" charset="0"/>
              </a:rPr>
              <a:t>“</a:t>
            </a:r>
            <a:r>
              <a:rPr lang="pt-BR" sz="2000" dirty="0">
                <a:latin typeface="Trebuchet MS" pitchFamily="34" charset="0"/>
                <a:cs typeface="Times New Roman" pitchFamily="18" charset="0"/>
              </a:rPr>
              <a:t>NENHUM DE NÓS É TÃO INTELIGENTE QUANTO TODOS NÓS JUNTOS.” </a:t>
            </a:r>
            <a:r>
              <a:rPr lang="pt-BR" sz="1600" i="1" dirty="0">
                <a:latin typeface="Trebuchet MS" pitchFamily="34" charset="0"/>
                <a:cs typeface="Times New Roman" pitchFamily="18" charset="0"/>
              </a:rPr>
              <a:t>WARREN BENNIS 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“O TRABALHO EM EQUIPE É UM MALABARISMO CONSTANTE ENTRE O INTERESSE PRÓPRIO E O INTERESSE DO GRUPO.” </a:t>
            </a:r>
            <a:r>
              <a:rPr lang="pt-BR" sz="1600" i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SUSAN CAMPBELL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latin typeface="Trebuchet MS" pitchFamily="34" charset="0"/>
                <a:cs typeface="Times New Roman" pitchFamily="18" charset="0"/>
              </a:rPr>
              <a:t>“NA LONGA HISTÓRIA DA ESPÉCIE HUMANA (E DO GÊNERO ANIMAL, TAMBÉM), PREVALECERAM OS INDIVÍDUOS QUE APRENDERAM A COLABORAR E A IMPROVISAR COM MAIS EFICÁCIA.” </a:t>
            </a:r>
            <a:r>
              <a:rPr lang="pt-BR" sz="1600" i="1" dirty="0">
                <a:latin typeface="Trebuchet MS" pitchFamily="34" charset="0"/>
                <a:cs typeface="Times New Roman" pitchFamily="18" charset="0"/>
              </a:rPr>
              <a:t>CHARLES DARWIN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“O QUE UNE UMA EQUIPE É QUANDO UM COBRE AS FRAQUEZAS DO OUTRO.” </a:t>
            </a:r>
            <a:r>
              <a:rPr lang="pt-BR" sz="1600" i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PHIL JACKSON 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latin typeface="Trebuchet MS" pitchFamily="34" charset="0"/>
                <a:cs typeface="Times New Roman" pitchFamily="18" charset="0"/>
              </a:rPr>
              <a:t>“UNIR-SE É UM BOM COMEÇO, MANTER A UNIÃO É UM PROGRESSO, E TRABALHAR EM CONJUNTO É A VITÓRIA.” </a:t>
            </a:r>
            <a:r>
              <a:rPr lang="pt-BR" sz="1600" i="1" dirty="0">
                <a:latin typeface="Trebuchet MS" pitchFamily="34" charset="0"/>
                <a:cs typeface="Times New Roman" pitchFamily="18" charset="0"/>
              </a:rPr>
              <a:t>HENRY FORD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“COM TALENTO GANHAMOS PARTIDAS; COM TRABALHO EM EQUIPE E INTELIGÊNCIA GANHAMOS CAMPEONATOS.” </a:t>
            </a:r>
            <a:r>
              <a:rPr lang="pt-BR" sz="1600" i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MICHAEL JORDAN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pt-BR" sz="2000" dirty="0">
                <a:latin typeface="Trebuchet MS" pitchFamily="34" charset="0"/>
                <a:cs typeface="Times New Roman" pitchFamily="18" charset="0"/>
              </a:rPr>
              <a:t>“QUANDO TODOS PENSAM DA MESMA FORMA, ALGUÉM NÃO ESTÁ PENSANDO.” </a:t>
            </a:r>
            <a:r>
              <a:rPr lang="pt-BR" sz="1600" i="1" dirty="0">
                <a:latin typeface="Trebuchet MS" pitchFamily="34" charset="0"/>
                <a:cs typeface="Times New Roman" pitchFamily="18" charset="0"/>
              </a:rPr>
              <a:t>GEORGE PATTON</a:t>
            </a:r>
          </a:p>
          <a:p>
            <a:pPr lvl="1">
              <a:buClr>
                <a:schemeClr val="tx1"/>
              </a:buClr>
              <a:buSzPct val="90000"/>
            </a:pPr>
            <a:endParaRPr lang="pt-BR" sz="1600" dirty="0" smtClean="0">
              <a:latin typeface="Trebuchet MS" pitchFamily="34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5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E3B46-8AD0-4374-BB96-C44642B7CA6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79388" y="1196752"/>
            <a:ext cx="87360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pt-BR" sz="2800" b="0" dirty="0">
                <a:solidFill>
                  <a:schemeClr val="tx2"/>
                </a:solidFill>
                <a:latin typeface="Trebuchet MS" pitchFamily="34" charset="0"/>
              </a:rPr>
              <a:t>Obrigado.</a:t>
            </a:r>
            <a:br>
              <a:rPr lang="pt-BR" sz="2800" b="0" dirty="0">
                <a:solidFill>
                  <a:schemeClr val="tx2"/>
                </a:solidFill>
                <a:latin typeface="Trebuchet MS" pitchFamily="34" charset="0"/>
              </a:rPr>
            </a:br>
            <a:endParaRPr lang="pt-BR" sz="2800" b="0" dirty="0">
              <a:solidFill>
                <a:schemeClr val="tx2"/>
              </a:solidFill>
              <a:latin typeface="Trebuchet MS" pitchFamily="34" charset="0"/>
            </a:endParaRPr>
          </a:p>
          <a:p>
            <a:pPr eaLnBrk="1" hangingPunct="1"/>
            <a:r>
              <a:rPr lang="pt-BR" sz="1600" b="0" dirty="0" smtClean="0">
                <a:solidFill>
                  <a:schemeClr val="tx2"/>
                </a:solidFill>
                <a:latin typeface="Trebuchet MS" pitchFamily="34" charset="0"/>
              </a:rPr>
              <a:t>Coordenação Geral de Programas e Projetos de Cooperação</a:t>
            </a:r>
          </a:p>
          <a:p>
            <a:pPr eaLnBrk="1" hangingPunct="1"/>
            <a:r>
              <a:rPr lang="pt-BR" sz="1600" b="0" dirty="0" smtClean="0">
                <a:solidFill>
                  <a:schemeClr val="tx2"/>
                </a:solidFill>
                <a:latin typeface="Trebuchet MS" pitchFamily="34" charset="0"/>
              </a:rPr>
              <a:t>COOPE/SGE-SE/MF</a:t>
            </a:r>
            <a:r>
              <a:rPr lang="pt-BR" sz="1600" b="0" dirty="0">
                <a:solidFill>
                  <a:schemeClr val="tx2"/>
                </a:solidFill>
                <a:latin typeface="Trebuchet MS" pitchFamily="34" charset="0"/>
              </a:rPr>
              <a:t/>
            </a:r>
            <a:br>
              <a:rPr lang="pt-BR" sz="1600" b="0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pt-BR" sz="1600" b="0" u="sng" dirty="0">
                <a:solidFill>
                  <a:srgbClr val="0000CC"/>
                </a:solidFill>
                <a:latin typeface="Trebuchet MS" pitchFamily="34" charset="0"/>
              </a:rPr>
              <a:t>Ucp.df@fazenda.gov.br</a:t>
            </a:r>
            <a:br>
              <a:rPr lang="pt-BR" sz="1600" b="0" u="sng" dirty="0">
                <a:solidFill>
                  <a:srgbClr val="0000CC"/>
                </a:solidFill>
                <a:latin typeface="Trebuchet MS" pitchFamily="34" charset="0"/>
              </a:rPr>
            </a:br>
            <a:r>
              <a:rPr lang="pt-BR" sz="1600" b="0" dirty="0">
                <a:solidFill>
                  <a:schemeClr val="tx2"/>
                </a:solidFill>
                <a:latin typeface="Wingdings" pitchFamily="2" charset="2"/>
              </a:rPr>
              <a:t>(</a:t>
            </a:r>
            <a:r>
              <a:rPr lang="pt-BR" sz="16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1600" b="0" dirty="0">
                <a:solidFill>
                  <a:schemeClr val="tx2"/>
                </a:solidFill>
                <a:latin typeface="Trebuchet MS" pitchFamily="34" charset="0"/>
              </a:rPr>
              <a:t>(61) 3412-2492/45</a:t>
            </a:r>
            <a:r>
              <a:rPr lang="pt-BR" sz="16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1600" b="0" dirty="0">
                <a:solidFill>
                  <a:schemeClr val="tx2"/>
                </a:solidFill>
                <a:latin typeface="Wingdings 2" pitchFamily="18" charset="2"/>
              </a:rPr>
              <a:t>7</a:t>
            </a:r>
            <a:r>
              <a:rPr lang="pt-BR" sz="16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1600" b="0" dirty="0">
                <a:solidFill>
                  <a:schemeClr val="tx2"/>
                </a:solidFill>
                <a:latin typeface="Trebuchet MS" pitchFamily="34" charset="0"/>
              </a:rPr>
              <a:t>(61) 3412-1710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9388" y="3068960"/>
            <a:ext cx="8820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Subsecretária de </a:t>
            </a:r>
            <a:r>
              <a:rPr lang="pt-BR" sz="1600" b="0" dirty="0">
                <a:solidFill>
                  <a:schemeClr val="tx1"/>
                </a:solidFill>
                <a:latin typeface="Trebuchet MS" pitchFamily="34" charset="0"/>
              </a:rPr>
              <a:t>Gestão Estratégica	</a:t>
            </a:r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	Coordenador-Geral</a:t>
            </a:r>
            <a:endParaRPr lang="pt-BR" sz="1600" b="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pt-BR" sz="1600" b="0" dirty="0" smtClean="0">
                <a:solidFill>
                  <a:srgbClr val="3366CC"/>
                </a:solidFill>
                <a:latin typeface="Trebuchet MS" pitchFamily="34" charset="0"/>
              </a:rPr>
              <a:t>Juliêta Verleun	</a:t>
            </a:r>
            <a:r>
              <a:rPr lang="pt-BR" sz="1600" b="0" dirty="0">
                <a:solidFill>
                  <a:schemeClr val="tx1"/>
                </a:solidFill>
                <a:latin typeface="Trebuchet MS" pitchFamily="34" charset="0"/>
              </a:rPr>
              <a:t>			</a:t>
            </a:r>
            <a:r>
              <a:rPr lang="pt-BR" sz="1600" b="0" dirty="0">
                <a:solidFill>
                  <a:srgbClr val="3366CC"/>
                </a:solidFill>
                <a:latin typeface="Trebuchet MS" pitchFamily="34" charset="0"/>
              </a:rPr>
              <a:t>Luiz Alberto de Almeida Palmeira</a:t>
            </a:r>
          </a:p>
          <a:p>
            <a:pPr algn="l" eaLnBrk="1" hangingPunct="1"/>
            <a:endParaRPr lang="pt-BR" sz="1800" b="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Coordenador-Geral Substituto</a:t>
            </a:r>
            <a:r>
              <a:rPr lang="pt-BR" sz="1800" b="0" dirty="0">
                <a:solidFill>
                  <a:schemeClr val="tx1"/>
                </a:solidFill>
                <a:latin typeface="Trebuchet MS" pitchFamily="34" charset="0"/>
              </a:rPr>
              <a:t>		</a:t>
            </a:r>
            <a:r>
              <a:rPr lang="pt-BR" sz="1800" b="0" dirty="0" smtClean="0">
                <a:solidFill>
                  <a:schemeClr val="tx1"/>
                </a:solidFill>
                <a:latin typeface="Trebuchet MS" pitchFamily="34" charset="0"/>
              </a:rPr>
              <a:t>	Coordenador Técnico</a:t>
            </a:r>
            <a:endParaRPr lang="pt-BR" sz="1800" b="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pt-BR" sz="1600" b="0" dirty="0">
                <a:solidFill>
                  <a:srgbClr val="3366CC"/>
                </a:solidFill>
                <a:latin typeface="Trebuchet MS" pitchFamily="34" charset="0"/>
              </a:rPr>
              <a:t>Rodrigo André </a:t>
            </a:r>
            <a:r>
              <a:rPr lang="pt-BR" sz="1600" b="0" dirty="0" smtClean="0">
                <a:solidFill>
                  <a:srgbClr val="3366CC"/>
                </a:solidFill>
                <a:latin typeface="Trebuchet MS" pitchFamily="34" charset="0"/>
              </a:rPr>
              <a:t>Rêgo</a:t>
            </a:r>
            <a:r>
              <a:rPr lang="pt-BR" sz="1800" b="0" dirty="0">
                <a:solidFill>
                  <a:schemeClr val="tx1"/>
                </a:solidFill>
                <a:latin typeface="Trebuchet MS" pitchFamily="34" charset="0"/>
              </a:rPr>
              <a:t>			</a:t>
            </a:r>
            <a:r>
              <a:rPr lang="pt-BR" sz="1800" b="0" dirty="0" smtClean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pt-BR" sz="2000" dirty="0" smtClean="0">
                <a:solidFill>
                  <a:srgbClr val="3366CC"/>
                </a:solidFill>
                <a:latin typeface="Trebuchet MS" pitchFamily="34" charset="0"/>
              </a:rPr>
              <a:t>ALEXANDRE MELILLO</a:t>
            </a:r>
          </a:p>
          <a:p>
            <a:pPr algn="l" eaLnBrk="1" hangingPunct="1"/>
            <a:r>
              <a:rPr lang="en-US" sz="1800" b="0" dirty="0">
                <a:solidFill>
                  <a:schemeClr val="tx1"/>
                </a:solidFill>
                <a:latin typeface="Trebuchet MS" pitchFamily="34" charset="0"/>
              </a:rPr>
              <a:t>					</a:t>
            </a:r>
            <a:r>
              <a:rPr lang="en-US" sz="1600" b="0" dirty="0">
                <a:solidFill>
                  <a:schemeClr val="tx1"/>
                </a:solidFill>
                <a:latin typeface="Trebuchet MS" pitchFamily="34" charset="0"/>
                <a:hlinkClick r:id="rId4"/>
              </a:rPr>
              <a:t>Alexandre.m.santos@fazenda.gov.br</a:t>
            </a:r>
            <a:endParaRPr lang="en-US" sz="1600" b="0" dirty="0">
              <a:solidFill>
                <a:schemeClr val="tx1"/>
              </a:solidFill>
              <a:latin typeface="Trebuchet MS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tx1"/>
                </a:solidFill>
                <a:latin typeface="Trebuchet MS" pitchFamily="34" charset="0"/>
              </a:rPr>
              <a:t>					 </a:t>
            </a:r>
            <a:r>
              <a:rPr lang="pt-BR" sz="1400" b="0" dirty="0" smtClean="0">
                <a:solidFill>
                  <a:schemeClr val="tx2"/>
                </a:solidFill>
                <a:latin typeface="Wingdings" pitchFamily="2" charset="2"/>
              </a:rPr>
              <a:t>(</a:t>
            </a:r>
            <a:r>
              <a:rPr lang="pt-BR" sz="1400" b="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pt-BR" sz="1400" dirty="0" smtClean="0">
                <a:solidFill>
                  <a:schemeClr val="tx2"/>
                </a:solidFill>
                <a:latin typeface="Trebuchet MS" pitchFamily="34" charset="0"/>
              </a:rPr>
              <a:t>(61) 3412-2463</a:t>
            </a:r>
            <a:r>
              <a:rPr lang="pt-BR" sz="1400" b="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US" sz="1400" dirty="0" smtClean="0">
                <a:latin typeface="Wingdings 3" pitchFamily="18" charset="2"/>
              </a:rPr>
              <a:t>È</a:t>
            </a:r>
            <a:r>
              <a:rPr lang="pt-BR" sz="1400" b="0" dirty="0" smtClean="0">
                <a:solidFill>
                  <a:schemeClr val="tx2"/>
                </a:solidFill>
                <a:latin typeface="Wingdings 3" pitchFamily="18" charset="2"/>
              </a:rPr>
              <a:t> </a:t>
            </a:r>
            <a:r>
              <a:rPr lang="pt-BR" sz="1400" b="0" dirty="0" smtClean="0">
                <a:solidFill>
                  <a:schemeClr val="tx2"/>
                </a:solidFill>
                <a:latin typeface="Wingdings" pitchFamily="2" charset="2"/>
              </a:rPr>
              <a:t>(</a:t>
            </a:r>
            <a:r>
              <a:rPr lang="pt-BR" sz="1400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400" dirty="0" smtClean="0">
                <a:solidFill>
                  <a:schemeClr val="tx2"/>
                </a:solidFill>
                <a:latin typeface="Trebuchet MS" pitchFamily="34" charset="0"/>
              </a:rPr>
              <a:t>(61) 9983-5622</a:t>
            </a:r>
          </a:p>
          <a:p>
            <a:pPr algn="l" eaLnBrk="1" hangingPunct="1"/>
            <a:r>
              <a:rPr lang="pt-BR" sz="1600" b="0" dirty="0" smtClean="0">
                <a:solidFill>
                  <a:srgbClr val="3366CC"/>
                </a:solidFill>
                <a:latin typeface="Trebuchet MS" pitchFamily="34" charset="0"/>
              </a:rPr>
              <a:t>Equipe </a:t>
            </a:r>
            <a:r>
              <a:rPr lang="pt-BR" sz="1600" b="0" dirty="0">
                <a:solidFill>
                  <a:srgbClr val="3366CC"/>
                </a:solidFill>
                <a:latin typeface="Trebuchet MS" pitchFamily="34" charset="0"/>
              </a:rPr>
              <a:t>Técnica de Projetos:</a:t>
            </a:r>
          </a:p>
          <a:p>
            <a:pPr algn="l"/>
            <a:r>
              <a:rPr lang="pt-BR" b="0" dirty="0" smtClean="0">
                <a:solidFill>
                  <a:schemeClr val="tx1"/>
                </a:solidFill>
                <a:latin typeface="Trebuchet MS" pitchFamily="34" charset="0"/>
              </a:rPr>
              <a:t>AMANDA REIS – Analista de Auditoria </a:t>
            </a:r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  <a:hlinkClick r:id="rId5"/>
              </a:rPr>
              <a:t>amanda.reis@fazenda.gov.br</a:t>
            </a:r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pt-BR" sz="1400" b="0" dirty="0" smtClean="0">
                <a:solidFill>
                  <a:schemeClr val="tx1"/>
                </a:solidFill>
                <a:latin typeface="Trebuchet MS" pitchFamily="34" charset="0"/>
              </a:rPr>
              <a:t>(61) 3412-1809</a:t>
            </a:r>
          </a:p>
          <a:p>
            <a:pPr algn="l"/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Cosme Freitas</a:t>
            </a:r>
          </a:p>
          <a:p>
            <a:pPr algn="l"/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Josenilson Veras</a:t>
            </a:r>
            <a:endParaRPr lang="pt-BR" sz="1600" b="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pt-BR" sz="1600" b="0" dirty="0" smtClean="0">
                <a:solidFill>
                  <a:schemeClr val="tx1"/>
                </a:solidFill>
                <a:latin typeface="Trebuchet MS" pitchFamily="34" charset="0"/>
              </a:rPr>
              <a:t>Regison Siqueira</a:t>
            </a:r>
            <a:endParaRPr lang="pt-BR" sz="16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7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64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SEEMP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METODOLOGIA “ÁGIL” DE DESENVOLVIMENTO</a:t>
            </a:r>
            <a:endParaRPr lang="pt-BR" sz="2400" dirty="0"/>
          </a:p>
          <a:p>
            <a:pPr algn="ctr"/>
            <a:endParaRPr lang="pt-BR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RAPIDEZ: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Descrição das funcionalidades por documentos de especificação simplificados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Menor verticalização de instâncias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REFORÇO NA EQUIPE: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Acréscimo de técnicos de desenvolvimento com experiência (RFB, Casa Civil)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Incremento de equipe de testes, pessoais e automatizados (robôs)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ENCURTAMENTO DE PRAZOS: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Definição de “</a:t>
            </a:r>
            <a:r>
              <a:rPr lang="pt-BR" sz="1600" dirty="0" err="1" smtClean="0">
                <a:latin typeface="Trebuchet MS" pitchFamily="34" charset="0"/>
              </a:rPr>
              <a:t>Sprints”de</a:t>
            </a:r>
            <a:r>
              <a:rPr lang="pt-BR" sz="1600" dirty="0" smtClean="0">
                <a:latin typeface="Trebuchet MS" pitchFamily="34" charset="0"/>
              </a:rPr>
              <a:t> três semanas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Sprint: conjunto de funcionalidades que podem definir ou não um “Release”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Release: conjunto de funcionalidades que serão implantadas no ambiente de produção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GESTÃO: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Três ambientes: Produção, Desenvolvimento e Homologação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Ambiente de Homologação reestruturado, com base de dados completa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endParaRPr lang="pt-BR" sz="2000" dirty="0" smtClean="0">
              <a:latin typeface="Trebuchet MS" pitchFamily="34" charset="0"/>
            </a:endParaRPr>
          </a:p>
          <a:p>
            <a:pPr lvl="1">
              <a:buClr>
                <a:schemeClr val="tx1"/>
              </a:buClr>
              <a:buSzPct val="90000"/>
            </a:pPr>
            <a:endParaRPr lang="pt-BR" sz="2000" dirty="0" smtClean="0"/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9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624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346102" cy="50930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4617" y="4293096"/>
            <a:ext cx="2162175" cy="1762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0797" y="1340768"/>
            <a:ext cx="2200275" cy="20669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0797" y="4456665"/>
            <a:ext cx="2105025" cy="1914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8394" y="1844824"/>
            <a:ext cx="2190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713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07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856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307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611188" y="1341438"/>
            <a:ext cx="8208962" cy="5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“ROADMAP”</a:t>
            </a:r>
          </a:p>
          <a:p>
            <a:pPr algn="ctr">
              <a:buClr>
                <a:schemeClr val="tx1"/>
              </a:buClr>
              <a:buSzPct val="90000"/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ASPECTOS GERAIS</a:t>
            </a:r>
            <a:endParaRPr lang="pt-BR" sz="2400" dirty="0"/>
          </a:p>
          <a:p>
            <a:pPr algn="ctr"/>
            <a:endParaRPr lang="pt-BR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O QUE SERIA: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Conjunto de funcionalidades previstas a serem implantadas no médio e longo prazo (90/180/360 dias – próximo ano)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PREMISSAS: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Detalhar todas as especificações necessárias – Histórias de Usuários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Time SEEMP dimensionar (pontuar) todo o “</a:t>
            </a:r>
            <a:r>
              <a:rPr lang="pt-BR" sz="1600" dirty="0" err="1" smtClean="0">
                <a:latin typeface="Trebuchet MS" pitchFamily="34" charset="0"/>
              </a:rPr>
              <a:t>Backlog</a:t>
            </a:r>
            <a:r>
              <a:rPr lang="pt-BR" sz="1600" dirty="0" smtClean="0">
                <a:latin typeface="Trebuchet MS" pitchFamily="34" charset="0"/>
              </a:rPr>
              <a:t>” (as novas funcionalidades)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PLANEJAMENTO: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Implantar todo o “</a:t>
            </a:r>
            <a:r>
              <a:rPr lang="pt-BR" sz="1600" dirty="0" err="1" smtClean="0">
                <a:latin typeface="Trebuchet MS" pitchFamily="34" charset="0"/>
              </a:rPr>
              <a:t>Backlog</a:t>
            </a:r>
            <a:r>
              <a:rPr lang="pt-BR" sz="1600" dirty="0" smtClean="0">
                <a:latin typeface="Trebuchet MS" pitchFamily="34" charset="0"/>
              </a:rPr>
              <a:t>” até o final de 2015 (relação Pareto 80/20)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pt-BR" dirty="0" smtClean="0">
                <a:latin typeface="Trebuchet MS" pitchFamily="34" charset="0"/>
              </a:rPr>
              <a:t>RISCOS: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Alterações administrativas das equipes de gestão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Dotação orçamentária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r>
              <a:rPr lang="pt-BR" sz="1600" dirty="0" smtClean="0">
                <a:latin typeface="Trebuchet MS" pitchFamily="34" charset="0"/>
              </a:rPr>
              <a:t>Patrocínio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</a:pPr>
            <a:endParaRPr lang="pt-BR" sz="2000" dirty="0" smtClean="0">
              <a:latin typeface="Trebuchet MS" pitchFamily="34" charset="0"/>
            </a:endParaRPr>
          </a:p>
          <a:p>
            <a:pPr lvl="1">
              <a:buClr>
                <a:schemeClr val="tx1"/>
              </a:buClr>
              <a:buSzPct val="90000"/>
            </a:pPr>
            <a:endParaRPr lang="pt-BR" sz="2000" dirty="0" smtClean="0"/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886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07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228" y="1340768"/>
            <a:ext cx="1555800" cy="51273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190" y="1709712"/>
            <a:ext cx="2520280" cy="43894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632" y="1350296"/>
            <a:ext cx="2095379" cy="2720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5373" y="4273764"/>
            <a:ext cx="2717453" cy="22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647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07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40" y="4005064"/>
            <a:ext cx="2324699" cy="20312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005064"/>
            <a:ext cx="2374121" cy="19640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4344" y="1787798"/>
            <a:ext cx="2253912" cy="15093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2600" y="1787798"/>
            <a:ext cx="2726978" cy="4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953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aito\Spark\user\msaito@capital.ms.gov.br\downloads\base_ppt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07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8980"/>
            <a:ext cx="2376264" cy="16973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3933056"/>
            <a:ext cx="2374201" cy="16365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1" y="3933056"/>
            <a:ext cx="2096565" cy="17344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9566" y="1684225"/>
            <a:ext cx="2558857" cy="39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501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807</Words>
  <Application>Microsoft Office PowerPoint</Application>
  <PresentationFormat>Apresentação na tela (4:3)</PresentationFormat>
  <Paragraphs>201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msaito</dc:creator>
  <cp:lastModifiedBy>IrmaBC</cp:lastModifiedBy>
  <cp:revision>88</cp:revision>
  <dcterms:created xsi:type="dcterms:W3CDTF">2012-04-13T19:51:33Z</dcterms:created>
  <dcterms:modified xsi:type="dcterms:W3CDTF">2015-05-06T18:29:37Z</dcterms:modified>
</cp:coreProperties>
</file>