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8925" autoAdjust="0"/>
  </p:normalViewPr>
  <p:slideViewPr>
    <p:cSldViewPr>
      <p:cViewPr>
        <p:scale>
          <a:sx n="75" d="100"/>
          <a:sy n="75" d="100"/>
        </p:scale>
        <p:origin x="-1224" y="-8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40E6445-6918-4C37-B5D4-E87F96820703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5CA0ADC-BEFB-4FCA-ACB1-12BABF37F6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102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F903F8-4BAE-4E76-BDC7-5169B0B1A468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5891C-0A1B-4964-AEED-8B93994FBCD8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A58E8-28BD-47A9-90CF-6528522E068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460A4-014E-4093-9DCF-F5E21A23D35C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B823E-8949-48A9-98DB-802FF1367D7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01886-C9F2-4E87-9A5C-018F7CE77081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DA010-006D-4AF1-84BE-7AF91E08DD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920D3-7EF6-4F36-9DF4-3638DC84EBEC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C18D2-D59B-4B73-9F20-348046536D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B11B8-7BFC-4DE3-8BB5-1FF01F6302EF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9371D-3B78-449A-8802-E3C05A90B8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C5F96-7265-4C5E-8412-BD7587DAECB5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55B5A-7317-4AD6-9541-F96F22F0532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903D1-723E-4167-9C0E-FC6C88CEE226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F4415-66BE-4316-A048-2E2214D28A5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AB377-C450-47B5-813A-7700F93E7BCC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CFE3B-10FA-459A-9D40-F595CBB6ECC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A5168-C94A-47B8-9A9F-43D024E41BF2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34E04-3862-4AFA-82FB-26F84CA8CEC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E6790-CB7A-4A5B-A187-8826C948C617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F5D25-C591-4D73-BF74-808E7EFB93A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8BA40-4339-45BD-8C74-9CE9E3F4ADBB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89C32-E3EC-4225-8B82-16B86A50D4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223725-6161-4FB6-B4F0-8E798417C5A9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D1003D-9A76-4467-B947-E7A37DA146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75" y="-381000"/>
            <a:ext cx="5619750" cy="723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b="1" dirty="0"/>
              <a:t>Conteúdos abordados no Seminário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075" name="Retângulo 2"/>
          <p:cNvSpPr>
            <a:spLocks noChangeArrowheads="1"/>
          </p:cNvSpPr>
          <p:nvPr/>
        </p:nvSpPr>
        <p:spPr bwMode="auto">
          <a:xfrm>
            <a:off x="1000125" y="928688"/>
            <a:ext cx="6500813" cy="778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 b="1" dirty="0">
                <a:latin typeface="Calibri" pitchFamily="34" charset="0"/>
              </a:rPr>
              <a:t>Sessão 1 – Aspectos fiscais das PPPs: Gestão de riscos e impactos fiscais a nível macroeconômico</a:t>
            </a:r>
          </a:p>
          <a:p>
            <a:endParaRPr lang="pt-PT" sz="2400" b="1" dirty="0">
              <a:latin typeface="Calibri" pitchFamily="34" charset="0"/>
            </a:endParaRPr>
          </a:p>
          <a:p>
            <a:r>
              <a:rPr lang="pt-PT" sz="2400" b="1" dirty="0">
                <a:latin typeface="Calibri" pitchFamily="34" charset="0"/>
              </a:rPr>
              <a:t>Sessão 2 – Sustentabilidade fiscal e PPPs no nível subnacional</a:t>
            </a:r>
            <a:endParaRPr lang="pt-BR" sz="2400">
              <a:latin typeface="Calibri" pitchFamily="34" charset="0"/>
            </a:endParaRPr>
          </a:p>
          <a:p>
            <a:endParaRPr lang="pt-PT" sz="2400" b="1">
              <a:latin typeface="Calibri" pitchFamily="34" charset="0"/>
            </a:endParaRPr>
          </a:p>
          <a:p>
            <a:r>
              <a:rPr lang="pt-PT" sz="2400" b="1" dirty="0">
                <a:latin typeface="Calibri" pitchFamily="34" charset="0"/>
              </a:rPr>
              <a:t>Sessão 3: Value for money: metodologia e gestão ex-post</a:t>
            </a:r>
            <a:endParaRPr lang="pt-BR" sz="2400" dirty="0">
              <a:latin typeface="Calibri" pitchFamily="34" charset="0"/>
            </a:endParaRPr>
          </a:p>
          <a:p>
            <a:endParaRPr lang="pt-PT" sz="2400" b="1" dirty="0">
              <a:latin typeface="Calibri" pitchFamily="34" charset="0"/>
            </a:endParaRPr>
          </a:p>
          <a:p>
            <a:r>
              <a:rPr lang="pt-PT" sz="2400" b="1" dirty="0">
                <a:latin typeface="Calibri" pitchFamily="34" charset="0"/>
              </a:rPr>
              <a:t>Sessão 4 – Programa de PPP em Minas Gerais</a:t>
            </a:r>
          </a:p>
          <a:p>
            <a:endParaRPr lang="pt-PT" sz="2400" b="1" dirty="0">
              <a:latin typeface="Calibri" pitchFamily="34" charset="0"/>
            </a:endParaRPr>
          </a:p>
          <a:p>
            <a:r>
              <a:rPr lang="pt-PT" sz="2400" b="1" dirty="0">
                <a:latin typeface="Calibri" pitchFamily="34" charset="0"/>
              </a:rPr>
              <a:t>Sessão 5 – Metodologia de análise financeira</a:t>
            </a:r>
          </a:p>
          <a:p>
            <a:endParaRPr lang="pt-PT" sz="2400" b="1" dirty="0">
              <a:latin typeface="Calibri" pitchFamily="34" charset="0"/>
            </a:endParaRPr>
          </a:p>
          <a:p>
            <a:r>
              <a:rPr lang="pt-PT" sz="2400" b="1" dirty="0">
                <a:latin typeface="Calibri" pitchFamily="34" charset="0"/>
              </a:rPr>
              <a:t>Sessão 6: Riscos e seus impactos nos programas de PPP</a:t>
            </a:r>
            <a:endParaRPr lang="pt-BR" sz="2400" dirty="0">
              <a:latin typeface="Calibri" pitchFamily="34" charset="0"/>
            </a:endParaRPr>
          </a:p>
          <a:p>
            <a:endParaRPr lang="pt-PT" sz="2400" b="1" dirty="0">
              <a:latin typeface="Calibri" pitchFamily="34" charset="0"/>
            </a:endParaRPr>
          </a:p>
          <a:p>
            <a:endParaRPr lang="pt-PT" sz="1600" b="1" dirty="0">
              <a:latin typeface="Calibri" pitchFamily="34" charset="0"/>
            </a:endParaRPr>
          </a:p>
          <a:p>
            <a:endParaRPr lang="pt-BR" sz="1600" dirty="0">
              <a:latin typeface="Calibri" pitchFamily="34" charset="0"/>
            </a:endParaRPr>
          </a:p>
          <a:p>
            <a:endParaRPr lang="pt-PT" sz="1600" b="1" dirty="0">
              <a:latin typeface="Calibri" pitchFamily="34" charset="0"/>
            </a:endParaRPr>
          </a:p>
          <a:p>
            <a:endParaRPr lang="pt-PT" sz="1600" b="1" dirty="0">
              <a:latin typeface="Calibri" pitchFamily="34" charset="0"/>
            </a:endParaRPr>
          </a:p>
          <a:p>
            <a:endParaRPr lang="pt-PT" sz="1600" b="1" dirty="0">
              <a:latin typeface="Calibri" pitchFamily="34" charset="0"/>
            </a:endParaRPr>
          </a:p>
          <a:p>
            <a:endParaRPr lang="pt-PT" b="1" dirty="0">
              <a:latin typeface="Calibri" pitchFamily="34" charset="0"/>
            </a:endParaRPr>
          </a:p>
          <a:p>
            <a:endParaRPr lang="pt-B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0" y="1749425"/>
            <a:ext cx="43576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5599113" algn="r"/>
              </a:tabLst>
            </a:pPr>
            <a:endParaRPr lang="pt-BR">
              <a:latin typeface="Calibri" pitchFamily="34" charset="0"/>
            </a:endParaRPr>
          </a:p>
          <a:p>
            <a:pPr algn="ctr">
              <a:tabLst>
                <a:tab pos="5599113" algn="r"/>
              </a:tabLst>
            </a:pPr>
            <a:endParaRPr lang="pt-PT">
              <a:latin typeface="Calibri" pitchFamily="34" charset="0"/>
            </a:endParaRPr>
          </a:p>
        </p:txBody>
      </p:sp>
      <p:sp>
        <p:nvSpPr>
          <p:cNvPr id="4099" name="Retângulo 7"/>
          <p:cNvSpPr>
            <a:spLocks noChangeArrowheads="1"/>
          </p:cNvSpPr>
          <p:nvPr/>
        </p:nvSpPr>
        <p:spPr bwMode="auto">
          <a:xfrm>
            <a:off x="571500" y="671513"/>
            <a:ext cx="7858125" cy="627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 b="1">
                <a:latin typeface="Calibri" pitchFamily="34" charset="0"/>
              </a:rPr>
              <a:t>Sessão 7 – Registro e contabilização das PPPs</a:t>
            </a:r>
            <a:endParaRPr lang="pt-BR" sz="2400">
              <a:latin typeface="Calibri" pitchFamily="34" charset="0"/>
            </a:endParaRPr>
          </a:p>
          <a:p>
            <a:endParaRPr lang="pt-PT" sz="2400" b="1">
              <a:latin typeface="Calibri" pitchFamily="34" charset="0"/>
            </a:endParaRPr>
          </a:p>
          <a:p>
            <a:r>
              <a:rPr lang="pt-PT" sz="2400" b="1">
                <a:latin typeface="Calibri" pitchFamily="34" charset="0"/>
              </a:rPr>
              <a:t>Sessão 8 – Marco institucional e ações de fortalecimento</a:t>
            </a:r>
            <a:endParaRPr lang="pt-BR" sz="2400">
              <a:latin typeface="Calibri" pitchFamily="34" charset="0"/>
            </a:endParaRPr>
          </a:p>
          <a:p>
            <a:endParaRPr lang="pt-PT" sz="2400" b="1">
              <a:solidFill>
                <a:srgbClr val="000000"/>
              </a:solidFill>
              <a:latin typeface="Calibri" pitchFamily="34" charset="0"/>
              <a:ea typeface="Arial Unicode MS" pitchFamily="34" charset="-128"/>
            </a:endParaRPr>
          </a:p>
          <a:p>
            <a:r>
              <a:rPr lang="pt-PT" sz="2400" b="1">
                <a:solidFill>
                  <a:srgbClr val="000000"/>
                </a:solidFill>
                <a:latin typeface="Calibri" pitchFamily="34" charset="0"/>
                <a:ea typeface="Arial Unicode MS" pitchFamily="34" charset="-128"/>
              </a:rPr>
              <a:t>Sess</a:t>
            </a:r>
            <a:r>
              <a:rPr lang="pt-PT" sz="2400" b="1">
                <a:solidFill>
                  <a:srgbClr val="000000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ão 9 – Gestão de Contratos de PPPs</a:t>
            </a:r>
          </a:p>
          <a:p>
            <a:endParaRPr lang="pt-PT" sz="2400" b="1">
              <a:solidFill>
                <a:srgbClr val="000000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pt-PT" sz="2400" b="1">
                <a:latin typeface="Calibri" pitchFamily="34" charset="0"/>
              </a:rPr>
              <a:t>Sessão 10 – Apresentação do projeto Porto Maravilha</a:t>
            </a:r>
            <a:endParaRPr lang="pt-BR" sz="2400">
              <a:latin typeface="Calibri" pitchFamily="34" charset="0"/>
            </a:endParaRPr>
          </a:p>
          <a:p>
            <a:pPr algn="ctr"/>
            <a:endParaRPr lang="pt-PT" sz="2400">
              <a:latin typeface="Calibri" pitchFamily="34" charset="0"/>
            </a:endParaRPr>
          </a:p>
          <a:p>
            <a:r>
              <a:rPr lang="pt-PT" sz="2400" b="1">
                <a:latin typeface="Calibri" pitchFamily="34" charset="0"/>
              </a:rPr>
              <a:t>Sessão 11 – Desafios para as PPPs sob a gestão de investimentos Públicos em PPP</a:t>
            </a:r>
          </a:p>
          <a:p>
            <a:endParaRPr lang="pt-PT" sz="2400" b="1">
              <a:latin typeface="Calibri" pitchFamily="34" charset="0"/>
            </a:endParaRPr>
          </a:p>
          <a:p>
            <a:r>
              <a:rPr lang="pt-PT" sz="2400" b="1">
                <a:latin typeface="Calibri" pitchFamily="34" charset="0"/>
              </a:rPr>
              <a:t>Sessão 12 – Governança pública e recomendações </a:t>
            </a:r>
          </a:p>
          <a:p>
            <a:endParaRPr lang="pt-PT" sz="2400" b="1">
              <a:latin typeface="Calibri" pitchFamily="34" charset="0"/>
            </a:endParaRPr>
          </a:p>
          <a:p>
            <a:r>
              <a:rPr lang="pt-PT" sz="2400" b="1">
                <a:latin typeface="Calibri" pitchFamily="34" charset="0"/>
              </a:rPr>
              <a:t>Sessão 13: Fundos de garantia e pagamentos</a:t>
            </a:r>
            <a:endParaRPr lang="pt-BR" sz="2400">
              <a:latin typeface="Calibri" pitchFamily="34" charset="0"/>
            </a:endParaRPr>
          </a:p>
          <a:p>
            <a:endParaRPr lang="pt-BR" sz="2400">
              <a:latin typeface="Calibri" pitchFamily="34" charset="0"/>
            </a:endParaRPr>
          </a:p>
          <a:p>
            <a:r>
              <a:rPr lang="pt-PT" sz="2400" b="1">
                <a:latin typeface="Calibri" pitchFamily="34" charset="0"/>
              </a:rPr>
              <a:t>Lições aprendidas e conclusões</a:t>
            </a:r>
            <a:endParaRPr lang="pt-BR" sz="2400">
              <a:latin typeface="Calibri" pitchFamily="34" charset="0"/>
            </a:endParaRPr>
          </a:p>
          <a:p>
            <a:endParaRPr lang="pt-BR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b="1" dirty="0"/>
              <a:t>Workshop</a:t>
            </a:r>
            <a:r>
              <a:rPr lang="pt-BR" dirty="0"/>
              <a:t/>
            </a:r>
            <a:br>
              <a:rPr lang="pt-BR" dirty="0"/>
            </a:br>
            <a:r>
              <a:rPr lang="pt-BR" b="1" dirty="0"/>
              <a:t>Parcerias Público Privadas - Cidades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b="1" dirty="0"/>
              <a:t>Brasília</a:t>
            </a:r>
            <a:endParaRPr lang="pt-BR" dirty="0"/>
          </a:p>
          <a:p>
            <a:pPr fontAlgn="auto">
              <a:spcAft>
                <a:spcPts val="0"/>
              </a:spcAft>
              <a:defRPr/>
            </a:pPr>
            <a:r>
              <a:rPr lang="pt-BR" dirty="0"/>
              <a:t> 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Semana </a:t>
            </a:r>
            <a:r>
              <a:rPr lang="pt-BR" dirty="0"/>
              <a:t>Dezembro 2013</a:t>
            </a:r>
          </a:p>
          <a:p>
            <a:pPr fontAlgn="auto">
              <a:spcAft>
                <a:spcPts val="0"/>
              </a:spcAft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smtClean="0"/>
              <a:t>PPPs: Análise de mercado em Cidades Brasileiras: restrições para o financiamento, uso eficiente para oferta de serviços via PPPs.</a:t>
            </a:r>
          </a:p>
          <a:p>
            <a:pPr>
              <a:buFont typeface="Arial" pitchFamily="34" charset="0"/>
              <a:buNone/>
            </a:pPr>
            <a:endParaRPr lang="pt-BR" b="1" i="1" smtClean="0"/>
          </a:p>
          <a:p>
            <a:r>
              <a:rPr lang="en-US" b="1" i="1" smtClean="0"/>
              <a:t>Custos de financiamento – garantias</a:t>
            </a:r>
          </a:p>
          <a:p>
            <a:pPr>
              <a:buFont typeface="Arial" pitchFamily="34" charset="0"/>
              <a:buNone/>
            </a:pPr>
            <a:endParaRPr lang="pt-BR" b="1" i="1" smtClean="0"/>
          </a:p>
          <a:p>
            <a:r>
              <a:rPr lang="en-US" b="1" i="1" smtClean="0"/>
              <a:t>Custos e Benefįcios das PPPs. Mensuração - Value for Money - ex-ante e ex-post. </a:t>
            </a:r>
          </a:p>
          <a:p>
            <a:endParaRPr lang="pt-BR" smtClean="0"/>
          </a:p>
          <a:p>
            <a:endParaRPr lang="pt-B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marL="514350" indent="-51435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i="1" dirty="0" err="1" smtClean="0">
                <a:latin typeface="+mn-lt"/>
              </a:rPr>
              <a:t>Governança</a:t>
            </a:r>
            <a:r>
              <a:rPr lang="en-US" sz="3200" b="1" i="1" dirty="0" smtClean="0">
                <a:latin typeface="+mn-lt"/>
              </a:rPr>
              <a:t> e </a:t>
            </a:r>
            <a:r>
              <a:rPr lang="en-US" sz="3200" b="1" i="1" dirty="0" err="1" smtClean="0">
                <a:latin typeface="+mn-lt"/>
              </a:rPr>
              <a:t>Desafios</a:t>
            </a:r>
            <a:r>
              <a:rPr lang="en-US" sz="3200" b="1" i="1" dirty="0" smtClean="0">
                <a:latin typeface="+mn-lt"/>
              </a:rPr>
              <a:t> de </a:t>
            </a:r>
            <a:r>
              <a:rPr lang="en-US" sz="3200" b="1" i="1" dirty="0" err="1" smtClean="0">
                <a:latin typeface="+mn-lt"/>
                <a:ea typeface="+mn-ea"/>
                <a:cs typeface="+mn-cs"/>
              </a:rPr>
              <a:t>Implementação</a:t>
            </a:r>
            <a:r>
              <a:rPr lang="en-US" sz="3200" b="1" i="1" dirty="0" smtClean="0">
                <a:latin typeface="+mn-lt"/>
                <a:ea typeface="+mn-ea"/>
                <a:cs typeface="+mn-cs"/>
              </a:rPr>
              <a:t>: </a:t>
            </a:r>
            <a:r>
              <a:rPr lang="en-US" sz="3200" b="1" i="1" dirty="0" err="1" smtClean="0">
                <a:latin typeface="+mn-lt"/>
              </a:rPr>
              <a:t>experiências</a:t>
            </a:r>
            <a:r>
              <a:rPr lang="en-US" sz="3200" b="1" i="1" dirty="0" smtClean="0">
                <a:latin typeface="+mn-lt"/>
              </a:rPr>
              <a:t> </a:t>
            </a:r>
            <a:r>
              <a:rPr lang="en-US" sz="3200" b="1" i="1" dirty="0" err="1" smtClean="0">
                <a:latin typeface="+mn-lt"/>
              </a:rPr>
              <a:t>práticas</a:t>
            </a:r>
            <a:r>
              <a:rPr lang="en-US" sz="3200" b="1" i="1" dirty="0" smtClean="0">
                <a:latin typeface="+mn-lt"/>
              </a:rPr>
              <a:t>; </a:t>
            </a:r>
            <a:r>
              <a:rPr lang="en-US" sz="3200" b="1" i="1" dirty="0" err="1" smtClean="0">
                <a:latin typeface="+mn-lt"/>
              </a:rPr>
              <a:t>Coordenação</a:t>
            </a:r>
            <a:r>
              <a:rPr lang="en-US" sz="3200" b="1" i="1" dirty="0" smtClean="0">
                <a:latin typeface="+mn-lt"/>
              </a:rPr>
              <a:t>.</a:t>
            </a:r>
            <a:endParaRPr lang="en-US" sz="3200" b="1" i="1" dirty="0">
              <a:latin typeface="+mn-lt"/>
            </a:endParaRPr>
          </a:p>
        </p:txBody>
      </p:sp>
      <p:sp>
        <p:nvSpPr>
          <p:cNvPr id="717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i="1" smtClean="0"/>
          </a:p>
          <a:p>
            <a:r>
              <a:rPr lang="en-US" b="1" i="1" smtClean="0"/>
              <a:t>Experiências Setoriais: energia; transporte; saúde.</a:t>
            </a:r>
          </a:p>
          <a:p>
            <a:endParaRPr lang="en-US" b="1" i="1" smtClean="0"/>
          </a:p>
          <a:p>
            <a:r>
              <a:rPr lang="en-US" b="1" i="1" smtClean="0"/>
              <a:t>Controle Interno e Externo</a:t>
            </a:r>
            <a:endParaRPr lang="pt-BR" b="1" i="1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i="1" dirty="0"/>
              <a:t>PPPs no </a:t>
            </a:r>
            <a:r>
              <a:rPr lang="en-US" b="1" i="1" dirty="0" err="1"/>
              <a:t>Brasil</a:t>
            </a:r>
            <a:r>
              <a:rPr lang="en-US" b="1" i="1" dirty="0"/>
              <a:t>- </a:t>
            </a:r>
            <a:r>
              <a:rPr lang="en-US" b="1" i="1" dirty="0" err="1"/>
              <a:t>Governo</a:t>
            </a:r>
            <a:r>
              <a:rPr lang="en-US" b="1" i="1" dirty="0"/>
              <a:t> Federal:</a:t>
            </a:r>
            <a:endParaRPr lang="pt-BR" b="1" i="1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err="1"/>
              <a:t>Unidade</a:t>
            </a:r>
            <a:r>
              <a:rPr lang="en-US" b="1" i="1" dirty="0"/>
              <a:t> </a:t>
            </a:r>
            <a:r>
              <a:rPr lang="en-US" b="1" i="1"/>
              <a:t>de </a:t>
            </a:r>
            <a:r>
              <a:rPr lang="en-US" b="1" i="1" smtClean="0"/>
              <a:t>PPP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smtClean="0"/>
              <a:t>Ministério</a:t>
            </a:r>
            <a:r>
              <a:rPr lang="en-US" b="1" i="1" dirty="0" smtClean="0"/>
              <a:t> </a:t>
            </a:r>
            <a:r>
              <a:rPr lang="en-US" b="1" i="1" dirty="0"/>
              <a:t>do </a:t>
            </a:r>
            <a:r>
              <a:rPr lang="en-US" b="1" i="1" dirty="0" err="1"/>
              <a:t>Planejamento</a:t>
            </a:r>
            <a:endParaRPr lang="pt-BR" b="1" i="1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err="1"/>
              <a:t>Ministério</a:t>
            </a:r>
            <a:r>
              <a:rPr lang="en-US" b="1" i="1" dirty="0"/>
              <a:t> </a:t>
            </a:r>
            <a:r>
              <a:rPr lang="en-US" b="1" i="1" dirty="0" err="1"/>
              <a:t>da</a:t>
            </a:r>
            <a:r>
              <a:rPr lang="en-US" b="1" i="1" dirty="0"/>
              <a:t> </a:t>
            </a:r>
            <a:r>
              <a:rPr lang="en-US" b="1" i="1" dirty="0" err="1"/>
              <a:t>Fazenda</a:t>
            </a:r>
            <a:endParaRPr lang="pt-BR" b="1" i="1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err="1"/>
              <a:t>Ministério</a:t>
            </a:r>
            <a:r>
              <a:rPr lang="en-US" b="1" i="1" dirty="0"/>
              <a:t> do </a:t>
            </a:r>
            <a:r>
              <a:rPr lang="en-US" b="1" i="1" dirty="0" err="1"/>
              <a:t>Exército</a:t>
            </a:r>
            <a:endParaRPr lang="pt-BR" b="1" i="1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/>
              <a:t>CAIXA / </a:t>
            </a:r>
            <a:r>
              <a:rPr lang="en-US" b="1" i="1" dirty="0" err="1"/>
              <a:t>Banco</a:t>
            </a:r>
            <a:r>
              <a:rPr lang="en-US" b="1" i="1" dirty="0"/>
              <a:t> do </a:t>
            </a:r>
            <a:r>
              <a:rPr lang="en-US" b="1" i="1" dirty="0" err="1"/>
              <a:t>Brasil</a:t>
            </a:r>
            <a:endParaRPr lang="en-US" b="1" i="1" dirty="0"/>
          </a:p>
          <a:p>
            <a:pPr fontAlgn="auto">
              <a:spcAft>
                <a:spcPts val="0"/>
              </a:spcAft>
              <a:defRPr/>
            </a:pPr>
            <a:endParaRPr lang="en-US" b="1" i="1" dirty="0"/>
          </a:p>
          <a:p>
            <a:pPr fontAlgn="auto">
              <a:spcAft>
                <a:spcPts val="0"/>
              </a:spcAft>
              <a:defRPr/>
            </a:pPr>
            <a:r>
              <a:rPr lang="en-US" b="1" i="1" dirty="0"/>
              <a:t>A </a:t>
            </a:r>
            <a:r>
              <a:rPr lang="en-US" b="1" i="1" dirty="0" err="1"/>
              <a:t>visão</a:t>
            </a:r>
            <a:r>
              <a:rPr lang="en-US" b="1" i="1" dirty="0"/>
              <a:t> do </a:t>
            </a:r>
            <a:r>
              <a:rPr lang="en-US" b="1" i="1" dirty="0" err="1"/>
              <a:t>Setor</a:t>
            </a:r>
            <a:r>
              <a:rPr lang="en-US" b="1" i="1" dirty="0"/>
              <a:t> </a:t>
            </a:r>
            <a:r>
              <a:rPr lang="en-US" b="1" i="1" dirty="0" err="1"/>
              <a:t>Privado</a:t>
            </a:r>
            <a:endParaRPr lang="pt-BR" b="1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235</Words>
  <Application>Microsoft Office PowerPoint</Application>
  <PresentationFormat>Apresentação na tela (4:3)</PresentationFormat>
  <Paragraphs>56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Slide 1</vt:lpstr>
      <vt:lpstr>Conteúdos abordados no Seminário </vt:lpstr>
      <vt:lpstr>Slide 3</vt:lpstr>
      <vt:lpstr>Workshop Parcerias Público Privadas - Cidades </vt:lpstr>
      <vt:lpstr>Slide 5</vt:lpstr>
      <vt:lpstr>Governança e Desafios de Implementação: experiências práticas; Coordenação.</vt:lpstr>
      <vt:lpstr>Slide 7</vt:lpstr>
    </vt:vector>
  </TitlesOfParts>
  <Company>LGE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Maria Helena</dc:creator>
  <cp:lastModifiedBy>IrmaBC</cp:lastModifiedBy>
  <cp:revision>16</cp:revision>
  <dcterms:created xsi:type="dcterms:W3CDTF">2013-09-12T18:12:00Z</dcterms:created>
  <dcterms:modified xsi:type="dcterms:W3CDTF">2018-08-30T17:54:14Z</dcterms:modified>
</cp:coreProperties>
</file>