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tags/tag7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  <p:sldMasterId id="2147483782" r:id="rId5"/>
    <p:sldMasterId id="2147483801" r:id="rId6"/>
  </p:sldMasterIdLst>
  <p:notesMasterIdLst>
    <p:notesMasterId r:id="rId29"/>
  </p:notesMasterIdLst>
  <p:handoutMasterIdLst>
    <p:handoutMasterId r:id="rId30"/>
  </p:handoutMasterIdLst>
  <p:sldIdLst>
    <p:sldId id="291" r:id="rId7"/>
    <p:sldId id="314" r:id="rId8"/>
    <p:sldId id="307" r:id="rId9"/>
    <p:sldId id="297" r:id="rId10"/>
    <p:sldId id="308" r:id="rId11"/>
    <p:sldId id="298" r:id="rId12"/>
    <p:sldId id="309" r:id="rId13"/>
    <p:sldId id="447" r:id="rId14"/>
    <p:sldId id="448" r:id="rId15"/>
    <p:sldId id="449" r:id="rId16"/>
    <p:sldId id="450" r:id="rId17"/>
    <p:sldId id="299" r:id="rId18"/>
    <p:sldId id="311" r:id="rId19"/>
    <p:sldId id="381" r:id="rId20"/>
    <p:sldId id="353" r:id="rId21"/>
    <p:sldId id="462" r:id="rId22"/>
    <p:sldId id="300" r:id="rId23"/>
    <p:sldId id="303" r:id="rId24"/>
    <p:sldId id="373" r:id="rId25"/>
    <p:sldId id="463" r:id="rId26"/>
    <p:sldId id="480" r:id="rId27"/>
    <p:sldId id="486" r:id="rId28"/>
  </p:sldIdLst>
  <p:sldSz cx="9144000" cy="6858000" type="screen4x3"/>
  <p:notesSz cx="9931400" cy="6819900"/>
  <p:custDataLst>
    <p:tags r:id="rId31"/>
  </p:custDataLst>
  <p:defaultTextStyle>
    <a:defPPr>
      <a:defRPr lang="pt-BR"/>
    </a:defPPr>
    <a:lvl1pPr marL="0" algn="l" defTabSz="9129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496" algn="l" defTabSz="9129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985" algn="l" defTabSz="9129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476" algn="l" defTabSz="9129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969" algn="l" defTabSz="9129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464" algn="l" defTabSz="9129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8958" algn="l" defTabSz="9129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5448" algn="l" defTabSz="9129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1938" algn="l" defTabSz="9129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0" name="Autor" initials="A" lastIdx="0" clrIdx="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644"/>
    <a:srgbClr val="CC9900"/>
    <a:srgbClr val="FF9521"/>
    <a:srgbClr val="F39200"/>
    <a:srgbClr val="007A37"/>
    <a:srgbClr val="00863D"/>
    <a:srgbClr val="000000"/>
    <a:srgbClr val="FFB13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7001" autoAdjust="0"/>
    <p:restoredTop sz="94660"/>
  </p:normalViewPr>
  <p:slideViewPr>
    <p:cSldViewPr>
      <p:cViewPr>
        <p:scale>
          <a:sx n="70" d="100"/>
          <a:sy n="70" d="100"/>
        </p:scale>
        <p:origin x="-2262" y="-9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02591642\Desktop\Arquivos%201746\Analise%20App%20e%20Porta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02591642\Desktop\Arquivos%201746\Acompanhamento%20de%20metas%20CVL%202017_julh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pt-BR">
                <a:solidFill>
                  <a:schemeClr val="bg1"/>
                </a:solidFill>
              </a:rPr>
              <a:t>Distribuição dos Chamados por Canal em 2013</a:t>
            </a:r>
          </a:p>
        </c:rich>
      </c:tx>
    </c:title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Percent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Plan3!$A$1:$A$3</c:f>
              <c:strCache>
                <c:ptCount val="3"/>
                <c:pt idx="0">
                  <c:v>Aplicativo Móvel</c:v>
                </c:pt>
                <c:pt idx="1">
                  <c:v>Aplicativo Web</c:v>
                </c:pt>
                <c:pt idx="2">
                  <c:v>Teleatendimento</c:v>
                </c:pt>
              </c:strCache>
            </c:strRef>
          </c:cat>
          <c:val>
            <c:numRef>
              <c:f>Plan3!$B$1:$B$3</c:f>
              <c:numCache>
                <c:formatCode>General</c:formatCode>
                <c:ptCount val="3"/>
                <c:pt idx="0">
                  <c:v>26082</c:v>
                </c:pt>
                <c:pt idx="1">
                  <c:v>102220</c:v>
                </c:pt>
                <c:pt idx="2">
                  <c:v>1152220</c:v>
                </c:pt>
              </c:numCache>
            </c:numRef>
          </c:val>
        </c:ser>
        <c:ser>
          <c:idx val="1"/>
          <c:order val="1"/>
          <c:dLbls>
            <c:spPr>
              <a:noFill/>
              <a:ln>
                <a:noFill/>
              </a:ln>
              <a:effectLst/>
            </c:sp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Plan3!$A$1:$A$3</c:f>
              <c:strCache>
                <c:ptCount val="3"/>
                <c:pt idx="0">
                  <c:v>Aplicativo Móvel</c:v>
                </c:pt>
                <c:pt idx="1">
                  <c:v>Aplicativo Web</c:v>
                </c:pt>
                <c:pt idx="2">
                  <c:v>Teleatendimento</c:v>
                </c:pt>
              </c:strCache>
            </c:strRef>
          </c:cat>
          <c:val>
            <c:numRef>
              <c:f>Plan3!$C$1:$C$3</c:f>
              <c:numCache>
                <c:formatCode>General</c:formatCode>
                <c:ptCount val="3"/>
                <c:pt idx="0">
                  <c:v>2013</c:v>
                </c:pt>
                <c:pt idx="1">
                  <c:v>2013</c:v>
                </c:pt>
                <c:pt idx="2">
                  <c:v>2013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pt-BR"/>
        </a:p>
      </c:txPr>
    </c:legend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title>
      <c:tx>
        <c:rich>
          <a:bodyPr/>
          <a:lstStyle/>
          <a:p>
            <a:pPr>
              <a:defRPr/>
            </a:pPr>
            <a:r>
              <a:rPr lang="pt-BR" dirty="0">
                <a:solidFill>
                  <a:schemeClr val="bg1"/>
                </a:solidFill>
              </a:rPr>
              <a:t>Distribuição de Chamados por </a:t>
            </a:r>
            <a:r>
              <a:rPr lang="pt-BR" dirty="0" smtClean="0">
                <a:solidFill>
                  <a:schemeClr val="bg1"/>
                </a:solidFill>
              </a:rPr>
              <a:t>Canal em 2017</a:t>
            </a:r>
            <a:endParaRPr lang="pt-BR" dirty="0">
              <a:solidFill>
                <a:schemeClr val="bg1"/>
              </a:solidFill>
            </a:endParaRPr>
          </a:p>
        </c:rich>
      </c:tx>
    </c:title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Percent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CVL!$B$4:$B$9</c:f>
              <c:strCache>
                <c:ptCount val="6"/>
                <c:pt idx="0">
                  <c:v>Teleatendimento</c:v>
                </c:pt>
                <c:pt idx="1">
                  <c:v>Aplicativo Web</c:v>
                </c:pt>
                <c:pt idx="2">
                  <c:v>Aplicativo Mobile</c:v>
                </c:pt>
                <c:pt idx="3">
                  <c:v>Carioca Digital</c:v>
                </c:pt>
                <c:pt idx="4">
                  <c:v>Whatsapp</c:v>
                </c:pt>
                <c:pt idx="5">
                  <c:v>Presencial</c:v>
                </c:pt>
              </c:strCache>
            </c:strRef>
          </c:cat>
          <c:val>
            <c:numRef>
              <c:f>CVL!$J$4:$J$9</c:f>
              <c:numCache>
                <c:formatCode>_-* #,##0_-;\-* #,##0_-;_-* "-"??_-;_-@_-</c:formatCode>
                <c:ptCount val="6"/>
                <c:pt idx="0">
                  <c:v>577398</c:v>
                </c:pt>
                <c:pt idx="1">
                  <c:v>39914</c:v>
                </c:pt>
                <c:pt idx="2">
                  <c:v>95847</c:v>
                </c:pt>
                <c:pt idx="3">
                  <c:v>4844</c:v>
                </c:pt>
                <c:pt idx="4">
                  <c:v>333</c:v>
                </c:pt>
                <c:pt idx="5">
                  <c:v>1907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pt-BR"/>
        </a:p>
      </c:txPr>
    </c:legend>
    <c:plotVisOnly val="1"/>
    <c:dispBlanksAs val="zero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4531" cy="3412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624558" y="0"/>
            <a:ext cx="4304531" cy="3412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1F750-5043-4B98-8F8B-3AAD20580244}" type="datetimeFigureOut">
              <a:rPr lang="pt-BR" smtClean="0"/>
              <a:pPr/>
              <a:t>20/09/2017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1" y="6477597"/>
            <a:ext cx="4304531" cy="3412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624558" y="6477597"/>
            <a:ext cx="4304531" cy="3412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55FEC-0B2A-4AC9-809A-2B8682505C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6812668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71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6100" y="0"/>
            <a:ext cx="430371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CF8120-9A2F-4E87-8740-A03AF75C414D}" type="datetimeFigureOut">
              <a:rPr lang="en-US" smtClean="0"/>
              <a:pPr/>
              <a:t>9/20/2017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30588" y="852488"/>
            <a:ext cx="3070225" cy="2301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775" y="3281363"/>
            <a:ext cx="7943850" cy="2686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78588"/>
            <a:ext cx="4303713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6100" y="6478588"/>
            <a:ext cx="4303713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FCB396-F462-4AD5-A324-D224DDF6425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3003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CB396-F462-4AD5-A324-D224DDF6425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3398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Atualizado com</a:t>
            </a:r>
            <a:r>
              <a:rPr lang="pt-BR" baseline="0" dirty="0" smtClean="0"/>
              <a:t> dados até 07/2017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CB396-F462-4AD5-A324-D224DDF6425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0509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Atualizado até 31/07/2017. Solucionados</a:t>
            </a:r>
            <a:r>
              <a:rPr lang="pt-BR" baseline="0" dirty="0" smtClean="0"/>
              <a:t> = fechado com solução, fechado com informação, fechado com providencias.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CB396-F462-4AD5-A324-D224DDF6425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9551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Atualizado</a:t>
            </a:r>
            <a:r>
              <a:rPr lang="pt-BR" baseline="0" dirty="0" smtClean="0"/>
              <a:t> até 31/12/2016.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CB396-F462-4AD5-A324-D224DDF6425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109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Atualizado até 31/07/2017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CB396-F462-4AD5-A324-D224DDF6425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06302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Atualizado até 31/07/2017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CB396-F462-4AD5-A324-D224DDF6425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8078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Atualizado</a:t>
            </a:r>
            <a:r>
              <a:rPr lang="pt-BR" baseline="0" dirty="0" smtClean="0"/>
              <a:t> com dados até 06/2017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CB396-F462-4AD5-A324-D224DDF6425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5186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Atualizado</a:t>
            </a:r>
            <a:r>
              <a:rPr lang="pt-BR" baseline="0" dirty="0" smtClean="0"/>
              <a:t> com dados até 06/2017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CB396-F462-4AD5-A324-D224DDF6425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2100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5.v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6.v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9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9.v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2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15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3.v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oleObject18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xmlns="" val="4005793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xmlns="" val="424765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xmlns="" val="3527871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Geral s/ Titulo vL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349508342"/>
              </p:ext>
            </p:extLst>
          </p:nvPr>
        </p:nvGraphicFramePr>
        <p:xfrm>
          <a:off x="5" y="0"/>
          <a:ext cx="146538" cy="158750"/>
        </p:xfrm>
        <a:graphic>
          <a:graphicData uri="http://schemas.openxmlformats.org/presentationml/2006/ole">
            <p:oleObj spid="_x0000_s5305" name="think-cell Slide" r:id="rId3" imgW="360" imgH="360" progId="">
              <p:embed/>
            </p:oleObj>
          </a:graphicData>
        </a:graphic>
      </p:graphicFrame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169985" y="854751"/>
            <a:ext cx="8974018" cy="0"/>
          </a:xfrm>
          <a:prstGeom prst="line">
            <a:avLst/>
          </a:prstGeom>
          <a:noFill/>
          <a:ln w="127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1094" y="274639"/>
            <a:ext cx="8515707" cy="563562"/>
          </a:xfrm>
          <a:prstGeom prst="rect">
            <a:avLst/>
          </a:prstGeom>
        </p:spPr>
        <p:txBody>
          <a:bodyPr lIns="0" bIns="108000" anchor="b"/>
          <a:lstStyle>
            <a:lvl1pPr algn="l" defTabSz="877193" rtl="0" eaLnBrk="0" fontAlgn="base" hangingPunct="0">
              <a:spcBef>
                <a:spcPct val="0"/>
              </a:spcBef>
              <a:spcAft>
                <a:spcPct val="0"/>
              </a:spcAft>
              <a:defRPr lang="pt-BR" b="1" kern="0" dirty="0">
                <a:solidFill>
                  <a:schemeClr val="bg1"/>
                </a:solidFill>
                <a:latin typeface="Arial"/>
                <a:ea typeface="ＭＳ Ｐゴシック"/>
                <a:cs typeface="ＭＳ Ｐゴシック"/>
              </a:defRPr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284553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ayout Geral s/ Titulo vL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1" hidden="1"/>
          <p:cNvGraphicFramePr>
            <a:graphicFrameLocks noChangeAspect="1"/>
          </p:cNvGraphicFramePr>
          <p:nvPr>
            <p:extLst/>
          </p:nvPr>
        </p:nvGraphicFramePr>
        <p:xfrm>
          <a:off x="5" y="0"/>
          <a:ext cx="146538" cy="158750"/>
        </p:xfrm>
        <a:graphic>
          <a:graphicData uri="http://schemas.openxmlformats.org/presentationml/2006/ole">
            <p:oleObj spid="_x0000_s16560" name="think-cell Slide" r:id="rId3" imgW="360" imgH="360" progId="">
              <p:embed/>
            </p:oleObj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1094" y="274639"/>
            <a:ext cx="8515707" cy="563562"/>
          </a:xfrm>
          <a:prstGeom prst="rect">
            <a:avLst/>
          </a:prstGeom>
        </p:spPr>
        <p:txBody>
          <a:bodyPr lIns="0" bIns="108000" anchor="b"/>
          <a:lstStyle>
            <a:lvl1pPr algn="l" defTabSz="877193" rtl="0" eaLnBrk="0" fontAlgn="base" hangingPunct="0">
              <a:spcBef>
                <a:spcPct val="0"/>
              </a:spcBef>
              <a:spcAft>
                <a:spcPct val="0"/>
              </a:spcAft>
              <a:defRPr lang="pt-BR" b="1" kern="0" dirty="0">
                <a:solidFill>
                  <a:schemeClr val="bg1"/>
                </a:solidFill>
                <a:latin typeface="Arial"/>
                <a:ea typeface="ＭＳ Ｐゴシック"/>
                <a:cs typeface="ＭＳ Ｐゴシック"/>
              </a:defRPr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838348" y="6655189"/>
            <a:ext cx="126638" cy="127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>
            <a:defPPr>
              <a:defRPr lang="en-US"/>
            </a:defPPr>
            <a:lvl1pPr algn="r" defTabSz="951120">
              <a:defRPr sz="1100" b="1">
                <a:solidFill>
                  <a:srgbClr val="FFFFFF"/>
                </a:solidFill>
                <a:ea typeface="SimSun" pitchFamily="2" charset="-122"/>
              </a:defRPr>
            </a:lvl1pPr>
          </a:lstStyle>
          <a:p>
            <a:fld id="{4992A7F2-6B36-4B08-9B99-CDBAFBA647DB}" type="slidenum">
              <a:rPr lang="pt-BR" sz="831" smtClean="0"/>
              <a:pPr/>
              <a:t>‹nº›</a:t>
            </a:fld>
            <a:endParaRPr lang="pt-BR" sz="831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169985" y="854751"/>
            <a:ext cx="8974018" cy="0"/>
          </a:xfrm>
          <a:prstGeom prst="line">
            <a:avLst/>
          </a:prstGeom>
          <a:noFill/>
          <a:ln w="127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xmlns="" val="3106547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Layout Geral s/ Titulo vL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824301265"/>
              </p:ext>
            </p:extLst>
          </p:nvPr>
        </p:nvGraphicFramePr>
        <p:xfrm>
          <a:off x="5" y="0"/>
          <a:ext cx="146538" cy="158750"/>
        </p:xfrm>
        <a:graphic>
          <a:graphicData uri="http://schemas.openxmlformats.org/presentationml/2006/ole">
            <p:oleObj spid="_x0000_s30894" name="think-cell Slide" r:id="rId3" imgW="360" imgH="360" progId="">
              <p:embed/>
            </p:oleObj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1094" y="274639"/>
            <a:ext cx="8515707" cy="563562"/>
          </a:xfrm>
          <a:prstGeom prst="rect">
            <a:avLst/>
          </a:prstGeom>
        </p:spPr>
        <p:txBody>
          <a:bodyPr lIns="0" bIns="108000" anchor="b"/>
          <a:lstStyle>
            <a:lvl1pPr algn="l" defTabSz="877193" rtl="0" eaLnBrk="0" fontAlgn="base" hangingPunct="0">
              <a:spcBef>
                <a:spcPct val="0"/>
              </a:spcBef>
              <a:spcAft>
                <a:spcPct val="0"/>
              </a:spcAft>
              <a:defRPr lang="pt-BR" b="1" kern="0" dirty="0">
                <a:solidFill>
                  <a:schemeClr val="bg1"/>
                </a:solidFill>
                <a:latin typeface="Arial"/>
                <a:ea typeface="ＭＳ Ｐゴシック"/>
                <a:cs typeface="ＭＳ Ｐゴシック"/>
              </a:defRPr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835141" y="6655189"/>
            <a:ext cx="129844" cy="127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>
            <a:defPPr>
              <a:defRPr lang="en-US"/>
            </a:defPPr>
            <a:lvl1pPr algn="r" defTabSz="951120">
              <a:defRPr sz="1100" b="1">
                <a:solidFill>
                  <a:srgbClr val="FFFFFF"/>
                </a:solidFill>
                <a:ea typeface="SimSun" pitchFamily="2" charset="-122"/>
              </a:defRPr>
            </a:lvl1pPr>
          </a:lstStyle>
          <a:p>
            <a:fld id="{4992A7F2-6B36-4B08-9B99-CDBAFBA647DB}" type="slidenum">
              <a:rPr lang="pt-BR" sz="831" smtClean="0"/>
              <a:pPr/>
              <a:t>‹nº›</a:t>
            </a:fld>
            <a:endParaRPr lang="pt-BR" sz="831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169985" y="854751"/>
            <a:ext cx="8974018" cy="0"/>
          </a:xfrm>
          <a:prstGeom prst="line">
            <a:avLst/>
          </a:prstGeom>
          <a:noFill/>
          <a:ln w="127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xmlns="" val="3494806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Layout Geral s/ Titulo vL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216098771"/>
              </p:ext>
            </p:extLst>
          </p:nvPr>
        </p:nvGraphicFramePr>
        <p:xfrm>
          <a:off x="5" y="0"/>
          <a:ext cx="146538" cy="158750"/>
        </p:xfrm>
        <a:graphic>
          <a:graphicData uri="http://schemas.openxmlformats.org/presentationml/2006/ole">
            <p:oleObj spid="_x0000_s6325" name="think-cell Slide" r:id="rId3" imgW="360" imgH="360" progId="">
              <p:embed/>
            </p:oleObj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1094" y="274639"/>
            <a:ext cx="8515707" cy="563562"/>
          </a:xfrm>
          <a:prstGeom prst="rect">
            <a:avLst/>
          </a:prstGeom>
        </p:spPr>
        <p:txBody>
          <a:bodyPr lIns="0" bIns="108000" anchor="b"/>
          <a:lstStyle>
            <a:lvl1pPr algn="l" defTabSz="877193" rtl="0" eaLnBrk="0" fontAlgn="base" hangingPunct="0">
              <a:spcBef>
                <a:spcPct val="0"/>
              </a:spcBef>
              <a:spcAft>
                <a:spcPct val="0"/>
              </a:spcAft>
              <a:defRPr lang="pt-BR" b="1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835141" y="6655189"/>
            <a:ext cx="129844" cy="127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>
            <a:defPPr>
              <a:defRPr lang="en-US"/>
            </a:defPPr>
            <a:lvl1pPr algn="r" defTabSz="951120">
              <a:defRPr sz="1100" b="1">
                <a:solidFill>
                  <a:srgbClr val="FFFFFF"/>
                </a:solidFill>
                <a:ea typeface="SimSun" pitchFamily="2" charset="-122"/>
              </a:defRPr>
            </a:lvl1pPr>
          </a:lstStyle>
          <a:p>
            <a:pPr lvl="0"/>
            <a:fld id="{4992A7F2-6B36-4B08-9B99-CDBAFBA647DB}" type="slidenum">
              <a:rPr lang="pt-BR" sz="831" smtClean="0"/>
              <a:pPr lvl="0"/>
              <a:t>‹nº›</a:t>
            </a:fld>
            <a:endParaRPr lang="pt-BR" sz="831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169985" y="854751"/>
            <a:ext cx="8974018" cy="0"/>
          </a:xfrm>
          <a:prstGeom prst="line">
            <a:avLst/>
          </a:prstGeom>
          <a:noFill/>
          <a:ln w="127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xmlns="" val="2925925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Geral s/ Titulo vL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1" hidden="1"/>
          <p:cNvGraphicFramePr>
            <a:graphicFrameLocks noChangeAspect="1"/>
          </p:cNvGraphicFramePr>
          <p:nvPr>
            <p:extLst/>
          </p:nvPr>
        </p:nvGraphicFramePr>
        <p:xfrm>
          <a:off x="5" y="0"/>
          <a:ext cx="146538" cy="158750"/>
        </p:xfrm>
        <a:graphic>
          <a:graphicData uri="http://schemas.openxmlformats.org/presentationml/2006/ole">
            <p:oleObj spid="_x0000_s54438" name="think-cell Slide" r:id="rId3" imgW="360" imgH="360" progId="">
              <p:embed/>
            </p:oleObj>
          </a:graphicData>
        </a:graphic>
      </p:graphicFrame>
      <p:graphicFrame>
        <p:nvGraphicFramePr>
          <p:cNvPr id="10" name="Object 2"/>
          <p:cNvGraphicFramePr>
            <a:graphicFrameLocks noChangeAspect="1"/>
          </p:cNvGraphicFramePr>
          <p:nvPr>
            <p:extLst/>
          </p:nvPr>
        </p:nvGraphicFramePr>
        <p:xfrm>
          <a:off x="5" y="0"/>
          <a:ext cx="146538" cy="158750"/>
        </p:xfrm>
        <a:graphic>
          <a:graphicData uri="http://schemas.openxmlformats.org/presentationml/2006/ole">
            <p:oleObj spid="_x0000_s54439" name="think-cell Slide" r:id="rId4" imgW="360" imgH="360" progId="">
              <p:embed/>
            </p:oleObj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1094" y="274639"/>
            <a:ext cx="8515707" cy="563562"/>
          </a:xfrm>
          <a:prstGeom prst="rect">
            <a:avLst/>
          </a:prstGeom>
        </p:spPr>
        <p:txBody>
          <a:bodyPr lIns="0" bIns="108000" anchor="b"/>
          <a:lstStyle>
            <a:lvl1pPr algn="l" defTabSz="877193" rtl="0" eaLnBrk="0" fontAlgn="base" hangingPunct="0">
              <a:spcBef>
                <a:spcPct val="0"/>
              </a:spcBef>
              <a:spcAft>
                <a:spcPct val="0"/>
              </a:spcAft>
              <a:defRPr lang="pt-BR" b="1" kern="0" dirty="0">
                <a:solidFill>
                  <a:srgbClr val="002960"/>
                </a:solidFill>
                <a:latin typeface="Arial"/>
                <a:ea typeface="ＭＳ Ｐゴシック"/>
                <a:cs typeface="ＭＳ Ｐゴシック"/>
              </a:defRPr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835141" y="6655189"/>
            <a:ext cx="129844" cy="127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>
            <a:defPPr>
              <a:defRPr lang="en-US"/>
            </a:defPPr>
            <a:lvl1pPr algn="r" defTabSz="951120">
              <a:defRPr sz="1100" b="1">
                <a:solidFill>
                  <a:srgbClr val="FFFFFF"/>
                </a:solidFill>
                <a:ea typeface="SimSun" pitchFamily="2" charset="-122"/>
              </a:defRPr>
            </a:lvl1pPr>
          </a:lstStyle>
          <a:p>
            <a:pPr lvl="0"/>
            <a:fld id="{4992A7F2-6B36-4B08-9B99-CDBAFBA647DB}" type="slidenum">
              <a:rPr lang="pt-BR" sz="831" smtClean="0"/>
              <a:pPr lvl="0"/>
              <a:t>‹nº›</a:t>
            </a:fld>
            <a:endParaRPr lang="pt-BR" sz="831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169985" y="854751"/>
            <a:ext cx="8974018" cy="0"/>
          </a:xfrm>
          <a:prstGeom prst="line">
            <a:avLst/>
          </a:prstGeom>
          <a:noFill/>
          <a:ln w="12700">
            <a:solidFill>
              <a:srgbClr val="557799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xmlns="" val="2304291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Geral s/ Titulo vL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200899100"/>
              </p:ext>
            </p:extLst>
          </p:nvPr>
        </p:nvGraphicFramePr>
        <p:xfrm>
          <a:off x="5" y="0"/>
          <a:ext cx="146538" cy="158750"/>
        </p:xfrm>
        <a:graphic>
          <a:graphicData uri="http://schemas.openxmlformats.org/presentationml/2006/ole">
            <p:oleObj spid="_x0000_s55380" name="think-cell Slide" r:id="rId3" imgW="360" imgH="360" progId="">
              <p:embed/>
            </p:oleObj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1094" y="274639"/>
            <a:ext cx="8515707" cy="563562"/>
          </a:xfrm>
          <a:prstGeom prst="rect">
            <a:avLst/>
          </a:prstGeom>
        </p:spPr>
        <p:txBody>
          <a:bodyPr lIns="0" bIns="108000" anchor="b"/>
          <a:lstStyle>
            <a:lvl1pPr algn="l" defTabSz="877193" rtl="0" eaLnBrk="0" fontAlgn="base" hangingPunct="0">
              <a:spcBef>
                <a:spcPct val="0"/>
              </a:spcBef>
              <a:spcAft>
                <a:spcPct val="0"/>
              </a:spcAft>
              <a:defRPr lang="pt-BR" b="1" kern="0" dirty="0">
                <a:solidFill>
                  <a:srgbClr val="002960"/>
                </a:solidFill>
                <a:latin typeface="Arial"/>
                <a:ea typeface="ＭＳ Ｐゴシック"/>
                <a:cs typeface="ＭＳ Ｐゴシック"/>
              </a:defRPr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835141" y="6655189"/>
            <a:ext cx="129844" cy="127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>
            <a:defPPr>
              <a:defRPr lang="en-US"/>
            </a:defPPr>
            <a:lvl1pPr algn="r" defTabSz="951120">
              <a:defRPr sz="1100" b="1">
                <a:solidFill>
                  <a:srgbClr val="FFFFFF"/>
                </a:solidFill>
                <a:ea typeface="SimSun" pitchFamily="2" charset="-122"/>
              </a:defRPr>
            </a:lvl1pPr>
          </a:lstStyle>
          <a:p>
            <a:pPr lvl="0"/>
            <a:fld id="{4992A7F2-6B36-4B08-9B99-CDBAFBA647DB}" type="slidenum">
              <a:rPr lang="pt-BR" sz="831" smtClean="0"/>
              <a:pPr lvl="0"/>
              <a:t>‹nº›</a:t>
            </a:fld>
            <a:endParaRPr lang="pt-BR" sz="831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169985" y="854751"/>
            <a:ext cx="8974018" cy="0"/>
          </a:xfrm>
          <a:prstGeom prst="line">
            <a:avLst/>
          </a:prstGeom>
          <a:noFill/>
          <a:ln w="12700">
            <a:solidFill>
              <a:srgbClr val="557799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xmlns="" val="1590873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Geral s/ Titulo vL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1" hidden="1"/>
          <p:cNvGraphicFramePr>
            <a:graphicFrameLocks noChangeAspect="1"/>
          </p:cNvGraphicFramePr>
          <p:nvPr/>
        </p:nvGraphicFramePr>
        <p:xfrm>
          <a:off x="5" y="0"/>
          <a:ext cx="146538" cy="158750"/>
        </p:xfrm>
        <a:graphic>
          <a:graphicData uri="http://schemas.openxmlformats.org/presentationml/2006/ole">
            <p:oleObj spid="_x0000_s56486" name="think-cell Slide" r:id="rId3" imgW="360" imgH="360" progId="">
              <p:embed/>
            </p:oleObj>
          </a:graphicData>
        </a:graphic>
      </p:graphicFrame>
      <p:graphicFrame>
        <p:nvGraphicFramePr>
          <p:cNvPr id="10" name="Object 2"/>
          <p:cNvGraphicFramePr>
            <a:graphicFrameLocks noChangeAspect="1"/>
          </p:cNvGraphicFramePr>
          <p:nvPr>
            <p:extLst/>
          </p:nvPr>
        </p:nvGraphicFramePr>
        <p:xfrm>
          <a:off x="5" y="0"/>
          <a:ext cx="146538" cy="158750"/>
        </p:xfrm>
        <a:graphic>
          <a:graphicData uri="http://schemas.openxmlformats.org/presentationml/2006/ole">
            <p:oleObj spid="_x0000_s56487" name="think-cell Slide" r:id="rId4" imgW="360" imgH="360" progId="">
              <p:embed/>
            </p:oleObj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1094" y="274639"/>
            <a:ext cx="8515707" cy="563562"/>
          </a:xfrm>
          <a:prstGeom prst="rect">
            <a:avLst/>
          </a:prstGeom>
        </p:spPr>
        <p:txBody>
          <a:bodyPr lIns="0" bIns="108000" anchor="b"/>
          <a:lstStyle>
            <a:lvl1pPr algn="l" defTabSz="877193" rtl="0" eaLnBrk="0" fontAlgn="base" hangingPunct="0">
              <a:spcBef>
                <a:spcPct val="0"/>
              </a:spcBef>
              <a:spcAft>
                <a:spcPct val="0"/>
              </a:spcAft>
              <a:defRPr lang="pt-BR" b="1" kern="0" dirty="0">
                <a:solidFill>
                  <a:srgbClr val="002960"/>
                </a:solidFill>
                <a:latin typeface="Arial"/>
                <a:ea typeface="ＭＳ Ｐゴシック"/>
                <a:cs typeface="ＭＳ Ｐゴシック"/>
              </a:defRPr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835141" y="6655189"/>
            <a:ext cx="129844" cy="127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>
            <a:defPPr>
              <a:defRPr lang="en-US"/>
            </a:defPPr>
            <a:lvl1pPr algn="r" defTabSz="951120">
              <a:defRPr sz="1100" b="1">
                <a:solidFill>
                  <a:srgbClr val="FFFFFF"/>
                </a:solidFill>
                <a:ea typeface="SimSun" pitchFamily="2" charset="-122"/>
              </a:defRPr>
            </a:lvl1pPr>
          </a:lstStyle>
          <a:p>
            <a:pPr lvl="0"/>
            <a:fld id="{4992A7F2-6B36-4B08-9B99-CDBAFBA647DB}" type="slidenum">
              <a:rPr lang="pt-BR" sz="831" smtClean="0"/>
              <a:pPr lvl="0"/>
              <a:t>‹nº›</a:t>
            </a:fld>
            <a:endParaRPr lang="pt-BR" sz="831" dirty="0"/>
          </a:p>
        </p:txBody>
      </p:sp>
    </p:spTree>
    <p:extLst>
      <p:ext uri="{BB962C8B-B14F-4D97-AF65-F5344CB8AC3E}">
        <p14:creationId xmlns:p14="http://schemas.microsoft.com/office/powerpoint/2010/main" xmlns="" val="3164196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king Draft" hidden="1"/>
          <p:cNvSpPr txBox="1">
            <a:spLocks noChangeArrowheads="1"/>
          </p:cNvSpPr>
          <p:nvPr/>
        </p:nvSpPr>
        <p:spPr bwMode="auto">
          <a:xfrm>
            <a:off x="2693796" y="508644"/>
            <a:ext cx="3595536" cy="142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923" dirty="0">
                <a:solidFill>
                  <a:srgbClr val="000000"/>
                </a:solidFill>
                <a:ea typeface="宋体" charset="-122"/>
              </a:rPr>
              <a:t>Last Modified 28/03/2009 04:21:06 E. South America Standard Time</a:t>
            </a:r>
            <a:endParaRPr lang="pt-BR" altLang="zh-CN" sz="923" dirty="0">
              <a:solidFill>
                <a:srgbClr val="000000"/>
              </a:solidFill>
              <a:ea typeface="宋体" charset="-122"/>
            </a:endParaRPr>
          </a:p>
        </p:txBody>
      </p:sp>
      <p:sp>
        <p:nvSpPr>
          <p:cNvPr id="3" name="Printed" hidden="1"/>
          <p:cNvSpPr txBox="1">
            <a:spLocks noChangeArrowheads="1"/>
          </p:cNvSpPr>
          <p:nvPr/>
        </p:nvSpPr>
        <p:spPr bwMode="auto">
          <a:xfrm>
            <a:off x="2693802" y="668986"/>
            <a:ext cx="2550378" cy="142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altLang="zh-CN" sz="923" dirty="0">
                <a:solidFill>
                  <a:srgbClr val="000000"/>
                </a:solidFill>
                <a:ea typeface="SimSun" pitchFamily="2" charset="-122"/>
              </a:rPr>
              <a:t>Printed 12/3/2009 14:58:11 Hora oficial do Brasil</a:t>
            </a:r>
          </a:p>
        </p:txBody>
      </p:sp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93796" y="349909"/>
            <a:ext cx="1016304" cy="142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altLang="zh-CN" sz="923" b="1" dirty="0">
                <a:solidFill>
                  <a:srgbClr val="000000"/>
                </a:solidFill>
                <a:ea typeface="SimSun" pitchFamily="2" charset="-122"/>
              </a:rPr>
              <a:t>WORKING DRAFT</a:t>
            </a:r>
          </a:p>
        </p:txBody>
      </p:sp>
      <p:grpSp>
        <p:nvGrpSpPr>
          <p:cNvPr id="5" name="McK Title Elements"/>
          <p:cNvGrpSpPr>
            <a:grpSpLocks/>
          </p:cNvGrpSpPr>
          <p:nvPr/>
        </p:nvGrpSpPr>
        <p:grpSpPr bwMode="auto">
          <a:xfrm>
            <a:off x="2693795" y="5037661"/>
            <a:ext cx="5319556" cy="1172695"/>
            <a:chOff x="1663" y="3110"/>
            <a:chExt cx="3284" cy="724"/>
          </a:xfrm>
        </p:grpSpPr>
        <p:sp>
          <p:nvSpPr>
            <p:cNvPr id="6" name="McK Document type" hidden="1"/>
            <p:cNvSpPr txBox="1">
              <a:spLocks noChangeArrowheads="1"/>
            </p:cNvSpPr>
            <p:nvPr userDrawn="1"/>
          </p:nvSpPr>
          <p:spPr bwMode="auto">
            <a:xfrm>
              <a:off x="1663" y="3110"/>
              <a:ext cx="3109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b">
              <a:spAutoFit/>
            </a:bodyPr>
            <a:lstStyle/>
            <a:p>
              <a:pPr>
                <a:defRPr/>
              </a:pPr>
              <a:r>
                <a:rPr lang="pt-BR" altLang="zh-CN" sz="1385" dirty="0">
                  <a:solidFill>
                    <a:srgbClr val="000000"/>
                  </a:solidFill>
                  <a:ea typeface="SimSun" pitchFamily="2" charset="-122"/>
                </a:rPr>
                <a:t>Tipo de documento</a:t>
              </a:r>
            </a:p>
          </p:txBody>
        </p:sp>
        <p:sp>
          <p:nvSpPr>
            <p:cNvPr id="7" name="McK Date" hidden="1"/>
            <p:cNvSpPr txBox="1">
              <a:spLocks noChangeArrowheads="1"/>
            </p:cNvSpPr>
            <p:nvPr userDrawn="1"/>
          </p:nvSpPr>
          <p:spPr bwMode="auto">
            <a:xfrm>
              <a:off x="1663" y="3275"/>
              <a:ext cx="3109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pt-BR" altLang="zh-CN" sz="1385" dirty="0">
                  <a:solidFill>
                    <a:srgbClr val="000000"/>
                  </a:solidFill>
                  <a:ea typeface="SimSun" pitchFamily="2" charset="-122"/>
                </a:rPr>
                <a:t>Data</a:t>
              </a:r>
            </a:p>
          </p:txBody>
        </p:sp>
        <p:sp>
          <p:nvSpPr>
            <p:cNvPr id="8" name="McK Disclaimer" hidden="1"/>
            <p:cNvSpPr>
              <a:spLocks noChangeArrowheads="1"/>
            </p:cNvSpPr>
            <p:nvPr userDrawn="1"/>
          </p:nvSpPr>
          <p:spPr bwMode="auto">
            <a:xfrm>
              <a:off x="1663" y="3676"/>
              <a:ext cx="3284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b">
              <a:spAutoFit/>
            </a:bodyPr>
            <a:lstStyle/>
            <a:p>
              <a:pPr defTabSz="787821" eaLnBrk="0" hangingPunct="0">
                <a:defRPr/>
              </a:pPr>
              <a:r>
                <a:rPr lang="pt-BR" altLang="zh-CN" sz="831" dirty="0">
                  <a:solidFill>
                    <a:srgbClr val="000000"/>
                  </a:solidFill>
                  <a:ea typeface="宋体" charset="-122"/>
                </a:rPr>
                <a:t>CONFIDENCIAL E DE PROPRIEDADE EXCLUSIVA</a:t>
              </a:r>
            </a:p>
            <a:p>
              <a:pPr defTabSz="787821" eaLnBrk="0" hangingPunct="0">
                <a:defRPr/>
              </a:pPr>
              <a:r>
                <a:rPr lang="pt-BR" altLang="zh-CN" sz="831" dirty="0">
                  <a:solidFill>
                    <a:srgbClr val="000000"/>
                  </a:solidFill>
                  <a:ea typeface="宋体" charset="-122"/>
                </a:rPr>
                <a:t>A utilização deste material sem a permissão expressa da McKinsey &amp; Company é estritamente proibida</a:t>
              </a:r>
            </a:p>
          </p:txBody>
        </p:sp>
      </p:grpSp>
      <p:pic>
        <p:nvPicPr>
          <p:cNvPr id="9" name="TitleBottomBarBW" hidden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9076" y="6577926"/>
            <a:ext cx="1666816" cy="19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oc id"/>
          <p:cNvSpPr txBox="1">
            <a:spLocks noChangeArrowheads="1"/>
          </p:cNvSpPr>
          <p:nvPr/>
        </p:nvSpPr>
        <p:spPr bwMode="auto">
          <a:xfrm>
            <a:off x="8614312" y="37255"/>
            <a:ext cx="301290" cy="124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r">
              <a:defRPr/>
            </a:pPr>
            <a:endParaRPr lang="pt-BR" sz="831" dirty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1" name="SlideLogoText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128222" y="6566113"/>
            <a:ext cx="3374322" cy="156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marL="0" marR="0" indent="0" algn="r" defTabSz="877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altLang="zh-CN" sz="1015" b="1" dirty="0">
                <a:solidFill>
                  <a:srgbClr val="002960"/>
                </a:solidFill>
                <a:ea typeface="SimSun" pitchFamily="2" charset="-122"/>
              </a:rPr>
              <a:t>Prefeitura do Rio de Janeiro | Secretaria da Casa Civil </a:t>
            </a:r>
          </a:p>
        </p:txBody>
      </p:sp>
    </p:spTree>
    <p:extLst>
      <p:ext uri="{BB962C8B-B14F-4D97-AF65-F5344CB8AC3E}">
        <p14:creationId xmlns:p14="http://schemas.microsoft.com/office/powerpoint/2010/main" xmlns="" val="276554344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xmlns="" val="94302720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51286" name="think-cell Slide" r:id="rId3" imgW="360" imgH="360" progId="">
              <p:embed/>
            </p:oleObj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xmlns="" val="36852730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5D70E026-E190-44D6-BA88-E98F0FAA9BF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2306877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Geral s/ Titulo vL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1" hidden="1"/>
          <p:cNvGraphicFramePr>
            <a:graphicFrameLocks noChangeAspect="1"/>
          </p:cNvGraphicFramePr>
          <p:nvPr>
            <p:extLst/>
          </p:nvPr>
        </p:nvGraphicFramePr>
        <p:xfrm>
          <a:off x="5" y="0"/>
          <a:ext cx="146538" cy="158750"/>
        </p:xfrm>
        <a:graphic>
          <a:graphicData uri="http://schemas.openxmlformats.org/presentationml/2006/ole">
            <p:oleObj spid="_x0000_s94332" name="think-cell Slide" r:id="rId3" imgW="360" imgH="360" progId="">
              <p:embed/>
            </p:oleObj>
          </a:graphicData>
        </a:graphic>
      </p:graphicFrame>
      <p:graphicFrame>
        <p:nvGraphicFramePr>
          <p:cNvPr id="10" name="Object 2"/>
          <p:cNvGraphicFramePr>
            <a:graphicFrameLocks noChangeAspect="1"/>
          </p:cNvGraphicFramePr>
          <p:nvPr>
            <p:extLst/>
          </p:nvPr>
        </p:nvGraphicFramePr>
        <p:xfrm>
          <a:off x="5" y="0"/>
          <a:ext cx="146538" cy="158750"/>
        </p:xfrm>
        <a:graphic>
          <a:graphicData uri="http://schemas.openxmlformats.org/presentationml/2006/ole">
            <p:oleObj spid="_x0000_s94333" name="think-cell Slide" r:id="rId4" imgW="360" imgH="360" progId="">
              <p:embed/>
            </p:oleObj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1094" y="274639"/>
            <a:ext cx="8515707" cy="563562"/>
          </a:xfrm>
          <a:prstGeom prst="rect">
            <a:avLst/>
          </a:prstGeom>
        </p:spPr>
        <p:txBody>
          <a:bodyPr lIns="0" bIns="108000" anchor="b"/>
          <a:lstStyle>
            <a:lvl1pPr algn="l" defTabSz="877193" rtl="0" eaLnBrk="0" fontAlgn="base" hangingPunct="0">
              <a:spcBef>
                <a:spcPct val="0"/>
              </a:spcBef>
              <a:spcAft>
                <a:spcPct val="0"/>
              </a:spcAft>
              <a:defRPr lang="pt-BR" b="1" kern="0" dirty="0">
                <a:solidFill>
                  <a:srgbClr val="002960"/>
                </a:solidFill>
                <a:latin typeface="Arial"/>
                <a:ea typeface="ＭＳ Ｐゴシック"/>
                <a:cs typeface="ＭＳ Ｐゴシック"/>
              </a:defRPr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835141" y="6655189"/>
            <a:ext cx="129844" cy="127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>
            <a:defPPr>
              <a:defRPr lang="en-US"/>
            </a:defPPr>
            <a:lvl1pPr algn="r" defTabSz="951120">
              <a:defRPr sz="1100" b="1">
                <a:solidFill>
                  <a:srgbClr val="FFFFFF"/>
                </a:solidFill>
                <a:ea typeface="SimSun" pitchFamily="2" charset="-122"/>
              </a:defRPr>
            </a:lvl1pPr>
          </a:lstStyle>
          <a:p>
            <a:pPr lvl="0"/>
            <a:fld id="{4992A7F2-6B36-4B08-9B99-CDBAFBA647DB}" type="slidenum">
              <a:rPr lang="pt-BR" sz="831" smtClean="0"/>
              <a:pPr lvl="0"/>
              <a:t>‹nº›</a:t>
            </a:fld>
            <a:endParaRPr lang="pt-BR" sz="831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169985" y="854751"/>
            <a:ext cx="8974018" cy="0"/>
          </a:xfrm>
          <a:prstGeom prst="line">
            <a:avLst/>
          </a:prstGeom>
          <a:noFill/>
          <a:ln w="12700">
            <a:solidFill>
              <a:srgbClr val="557799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xmlns="" val="1676147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Geral s/ Titulo vL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1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345446669"/>
              </p:ext>
            </p:extLst>
          </p:nvPr>
        </p:nvGraphicFramePr>
        <p:xfrm>
          <a:off x="5" y="0"/>
          <a:ext cx="146538" cy="158750"/>
        </p:xfrm>
        <a:graphic>
          <a:graphicData uri="http://schemas.openxmlformats.org/presentationml/2006/ole">
            <p:oleObj spid="_x0000_s95295" name="think-cell Slide" r:id="rId3" imgW="360" imgH="360" progId="">
              <p:embed/>
            </p:oleObj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1094" y="274639"/>
            <a:ext cx="8515707" cy="563562"/>
          </a:xfrm>
          <a:prstGeom prst="rect">
            <a:avLst/>
          </a:prstGeom>
        </p:spPr>
        <p:txBody>
          <a:bodyPr lIns="0" bIns="108000" anchor="b"/>
          <a:lstStyle>
            <a:lvl1pPr algn="l" defTabSz="877193" rtl="0" eaLnBrk="0" fontAlgn="base" hangingPunct="0">
              <a:spcBef>
                <a:spcPct val="0"/>
              </a:spcBef>
              <a:spcAft>
                <a:spcPct val="0"/>
              </a:spcAft>
              <a:defRPr lang="pt-BR" b="1" kern="0" dirty="0">
                <a:solidFill>
                  <a:srgbClr val="002960"/>
                </a:solidFill>
                <a:latin typeface="Arial"/>
                <a:ea typeface="ＭＳ Ｐゴシック"/>
                <a:cs typeface="ＭＳ Ｐゴシック"/>
              </a:defRPr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835141" y="6655189"/>
            <a:ext cx="129844" cy="127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>
            <a:defPPr>
              <a:defRPr lang="en-US"/>
            </a:defPPr>
            <a:lvl1pPr algn="r" defTabSz="951120">
              <a:defRPr sz="1100" b="1">
                <a:solidFill>
                  <a:srgbClr val="FFFFFF"/>
                </a:solidFill>
                <a:ea typeface="SimSun" pitchFamily="2" charset="-122"/>
              </a:defRPr>
            </a:lvl1pPr>
          </a:lstStyle>
          <a:p>
            <a:pPr lvl="0"/>
            <a:fld id="{4992A7F2-6B36-4B08-9B99-CDBAFBA647DB}" type="slidenum">
              <a:rPr lang="pt-BR" sz="831" smtClean="0"/>
              <a:pPr lvl="0"/>
              <a:t>‹nº›</a:t>
            </a:fld>
            <a:endParaRPr lang="pt-BR" sz="831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169985" y="854751"/>
            <a:ext cx="8974018" cy="0"/>
          </a:xfrm>
          <a:prstGeom prst="line">
            <a:avLst/>
          </a:prstGeom>
          <a:noFill/>
          <a:ln w="12700">
            <a:solidFill>
              <a:srgbClr val="557799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xmlns="" val="20981081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Geral s/ Titulo vL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1" hidden="1"/>
          <p:cNvGraphicFramePr>
            <a:graphicFrameLocks noChangeAspect="1"/>
          </p:cNvGraphicFramePr>
          <p:nvPr/>
        </p:nvGraphicFramePr>
        <p:xfrm>
          <a:off x="5" y="0"/>
          <a:ext cx="146538" cy="158750"/>
        </p:xfrm>
        <a:graphic>
          <a:graphicData uri="http://schemas.openxmlformats.org/presentationml/2006/ole">
            <p:oleObj spid="_x0000_s96380" name="think-cell Slide" r:id="rId3" imgW="360" imgH="360" progId="">
              <p:embed/>
            </p:oleObj>
          </a:graphicData>
        </a:graphic>
      </p:graphicFrame>
      <p:graphicFrame>
        <p:nvGraphicFramePr>
          <p:cNvPr id="10" name="Object 2"/>
          <p:cNvGraphicFramePr>
            <a:graphicFrameLocks noChangeAspect="1"/>
          </p:cNvGraphicFramePr>
          <p:nvPr>
            <p:extLst/>
          </p:nvPr>
        </p:nvGraphicFramePr>
        <p:xfrm>
          <a:off x="5" y="0"/>
          <a:ext cx="146538" cy="158750"/>
        </p:xfrm>
        <a:graphic>
          <a:graphicData uri="http://schemas.openxmlformats.org/presentationml/2006/ole">
            <p:oleObj spid="_x0000_s96381" name="think-cell Slide" r:id="rId4" imgW="360" imgH="360" progId="">
              <p:embed/>
            </p:oleObj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1094" y="274639"/>
            <a:ext cx="8515707" cy="563562"/>
          </a:xfrm>
          <a:prstGeom prst="rect">
            <a:avLst/>
          </a:prstGeom>
        </p:spPr>
        <p:txBody>
          <a:bodyPr lIns="0" bIns="108000" anchor="b"/>
          <a:lstStyle>
            <a:lvl1pPr algn="l" defTabSz="877193" rtl="0" eaLnBrk="0" fontAlgn="base" hangingPunct="0">
              <a:spcBef>
                <a:spcPct val="0"/>
              </a:spcBef>
              <a:spcAft>
                <a:spcPct val="0"/>
              </a:spcAft>
              <a:defRPr lang="pt-BR" b="1" kern="0" dirty="0">
                <a:solidFill>
                  <a:srgbClr val="002960"/>
                </a:solidFill>
                <a:latin typeface="Arial"/>
                <a:ea typeface="ＭＳ Ｐゴシック"/>
                <a:cs typeface="ＭＳ Ｐゴシック"/>
              </a:defRPr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835141" y="6655189"/>
            <a:ext cx="129844" cy="127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>
            <a:defPPr>
              <a:defRPr lang="en-US"/>
            </a:defPPr>
            <a:lvl1pPr algn="r" defTabSz="951120">
              <a:defRPr sz="1100" b="1">
                <a:solidFill>
                  <a:srgbClr val="FFFFFF"/>
                </a:solidFill>
                <a:ea typeface="SimSun" pitchFamily="2" charset="-122"/>
              </a:defRPr>
            </a:lvl1pPr>
          </a:lstStyle>
          <a:p>
            <a:pPr lvl="0"/>
            <a:fld id="{4992A7F2-6B36-4B08-9B99-CDBAFBA647DB}" type="slidenum">
              <a:rPr lang="pt-BR" sz="831" smtClean="0"/>
              <a:pPr lvl="0"/>
              <a:t>‹nº›</a:t>
            </a:fld>
            <a:endParaRPr lang="pt-BR" sz="831" dirty="0"/>
          </a:p>
        </p:txBody>
      </p:sp>
    </p:spTree>
    <p:extLst>
      <p:ext uri="{BB962C8B-B14F-4D97-AF65-F5344CB8AC3E}">
        <p14:creationId xmlns:p14="http://schemas.microsoft.com/office/powerpoint/2010/main" xmlns="" val="39280360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king Draft" hidden="1"/>
          <p:cNvSpPr txBox="1">
            <a:spLocks noChangeArrowheads="1"/>
          </p:cNvSpPr>
          <p:nvPr/>
        </p:nvSpPr>
        <p:spPr bwMode="auto">
          <a:xfrm>
            <a:off x="2693796" y="508644"/>
            <a:ext cx="3595536" cy="142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923" dirty="0">
                <a:solidFill>
                  <a:srgbClr val="000000"/>
                </a:solidFill>
                <a:ea typeface="宋体" charset="-122"/>
              </a:rPr>
              <a:t>Last Modified 28/03/2009 04:21:06 E. South America Standard Time</a:t>
            </a:r>
            <a:endParaRPr lang="pt-BR" altLang="zh-CN" sz="923" dirty="0">
              <a:solidFill>
                <a:srgbClr val="000000"/>
              </a:solidFill>
              <a:ea typeface="宋体" charset="-122"/>
            </a:endParaRPr>
          </a:p>
        </p:txBody>
      </p:sp>
      <p:sp>
        <p:nvSpPr>
          <p:cNvPr id="3" name="Printed" hidden="1"/>
          <p:cNvSpPr txBox="1">
            <a:spLocks noChangeArrowheads="1"/>
          </p:cNvSpPr>
          <p:nvPr/>
        </p:nvSpPr>
        <p:spPr bwMode="auto">
          <a:xfrm>
            <a:off x="2693802" y="668986"/>
            <a:ext cx="2550378" cy="142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altLang="zh-CN" sz="923" dirty="0">
                <a:solidFill>
                  <a:srgbClr val="000000"/>
                </a:solidFill>
                <a:ea typeface="SimSun" pitchFamily="2" charset="-122"/>
              </a:rPr>
              <a:t>Printed 12/3/2009 14:58:11 Hora oficial do Brasil</a:t>
            </a:r>
          </a:p>
        </p:txBody>
      </p:sp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93796" y="349909"/>
            <a:ext cx="1016304" cy="142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altLang="zh-CN" sz="923" b="1" dirty="0">
                <a:solidFill>
                  <a:srgbClr val="000000"/>
                </a:solidFill>
                <a:ea typeface="SimSun" pitchFamily="2" charset="-122"/>
              </a:rPr>
              <a:t>WORKING DRAFT</a:t>
            </a:r>
          </a:p>
        </p:txBody>
      </p:sp>
      <p:grpSp>
        <p:nvGrpSpPr>
          <p:cNvPr id="5" name="McK Title Elements"/>
          <p:cNvGrpSpPr>
            <a:grpSpLocks/>
          </p:cNvGrpSpPr>
          <p:nvPr/>
        </p:nvGrpSpPr>
        <p:grpSpPr bwMode="auto">
          <a:xfrm>
            <a:off x="2693795" y="5037661"/>
            <a:ext cx="5319556" cy="1172695"/>
            <a:chOff x="1663" y="3110"/>
            <a:chExt cx="3284" cy="724"/>
          </a:xfrm>
        </p:grpSpPr>
        <p:sp>
          <p:nvSpPr>
            <p:cNvPr id="6" name="McK Document type" hidden="1"/>
            <p:cNvSpPr txBox="1">
              <a:spLocks noChangeArrowheads="1"/>
            </p:cNvSpPr>
            <p:nvPr userDrawn="1"/>
          </p:nvSpPr>
          <p:spPr bwMode="auto">
            <a:xfrm>
              <a:off x="1663" y="3110"/>
              <a:ext cx="3109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b">
              <a:spAutoFit/>
            </a:bodyPr>
            <a:lstStyle/>
            <a:p>
              <a:pPr>
                <a:defRPr/>
              </a:pPr>
              <a:r>
                <a:rPr lang="pt-BR" altLang="zh-CN" sz="1385" dirty="0">
                  <a:solidFill>
                    <a:srgbClr val="000000"/>
                  </a:solidFill>
                  <a:ea typeface="SimSun" pitchFamily="2" charset="-122"/>
                </a:rPr>
                <a:t>Tipo de documento</a:t>
              </a:r>
            </a:p>
          </p:txBody>
        </p:sp>
        <p:sp>
          <p:nvSpPr>
            <p:cNvPr id="7" name="McK Date" hidden="1"/>
            <p:cNvSpPr txBox="1">
              <a:spLocks noChangeArrowheads="1"/>
            </p:cNvSpPr>
            <p:nvPr userDrawn="1"/>
          </p:nvSpPr>
          <p:spPr bwMode="auto">
            <a:xfrm>
              <a:off x="1663" y="3275"/>
              <a:ext cx="3109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pt-BR" altLang="zh-CN" sz="1385" dirty="0">
                  <a:solidFill>
                    <a:srgbClr val="000000"/>
                  </a:solidFill>
                  <a:ea typeface="SimSun" pitchFamily="2" charset="-122"/>
                </a:rPr>
                <a:t>Data</a:t>
              </a:r>
            </a:p>
          </p:txBody>
        </p:sp>
        <p:sp>
          <p:nvSpPr>
            <p:cNvPr id="8" name="McK Disclaimer" hidden="1"/>
            <p:cNvSpPr>
              <a:spLocks noChangeArrowheads="1"/>
            </p:cNvSpPr>
            <p:nvPr userDrawn="1"/>
          </p:nvSpPr>
          <p:spPr bwMode="auto">
            <a:xfrm>
              <a:off x="1663" y="3676"/>
              <a:ext cx="3284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b">
              <a:spAutoFit/>
            </a:bodyPr>
            <a:lstStyle/>
            <a:p>
              <a:pPr defTabSz="787821" eaLnBrk="0" hangingPunct="0">
                <a:defRPr/>
              </a:pPr>
              <a:r>
                <a:rPr lang="pt-BR" altLang="zh-CN" sz="831" dirty="0">
                  <a:solidFill>
                    <a:srgbClr val="000000"/>
                  </a:solidFill>
                  <a:ea typeface="宋体" charset="-122"/>
                </a:rPr>
                <a:t>CONFIDENCIAL E DE PROPRIEDADE EXCLUSIVA</a:t>
              </a:r>
            </a:p>
            <a:p>
              <a:pPr defTabSz="787821" eaLnBrk="0" hangingPunct="0">
                <a:defRPr/>
              </a:pPr>
              <a:r>
                <a:rPr lang="pt-BR" altLang="zh-CN" sz="831" dirty="0">
                  <a:solidFill>
                    <a:srgbClr val="000000"/>
                  </a:solidFill>
                  <a:ea typeface="宋体" charset="-122"/>
                </a:rPr>
                <a:t>A utilização deste material sem a permissão expressa da McKinsey &amp; Company é estritamente proibida</a:t>
              </a:r>
            </a:p>
          </p:txBody>
        </p:sp>
      </p:grpSp>
      <p:pic>
        <p:nvPicPr>
          <p:cNvPr id="9" name="TitleBottomBarBW" hidden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9076" y="6577926"/>
            <a:ext cx="1666816" cy="19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oc id"/>
          <p:cNvSpPr txBox="1">
            <a:spLocks noChangeArrowheads="1"/>
          </p:cNvSpPr>
          <p:nvPr/>
        </p:nvSpPr>
        <p:spPr bwMode="auto">
          <a:xfrm>
            <a:off x="8614312" y="37255"/>
            <a:ext cx="301290" cy="124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r">
              <a:defRPr/>
            </a:pPr>
            <a:endParaRPr lang="pt-BR" sz="831" dirty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1" name="SlideLogoText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128222" y="6566113"/>
            <a:ext cx="3374322" cy="156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marL="0" marR="0" indent="0" algn="r" defTabSz="877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altLang="zh-CN" sz="1015" b="1" dirty="0">
                <a:solidFill>
                  <a:srgbClr val="002960"/>
                </a:solidFill>
                <a:ea typeface="SimSun" pitchFamily="2" charset="-122"/>
              </a:rPr>
              <a:t>Prefeitura do Rio de Janeiro | Secretaria da Casa Civil </a:t>
            </a:r>
          </a:p>
        </p:txBody>
      </p:sp>
    </p:spTree>
    <p:extLst>
      <p:ext uri="{BB962C8B-B14F-4D97-AF65-F5344CB8AC3E}">
        <p14:creationId xmlns:p14="http://schemas.microsoft.com/office/powerpoint/2010/main" xmlns="" val="3438987100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5D70E026-E190-44D6-BA88-E98F0FAA9BF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4013980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4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9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9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4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9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xmlns="" val="3697318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xmlns="" val="2295078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496" indent="0">
              <a:buNone/>
              <a:defRPr sz="2000" b="1"/>
            </a:lvl2pPr>
            <a:lvl3pPr marL="912985" indent="0">
              <a:buNone/>
              <a:defRPr sz="1800" b="1"/>
            </a:lvl3pPr>
            <a:lvl4pPr marL="1369476" indent="0">
              <a:buNone/>
              <a:defRPr sz="1600" b="1"/>
            </a:lvl4pPr>
            <a:lvl5pPr marL="1825969" indent="0">
              <a:buNone/>
              <a:defRPr sz="1600" b="1"/>
            </a:lvl5pPr>
            <a:lvl6pPr marL="2282464" indent="0">
              <a:buNone/>
              <a:defRPr sz="1600" b="1"/>
            </a:lvl6pPr>
            <a:lvl7pPr marL="2738958" indent="0">
              <a:buNone/>
              <a:defRPr sz="1600" b="1"/>
            </a:lvl7pPr>
            <a:lvl8pPr marL="3195448" indent="0">
              <a:buNone/>
              <a:defRPr sz="1600" b="1"/>
            </a:lvl8pPr>
            <a:lvl9pPr marL="3651938" indent="0">
              <a:buNone/>
              <a:defRPr sz="1600" b="1"/>
            </a:lvl9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496" indent="0">
              <a:buNone/>
              <a:defRPr sz="2000" b="1"/>
            </a:lvl2pPr>
            <a:lvl3pPr marL="912985" indent="0">
              <a:buNone/>
              <a:defRPr sz="1800" b="1"/>
            </a:lvl3pPr>
            <a:lvl4pPr marL="1369476" indent="0">
              <a:buNone/>
              <a:defRPr sz="1600" b="1"/>
            </a:lvl4pPr>
            <a:lvl5pPr marL="1825969" indent="0">
              <a:buNone/>
              <a:defRPr sz="1600" b="1"/>
            </a:lvl5pPr>
            <a:lvl6pPr marL="2282464" indent="0">
              <a:buNone/>
              <a:defRPr sz="1600" b="1"/>
            </a:lvl6pPr>
            <a:lvl7pPr marL="2738958" indent="0">
              <a:buNone/>
              <a:defRPr sz="1600" b="1"/>
            </a:lvl7pPr>
            <a:lvl8pPr marL="3195448" indent="0">
              <a:buNone/>
              <a:defRPr sz="1600" b="1"/>
            </a:lvl8pPr>
            <a:lvl9pPr marL="3651938" indent="0">
              <a:buNone/>
              <a:defRPr sz="1600" b="1"/>
            </a:lvl9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xmlns="" val="723087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xmlns="" val="1440756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05308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>
            <a:normAutofit/>
          </a:bodyPr>
          <a:lstStyle>
            <a:lvl1pPr algn="l"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435116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496" indent="0">
              <a:buNone/>
              <a:defRPr sz="1200"/>
            </a:lvl2pPr>
            <a:lvl3pPr marL="912985" indent="0">
              <a:buNone/>
              <a:defRPr sz="1000"/>
            </a:lvl3pPr>
            <a:lvl4pPr marL="1369476" indent="0">
              <a:buNone/>
              <a:defRPr sz="900"/>
            </a:lvl4pPr>
            <a:lvl5pPr marL="1825969" indent="0">
              <a:buNone/>
              <a:defRPr sz="900"/>
            </a:lvl5pPr>
            <a:lvl6pPr marL="2282464" indent="0">
              <a:buNone/>
              <a:defRPr sz="900"/>
            </a:lvl6pPr>
            <a:lvl7pPr marL="2738958" indent="0">
              <a:buNone/>
              <a:defRPr sz="900"/>
            </a:lvl7pPr>
            <a:lvl8pPr marL="3195448" indent="0">
              <a:buNone/>
              <a:defRPr sz="900"/>
            </a:lvl8pPr>
            <a:lvl9pPr marL="3651938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xmlns="" val="1033950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>
            <a:normAutofit/>
          </a:bodyPr>
          <a:lstStyle>
            <a:lvl1pPr algn="l"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96" indent="0">
              <a:buNone/>
              <a:defRPr sz="2800"/>
            </a:lvl2pPr>
            <a:lvl3pPr marL="912985" indent="0">
              <a:buNone/>
              <a:defRPr sz="2400"/>
            </a:lvl3pPr>
            <a:lvl4pPr marL="1369476" indent="0">
              <a:buNone/>
              <a:defRPr sz="2000"/>
            </a:lvl4pPr>
            <a:lvl5pPr marL="1825969" indent="0">
              <a:buNone/>
              <a:defRPr sz="2000"/>
            </a:lvl5pPr>
            <a:lvl6pPr marL="2282464" indent="0">
              <a:buNone/>
              <a:defRPr sz="2000"/>
            </a:lvl6pPr>
            <a:lvl7pPr marL="2738958" indent="0">
              <a:buNone/>
              <a:defRPr sz="2000"/>
            </a:lvl7pPr>
            <a:lvl8pPr marL="3195448" indent="0">
              <a:buNone/>
              <a:defRPr sz="2000"/>
            </a:lvl8pPr>
            <a:lvl9pPr marL="3651938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496" indent="0">
              <a:buNone/>
              <a:defRPr sz="1200"/>
            </a:lvl2pPr>
            <a:lvl3pPr marL="912985" indent="0">
              <a:buNone/>
              <a:defRPr sz="1000"/>
            </a:lvl3pPr>
            <a:lvl4pPr marL="1369476" indent="0">
              <a:buNone/>
              <a:defRPr sz="900"/>
            </a:lvl4pPr>
            <a:lvl5pPr marL="1825969" indent="0">
              <a:buNone/>
              <a:defRPr sz="900"/>
            </a:lvl5pPr>
            <a:lvl6pPr marL="2282464" indent="0">
              <a:buNone/>
              <a:defRPr sz="900"/>
            </a:lvl6pPr>
            <a:lvl7pPr marL="2738958" indent="0">
              <a:buNone/>
              <a:defRPr sz="900"/>
            </a:lvl7pPr>
            <a:lvl8pPr marL="3195448" indent="0">
              <a:buNone/>
              <a:defRPr sz="900"/>
            </a:lvl8pPr>
            <a:lvl9pPr marL="3651938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xmlns="" val="662512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8.xml"/><Relationship Id="rId7" Type="http://schemas.openxmlformats.org/officeDocument/2006/relationships/vmlDrawing" Target="../drawings/vmlDrawing7.v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oleObject" Target="../embeddings/oleObject7.bin"/><Relationship Id="rId4" Type="http://schemas.openxmlformats.org/officeDocument/2006/relationships/slideLayout" Target="../slideLayouts/slideLayout19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23.xml"/><Relationship Id="rId7" Type="http://schemas.openxmlformats.org/officeDocument/2006/relationships/vmlDrawing" Target="../drawings/vmlDrawing11.v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oleObject" Target="../embeddings/oleObject13.bin"/><Relationship Id="rId4" Type="http://schemas.openxmlformats.org/officeDocument/2006/relationships/slideLayout" Target="../slideLayouts/slideLayout24.xml"/><Relationship Id="rId9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xmlns="" val="242718581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4293" name="think-cell Slide" r:id="rId19" imgW="360" imgH="360" progId="">
              <p:embed/>
            </p:oleObj>
          </a:graphicData>
        </a:graphic>
      </p:graphicFrame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91296" tIns="45644" rIns="91296" bIns="45644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1" y="1600216"/>
            <a:ext cx="8229600" cy="4525963"/>
          </a:xfrm>
          <a:prstGeom prst="rect">
            <a:avLst/>
          </a:prstGeom>
        </p:spPr>
        <p:txBody>
          <a:bodyPr vert="horz" lIns="91296" tIns="45644" rIns="91296" bIns="45644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xmlns="" val="3683464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2" r:id="rId12"/>
    <p:sldLayoutId id="2147483747" r:id="rId13"/>
    <p:sldLayoutId id="2147483768" r:id="rId14"/>
    <p:sldLayoutId id="2147483733" r:id="rId15"/>
  </p:sldLayoutIdLst>
  <p:txStyles>
    <p:titleStyle>
      <a:lvl1pPr algn="l" defTabSz="912985" rtl="0" eaLnBrk="1" latinLnBrk="0" hangingPunct="1">
        <a:spcBef>
          <a:spcPct val="0"/>
        </a:spcBef>
        <a:buNone/>
        <a:defRPr sz="22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372" indent="-342372" algn="l" defTabSz="91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1798" indent="-285309" algn="l" defTabSz="912985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1230" indent="-228248" algn="l" defTabSz="91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7721" indent="-228248" algn="l" defTabSz="912985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4216" indent="-228248" algn="l" defTabSz="912985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0712" indent="-228248" algn="l" defTabSz="91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203" indent="-228248" algn="l" defTabSz="91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95" indent="-228248" algn="l" defTabSz="91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88" indent="-228248" algn="l" defTabSz="91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2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6" algn="l" defTabSz="912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85" algn="l" defTabSz="912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76" algn="l" defTabSz="912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69" algn="l" defTabSz="912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64" algn="l" defTabSz="912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58" algn="l" defTabSz="912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48" algn="l" defTabSz="912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38" algn="l" defTabSz="912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21380402"/>
              </p:ext>
            </p:extLst>
          </p:nvPr>
        </p:nvGraphicFramePr>
        <p:xfrm>
          <a:off x="1466" y="1589"/>
          <a:ext cx="1465" cy="1587"/>
        </p:xfrm>
        <a:graphic>
          <a:graphicData uri="http://schemas.openxmlformats.org/presentationml/2006/ole">
            <p:oleObj spid="_x0000_s53332" name="think-cell Slide" r:id="rId10" imgW="360" imgH="360" progId="">
              <p:embed/>
            </p:oleObj>
          </a:graphicData>
        </a:graphic>
      </p:graphicFrame>
      <p:sp>
        <p:nvSpPr>
          <p:cNvPr id="1076" name="McK 1. On-page tracker" hidden="1"/>
          <p:cNvSpPr>
            <a:spLocks noChangeArrowheads="1"/>
          </p:cNvSpPr>
          <p:nvPr/>
        </p:nvSpPr>
        <p:spPr bwMode="auto">
          <a:xfrm>
            <a:off x="121489" y="27537"/>
            <a:ext cx="849592" cy="21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altLang="zh-CN" sz="1385" dirty="0">
                <a:solidFill>
                  <a:srgbClr val="808080"/>
                </a:solidFill>
                <a:ea typeface="SimSun" pitchFamily="2" charset="-122"/>
              </a:rPr>
              <a:t>TRACKER</a:t>
            </a:r>
          </a:p>
        </p:txBody>
      </p:sp>
      <p:sp>
        <p:nvSpPr>
          <p:cNvPr id="1032" name="McK 3. Unit of measure" hidden="1"/>
          <p:cNvSpPr txBox="1">
            <a:spLocks noChangeArrowheads="1"/>
          </p:cNvSpPr>
          <p:nvPr/>
        </p:nvSpPr>
        <p:spPr bwMode="auto">
          <a:xfrm>
            <a:off x="121489" y="542616"/>
            <a:ext cx="3730492" cy="21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877979">
              <a:defRPr/>
            </a:pPr>
            <a:r>
              <a:rPr lang="pt-BR" altLang="zh-CN" sz="1385" dirty="0">
                <a:solidFill>
                  <a:srgbClr val="808080"/>
                </a:solidFill>
                <a:ea typeface="SimSun" pitchFamily="2" charset="-122"/>
              </a:rPr>
              <a:t>Unit of measure</a:t>
            </a:r>
          </a:p>
        </p:txBody>
      </p:sp>
      <p:grpSp>
        <p:nvGrpSpPr>
          <p:cNvPr id="2" name="ACET" hidden="1"/>
          <p:cNvGrpSpPr>
            <a:grpSpLocks/>
          </p:cNvGrpSpPr>
          <p:nvPr/>
        </p:nvGrpSpPr>
        <p:grpSpPr bwMode="auto">
          <a:xfrm>
            <a:off x="1482157" y="1166358"/>
            <a:ext cx="4350892" cy="502121"/>
            <a:chOff x="915" y="720"/>
            <a:chExt cx="2686" cy="310"/>
          </a:xfrm>
        </p:grpSpPr>
        <p:cxnSp>
          <p:nvCxnSpPr>
            <p:cNvPr id="7180" name="AutoShape 249" hidden="1"/>
            <p:cNvCxnSpPr>
              <a:cxnSpLocks noChangeShapeType="1"/>
              <a:stCxn id="1274" idx="4"/>
              <a:endCxn id="1274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274" name="AutoShape 250" hidden="1"/>
            <p:cNvSpPr>
              <a:spLocks noChangeArrowheads="1"/>
            </p:cNvSpPr>
            <p:nvPr/>
          </p:nvSpPr>
          <p:spPr bwMode="auto">
            <a:xfrm>
              <a:off x="915" y="720"/>
              <a:ext cx="2686" cy="31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18288" anchor="b">
              <a:spAutoFit/>
            </a:bodyPr>
            <a:lstStyle/>
            <a:p>
              <a:pPr>
                <a:defRPr/>
              </a:pPr>
              <a:r>
                <a:rPr lang="pt-BR" altLang="zh-CN" sz="1569" b="1" dirty="0">
                  <a:solidFill>
                    <a:srgbClr val="000000"/>
                  </a:solidFill>
                  <a:ea typeface="宋体" charset="-122"/>
                </a:rPr>
                <a:t>Título</a:t>
              </a:r>
            </a:p>
            <a:p>
              <a:pPr>
                <a:defRPr/>
              </a:pPr>
              <a:r>
                <a:rPr lang="pt-BR" altLang="zh-CN" sz="1569" dirty="0">
                  <a:solidFill>
                    <a:srgbClr val="808080"/>
                  </a:solidFill>
                  <a:ea typeface="宋体" charset="-122"/>
                </a:rPr>
                <a:t>Unit of measure</a:t>
              </a:r>
            </a:p>
          </p:txBody>
        </p:sp>
      </p:grpSp>
      <p:sp>
        <p:nvSpPr>
          <p:cNvPr id="1310" name="Working Draft" hidden="1"/>
          <p:cNvSpPr txBox="1">
            <a:spLocks noChangeArrowheads="1"/>
          </p:cNvSpPr>
          <p:nvPr/>
        </p:nvSpPr>
        <p:spPr bwMode="auto">
          <a:xfrm rot="5400000">
            <a:off x="7989898" y="2721593"/>
            <a:ext cx="2165657" cy="8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554" dirty="0">
                <a:solidFill>
                  <a:srgbClr val="000000"/>
                </a:solidFill>
                <a:ea typeface="宋体" charset="-122"/>
              </a:rPr>
              <a:t>Last Modified 31/03/2009 14:04:17 E. South America Standard Time</a:t>
            </a:r>
            <a:endParaRPr lang="en-US" altLang="zh-CN" sz="1569" dirty="0">
              <a:solidFill>
                <a:srgbClr val="000000"/>
              </a:solidFill>
              <a:ea typeface="宋体" charset="-122"/>
            </a:endParaRPr>
          </a:p>
        </p:txBody>
      </p:sp>
      <p:sp>
        <p:nvSpPr>
          <p:cNvPr id="1311" name="Printed" hidden="1"/>
          <p:cNvSpPr txBox="1">
            <a:spLocks noChangeArrowheads="1"/>
          </p:cNvSpPr>
          <p:nvPr/>
        </p:nvSpPr>
        <p:spPr bwMode="auto">
          <a:xfrm rot="5400000">
            <a:off x="8640722" y="3934782"/>
            <a:ext cx="864019" cy="8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554" dirty="0">
                <a:solidFill>
                  <a:srgbClr val="000000"/>
                </a:solidFill>
                <a:ea typeface="宋体" charset="-122"/>
              </a:rPr>
              <a:t>Printed 12/3/2009 14:58:11</a:t>
            </a:r>
            <a:endParaRPr lang="en-US" altLang="zh-CN" sz="1569" dirty="0">
              <a:solidFill>
                <a:srgbClr val="000000"/>
              </a:solidFill>
              <a:ea typeface="宋体" charset="-122"/>
            </a:endParaRPr>
          </a:p>
        </p:txBody>
      </p:sp>
      <p:sp>
        <p:nvSpPr>
          <p:cNvPr id="36" name="doc id"/>
          <p:cNvSpPr txBox="1">
            <a:spLocks noChangeArrowheads="1"/>
          </p:cNvSpPr>
          <p:nvPr/>
        </p:nvSpPr>
        <p:spPr bwMode="auto">
          <a:xfrm>
            <a:off x="8614312" y="37255"/>
            <a:ext cx="301290" cy="124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r">
              <a:defRPr/>
            </a:pPr>
            <a:endParaRPr lang="pt-BR" sz="831" dirty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38" name="Rectangle 1026"/>
          <p:cNvSpPr txBox="1">
            <a:spLocks noChangeArrowheads="1"/>
          </p:cNvSpPr>
          <p:nvPr/>
        </p:nvSpPr>
        <p:spPr>
          <a:xfrm>
            <a:off x="97192" y="69650"/>
            <a:ext cx="8829751" cy="508600"/>
          </a:xfrm>
          <a:prstGeom prst="rect">
            <a:avLst/>
          </a:prstGeom>
        </p:spPr>
        <p:txBody>
          <a:bodyPr lIns="89685" tIns="44842" rIns="89685" bIns="44842"/>
          <a:lstStyle>
            <a:lvl1pPr>
              <a:defRPr sz="3200" b="0"/>
            </a:lvl1pPr>
          </a:lstStyle>
          <a:p>
            <a:pPr defTabSz="876615" eaLnBrk="0" hangingPunct="0">
              <a:defRPr/>
            </a:pPr>
            <a:endParaRPr lang="pt-BR" altLang="zh-CN" sz="2954" kern="0" dirty="0">
              <a:solidFill>
                <a:srgbClr val="002960"/>
              </a:solidFill>
              <a:latin typeface="Arial"/>
              <a:ea typeface="ＭＳ Ｐゴシック" charset="-128"/>
            </a:endParaRPr>
          </a:p>
        </p:txBody>
      </p:sp>
      <p:sp>
        <p:nvSpPr>
          <p:cNvPr id="11" name="SlideBottomBar"/>
          <p:cNvSpPr>
            <a:spLocks noChangeArrowheads="1"/>
          </p:cNvSpPr>
          <p:nvPr/>
        </p:nvSpPr>
        <p:spPr bwMode="auto">
          <a:xfrm>
            <a:off x="0" y="6578600"/>
            <a:ext cx="9144000" cy="281036"/>
          </a:xfrm>
          <a:prstGeom prst="rect">
            <a:avLst/>
          </a:prstGeom>
          <a:solidFill>
            <a:srgbClr val="4EC3F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9665" tIns="44833" rIns="89665" bIns="44833" anchor="ctr"/>
          <a:lstStyle/>
          <a:p>
            <a:pPr algn="ctr">
              <a:defRPr/>
            </a:pPr>
            <a:endParaRPr lang="pt-BR" sz="1569" dirty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2" name="SlideLogoText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165092" y="6641021"/>
            <a:ext cx="3337452" cy="156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marL="0" marR="0" indent="0" algn="r" defTabSz="8779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altLang="zh-CN" sz="1015" b="1" dirty="0">
                <a:solidFill>
                  <a:srgbClr val="FFFFFF"/>
                </a:solidFill>
                <a:ea typeface="SimSun" pitchFamily="2" charset="-122"/>
              </a:rPr>
              <a:t>Prefeitura do Rio de Janeiro | Secretaria da Casa Civil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35141" y="6655189"/>
            <a:ext cx="129844" cy="127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>
            <a:defPPr>
              <a:defRPr lang="en-US"/>
            </a:defPPr>
            <a:lvl1pPr algn="r" defTabSz="951120">
              <a:defRPr sz="1100" b="1">
                <a:solidFill>
                  <a:srgbClr val="FFFFFF"/>
                </a:solidFill>
                <a:ea typeface="SimSun" pitchFamily="2" charset="-122"/>
              </a:defRPr>
            </a:lvl1pPr>
          </a:lstStyle>
          <a:p>
            <a:pPr lvl="0"/>
            <a:fld id="{4992A7F2-6B36-4B08-9B99-CDBAFBA647DB}" type="slidenum">
              <a:rPr lang="pt-BR" sz="831" smtClean="0"/>
              <a:pPr lvl="0"/>
              <a:t>‹nº›</a:t>
            </a:fld>
            <a:endParaRPr lang="pt-BR" sz="831" dirty="0"/>
          </a:p>
        </p:txBody>
      </p:sp>
      <p:sp>
        <p:nvSpPr>
          <p:cNvPr id="3" name="AcnBodyText_ID_3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 bwMode="gray">
          <a:xfrm>
            <a:off x="165590" y="2200275"/>
            <a:ext cx="8105043" cy="335915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27082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</p:sldLayoutIdLst>
  <p:hf hdr="0" ftr="0" dt="0"/>
  <p:txStyles>
    <p:titleStyle>
      <a:lvl1pPr algn="l" defTabSz="876615" rtl="0" eaLnBrk="0" fontAlgn="base" hangingPunct="0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+mj-lt"/>
          <a:ea typeface="MS PGothic" pitchFamily="34" charset="-128"/>
          <a:cs typeface="ＭＳ Ｐゴシック"/>
        </a:defRPr>
      </a:lvl1pPr>
      <a:lvl2pPr algn="l" defTabSz="876615" rtl="0" eaLnBrk="0" fontAlgn="base" hangingPunct="0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  <a:ea typeface="MS PGothic" pitchFamily="34" charset="-128"/>
          <a:cs typeface="ＭＳ Ｐゴシック"/>
        </a:defRPr>
      </a:lvl2pPr>
      <a:lvl3pPr algn="l" defTabSz="876615" rtl="0" eaLnBrk="0" fontAlgn="base" hangingPunct="0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  <a:ea typeface="MS PGothic" pitchFamily="34" charset="-128"/>
          <a:cs typeface="ＭＳ Ｐゴシック"/>
        </a:defRPr>
      </a:lvl3pPr>
      <a:lvl4pPr algn="l" defTabSz="876615" rtl="0" eaLnBrk="0" fontAlgn="base" hangingPunct="0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  <a:ea typeface="MS PGothic" pitchFamily="34" charset="-128"/>
          <a:cs typeface="ＭＳ Ｐゴシック"/>
        </a:defRPr>
      </a:lvl4pPr>
      <a:lvl5pPr algn="l" defTabSz="876615" rtl="0" eaLnBrk="0" fontAlgn="base" hangingPunct="0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  <a:ea typeface="MS PGothic" pitchFamily="34" charset="-128"/>
          <a:cs typeface="ＭＳ Ｐゴシック"/>
        </a:defRPr>
      </a:lvl5pPr>
      <a:lvl6pPr marL="448332" algn="l" defTabSz="877979" rtl="0" fontAlgn="base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</a:defRPr>
      </a:lvl6pPr>
      <a:lvl7pPr marL="896667" algn="l" defTabSz="877979" rtl="0" fontAlgn="base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</a:defRPr>
      </a:lvl7pPr>
      <a:lvl8pPr marL="1344996" algn="l" defTabSz="877979" rtl="0" fontAlgn="base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</a:defRPr>
      </a:lvl8pPr>
      <a:lvl9pPr marL="1793332" algn="l" defTabSz="877979" rtl="0" fontAlgn="base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</a:defRPr>
      </a:lvl9pPr>
    </p:titleStyle>
    <p:bodyStyle>
      <a:lvl1pPr marL="0" indent="0" algn="l" defTabSz="876615" rtl="0" eaLnBrk="0" fontAlgn="base" hangingPunct="0">
        <a:spcBef>
          <a:spcPct val="0"/>
        </a:spcBef>
        <a:spcAft>
          <a:spcPct val="0"/>
        </a:spcAft>
        <a:buClr>
          <a:schemeClr val="tx2"/>
        </a:buClr>
        <a:buNone/>
        <a:defRPr sz="1292" b="0" i="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1pPr>
      <a:lvl2pPr marL="1546" indent="0" algn="l" defTabSz="876615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None/>
        <a:defRPr sz="1292" b="0" i="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2pPr>
      <a:lvl3pPr marL="191533" indent="0" algn="l" defTabSz="876615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None/>
        <a:defRPr sz="1292" b="0" i="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3pPr>
      <a:lvl4pPr marL="449995" indent="0" algn="l" defTabSz="876615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None/>
        <a:defRPr sz="1292" b="0" i="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4pPr>
      <a:lvl5pPr marL="604150" indent="0" algn="l" defTabSz="876615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None/>
        <a:defRPr sz="1292" b="0" i="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5pPr>
      <a:lvl6pPr marL="1179976" indent="-127639" algn="l" defTabSz="877979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69">
          <a:solidFill>
            <a:schemeClr val="tx1"/>
          </a:solidFill>
          <a:latin typeface="+mn-lt"/>
        </a:defRPr>
      </a:lvl6pPr>
      <a:lvl7pPr marL="1628327" indent="-127639" algn="l" defTabSz="877979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69">
          <a:solidFill>
            <a:schemeClr val="tx1"/>
          </a:solidFill>
          <a:latin typeface="+mn-lt"/>
        </a:defRPr>
      </a:lvl7pPr>
      <a:lvl8pPr marL="2076642" indent="-127639" algn="l" defTabSz="877979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69">
          <a:solidFill>
            <a:schemeClr val="tx1"/>
          </a:solidFill>
          <a:latin typeface="+mn-lt"/>
        </a:defRPr>
      </a:lvl8pPr>
      <a:lvl9pPr marL="2524971" indent="-127639" algn="l" defTabSz="877979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6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96667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1pPr>
      <a:lvl2pPr marL="448332" algn="l" defTabSz="896667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2pPr>
      <a:lvl3pPr marL="896667" algn="l" defTabSz="896667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344996" algn="l" defTabSz="896667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1793332" algn="l" defTabSz="896667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241632" algn="l" defTabSz="896667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689981" algn="l" defTabSz="896667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138309" algn="l" defTabSz="896667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586664" algn="l" defTabSz="896667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48907911"/>
              </p:ext>
            </p:extLst>
          </p:nvPr>
        </p:nvGraphicFramePr>
        <p:xfrm>
          <a:off x="1466" y="1589"/>
          <a:ext cx="1465" cy="1587"/>
        </p:xfrm>
        <a:graphic>
          <a:graphicData uri="http://schemas.openxmlformats.org/presentationml/2006/ole">
            <p:oleObj spid="_x0000_s93247" name="think-cell Slide" r:id="rId10" imgW="360" imgH="360" progId="">
              <p:embed/>
            </p:oleObj>
          </a:graphicData>
        </a:graphic>
      </p:graphicFrame>
      <p:sp>
        <p:nvSpPr>
          <p:cNvPr id="1076" name="McK 1. On-page tracker" hidden="1"/>
          <p:cNvSpPr>
            <a:spLocks noChangeArrowheads="1"/>
          </p:cNvSpPr>
          <p:nvPr/>
        </p:nvSpPr>
        <p:spPr bwMode="auto">
          <a:xfrm>
            <a:off x="121489" y="27537"/>
            <a:ext cx="849592" cy="21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altLang="zh-CN" sz="1385" dirty="0">
                <a:solidFill>
                  <a:srgbClr val="808080"/>
                </a:solidFill>
                <a:ea typeface="SimSun" pitchFamily="2" charset="-122"/>
              </a:rPr>
              <a:t>TRACKER</a:t>
            </a:r>
          </a:p>
        </p:txBody>
      </p:sp>
      <p:sp>
        <p:nvSpPr>
          <p:cNvPr id="1032" name="McK 3. Unit of measure" hidden="1"/>
          <p:cNvSpPr txBox="1">
            <a:spLocks noChangeArrowheads="1"/>
          </p:cNvSpPr>
          <p:nvPr/>
        </p:nvSpPr>
        <p:spPr bwMode="auto">
          <a:xfrm>
            <a:off x="121489" y="542616"/>
            <a:ext cx="3730492" cy="21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877979">
              <a:defRPr/>
            </a:pPr>
            <a:r>
              <a:rPr lang="pt-BR" altLang="zh-CN" sz="1385" dirty="0">
                <a:solidFill>
                  <a:srgbClr val="808080"/>
                </a:solidFill>
                <a:ea typeface="SimSun" pitchFamily="2" charset="-122"/>
              </a:rPr>
              <a:t>Unit of measure</a:t>
            </a:r>
          </a:p>
        </p:txBody>
      </p:sp>
      <p:grpSp>
        <p:nvGrpSpPr>
          <p:cNvPr id="2" name="ACET" hidden="1"/>
          <p:cNvGrpSpPr>
            <a:grpSpLocks/>
          </p:cNvGrpSpPr>
          <p:nvPr/>
        </p:nvGrpSpPr>
        <p:grpSpPr bwMode="auto">
          <a:xfrm>
            <a:off x="1482157" y="1166358"/>
            <a:ext cx="4350892" cy="502121"/>
            <a:chOff x="915" y="720"/>
            <a:chExt cx="2686" cy="310"/>
          </a:xfrm>
        </p:grpSpPr>
        <p:cxnSp>
          <p:nvCxnSpPr>
            <p:cNvPr id="7180" name="AutoShape 249" hidden="1"/>
            <p:cNvCxnSpPr>
              <a:cxnSpLocks noChangeShapeType="1"/>
              <a:stCxn id="1274" idx="4"/>
              <a:endCxn id="1274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274" name="AutoShape 250" hidden="1"/>
            <p:cNvSpPr>
              <a:spLocks noChangeArrowheads="1"/>
            </p:cNvSpPr>
            <p:nvPr/>
          </p:nvSpPr>
          <p:spPr bwMode="auto">
            <a:xfrm>
              <a:off x="915" y="720"/>
              <a:ext cx="2686" cy="31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18288" anchor="b">
              <a:spAutoFit/>
            </a:bodyPr>
            <a:lstStyle/>
            <a:p>
              <a:pPr>
                <a:defRPr/>
              </a:pPr>
              <a:r>
                <a:rPr lang="pt-BR" altLang="zh-CN" sz="1569" b="1" dirty="0">
                  <a:solidFill>
                    <a:srgbClr val="000000"/>
                  </a:solidFill>
                  <a:ea typeface="宋体" charset="-122"/>
                </a:rPr>
                <a:t>Título</a:t>
              </a:r>
            </a:p>
            <a:p>
              <a:pPr>
                <a:defRPr/>
              </a:pPr>
              <a:r>
                <a:rPr lang="pt-BR" altLang="zh-CN" sz="1569" dirty="0">
                  <a:solidFill>
                    <a:srgbClr val="808080"/>
                  </a:solidFill>
                  <a:ea typeface="宋体" charset="-122"/>
                </a:rPr>
                <a:t>Unit of measure</a:t>
              </a:r>
            </a:p>
          </p:txBody>
        </p:sp>
      </p:grpSp>
      <p:sp>
        <p:nvSpPr>
          <p:cNvPr id="1310" name="Working Draft" hidden="1"/>
          <p:cNvSpPr txBox="1">
            <a:spLocks noChangeArrowheads="1"/>
          </p:cNvSpPr>
          <p:nvPr/>
        </p:nvSpPr>
        <p:spPr bwMode="auto">
          <a:xfrm rot="5400000">
            <a:off x="7989898" y="2721593"/>
            <a:ext cx="2165657" cy="8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554" dirty="0">
                <a:solidFill>
                  <a:srgbClr val="000000"/>
                </a:solidFill>
                <a:ea typeface="宋体" charset="-122"/>
              </a:rPr>
              <a:t>Last Modified 31/03/2009 14:04:17 E. South America Standard Time</a:t>
            </a:r>
            <a:endParaRPr lang="en-US" altLang="zh-CN" sz="1569" dirty="0">
              <a:solidFill>
                <a:srgbClr val="000000"/>
              </a:solidFill>
              <a:ea typeface="宋体" charset="-122"/>
            </a:endParaRPr>
          </a:p>
        </p:txBody>
      </p:sp>
      <p:sp>
        <p:nvSpPr>
          <p:cNvPr id="1311" name="Printed" hidden="1"/>
          <p:cNvSpPr txBox="1">
            <a:spLocks noChangeArrowheads="1"/>
          </p:cNvSpPr>
          <p:nvPr/>
        </p:nvSpPr>
        <p:spPr bwMode="auto">
          <a:xfrm rot="5400000">
            <a:off x="8640722" y="3934782"/>
            <a:ext cx="864019" cy="8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554" dirty="0">
                <a:solidFill>
                  <a:srgbClr val="000000"/>
                </a:solidFill>
                <a:ea typeface="宋体" charset="-122"/>
              </a:rPr>
              <a:t>Printed 12/3/2009 14:58:11</a:t>
            </a:r>
            <a:endParaRPr lang="en-US" altLang="zh-CN" sz="1569" dirty="0">
              <a:solidFill>
                <a:srgbClr val="000000"/>
              </a:solidFill>
              <a:ea typeface="宋体" charset="-122"/>
            </a:endParaRPr>
          </a:p>
        </p:txBody>
      </p:sp>
      <p:sp>
        <p:nvSpPr>
          <p:cNvPr id="36" name="doc id"/>
          <p:cNvSpPr txBox="1">
            <a:spLocks noChangeArrowheads="1"/>
          </p:cNvSpPr>
          <p:nvPr/>
        </p:nvSpPr>
        <p:spPr bwMode="auto">
          <a:xfrm>
            <a:off x="8614312" y="37255"/>
            <a:ext cx="301290" cy="124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r">
              <a:defRPr/>
            </a:pPr>
            <a:endParaRPr lang="pt-BR" sz="831" dirty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38" name="Rectangle 1026"/>
          <p:cNvSpPr txBox="1">
            <a:spLocks noChangeArrowheads="1"/>
          </p:cNvSpPr>
          <p:nvPr/>
        </p:nvSpPr>
        <p:spPr>
          <a:xfrm>
            <a:off x="97192" y="69650"/>
            <a:ext cx="8829751" cy="508600"/>
          </a:xfrm>
          <a:prstGeom prst="rect">
            <a:avLst/>
          </a:prstGeom>
        </p:spPr>
        <p:txBody>
          <a:bodyPr lIns="89685" tIns="44842" rIns="89685" bIns="44842"/>
          <a:lstStyle>
            <a:lvl1pPr>
              <a:defRPr sz="3200" b="0"/>
            </a:lvl1pPr>
          </a:lstStyle>
          <a:p>
            <a:pPr defTabSz="876615" eaLnBrk="0" hangingPunct="0">
              <a:defRPr/>
            </a:pPr>
            <a:endParaRPr lang="pt-BR" altLang="zh-CN" sz="2954" kern="0" dirty="0">
              <a:solidFill>
                <a:srgbClr val="002960"/>
              </a:solidFill>
              <a:latin typeface="Arial"/>
              <a:ea typeface="ＭＳ Ｐゴシック" charset="-128"/>
            </a:endParaRPr>
          </a:p>
        </p:txBody>
      </p:sp>
      <p:sp>
        <p:nvSpPr>
          <p:cNvPr id="11" name="SlideBottomBar"/>
          <p:cNvSpPr>
            <a:spLocks noChangeArrowheads="1"/>
          </p:cNvSpPr>
          <p:nvPr/>
        </p:nvSpPr>
        <p:spPr bwMode="auto">
          <a:xfrm>
            <a:off x="0" y="6578600"/>
            <a:ext cx="9144000" cy="281036"/>
          </a:xfrm>
          <a:prstGeom prst="rect">
            <a:avLst/>
          </a:prstGeom>
          <a:solidFill>
            <a:srgbClr val="4EC3F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9665" tIns="44833" rIns="89665" bIns="44833" anchor="ctr"/>
          <a:lstStyle/>
          <a:p>
            <a:pPr algn="ctr">
              <a:defRPr/>
            </a:pPr>
            <a:endParaRPr lang="pt-BR" sz="1569" dirty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2" name="SlideLogoText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165092" y="6641021"/>
            <a:ext cx="3337452" cy="156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marL="0" marR="0" indent="0" algn="r" defTabSz="8779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altLang="zh-CN" sz="1015" b="1" dirty="0">
                <a:solidFill>
                  <a:srgbClr val="FFFFFF"/>
                </a:solidFill>
                <a:ea typeface="SimSun" pitchFamily="2" charset="-122"/>
              </a:rPr>
              <a:t>Prefeitura do Rio de Janeiro | Secretaria da Casa Civil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35141" y="6655189"/>
            <a:ext cx="129844" cy="127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>
            <a:defPPr>
              <a:defRPr lang="en-US"/>
            </a:defPPr>
            <a:lvl1pPr algn="r" defTabSz="951120">
              <a:defRPr sz="1100" b="1">
                <a:solidFill>
                  <a:srgbClr val="FFFFFF"/>
                </a:solidFill>
                <a:ea typeface="SimSun" pitchFamily="2" charset="-122"/>
              </a:defRPr>
            </a:lvl1pPr>
          </a:lstStyle>
          <a:p>
            <a:pPr lvl="0"/>
            <a:fld id="{4992A7F2-6B36-4B08-9B99-CDBAFBA647DB}" type="slidenum">
              <a:rPr lang="pt-BR" sz="831" smtClean="0"/>
              <a:pPr lvl="0"/>
              <a:t>‹nº›</a:t>
            </a:fld>
            <a:endParaRPr lang="pt-BR" sz="831" dirty="0"/>
          </a:p>
        </p:txBody>
      </p:sp>
      <p:sp>
        <p:nvSpPr>
          <p:cNvPr id="3" name="AcnBodyText_ID_3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 bwMode="gray">
          <a:xfrm>
            <a:off x="165590" y="2200275"/>
            <a:ext cx="8105043" cy="335915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04289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</p:sldLayoutIdLst>
  <p:hf hdr="0" ftr="0" dt="0"/>
  <p:txStyles>
    <p:titleStyle>
      <a:lvl1pPr algn="l" defTabSz="876615" rtl="0" eaLnBrk="0" fontAlgn="base" hangingPunct="0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+mj-lt"/>
          <a:ea typeface="MS PGothic" pitchFamily="34" charset="-128"/>
          <a:cs typeface="ＭＳ Ｐゴシック"/>
        </a:defRPr>
      </a:lvl1pPr>
      <a:lvl2pPr algn="l" defTabSz="876615" rtl="0" eaLnBrk="0" fontAlgn="base" hangingPunct="0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  <a:ea typeface="MS PGothic" pitchFamily="34" charset="-128"/>
          <a:cs typeface="ＭＳ Ｐゴシック"/>
        </a:defRPr>
      </a:lvl2pPr>
      <a:lvl3pPr algn="l" defTabSz="876615" rtl="0" eaLnBrk="0" fontAlgn="base" hangingPunct="0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  <a:ea typeface="MS PGothic" pitchFamily="34" charset="-128"/>
          <a:cs typeface="ＭＳ Ｐゴシック"/>
        </a:defRPr>
      </a:lvl3pPr>
      <a:lvl4pPr algn="l" defTabSz="876615" rtl="0" eaLnBrk="0" fontAlgn="base" hangingPunct="0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  <a:ea typeface="MS PGothic" pitchFamily="34" charset="-128"/>
          <a:cs typeface="ＭＳ Ｐゴシック"/>
        </a:defRPr>
      </a:lvl4pPr>
      <a:lvl5pPr algn="l" defTabSz="876615" rtl="0" eaLnBrk="0" fontAlgn="base" hangingPunct="0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  <a:ea typeface="MS PGothic" pitchFamily="34" charset="-128"/>
          <a:cs typeface="ＭＳ Ｐゴシック"/>
        </a:defRPr>
      </a:lvl5pPr>
      <a:lvl6pPr marL="448332" algn="l" defTabSz="877979" rtl="0" fontAlgn="base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</a:defRPr>
      </a:lvl6pPr>
      <a:lvl7pPr marL="896667" algn="l" defTabSz="877979" rtl="0" fontAlgn="base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</a:defRPr>
      </a:lvl7pPr>
      <a:lvl8pPr marL="1344996" algn="l" defTabSz="877979" rtl="0" fontAlgn="base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</a:defRPr>
      </a:lvl8pPr>
      <a:lvl9pPr marL="1793332" algn="l" defTabSz="877979" rtl="0" fontAlgn="base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</a:defRPr>
      </a:lvl9pPr>
    </p:titleStyle>
    <p:bodyStyle>
      <a:lvl1pPr marL="0" indent="0" algn="l" defTabSz="876615" rtl="0" eaLnBrk="0" fontAlgn="base" hangingPunct="0">
        <a:spcBef>
          <a:spcPct val="0"/>
        </a:spcBef>
        <a:spcAft>
          <a:spcPct val="0"/>
        </a:spcAft>
        <a:buClr>
          <a:schemeClr val="tx2"/>
        </a:buClr>
        <a:buNone/>
        <a:defRPr sz="1292" b="0" i="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1pPr>
      <a:lvl2pPr marL="1546" indent="0" algn="l" defTabSz="876615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None/>
        <a:defRPr sz="1292" b="0" i="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2pPr>
      <a:lvl3pPr marL="191533" indent="0" algn="l" defTabSz="876615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None/>
        <a:defRPr sz="1292" b="0" i="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3pPr>
      <a:lvl4pPr marL="449995" indent="0" algn="l" defTabSz="876615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None/>
        <a:defRPr sz="1292" b="0" i="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4pPr>
      <a:lvl5pPr marL="604150" indent="0" algn="l" defTabSz="876615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None/>
        <a:defRPr sz="1292" b="0" i="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5pPr>
      <a:lvl6pPr marL="1179976" indent="-127639" algn="l" defTabSz="877979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69">
          <a:solidFill>
            <a:schemeClr val="tx1"/>
          </a:solidFill>
          <a:latin typeface="+mn-lt"/>
        </a:defRPr>
      </a:lvl6pPr>
      <a:lvl7pPr marL="1628327" indent="-127639" algn="l" defTabSz="877979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69">
          <a:solidFill>
            <a:schemeClr val="tx1"/>
          </a:solidFill>
          <a:latin typeface="+mn-lt"/>
        </a:defRPr>
      </a:lvl7pPr>
      <a:lvl8pPr marL="2076642" indent="-127639" algn="l" defTabSz="877979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69">
          <a:solidFill>
            <a:schemeClr val="tx1"/>
          </a:solidFill>
          <a:latin typeface="+mn-lt"/>
        </a:defRPr>
      </a:lvl8pPr>
      <a:lvl9pPr marL="2524971" indent="-127639" algn="l" defTabSz="877979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6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96667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1pPr>
      <a:lvl2pPr marL="448332" algn="l" defTabSz="896667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2pPr>
      <a:lvl3pPr marL="896667" algn="l" defTabSz="896667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344996" algn="l" defTabSz="896667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1793332" algn="l" defTabSz="896667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241632" algn="l" defTabSz="896667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689981" algn="l" defTabSz="896667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138309" algn="l" defTabSz="896667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586664" algn="l" defTabSz="896667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image" Target="../media/image68.jpe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15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82.png"/><Relationship Id="rId4" Type="http://schemas.openxmlformats.org/officeDocument/2006/relationships/image" Target="../media/image68.jpeg"/><Relationship Id="rId9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jpe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bertur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7766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2673" r="12673"/>
          <a:stretch/>
        </p:blipFill>
        <p:spPr>
          <a:xfrm>
            <a:off x="0" y="-15894"/>
            <a:ext cx="9144000" cy="7405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l="50569" t="37488" r="38266" b="49976"/>
          <a:stretch/>
        </p:blipFill>
        <p:spPr>
          <a:xfrm>
            <a:off x="4716016" y="2564904"/>
            <a:ext cx="1368152" cy="8640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32095" y="2206896"/>
            <a:ext cx="2232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170</a:t>
            </a:r>
            <a:endParaRPr lang="pt-BR" sz="9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23239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2673" r="12673"/>
          <a:stretch/>
        </p:blipFill>
        <p:spPr>
          <a:xfrm>
            <a:off x="0" y="-15894"/>
            <a:ext cx="9144000" cy="7405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l="12673" t="229" r="53527" b="231"/>
          <a:stretch/>
        </p:blipFill>
        <p:spPr>
          <a:xfrm>
            <a:off x="0" y="0"/>
            <a:ext cx="4139952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89106" y="116632"/>
            <a:ext cx="432048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solidFill>
                  <a:schemeClr val="bg1"/>
                </a:solidFill>
                <a:latin typeface="Arial Narrow" panose="020B0606020202030204" pitchFamily="34" charset="0"/>
              </a:rPr>
              <a:t>6</a:t>
            </a:r>
            <a:r>
              <a:rPr lang="pt-BR" sz="8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pt-BR" sz="7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canais </a:t>
            </a:r>
            <a:r>
              <a:rPr lang="pt-BR" sz="7200" dirty="0">
                <a:solidFill>
                  <a:schemeClr val="bg1"/>
                </a:solidFill>
                <a:latin typeface="Arial Narrow" panose="020B0606020202030204" pitchFamily="34" charset="0"/>
              </a:rPr>
              <a:t>de </a:t>
            </a:r>
            <a:r>
              <a:rPr lang="pt-BR" sz="7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atendimento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4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Teleatendimento</a:t>
            </a:r>
            <a:endParaRPr lang="pt-BR" sz="4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4400" dirty="0">
                <a:solidFill>
                  <a:schemeClr val="bg1"/>
                </a:solidFill>
                <a:latin typeface="Arial Narrow" panose="020B0606020202030204" pitchFamily="34" charset="0"/>
              </a:rPr>
              <a:t>Aplicativo Web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4400" dirty="0">
                <a:solidFill>
                  <a:schemeClr val="bg1"/>
                </a:solidFill>
                <a:latin typeface="Arial Narrow" panose="020B0606020202030204" pitchFamily="34" charset="0"/>
              </a:rPr>
              <a:t>Aplicativo Mobile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4400" dirty="0">
                <a:solidFill>
                  <a:schemeClr val="bg1"/>
                </a:solidFill>
                <a:latin typeface="Arial Narrow" panose="020B0606020202030204" pitchFamily="34" charset="0"/>
              </a:rPr>
              <a:t>Carioca Digital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4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Whatsapp</a:t>
            </a:r>
            <a:endParaRPr lang="pt-BR" sz="4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4400" dirty="0">
                <a:solidFill>
                  <a:schemeClr val="bg1"/>
                </a:solidFill>
                <a:latin typeface="Arial Narrow" panose="020B0606020202030204" pitchFamily="34" charset="0"/>
              </a:rPr>
              <a:t>Presencial</a:t>
            </a:r>
          </a:p>
        </p:txBody>
      </p:sp>
    </p:spTree>
    <p:extLst>
      <p:ext uri="{BB962C8B-B14F-4D97-AF65-F5344CB8AC3E}">
        <p14:creationId xmlns:p14="http://schemas.microsoft.com/office/powerpoint/2010/main" xmlns="" val="11085778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5" y="-15280"/>
            <a:ext cx="9143107" cy="6525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5" y="-15280"/>
            <a:ext cx="9143107" cy="6597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54" y="-15280"/>
            <a:ext cx="9143107" cy="6597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107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6373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3325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" name="Object 92" hidden="1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60499" name="think-cell Slide" r:id="rId3" imgW="360" imgH="360" progId="">
              <p:embed/>
            </p:oleObj>
          </a:graphicData>
        </a:graphic>
      </p:graphicFrame>
      <p:cxnSp>
        <p:nvCxnSpPr>
          <p:cNvPr id="146" name="Straight Connector 145"/>
          <p:cNvCxnSpPr/>
          <p:nvPr/>
        </p:nvCxnSpPr>
        <p:spPr>
          <a:xfrm>
            <a:off x="8249528" y="2279144"/>
            <a:ext cx="0" cy="100584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Snip Single Corner Rectangle 146"/>
          <p:cNvSpPr/>
          <p:nvPr/>
        </p:nvSpPr>
        <p:spPr>
          <a:xfrm>
            <a:off x="8082904" y="3074159"/>
            <a:ext cx="548640" cy="328639"/>
          </a:xfrm>
          <a:prstGeom prst="snip1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142" name="Straight Connector 141"/>
          <p:cNvCxnSpPr/>
          <p:nvPr/>
        </p:nvCxnSpPr>
        <p:spPr>
          <a:xfrm>
            <a:off x="7704687" y="3799947"/>
            <a:ext cx="0" cy="9144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Snip Single Corner Rectangle 142"/>
          <p:cNvSpPr/>
          <p:nvPr/>
        </p:nvSpPr>
        <p:spPr>
          <a:xfrm rot="10800000" flipH="1">
            <a:off x="7571237" y="3546174"/>
            <a:ext cx="548640" cy="328639"/>
          </a:xfrm>
          <a:prstGeom prst="snip1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136" name="Straight Connector 135"/>
          <p:cNvCxnSpPr/>
          <p:nvPr/>
        </p:nvCxnSpPr>
        <p:spPr>
          <a:xfrm>
            <a:off x="7124604" y="2644904"/>
            <a:ext cx="0" cy="64008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Snip Single Corner Rectangle 136"/>
          <p:cNvSpPr/>
          <p:nvPr/>
        </p:nvSpPr>
        <p:spPr>
          <a:xfrm>
            <a:off x="6957980" y="3074159"/>
            <a:ext cx="548640" cy="328639"/>
          </a:xfrm>
          <a:prstGeom prst="snip1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133" name="Straight Connector 132"/>
          <p:cNvCxnSpPr/>
          <p:nvPr/>
        </p:nvCxnSpPr>
        <p:spPr>
          <a:xfrm>
            <a:off x="5889146" y="2279144"/>
            <a:ext cx="0" cy="100584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Snip Single Corner Rectangle 133"/>
          <p:cNvSpPr/>
          <p:nvPr/>
        </p:nvSpPr>
        <p:spPr>
          <a:xfrm>
            <a:off x="5722522" y="3074159"/>
            <a:ext cx="548640" cy="328639"/>
          </a:xfrm>
          <a:prstGeom prst="snip1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121" name="Straight Connector 120"/>
          <p:cNvCxnSpPr/>
          <p:nvPr/>
        </p:nvCxnSpPr>
        <p:spPr>
          <a:xfrm>
            <a:off x="5364088" y="3799947"/>
            <a:ext cx="0" cy="9144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Snip Single Corner Rectangle 121"/>
          <p:cNvSpPr/>
          <p:nvPr/>
        </p:nvSpPr>
        <p:spPr>
          <a:xfrm rot="10800000" flipH="1">
            <a:off x="5190461" y="3546174"/>
            <a:ext cx="548640" cy="328639"/>
          </a:xfrm>
          <a:prstGeom prst="snip1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115" name="Straight Connector 114"/>
          <p:cNvCxnSpPr/>
          <p:nvPr/>
        </p:nvCxnSpPr>
        <p:spPr>
          <a:xfrm>
            <a:off x="6618123" y="3799947"/>
            <a:ext cx="0" cy="4572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Snip Single Corner Rectangle 116"/>
          <p:cNvSpPr/>
          <p:nvPr/>
        </p:nvSpPr>
        <p:spPr>
          <a:xfrm rot="10800000" flipH="1">
            <a:off x="6414335" y="3546174"/>
            <a:ext cx="548640" cy="328639"/>
          </a:xfrm>
          <a:prstGeom prst="snip1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94" name="Straight Connector 93"/>
          <p:cNvCxnSpPr/>
          <p:nvPr/>
        </p:nvCxnSpPr>
        <p:spPr>
          <a:xfrm>
            <a:off x="4844384" y="2642490"/>
            <a:ext cx="0" cy="63619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Snip Single Corner Rectangle 94"/>
          <p:cNvSpPr/>
          <p:nvPr/>
        </p:nvSpPr>
        <p:spPr>
          <a:xfrm>
            <a:off x="4677760" y="3074159"/>
            <a:ext cx="548640" cy="328639"/>
          </a:xfrm>
          <a:prstGeom prst="snip1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91" name="Straight Connector 90"/>
          <p:cNvCxnSpPr/>
          <p:nvPr/>
        </p:nvCxnSpPr>
        <p:spPr>
          <a:xfrm>
            <a:off x="3131840" y="3804225"/>
            <a:ext cx="0" cy="100584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Snip Single Corner Rectangle 91"/>
          <p:cNvSpPr/>
          <p:nvPr/>
        </p:nvSpPr>
        <p:spPr>
          <a:xfrm rot="10800000" flipH="1">
            <a:off x="2990478" y="3546174"/>
            <a:ext cx="548640" cy="328639"/>
          </a:xfrm>
          <a:prstGeom prst="snip1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899592" y="2642490"/>
            <a:ext cx="0" cy="63619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34"/>
          <p:cNvSpPr txBox="1">
            <a:spLocks noChangeAspect="1" noChangeArrowheads="1"/>
          </p:cNvSpPr>
          <p:nvPr/>
        </p:nvSpPr>
        <p:spPr bwMode="auto">
          <a:xfrm>
            <a:off x="432375" y="2251896"/>
            <a:ext cx="10935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prstClr val="black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Inicio da operação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Central 1746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123728" y="3651825"/>
            <a:ext cx="0" cy="63619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34"/>
          <p:cNvSpPr txBox="1">
            <a:spLocks noChangeAspect="1" noChangeArrowheads="1"/>
          </p:cNvSpPr>
          <p:nvPr/>
        </p:nvSpPr>
        <p:spPr bwMode="auto">
          <a:xfrm>
            <a:off x="1348373" y="4282941"/>
            <a:ext cx="13885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prstClr val="black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Término implantação de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todos os órgãos da PCRJ 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555776" y="2642490"/>
            <a:ext cx="0" cy="63619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34"/>
          <p:cNvSpPr txBox="1">
            <a:spLocks noChangeAspect="1" noChangeArrowheads="1"/>
          </p:cNvSpPr>
          <p:nvPr/>
        </p:nvSpPr>
        <p:spPr bwMode="auto">
          <a:xfrm>
            <a:off x="2128803" y="2213477"/>
            <a:ext cx="10214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prstClr val="black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Criação Vistoria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de Conformidade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326629" y="3799947"/>
            <a:ext cx="0" cy="45720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34"/>
          <p:cNvSpPr txBox="1">
            <a:spLocks noChangeAspect="1" noChangeArrowheads="1"/>
          </p:cNvSpPr>
          <p:nvPr/>
        </p:nvSpPr>
        <p:spPr bwMode="auto">
          <a:xfrm>
            <a:off x="3474162" y="4257927"/>
            <a:ext cx="170271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prstClr val="black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Prefeitura do Rio ganha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Prêmio World </a:t>
            </a:r>
            <a:r>
              <a:rPr kumimoji="0" lang="pt-BR" sz="9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Smart</a:t>
            </a: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City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(Central 1746 foi um dos cases)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0" name="Text Box 34"/>
          <p:cNvSpPr txBox="1">
            <a:spLocks noChangeAspect="1" noChangeArrowheads="1"/>
          </p:cNvSpPr>
          <p:nvPr/>
        </p:nvSpPr>
        <p:spPr bwMode="auto">
          <a:xfrm>
            <a:off x="4897584" y="4766743"/>
            <a:ext cx="10983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prstClr val="black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10 milhões de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contatos recebidos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41" name="Snip Single Corner Rectangle 40"/>
          <p:cNvSpPr/>
          <p:nvPr/>
        </p:nvSpPr>
        <p:spPr>
          <a:xfrm>
            <a:off x="2436579" y="3074159"/>
            <a:ext cx="548640" cy="328639"/>
          </a:xfrm>
          <a:prstGeom prst="snip1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3" name="Snip Single Corner Rectangle 42"/>
          <p:cNvSpPr/>
          <p:nvPr/>
        </p:nvSpPr>
        <p:spPr>
          <a:xfrm rot="10800000" flipH="1">
            <a:off x="4158010" y="3546174"/>
            <a:ext cx="548640" cy="328639"/>
          </a:xfrm>
          <a:prstGeom prst="snip1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4" name="Snip Single Corner Rectangle 43"/>
          <p:cNvSpPr/>
          <p:nvPr/>
        </p:nvSpPr>
        <p:spPr>
          <a:xfrm rot="10800000" flipH="1">
            <a:off x="1975962" y="3546174"/>
            <a:ext cx="548640" cy="328639"/>
          </a:xfrm>
          <a:prstGeom prst="snip1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5" name="Snip Single Corner Rectangle 44"/>
          <p:cNvSpPr/>
          <p:nvPr/>
        </p:nvSpPr>
        <p:spPr>
          <a:xfrm>
            <a:off x="742179" y="3074159"/>
            <a:ext cx="548640" cy="328639"/>
          </a:xfrm>
          <a:prstGeom prst="snip1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6" name="Pentagon 45"/>
          <p:cNvSpPr/>
          <p:nvPr/>
        </p:nvSpPr>
        <p:spPr>
          <a:xfrm>
            <a:off x="179513" y="3188000"/>
            <a:ext cx="8857112" cy="576064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73153" y="20358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charset="-128"/>
            </a:endParaRPr>
          </a:p>
        </p:txBody>
      </p:sp>
      <p:sp>
        <p:nvSpPr>
          <p:cNvPr id="48" name="Text Box 22"/>
          <p:cNvSpPr txBox="1">
            <a:spLocks noChangeAspect="1" noChangeArrowheads="1"/>
          </p:cNvSpPr>
          <p:nvPr/>
        </p:nvSpPr>
        <p:spPr bwMode="auto">
          <a:xfrm>
            <a:off x="2605661" y="4816031"/>
            <a:ext cx="111120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prstClr val="black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Hackathon do 1746</a:t>
            </a:r>
          </a:p>
        </p:txBody>
      </p:sp>
      <p:sp>
        <p:nvSpPr>
          <p:cNvPr id="49" name="Text Box 35"/>
          <p:cNvSpPr txBox="1">
            <a:spLocks noChangeAspect="1" noChangeArrowheads="1"/>
          </p:cNvSpPr>
          <p:nvPr/>
        </p:nvSpPr>
        <p:spPr bwMode="auto">
          <a:xfrm>
            <a:off x="1060645" y="3775704"/>
            <a:ext cx="9204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prstClr val="black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Início Pesquisa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de Satisfação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50" name="Text Box 35"/>
          <p:cNvSpPr txBox="1">
            <a:spLocks noChangeAspect="1" noChangeArrowheads="1"/>
          </p:cNvSpPr>
          <p:nvPr/>
        </p:nvSpPr>
        <p:spPr bwMode="auto">
          <a:xfrm>
            <a:off x="1254894" y="3213740"/>
            <a:ext cx="5501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 sz="1400" b="1">
                <a:solidFill>
                  <a:srgbClr val="408FCD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408FCD"/>
                </a:solidFill>
                <a:effectLst/>
                <a:uLnTx/>
                <a:uFillTx/>
              </a:rPr>
              <a:t>Abr.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408FCD"/>
                </a:solidFill>
                <a:effectLst/>
                <a:uLnTx/>
                <a:uFillTx/>
              </a:rPr>
              <a:t>2011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408FCD"/>
              </a:solidFill>
              <a:effectLst/>
              <a:uLnTx/>
              <a:uFillTx/>
            </a:endParaRPr>
          </a:p>
        </p:txBody>
      </p:sp>
      <p:sp>
        <p:nvSpPr>
          <p:cNvPr id="51" name="Text Box 35"/>
          <p:cNvSpPr txBox="1">
            <a:spLocks noChangeAspect="1" noChangeArrowheads="1"/>
          </p:cNvSpPr>
          <p:nvPr/>
        </p:nvSpPr>
        <p:spPr bwMode="auto">
          <a:xfrm>
            <a:off x="241079" y="3213740"/>
            <a:ext cx="5501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Mar.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2010</a:t>
            </a:r>
          </a:p>
        </p:txBody>
      </p:sp>
      <p:sp>
        <p:nvSpPr>
          <p:cNvPr id="52" name="Text Box 35"/>
          <p:cNvSpPr txBox="1">
            <a:spLocks noChangeAspect="1" noChangeArrowheads="1"/>
          </p:cNvSpPr>
          <p:nvPr/>
        </p:nvSpPr>
        <p:spPr bwMode="auto">
          <a:xfrm>
            <a:off x="1839473" y="3213740"/>
            <a:ext cx="5596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 sz="1400" b="1">
                <a:solidFill>
                  <a:prstClr val="black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Out.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2012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3" name="Text Box 35"/>
          <p:cNvSpPr txBox="1">
            <a:spLocks noChangeAspect="1" noChangeArrowheads="1"/>
          </p:cNvSpPr>
          <p:nvPr/>
        </p:nvSpPr>
        <p:spPr bwMode="auto">
          <a:xfrm>
            <a:off x="2395114" y="3213740"/>
            <a:ext cx="5501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408FCD"/>
                </a:solidFill>
                <a:effectLst/>
                <a:uLnTx/>
                <a:uFillTx/>
              </a:rPr>
              <a:t>Fev.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408FCD"/>
                </a:solidFill>
                <a:effectLst/>
                <a:uLnTx/>
                <a:uFillTx/>
              </a:rPr>
              <a:t>2013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408FCD"/>
              </a:solidFill>
              <a:effectLst/>
              <a:uLnTx/>
              <a:uFillTx/>
            </a:endParaRPr>
          </a:p>
        </p:txBody>
      </p:sp>
      <p:sp>
        <p:nvSpPr>
          <p:cNvPr id="54" name="Text Box 35"/>
          <p:cNvSpPr txBox="1">
            <a:spLocks noChangeAspect="1" noChangeArrowheads="1"/>
          </p:cNvSpPr>
          <p:nvPr/>
        </p:nvSpPr>
        <p:spPr bwMode="auto">
          <a:xfrm>
            <a:off x="2953767" y="3213740"/>
            <a:ext cx="5501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 sz="1400" b="1">
                <a:solidFill>
                  <a:srgbClr val="408FCD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408FCD"/>
                </a:solidFill>
                <a:effectLst/>
                <a:uLnTx/>
                <a:uFillTx/>
              </a:rPr>
              <a:t>Ago.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408FCD"/>
                </a:solidFill>
                <a:effectLst/>
                <a:uLnTx/>
                <a:uFillTx/>
              </a:rPr>
              <a:t>2013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408FCD"/>
              </a:solidFill>
              <a:effectLst/>
              <a:uLnTx/>
              <a:uFillTx/>
            </a:endParaRPr>
          </a:p>
        </p:txBody>
      </p:sp>
      <p:sp>
        <p:nvSpPr>
          <p:cNvPr id="55" name="Text Box 35"/>
          <p:cNvSpPr txBox="1">
            <a:spLocks noChangeAspect="1" noChangeArrowheads="1"/>
          </p:cNvSpPr>
          <p:nvPr/>
        </p:nvSpPr>
        <p:spPr bwMode="auto">
          <a:xfrm>
            <a:off x="3529027" y="3213740"/>
            <a:ext cx="5501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 sz="1400" b="1">
                <a:solidFill>
                  <a:srgbClr val="408FCD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408FCD"/>
                </a:solidFill>
                <a:effectLst/>
                <a:uLnTx/>
                <a:uFillTx/>
              </a:rPr>
              <a:t>Out.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408FCD"/>
                </a:solidFill>
                <a:effectLst/>
                <a:uLnTx/>
                <a:uFillTx/>
              </a:rPr>
              <a:t>2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408FCD"/>
                </a:solidFill>
                <a:effectLst/>
                <a:uLnTx/>
                <a:uFillTx/>
              </a:rPr>
              <a:t>013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408FCD"/>
              </a:solidFill>
              <a:effectLst/>
              <a:uLnTx/>
              <a:uFillTx/>
            </a:endParaRPr>
          </a:p>
        </p:txBody>
      </p:sp>
      <p:sp>
        <p:nvSpPr>
          <p:cNvPr id="56" name="Text Box 35"/>
          <p:cNvSpPr txBox="1">
            <a:spLocks noChangeAspect="1" noChangeArrowheads="1"/>
          </p:cNvSpPr>
          <p:nvPr/>
        </p:nvSpPr>
        <p:spPr bwMode="auto">
          <a:xfrm>
            <a:off x="4109191" y="3213740"/>
            <a:ext cx="5501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408FCD"/>
                </a:solidFill>
                <a:effectLst/>
                <a:uLnTx/>
                <a:uFillTx/>
              </a:rPr>
              <a:t>Nov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408FCD"/>
                </a:solidFill>
                <a:effectLst/>
                <a:uLnTx/>
                <a:uFillTx/>
              </a:rPr>
              <a:t>2013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408FCD"/>
              </a:solidFill>
              <a:effectLst/>
              <a:uLnTx/>
              <a:uFillTx/>
            </a:endParaRPr>
          </a:p>
        </p:txBody>
      </p:sp>
      <p:sp>
        <p:nvSpPr>
          <p:cNvPr id="57" name="Text Box 35"/>
          <p:cNvSpPr txBox="1">
            <a:spLocks noChangeAspect="1" noChangeArrowheads="1"/>
          </p:cNvSpPr>
          <p:nvPr/>
        </p:nvSpPr>
        <p:spPr bwMode="auto">
          <a:xfrm>
            <a:off x="4642817" y="3213740"/>
            <a:ext cx="5501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 sz="1400" b="1">
                <a:solidFill>
                  <a:prstClr val="black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Abr.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2014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8" name="Text Box 35"/>
          <p:cNvSpPr txBox="1">
            <a:spLocks noChangeAspect="1" noChangeArrowheads="1"/>
          </p:cNvSpPr>
          <p:nvPr/>
        </p:nvSpPr>
        <p:spPr bwMode="auto">
          <a:xfrm>
            <a:off x="5174574" y="3213740"/>
            <a:ext cx="5501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 sz="1400" b="1">
                <a:solidFill>
                  <a:prstClr val="black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Jul.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2014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0" name="Text Box 35"/>
          <p:cNvSpPr txBox="1">
            <a:spLocks noChangeAspect="1" noChangeArrowheads="1"/>
          </p:cNvSpPr>
          <p:nvPr/>
        </p:nvSpPr>
        <p:spPr bwMode="auto">
          <a:xfrm>
            <a:off x="754258" y="3213740"/>
            <a:ext cx="5501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408FCD"/>
                </a:solidFill>
                <a:effectLst/>
                <a:uLnTx/>
                <a:uFillTx/>
              </a:rPr>
              <a:t>Mar.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408FCD"/>
                </a:solidFill>
                <a:effectLst/>
                <a:uLnTx/>
                <a:uFillTx/>
              </a:rPr>
              <a:t>2011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408FCD"/>
              </a:solidFill>
              <a:effectLst/>
              <a:uLnTx/>
              <a:uFillTx/>
            </a:endParaRPr>
          </a:p>
        </p:txBody>
      </p:sp>
      <p:sp>
        <p:nvSpPr>
          <p:cNvPr id="61" name="Text Box 22"/>
          <p:cNvSpPr txBox="1">
            <a:spLocks noChangeAspect="1" noChangeArrowheads="1"/>
          </p:cNvSpPr>
          <p:nvPr/>
        </p:nvSpPr>
        <p:spPr bwMode="auto">
          <a:xfrm>
            <a:off x="3279196" y="2814528"/>
            <a:ext cx="10583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prstClr val="black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Maior Índice de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Satisfação (77,7%)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63" name="Text Box 35"/>
          <p:cNvSpPr txBox="1">
            <a:spLocks noChangeAspect="1" noChangeArrowheads="1"/>
          </p:cNvSpPr>
          <p:nvPr/>
        </p:nvSpPr>
        <p:spPr bwMode="auto">
          <a:xfrm>
            <a:off x="5781612" y="3213740"/>
            <a:ext cx="5501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408FCD"/>
                </a:solidFill>
                <a:effectLst/>
                <a:uLnTx/>
                <a:uFillTx/>
              </a:rPr>
              <a:t>Jun.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408FCD"/>
                </a:solidFill>
                <a:effectLst/>
                <a:uLnTx/>
                <a:uFillTx/>
              </a:rPr>
              <a:t>2015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408FCD"/>
              </a:solidFill>
              <a:effectLst/>
              <a:uLnTx/>
              <a:uFillTx/>
            </a:endParaRPr>
          </a:p>
        </p:txBody>
      </p:sp>
      <p:sp>
        <p:nvSpPr>
          <p:cNvPr id="64" name="Text Box 35"/>
          <p:cNvSpPr txBox="1">
            <a:spLocks noChangeAspect="1" noChangeArrowheads="1"/>
          </p:cNvSpPr>
          <p:nvPr/>
        </p:nvSpPr>
        <p:spPr bwMode="auto">
          <a:xfrm>
            <a:off x="6956529" y="3213740"/>
            <a:ext cx="5501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 sz="1400" b="1">
                <a:solidFill>
                  <a:prstClr val="black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Mai.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2016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9" name="Text Box 34"/>
          <p:cNvSpPr txBox="1">
            <a:spLocks noChangeAspect="1" noChangeArrowheads="1"/>
          </p:cNvSpPr>
          <p:nvPr/>
        </p:nvSpPr>
        <p:spPr bwMode="auto">
          <a:xfrm>
            <a:off x="107504" y="3775704"/>
            <a:ext cx="7248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prstClr val="black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Assinatura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Contrato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4" cstate="print"/>
          <a:srcRect l="12673" t="91797" r="81746" b="231"/>
          <a:stretch/>
        </p:blipFill>
        <p:spPr>
          <a:xfrm>
            <a:off x="627327" y="1671294"/>
            <a:ext cx="683568" cy="549244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5" cstate="print"/>
          <a:srcRect t="15066"/>
          <a:stretch/>
        </p:blipFill>
        <p:spPr>
          <a:xfrm>
            <a:off x="2769382" y="5040841"/>
            <a:ext cx="809428" cy="620407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2217281" y="1399383"/>
            <a:ext cx="796357" cy="725968"/>
            <a:chOff x="1612423" y="3473822"/>
            <a:chExt cx="1051349" cy="913789"/>
          </a:xfrm>
        </p:grpSpPr>
        <p:pic>
          <p:nvPicPr>
            <p:cNvPr id="74" name="Picture 1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23" y="4258473"/>
              <a:ext cx="1051349" cy="12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Oval 44"/>
            <p:cNvSpPr>
              <a:spLocks noChangeArrowheads="1"/>
            </p:cNvSpPr>
            <p:nvPr/>
          </p:nvSpPr>
          <p:spPr bwMode="auto">
            <a:xfrm>
              <a:off x="2100900" y="3807895"/>
              <a:ext cx="106679" cy="109486"/>
            </a:xfrm>
            <a:prstGeom prst="ellipse">
              <a:avLst/>
            </a:prstGeom>
            <a:solidFill>
              <a:srgbClr val="4E51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Freeform 45"/>
            <p:cNvSpPr>
              <a:spLocks/>
            </p:cNvSpPr>
            <p:nvPr/>
          </p:nvSpPr>
          <p:spPr bwMode="auto">
            <a:xfrm>
              <a:off x="1846836" y="3911767"/>
              <a:ext cx="459000" cy="394431"/>
            </a:xfrm>
            <a:custGeom>
              <a:avLst/>
              <a:gdLst>
                <a:gd name="T0" fmla="*/ 131 w 139"/>
                <a:gd name="T1" fmla="*/ 35 h 119"/>
                <a:gd name="T2" fmla="*/ 101 w 139"/>
                <a:gd name="T3" fmla="*/ 31 h 119"/>
                <a:gd name="T4" fmla="*/ 100 w 139"/>
                <a:gd name="T5" fmla="*/ 29 h 119"/>
                <a:gd name="T6" fmla="*/ 109 w 139"/>
                <a:gd name="T7" fmla="*/ 28 h 119"/>
                <a:gd name="T8" fmla="*/ 116 w 139"/>
                <a:gd name="T9" fmla="*/ 12 h 119"/>
                <a:gd name="T10" fmla="*/ 94 w 139"/>
                <a:gd name="T11" fmla="*/ 13 h 119"/>
                <a:gd name="T12" fmla="*/ 87 w 139"/>
                <a:gd name="T13" fmla="*/ 6 h 119"/>
                <a:gd name="T14" fmla="*/ 76 w 139"/>
                <a:gd name="T15" fmla="*/ 3 h 119"/>
                <a:gd name="T16" fmla="*/ 60 w 139"/>
                <a:gd name="T17" fmla="*/ 11 h 119"/>
                <a:gd name="T18" fmla="*/ 47 w 139"/>
                <a:gd name="T19" fmla="*/ 52 h 119"/>
                <a:gd name="T20" fmla="*/ 46 w 139"/>
                <a:gd name="T21" fmla="*/ 54 h 119"/>
                <a:gd name="T22" fmla="*/ 37 w 139"/>
                <a:gd name="T23" fmla="*/ 77 h 119"/>
                <a:gd name="T24" fmla="*/ 10 w 139"/>
                <a:gd name="T25" fmla="*/ 77 h 119"/>
                <a:gd name="T26" fmla="*/ 0 w 139"/>
                <a:gd name="T27" fmla="*/ 86 h 119"/>
                <a:gd name="T28" fmla="*/ 10 w 139"/>
                <a:gd name="T29" fmla="*/ 96 h 119"/>
                <a:gd name="T30" fmla="*/ 44 w 139"/>
                <a:gd name="T31" fmla="*/ 96 h 119"/>
                <a:gd name="T32" fmla="*/ 53 w 139"/>
                <a:gd name="T33" fmla="*/ 90 h 119"/>
                <a:gd name="T34" fmla="*/ 61 w 139"/>
                <a:gd name="T35" fmla="*/ 70 h 119"/>
                <a:gd name="T36" fmla="*/ 66 w 139"/>
                <a:gd name="T37" fmla="*/ 72 h 119"/>
                <a:gd name="T38" fmla="*/ 69 w 139"/>
                <a:gd name="T39" fmla="*/ 72 h 119"/>
                <a:gd name="T40" fmla="*/ 84 w 139"/>
                <a:gd name="T41" fmla="*/ 112 h 119"/>
                <a:gd name="T42" fmla="*/ 93 w 139"/>
                <a:gd name="T43" fmla="*/ 119 h 119"/>
                <a:gd name="T44" fmla="*/ 96 w 139"/>
                <a:gd name="T45" fmla="*/ 118 h 119"/>
                <a:gd name="T46" fmla="*/ 102 w 139"/>
                <a:gd name="T47" fmla="*/ 105 h 119"/>
                <a:gd name="T48" fmla="*/ 84 w 139"/>
                <a:gd name="T49" fmla="*/ 58 h 119"/>
                <a:gd name="T50" fmla="*/ 89 w 139"/>
                <a:gd name="T51" fmla="*/ 43 h 119"/>
                <a:gd name="T52" fmla="*/ 94 w 139"/>
                <a:gd name="T53" fmla="*/ 47 h 119"/>
                <a:gd name="T54" fmla="*/ 129 w 139"/>
                <a:gd name="T55" fmla="*/ 51 h 119"/>
                <a:gd name="T56" fmla="*/ 130 w 139"/>
                <a:gd name="T57" fmla="*/ 52 h 119"/>
                <a:gd name="T58" fmla="*/ 138 w 139"/>
                <a:gd name="T59" fmla="*/ 45 h 119"/>
                <a:gd name="T60" fmla="*/ 131 w 139"/>
                <a:gd name="T61" fmla="*/ 3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9" h="119">
                  <a:moveTo>
                    <a:pt x="131" y="35"/>
                  </a:moveTo>
                  <a:cubicBezTo>
                    <a:pt x="101" y="31"/>
                    <a:pt x="101" y="31"/>
                    <a:pt x="101" y="31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93" y="10"/>
                    <a:pt x="90" y="7"/>
                    <a:pt x="87" y="6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69" y="0"/>
                    <a:pt x="62" y="4"/>
                    <a:pt x="60" y="11"/>
                  </a:cubicBezTo>
                  <a:cubicBezTo>
                    <a:pt x="47" y="52"/>
                    <a:pt x="47" y="52"/>
                    <a:pt x="47" y="52"/>
                  </a:cubicBezTo>
                  <a:cubicBezTo>
                    <a:pt x="46" y="52"/>
                    <a:pt x="46" y="53"/>
                    <a:pt x="46" y="54"/>
                  </a:cubicBezTo>
                  <a:cubicBezTo>
                    <a:pt x="37" y="77"/>
                    <a:pt x="37" y="77"/>
                    <a:pt x="37" y="77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5" y="77"/>
                    <a:pt x="0" y="81"/>
                    <a:pt x="0" y="86"/>
                  </a:cubicBezTo>
                  <a:cubicBezTo>
                    <a:pt x="0" y="92"/>
                    <a:pt x="5" y="96"/>
                    <a:pt x="10" y="96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8" y="96"/>
                    <a:pt x="51" y="94"/>
                    <a:pt x="53" y="90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7" y="72"/>
                    <a:pt x="68" y="72"/>
                    <a:pt x="69" y="72"/>
                  </a:cubicBezTo>
                  <a:cubicBezTo>
                    <a:pt x="84" y="112"/>
                    <a:pt x="84" y="112"/>
                    <a:pt x="84" y="112"/>
                  </a:cubicBezTo>
                  <a:cubicBezTo>
                    <a:pt x="85" y="116"/>
                    <a:pt x="89" y="119"/>
                    <a:pt x="93" y="119"/>
                  </a:cubicBezTo>
                  <a:cubicBezTo>
                    <a:pt x="94" y="119"/>
                    <a:pt x="95" y="118"/>
                    <a:pt x="96" y="118"/>
                  </a:cubicBezTo>
                  <a:cubicBezTo>
                    <a:pt x="101" y="116"/>
                    <a:pt x="104" y="110"/>
                    <a:pt x="102" y="105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89" y="43"/>
                    <a:pt x="89" y="43"/>
                    <a:pt x="89" y="43"/>
                  </a:cubicBezTo>
                  <a:cubicBezTo>
                    <a:pt x="90" y="45"/>
                    <a:pt x="92" y="47"/>
                    <a:pt x="94" y="47"/>
                  </a:cubicBezTo>
                  <a:cubicBezTo>
                    <a:pt x="129" y="51"/>
                    <a:pt x="129" y="51"/>
                    <a:pt x="129" y="51"/>
                  </a:cubicBezTo>
                  <a:cubicBezTo>
                    <a:pt x="129" y="52"/>
                    <a:pt x="130" y="52"/>
                    <a:pt x="130" y="52"/>
                  </a:cubicBezTo>
                  <a:cubicBezTo>
                    <a:pt x="134" y="52"/>
                    <a:pt x="138" y="49"/>
                    <a:pt x="138" y="45"/>
                  </a:cubicBezTo>
                  <a:cubicBezTo>
                    <a:pt x="139" y="40"/>
                    <a:pt x="136" y="36"/>
                    <a:pt x="131" y="35"/>
                  </a:cubicBezTo>
                  <a:close/>
                </a:path>
              </a:pathLst>
            </a:custGeom>
            <a:solidFill>
              <a:srgbClr val="4E51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Freeform 46"/>
            <p:cNvSpPr>
              <a:spLocks/>
            </p:cNvSpPr>
            <p:nvPr/>
          </p:nvSpPr>
          <p:spPr bwMode="auto">
            <a:xfrm>
              <a:off x="2283377" y="3948262"/>
              <a:ext cx="39303" cy="51936"/>
            </a:xfrm>
            <a:custGeom>
              <a:avLst/>
              <a:gdLst>
                <a:gd name="T0" fmla="*/ 6 w 12"/>
                <a:gd name="T1" fmla="*/ 0 h 16"/>
                <a:gd name="T2" fmla="*/ 0 w 12"/>
                <a:gd name="T3" fmla="*/ 16 h 16"/>
                <a:gd name="T4" fmla="*/ 4 w 12"/>
                <a:gd name="T5" fmla="*/ 16 h 16"/>
                <a:gd name="T6" fmla="*/ 12 w 12"/>
                <a:gd name="T7" fmla="*/ 8 h 16"/>
                <a:gd name="T8" fmla="*/ 6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6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9" y="16"/>
                    <a:pt x="12" y="12"/>
                    <a:pt x="12" y="8"/>
                  </a:cubicBezTo>
                  <a:cubicBezTo>
                    <a:pt x="12" y="4"/>
                    <a:pt x="9" y="2"/>
                    <a:pt x="6" y="0"/>
                  </a:cubicBezTo>
                  <a:close/>
                </a:path>
              </a:pathLst>
            </a:custGeom>
            <a:solidFill>
              <a:srgbClr val="4E51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Freeform 47"/>
            <p:cNvSpPr>
              <a:spLocks/>
            </p:cNvSpPr>
            <p:nvPr/>
          </p:nvSpPr>
          <p:spPr bwMode="auto">
            <a:xfrm>
              <a:off x="2171084" y="4084418"/>
              <a:ext cx="61761" cy="61761"/>
            </a:xfrm>
            <a:custGeom>
              <a:avLst/>
              <a:gdLst>
                <a:gd name="T0" fmla="*/ 7 w 19"/>
                <a:gd name="T1" fmla="*/ 0 h 19"/>
                <a:gd name="T2" fmla="*/ 5 w 19"/>
                <a:gd name="T3" fmla="*/ 0 h 19"/>
                <a:gd name="T4" fmla="*/ 1 w 19"/>
                <a:gd name="T5" fmla="*/ 8 h 19"/>
                <a:gd name="T6" fmla="*/ 5 w 19"/>
                <a:gd name="T7" fmla="*/ 18 h 19"/>
                <a:gd name="T8" fmla="*/ 15 w 19"/>
                <a:gd name="T9" fmla="*/ 14 h 19"/>
                <a:gd name="T10" fmla="*/ 19 w 19"/>
                <a:gd name="T11" fmla="*/ 3 h 19"/>
                <a:gd name="T12" fmla="*/ 7 w 19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9">
                  <a:moveTo>
                    <a:pt x="7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2"/>
                    <a:pt x="1" y="16"/>
                    <a:pt x="5" y="18"/>
                  </a:cubicBezTo>
                  <a:cubicBezTo>
                    <a:pt x="9" y="19"/>
                    <a:pt x="13" y="17"/>
                    <a:pt x="15" y="14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5" y="2"/>
                    <a:pt x="11" y="1"/>
                    <a:pt x="7" y="0"/>
                  </a:cubicBezTo>
                  <a:close/>
                </a:path>
              </a:pathLst>
            </a:custGeom>
            <a:solidFill>
              <a:srgbClr val="F15B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Freeform 48"/>
            <p:cNvSpPr>
              <a:spLocks/>
            </p:cNvSpPr>
            <p:nvPr/>
          </p:nvSpPr>
          <p:spPr bwMode="auto">
            <a:xfrm>
              <a:off x="2249689" y="3901941"/>
              <a:ext cx="56147" cy="36495"/>
            </a:xfrm>
            <a:custGeom>
              <a:avLst/>
              <a:gdLst>
                <a:gd name="T0" fmla="*/ 17 w 17"/>
                <a:gd name="T1" fmla="*/ 9 h 11"/>
                <a:gd name="T2" fmla="*/ 15 w 17"/>
                <a:gd name="T3" fmla="*/ 5 h 11"/>
                <a:gd name="T4" fmla="*/ 4 w 17"/>
                <a:gd name="T5" fmla="*/ 1 h 11"/>
                <a:gd name="T6" fmla="*/ 1 w 17"/>
                <a:gd name="T7" fmla="*/ 2 h 11"/>
                <a:gd name="T8" fmla="*/ 2 w 17"/>
                <a:gd name="T9" fmla="*/ 6 h 11"/>
                <a:gd name="T10" fmla="*/ 13 w 17"/>
                <a:gd name="T11" fmla="*/ 11 h 11"/>
                <a:gd name="T12" fmla="*/ 17 w 17"/>
                <a:gd name="T13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1">
                  <a:moveTo>
                    <a:pt x="17" y="9"/>
                  </a:moveTo>
                  <a:cubicBezTo>
                    <a:pt x="17" y="8"/>
                    <a:pt x="17" y="6"/>
                    <a:pt x="15" y="5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1" y="1"/>
                    <a:pt x="1" y="2"/>
                  </a:cubicBezTo>
                  <a:cubicBezTo>
                    <a:pt x="0" y="4"/>
                    <a:pt x="1" y="5"/>
                    <a:pt x="2" y="6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6" y="10"/>
                    <a:pt x="17" y="9"/>
                  </a:cubicBezTo>
                  <a:close/>
                </a:path>
              </a:pathLst>
            </a:custGeom>
            <a:solidFill>
              <a:srgbClr val="F15B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Freeform 49"/>
            <p:cNvSpPr>
              <a:spLocks/>
            </p:cNvSpPr>
            <p:nvPr/>
          </p:nvSpPr>
          <p:spPr bwMode="auto">
            <a:xfrm>
              <a:off x="2263726" y="3885097"/>
              <a:ext cx="49129" cy="26670"/>
            </a:xfrm>
            <a:custGeom>
              <a:avLst/>
              <a:gdLst>
                <a:gd name="T0" fmla="*/ 30 w 35"/>
                <a:gd name="T1" fmla="*/ 19 h 19"/>
                <a:gd name="T2" fmla="*/ 35 w 35"/>
                <a:gd name="T3" fmla="*/ 12 h 19"/>
                <a:gd name="T4" fmla="*/ 2 w 35"/>
                <a:gd name="T5" fmla="*/ 0 h 19"/>
                <a:gd name="T6" fmla="*/ 0 w 35"/>
                <a:gd name="T7" fmla="*/ 7 h 19"/>
                <a:gd name="T8" fmla="*/ 30 w 35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9">
                  <a:moveTo>
                    <a:pt x="30" y="19"/>
                  </a:moveTo>
                  <a:lnTo>
                    <a:pt x="35" y="12"/>
                  </a:lnTo>
                  <a:lnTo>
                    <a:pt x="2" y="0"/>
                  </a:lnTo>
                  <a:lnTo>
                    <a:pt x="0" y="7"/>
                  </a:lnTo>
                  <a:lnTo>
                    <a:pt x="30" y="19"/>
                  </a:lnTo>
                  <a:close/>
                </a:path>
              </a:pathLst>
            </a:custGeom>
            <a:solidFill>
              <a:srgbClr val="F15B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Freeform 50"/>
            <p:cNvSpPr>
              <a:spLocks noEditPoints="1"/>
            </p:cNvSpPr>
            <p:nvPr/>
          </p:nvSpPr>
          <p:spPr bwMode="auto">
            <a:xfrm>
              <a:off x="2144414" y="3473822"/>
              <a:ext cx="439349" cy="428120"/>
            </a:xfrm>
            <a:custGeom>
              <a:avLst/>
              <a:gdLst>
                <a:gd name="T0" fmla="*/ 67 w 133"/>
                <a:gd name="T1" fmla="*/ 129 h 129"/>
                <a:gd name="T2" fmla="*/ 45 w 133"/>
                <a:gd name="T3" fmla="*/ 124 h 129"/>
                <a:gd name="T4" fmla="*/ 14 w 133"/>
                <a:gd name="T5" fmla="*/ 41 h 129"/>
                <a:gd name="T6" fmla="*/ 73 w 133"/>
                <a:gd name="T7" fmla="*/ 0 h 129"/>
                <a:gd name="T8" fmla="*/ 95 w 133"/>
                <a:gd name="T9" fmla="*/ 5 h 129"/>
                <a:gd name="T10" fmla="*/ 127 w 133"/>
                <a:gd name="T11" fmla="*/ 39 h 129"/>
                <a:gd name="T12" fmla="*/ 126 w 133"/>
                <a:gd name="T13" fmla="*/ 88 h 129"/>
                <a:gd name="T14" fmla="*/ 67 w 133"/>
                <a:gd name="T15" fmla="*/ 129 h 129"/>
                <a:gd name="T16" fmla="*/ 73 w 133"/>
                <a:gd name="T17" fmla="*/ 13 h 129"/>
                <a:gd name="T18" fmla="*/ 26 w 133"/>
                <a:gd name="T19" fmla="*/ 46 h 129"/>
                <a:gd name="T20" fmla="*/ 50 w 133"/>
                <a:gd name="T21" fmla="*/ 112 h 129"/>
                <a:gd name="T22" fmla="*/ 67 w 133"/>
                <a:gd name="T23" fmla="*/ 116 h 129"/>
                <a:gd name="T24" fmla="*/ 114 w 133"/>
                <a:gd name="T25" fmla="*/ 83 h 129"/>
                <a:gd name="T26" fmla="*/ 115 w 133"/>
                <a:gd name="T27" fmla="*/ 43 h 129"/>
                <a:gd name="T28" fmla="*/ 90 w 133"/>
                <a:gd name="T29" fmla="*/ 17 h 129"/>
                <a:gd name="T30" fmla="*/ 73 w 133"/>
                <a:gd name="T31" fmla="*/ 1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3" h="129">
                  <a:moveTo>
                    <a:pt x="67" y="129"/>
                  </a:moveTo>
                  <a:cubicBezTo>
                    <a:pt x="60" y="129"/>
                    <a:pt x="52" y="127"/>
                    <a:pt x="45" y="124"/>
                  </a:cubicBezTo>
                  <a:cubicBezTo>
                    <a:pt x="14" y="112"/>
                    <a:pt x="0" y="74"/>
                    <a:pt x="14" y="41"/>
                  </a:cubicBezTo>
                  <a:cubicBezTo>
                    <a:pt x="24" y="16"/>
                    <a:pt x="47" y="0"/>
                    <a:pt x="73" y="0"/>
                  </a:cubicBezTo>
                  <a:cubicBezTo>
                    <a:pt x="80" y="0"/>
                    <a:pt x="88" y="2"/>
                    <a:pt x="95" y="5"/>
                  </a:cubicBezTo>
                  <a:cubicBezTo>
                    <a:pt x="110" y="11"/>
                    <a:pt x="121" y="23"/>
                    <a:pt x="127" y="39"/>
                  </a:cubicBezTo>
                  <a:cubicBezTo>
                    <a:pt x="133" y="54"/>
                    <a:pt x="133" y="72"/>
                    <a:pt x="126" y="88"/>
                  </a:cubicBezTo>
                  <a:cubicBezTo>
                    <a:pt x="116" y="113"/>
                    <a:pt x="93" y="129"/>
                    <a:pt x="67" y="129"/>
                  </a:cubicBezTo>
                  <a:close/>
                  <a:moveTo>
                    <a:pt x="73" y="13"/>
                  </a:moveTo>
                  <a:cubicBezTo>
                    <a:pt x="53" y="13"/>
                    <a:pt x="34" y="27"/>
                    <a:pt x="26" y="46"/>
                  </a:cubicBezTo>
                  <a:cubicBezTo>
                    <a:pt x="15" y="73"/>
                    <a:pt x="26" y="102"/>
                    <a:pt x="50" y="112"/>
                  </a:cubicBezTo>
                  <a:cubicBezTo>
                    <a:pt x="56" y="115"/>
                    <a:pt x="61" y="116"/>
                    <a:pt x="67" y="116"/>
                  </a:cubicBezTo>
                  <a:cubicBezTo>
                    <a:pt x="87" y="116"/>
                    <a:pt x="106" y="103"/>
                    <a:pt x="114" y="83"/>
                  </a:cubicBezTo>
                  <a:cubicBezTo>
                    <a:pt x="120" y="70"/>
                    <a:pt x="120" y="56"/>
                    <a:pt x="115" y="43"/>
                  </a:cubicBezTo>
                  <a:cubicBezTo>
                    <a:pt x="111" y="31"/>
                    <a:pt x="102" y="21"/>
                    <a:pt x="90" y="17"/>
                  </a:cubicBezTo>
                  <a:cubicBezTo>
                    <a:pt x="84" y="14"/>
                    <a:pt x="79" y="13"/>
                    <a:pt x="73" y="13"/>
                  </a:cubicBezTo>
                  <a:close/>
                </a:path>
              </a:pathLst>
            </a:custGeom>
            <a:solidFill>
              <a:srgbClr val="F15B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Freeform 51"/>
            <p:cNvSpPr>
              <a:spLocks/>
            </p:cNvSpPr>
            <p:nvPr/>
          </p:nvSpPr>
          <p:spPr bwMode="auto">
            <a:xfrm>
              <a:off x="2227230" y="3619804"/>
              <a:ext cx="195110" cy="221780"/>
            </a:xfrm>
            <a:custGeom>
              <a:avLst/>
              <a:gdLst>
                <a:gd name="T0" fmla="*/ 43 w 59"/>
                <a:gd name="T1" fmla="*/ 67 h 67"/>
                <a:gd name="T2" fmla="*/ 27 w 59"/>
                <a:gd name="T3" fmla="*/ 64 h 67"/>
                <a:gd name="T4" fmla="*/ 4 w 59"/>
                <a:gd name="T5" fmla="*/ 39 h 67"/>
                <a:gd name="T6" fmla="*/ 5 w 59"/>
                <a:gd name="T7" fmla="*/ 4 h 67"/>
                <a:gd name="T8" fmla="*/ 11 w 59"/>
                <a:gd name="T9" fmla="*/ 1 h 67"/>
                <a:gd name="T10" fmla="*/ 13 w 59"/>
                <a:gd name="T11" fmla="*/ 7 h 67"/>
                <a:gd name="T12" fmla="*/ 13 w 59"/>
                <a:gd name="T13" fmla="*/ 36 h 67"/>
                <a:gd name="T14" fmla="*/ 31 w 59"/>
                <a:gd name="T15" fmla="*/ 55 h 67"/>
                <a:gd name="T16" fmla="*/ 52 w 59"/>
                <a:gd name="T17" fmla="*/ 56 h 67"/>
                <a:gd name="T18" fmla="*/ 58 w 59"/>
                <a:gd name="T19" fmla="*/ 59 h 67"/>
                <a:gd name="T20" fmla="*/ 55 w 59"/>
                <a:gd name="T21" fmla="*/ 65 h 67"/>
                <a:gd name="T22" fmla="*/ 43 w 59"/>
                <a:gd name="T23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67">
                  <a:moveTo>
                    <a:pt x="43" y="67"/>
                  </a:moveTo>
                  <a:cubicBezTo>
                    <a:pt x="38" y="67"/>
                    <a:pt x="32" y="66"/>
                    <a:pt x="27" y="64"/>
                  </a:cubicBezTo>
                  <a:cubicBezTo>
                    <a:pt x="16" y="59"/>
                    <a:pt x="8" y="50"/>
                    <a:pt x="4" y="39"/>
                  </a:cubicBezTo>
                  <a:cubicBezTo>
                    <a:pt x="0" y="28"/>
                    <a:pt x="0" y="15"/>
                    <a:pt x="5" y="4"/>
                  </a:cubicBezTo>
                  <a:cubicBezTo>
                    <a:pt x="6" y="1"/>
                    <a:pt x="8" y="0"/>
                    <a:pt x="11" y="1"/>
                  </a:cubicBezTo>
                  <a:cubicBezTo>
                    <a:pt x="13" y="2"/>
                    <a:pt x="14" y="5"/>
                    <a:pt x="13" y="7"/>
                  </a:cubicBezTo>
                  <a:cubicBezTo>
                    <a:pt x="9" y="17"/>
                    <a:pt x="9" y="27"/>
                    <a:pt x="13" y="36"/>
                  </a:cubicBezTo>
                  <a:cubicBezTo>
                    <a:pt x="16" y="45"/>
                    <a:pt x="22" y="51"/>
                    <a:pt x="31" y="55"/>
                  </a:cubicBezTo>
                  <a:cubicBezTo>
                    <a:pt x="38" y="58"/>
                    <a:pt x="45" y="58"/>
                    <a:pt x="52" y="56"/>
                  </a:cubicBezTo>
                  <a:cubicBezTo>
                    <a:pt x="55" y="55"/>
                    <a:pt x="57" y="57"/>
                    <a:pt x="58" y="59"/>
                  </a:cubicBezTo>
                  <a:cubicBezTo>
                    <a:pt x="59" y="62"/>
                    <a:pt x="57" y="64"/>
                    <a:pt x="55" y="65"/>
                  </a:cubicBezTo>
                  <a:cubicBezTo>
                    <a:pt x="51" y="66"/>
                    <a:pt x="47" y="67"/>
                    <a:pt x="43" y="67"/>
                  </a:cubicBezTo>
                  <a:close/>
                </a:path>
              </a:pathLst>
            </a:custGeom>
            <a:solidFill>
              <a:srgbClr val="F15B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Freeform 52"/>
            <p:cNvSpPr>
              <a:spLocks/>
            </p:cNvSpPr>
            <p:nvPr/>
          </p:nvSpPr>
          <p:spPr bwMode="auto">
            <a:xfrm>
              <a:off x="2213194" y="3927208"/>
              <a:ext cx="80010" cy="89835"/>
            </a:xfrm>
            <a:custGeom>
              <a:avLst/>
              <a:gdLst>
                <a:gd name="T0" fmla="*/ 1 w 24"/>
                <a:gd name="T1" fmla="*/ 25 h 27"/>
                <a:gd name="T2" fmla="*/ 12 w 24"/>
                <a:gd name="T3" fmla="*/ 27 h 27"/>
                <a:gd name="T4" fmla="*/ 15 w 24"/>
                <a:gd name="T5" fmla="*/ 27 h 27"/>
                <a:gd name="T6" fmla="*/ 24 w 24"/>
                <a:gd name="T7" fmla="*/ 5 h 27"/>
                <a:gd name="T8" fmla="*/ 11 w 24"/>
                <a:gd name="T9" fmla="*/ 0 h 27"/>
                <a:gd name="T10" fmla="*/ 0 w 24"/>
                <a:gd name="T11" fmla="*/ 25 h 27"/>
                <a:gd name="T12" fmla="*/ 1 w 24"/>
                <a:gd name="T13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7">
                  <a:moveTo>
                    <a:pt x="1" y="25"/>
                  </a:moveTo>
                  <a:cubicBezTo>
                    <a:pt x="4" y="26"/>
                    <a:pt x="8" y="26"/>
                    <a:pt x="12" y="27"/>
                  </a:cubicBezTo>
                  <a:cubicBezTo>
                    <a:pt x="13" y="27"/>
                    <a:pt x="14" y="27"/>
                    <a:pt x="15" y="27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0" y="25"/>
                    <a:pt x="0" y="25"/>
                    <a:pt x="0" y="25"/>
                  </a:cubicBezTo>
                  <a:lnTo>
                    <a:pt x="1" y="25"/>
                  </a:lnTo>
                  <a:close/>
                </a:path>
              </a:pathLst>
            </a:custGeom>
            <a:solidFill>
              <a:srgbClr val="F15B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3560672" y="2276872"/>
            <a:ext cx="505527" cy="508886"/>
            <a:chOff x="5411788" y="2449513"/>
            <a:chExt cx="477837" cy="481012"/>
          </a:xfrm>
        </p:grpSpPr>
        <p:sp>
          <p:nvSpPr>
            <p:cNvPr id="88" name="Freeform 89"/>
            <p:cNvSpPr>
              <a:spLocks noEditPoints="1"/>
            </p:cNvSpPr>
            <p:nvPr/>
          </p:nvSpPr>
          <p:spPr bwMode="auto">
            <a:xfrm>
              <a:off x="5411788" y="2449513"/>
              <a:ext cx="477837" cy="481012"/>
            </a:xfrm>
            <a:custGeom>
              <a:avLst/>
              <a:gdLst>
                <a:gd name="T0" fmla="*/ 160 w 301"/>
                <a:gd name="T1" fmla="*/ 9 h 303"/>
                <a:gd name="T2" fmla="*/ 160 w 301"/>
                <a:gd name="T3" fmla="*/ 6 h 303"/>
                <a:gd name="T4" fmla="*/ 155 w 301"/>
                <a:gd name="T5" fmla="*/ 0 h 303"/>
                <a:gd name="T6" fmla="*/ 151 w 301"/>
                <a:gd name="T7" fmla="*/ 0 h 303"/>
                <a:gd name="T8" fmla="*/ 145 w 301"/>
                <a:gd name="T9" fmla="*/ 2 h 303"/>
                <a:gd name="T10" fmla="*/ 142 w 301"/>
                <a:gd name="T11" fmla="*/ 9 h 303"/>
                <a:gd name="T12" fmla="*/ 0 w 301"/>
                <a:gd name="T13" fmla="*/ 15 h 303"/>
                <a:gd name="T14" fmla="*/ 6 w 301"/>
                <a:gd name="T15" fmla="*/ 66 h 303"/>
                <a:gd name="T16" fmla="*/ 6 w 301"/>
                <a:gd name="T17" fmla="*/ 224 h 303"/>
                <a:gd name="T18" fmla="*/ 8 w 301"/>
                <a:gd name="T19" fmla="*/ 228 h 303"/>
                <a:gd name="T20" fmla="*/ 13 w 301"/>
                <a:gd name="T21" fmla="*/ 231 h 303"/>
                <a:gd name="T22" fmla="*/ 56 w 301"/>
                <a:gd name="T23" fmla="*/ 288 h 303"/>
                <a:gd name="T24" fmla="*/ 56 w 301"/>
                <a:gd name="T25" fmla="*/ 292 h 303"/>
                <a:gd name="T26" fmla="*/ 56 w 301"/>
                <a:gd name="T27" fmla="*/ 299 h 303"/>
                <a:gd name="T28" fmla="*/ 59 w 301"/>
                <a:gd name="T29" fmla="*/ 301 h 303"/>
                <a:gd name="T30" fmla="*/ 63 w 301"/>
                <a:gd name="T31" fmla="*/ 303 h 303"/>
                <a:gd name="T32" fmla="*/ 72 w 301"/>
                <a:gd name="T33" fmla="*/ 297 h 303"/>
                <a:gd name="T34" fmla="*/ 142 w 301"/>
                <a:gd name="T35" fmla="*/ 268 h 303"/>
                <a:gd name="T36" fmla="*/ 142 w 301"/>
                <a:gd name="T37" fmla="*/ 294 h 303"/>
                <a:gd name="T38" fmla="*/ 145 w 301"/>
                <a:gd name="T39" fmla="*/ 299 h 303"/>
                <a:gd name="T40" fmla="*/ 151 w 301"/>
                <a:gd name="T41" fmla="*/ 303 h 303"/>
                <a:gd name="T42" fmla="*/ 155 w 301"/>
                <a:gd name="T43" fmla="*/ 303 h 303"/>
                <a:gd name="T44" fmla="*/ 160 w 301"/>
                <a:gd name="T45" fmla="*/ 297 h 303"/>
                <a:gd name="T46" fmla="*/ 160 w 301"/>
                <a:gd name="T47" fmla="*/ 268 h 303"/>
                <a:gd name="T48" fmla="*/ 232 w 301"/>
                <a:gd name="T49" fmla="*/ 297 h 303"/>
                <a:gd name="T50" fmla="*/ 234 w 301"/>
                <a:gd name="T51" fmla="*/ 301 h 303"/>
                <a:gd name="T52" fmla="*/ 239 w 301"/>
                <a:gd name="T53" fmla="*/ 303 h 303"/>
                <a:gd name="T54" fmla="*/ 243 w 301"/>
                <a:gd name="T55" fmla="*/ 301 h 303"/>
                <a:gd name="T56" fmla="*/ 248 w 301"/>
                <a:gd name="T57" fmla="*/ 296 h 303"/>
                <a:gd name="T58" fmla="*/ 246 w 301"/>
                <a:gd name="T59" fmla="*/ 288 h 303"/>
                <a:gd name="T60" fmla="*/ 289 w 301"/>
                <a:gd name="T61" fmla="*/ 231 h 303"/>
                <a:gd name="T62" fmla="*/ 292 w 301"/>
                <a:gd name="T63" fmla="*/ 230 h 303"/>
                <a:gd name="T64" fmla="*/ 296 w 301"/>
                <a:gd name="T65" fmla="*/ 226 h 303"/>
                <a:gd name="T66" fmla="*/ 296 w 301"/>
                <a:gd name="T67" fmla="*/ 66 h 303"/>
                <a:gd name="T68" fmla="*/ 301 w 301"/>
                <a:gd name="T69" fmla="*/ 15 h 303"/>
                <a:gd name="T70" fmla="*/ 142 w 301"/>
                <a:gd name="T71" fmla="*/ 255 h 303"/>
                <a:gd name="T72" fmla="*/ 111 w 301"/>
                <a:gd name="T73" fmla="*/ 231 h 303"/>
                <a:gd name="T74" fmla="*/ 142 w 301"/>
                <a:gd name="T75" fmla="*/ 255 h 303"/>
                <a:gd name="T76" fmla="*/ 160 w 301"/>
                <a:gd name="T77" fmla="*/ 231 h 303"/>
                <a:gd name="T78" fmla="*/ 206 w 301"/>
                <a:gd name="T79" fmla="*/ 255 h 303"/>
                <a:gd name="T80" fmla="*/ 278 w 301"/>
                <a:gd name="T81" fmla="*/ 213 h 303"/>
                <a:gd name="T82" fmla="*/ 24 w 301"/>
                <a:gd name="T83" fmla="*/ 66 h 303"/>
                <a:gd name="T84" fmla="*/ 278 w 301"/>
                <a:gd name="T85" fmla="*/ 21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01" h="303">
                  <a:moveTo>
                    <a:pt x="160" y="15"/>
                  </a:moveTo>
                  <a:lnTo>
                    <a:pt x="160" y="9"/>
                  </a:lnTo>
                  <a:lnTo>
                    <a:pt x="160" y="9"/>
                  </a:lnTo>
                  <a:lnTo>
                    <a:pt x="160" y="6"/>
                  </a:lnTo>
                  <a:lnTo>
                    <a:pt x="158" y="2"/>
                  </a:lnTo>
                  <a:lnTo>
                    <a:pt x="155" y="0"/>
                  </a:lnTo>
                  <a:lnTo>
                    <a:pt x="151" y="0"/>
                  </a:lnTo>
                  <a:lnTo>
                    <a:pt x="151" y="0"/>
                  </a:lnTo>
                  <a:lnTo>
                    <a:pt x="147" y="0"/>
                  </a:lnTo>
                  <a:lnTo>
                    <a:pt x="145" y="2"/>
                  </a:lnTo>
                  <a:lnTo>
                    <a:pt x="144" y="6"/>
                  </a:lnTo>
                  <a:lnTo>
                    <a:pt x="142" y="9"/>
                  </a:lnTo>
                  <a:lnTo>
                    <a:pt x="142" y="15"/>
                  </a:lnTo>
                  <a:lnTo>
                    <a:pt x="0" y="15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6" y="224"/>
                  </a:lnTo>
                  <a:lnTo>
                    <a:pt x="6" y="224"/>
                  </a:lnTo>
                  <a:lnTo>
                    <a:pt x="6" y="226"/>
                  </a:lnTo>
                  <a:lnTo>
                    <a:pt x="8" y="228"/>
                  </a:lnTo>
                  <a:lnTo>
                    <a:pt x="11" y="230"/>
                  </a:lnTo>
                  <a:lnTo>
                    <a:pt x="13" y="231"/>
                  </a:lnTo>
                  <a:lnTo>
                    <a:pt x="90" y="231"/>
                  </a:lnTo>
                  <a:lnTo>
                    <a:pt x="56" y="288"/>
                  </a:lnTo>
                  <a:lnTo>
                    <a:pt x="56" y="288"/>
                  </a:lnTo>
                  <a:lnTo>
                    <a:pt x="56" y="292"/>
                  </a:lnTo>
                  <a:lnTo>
                    <a:pt x="56" y="296"/>
                  </a:lnTo>
                  <a:lnTo>
                    <a:pt x="56" y="299"/>
                  </a:lnTo>
                  <a:lnTo>
                    <a:pt x="59" y="301"/>
                  </a:lnTo>
                  <a:lnTo>
                    <a:pt x="59" y="301"/>
                  </a:lnTo>
                  <a:lnTo>
                    <a:pt x="63" y="303"/>
                  </a:lnTo>
                  <a:lnTo>
                    <a:pt x="63" y="303"/>
                  </a:lnTo>
                  <a:lnTo>
                    <a:pt x="68" y="301"/>
                  </a:lnTo>
                  <a:lnTo>
                    <a:pt x="72" y="297"/>
                  </a:lnTo>
                  <a:lnTo>
                    <a:pt x="89" y="268"/>
                  </a:lnTo>
                  <a:lnTo>
                    <a:pt x="142" y="268"/>
                  </a:lnTo>
                  <a:lnTo>
                    <a:pt x="142" y="294"/>
                  </a:lnTo>
                  <a:lnTo>
                    <a:pt x="142" y="294"/>
                  </a:lnTo>
                  <a:lnTo>
                    <a:pt x="144" y="297"/>
                  </a:lnTo>
                  <a:lnTo>
                    <a:pt x="145" y="299"/>
                  </a:lnTo>
                  <a:lnTo>
                    <a:pt x="147" y="303"/>
                  </a:lnTo>
                  <a:lnTo>
                    <a:pt x="151" y="303"/>
                  </a:lnTo>
                  <a:lnTo>
                    <a:pt x="151" y="303"/>
                  </a:lnTo>
                  <a:lnTo>
                    <a:pt x="155" y="303"/>
                  </a:lnTo>
                  <a:lnTo>
                    <a:pt x="158" y="299"/>
                  </a:lnTo>
                  <a:lnTo>
                    <a:pt x="160" y="297"/>
                  </a:lnTo>
                  <a:lnTo>
                    <a:pt x="160" y="294"/>
                  </a:lnTo>
                  <a:lnTo>
                    <a:pt x="160" y="268"/>
                  </a:lnTo>
                  <a:lnTo>
                    <a:pt x="213" y="268"/>
                  </a:lnTo>
                  <a:lnTo>
                    <a:pt x="232" y="297"/>
                  </a:lnTo>
                  <a:lnTo>
                    <a:pt x="232" y="297"/>
                  </a:lnTo>
                  <a:lnTo>
                    <a:pt x="234" y="301"/>
                  </a:lnTo>
                  <a:lnTo>
                    <a:pt x="237" y="303"/>
                  </a:lnTo>
                  <a:lnTo>
                    <a:pt x="239" y="303"/>
                  </a:lnTo>
                  <a:lnTo>
                    <a:pt x="243" y="301"/>
                  </a:lnTo>
                  <a:lnTo>
                    <a:pt x="243" y="301"/>
                  </a:lnTo>
                  <a:lnTo>
                    <a:pt x="246" y="299"/>
                  </a:lnTo>
                  <a:lnTo>
                    <a:pt x="248" y="296"/>
                  </a:lnTo>
                  <a:lnTo>
                    <a:pt x="248" y="292"/>
                  </a:lnTo>
                  <a:lnTo>
                    <a:pt x="246" y="288"/>
                  </a:lnTo>
                  <a:lnTo>
                    <a:pt x="213" y="231"/>
                  </a:lnTo>
                  <a:lnTo>
                    <a:pt x="289" y="231"/>
                  </a:lnTo>
                  <a:lnTo>
                    <a:pt x="289" y="231"/>
                  </a:lnTo>
                  <a:lnTo>
                    <a:pt x="292" y="230"/>
                  </a:lnTo>
                  <a:lnTo>
                    <a:pt x="294" y="228"/>
                  </a:lnTo>
                  <a:lnTo>
                    <a:pt x="296" y="226"/>
                  </a:lnTo>
                  <a:lnTo>
                    <a:pt x="296" y="224"/>
                  </a:lnTo>
                  <a:lnTo>
                    <a:pt x="296" y="66"/>
                  </a:lnTo>
                  <a:lnTo>
                    <a:pt x="301" y="66"/>
                  </a:lnTo>
                  <a:lnTo>
                    <a:pt x="301" y="15"/>
                  </a:lnTo>
                  <a:lnTo>
                    <a:pt x="160" y="15"/>
                  </a:lnTo>
                  <a:close/>
                  <a:moveTo>
                    <a:pt x="142" y="255"/>
                  </a:moveTo>
                  <a:lnTo>
                    <a:pt x="96" y="255"/>
                  </a:lnTo>
                  <a:lnTo>
                    <a:pt x="111" y="231"/>
                  </a:lnTo>
                  <a:lnTo>
                    <a:pt x="142" y="231"/>
                  </a:lnTo>
                  <a:lnTo>
                    <a:pt x="142" y="255"/>
                  </a:lnTo>
                  <a:close/>
                  <a:moveTo>
                    <a:pt x="160" y="255"/>
                  </a:moveTo>
                  <a:lnTo>
                    <a:pt x="160" y="231"/>
                  </a:lnTo>
                  <a:lnTo>
                    <a:pt x="191" y="231"/>
                  </a:lnTo>
                  <a:lnTo>
                    <a:pt x="206" y="255"/>
                  </a:lnTo>
                  <a:lnTo>
                    <a:pt x="160" y="255"/>
                  </a:lnTo>
                  <a:close/>
                  <a:moveTo>
                    <a:pt x="278" y="213"/>
                  </a:moveTo>
                  <a:lnTo>
                    <a:pt x="24" y="213"/>
                  </a:lnTo>
                  <a:lnTo>
                    <a:pt x="24" y="66"/>
                  </a:lnTo>
                  <a:lnTo>
                    <a:pt x="278" y="66"/>
                  </a:lnTo>
                  <a:lnTo>
                    <a:pt x="278" y="213"/>
                  </a:ln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Freeform 90"/>
            <p:cNvSpPr>
              <a:spLocks noEditPoints="1"/>
            </p:cNvSpPr>
            <p:nvPr/>
          </p:nvSpPr>
          <p:spPr bwMode="auto">
            <a:xfrm>
              <a:off x="5470525" y="2571750"/>
              <a:ext cx="366712" cy="198437"/>
            </a:xfrm>
            <a:custGeom>
              <a:avLst/>
              <a:gdLst>
                <a:gd name="T0" fmla="*/ 198 w 231"/>
                <a:gd name="T1" fmla="*/ 2 h 125"/>
                <a:gd name="T2" fmla="*/ 184 w 231"/>
                <a:gd name="T3" fmla="*/ 24 h 125"/>
                <a:gd name="T4" fmla="*/ 186 w 231"/>
                <a:gd name="T5" fmla="*/ 33 h 125"/>
                <a:gd name="T6" fmla="*/ 153 w 231"/>
                <a:gd name="T7" fmla="*/ 59 h 125"/>
                <a:gd name="T8" fmla="*/ 138 w 231"/>
                <a:gd name="T9" fmla="*/ 59 h 125"/>
                <a:gd name="T10" fmla="*/ 108 w 231"/>
                <a:gd name="T11" fmla="*/ 52 h 125"/>
                <a:gd name="T12" fmla="*/ 107 w 231"/>
                <a:gd name="T13" fmla="*/ 41 h 125"/>
                <a:gd name="T14" fmla="*/ 85 w 231"/>
                <a:gd name="T15" fmla="*/ 26 h 125"/>
                <a:gd name="T16" fmla="*/ 68 w 231"/>
                <a:gd name="T17" fmla="*/ 33 h 125"/>
                <a:gd name="T18" fmla="*/ 61 w 231"/>
                <a:gd name="T19" fmla="*/ 50 h 125"/>
                <a:gd name="T20" fmla="*/ 35 w 231"/>
                <a:gd name="T21" fmla="*/ 81 h 125"/>
                <a:gd name="T22" fmla="*/ 24 w 231"/>
                <a:gd name="T23" fmla="*/ 77 h 125"/>
                <a:gd name="T24" fmla="*/ 2 w 231"/>
                <a:gd name="T25" fmla="*/ 92 h 125"/>
                <a:gd name="T26" fmla="*/ 2 w 231"/>
                <a:gd name="T27" fmla="*/ 110 h 125"/>
                <a:gd name="T28" fmla="*/ 24 w 231"/>
                <a:gd name="T29" fmla="*/ 125 h 125"/>
                <a:gd name="T30" fmla="*/ 41 w 231"/>
                <a:gd name="T31" fmla="*/ 118 h 125"/>
                <a:gd name="T32" fmla="*/ 48 w 231"/>
                <a:gd name="T33" fmla="*/ 101 h 125"/>
                <a:gd name="T34" fmla="*/ 72 w 231"/>
                <a:gd name="T35" fmla="*/ 70 h 125"/>
                <a:gd name="T36" fmla="*/ 85 w 231"/>
                <a:gd name="T37" fmla="*/ 74 h 125"/>
                <a:gd name="T38" fmla="*/ 123 w 231"/>
                <a:gd name="T39" fmla="*/ 79 h 125"/>
                <a:gd name="T40" fmla="*/ 123 w 231"/>
                <a:gd name="T41" fmla="*/ 83 h 125"/>
                <a:gd name="T42" fmla="*/ 138 w 231"/>
                <a:gd name="T43" fmla="*/ 105 h 125"/>
                <a:gd name="T44" fmla="*/ 156 w 231"/>
                <a:gd name="T45" fmla="*/ 105 h 125"/>
                <a:gd name="T46" fmla="*/ 171 w 231"/>
                <a:gd name="T47" fmla="*/ 83 h 125"/>
                <a:gd name="T48" fmla="*/ 169 w 231"/>
                <a:gd name="T49" fmla="*/ 72 h 125"/>
                <a:gd name="T50" fmla="*/ 202 w 231"/>
                <a:gd name="T51" fmla="*/ 48 h 125"/>
                <a:gd name="T52" fmla="*/ 217 w 231"/>
                <a:gd name="T53" fmla="*/ 46 h 125"/>
                <a:gd name="T54" fmla="*/ 231 w 231"/>
                <a:gd name="T55" fmla="*/ 24 h 125"/>
                <a:gd name="T56" fmla="*/ 224 w 231"/>
                <a:gd name="T57" fmla="*/ 8 h 125"/>
                <a:gd name="T58" fmla="*/ 208 w 231"/>
                <a:gd name="T59" fmla="*/ 0 h 125"/>
                <a:gd name="T60" fmla="*/ 20 w 231"/>
                <a:gd name="T61" fmla="*/ 108 h 125"/>
                <a:gd name="T62" fmla="*/ 17 w 231"/>
                <a:gd name="T63" fmla="*/ 101 h 125"/>
                <a:gd name="T64" fmla="*/ 19 w 231"/>
                <a:gd name="T65" fmla="*/ 96 h 125"/>
                <a:gd name="T66" fmla="*/ 24 w 231"/>
                <a:gd name="T67" fmla="*/ 94 h 125"/>
                <a:gd name="T68" fmla="*/ 31 w 231"/>
                <a:gd name="T69" fmla="*/ 99 h 125"/>
                <a:gd name="T70" fmla="*/ 31 w 231"/>
                <a:gd name="T71" fmla="*/ 105 h 125"/>
                <a:gd name="T72" fmla="*/ 24 w 231"/>
                <a:gd name="T73" fmla="*/ 110 h 125"/>
                <a:gd name="T74" fmla="*/ 85 w 231"/>
                <a:gd name="T75" fmla="*/ 57 h 125"/>
                <a:gd name="T76" fmla="*/ 77 w 231"/>
                <a:gd name="T77" fmla="*/ 53 h 125"/>
                <a:gd name="T78" fmla="*/ 77 w 231"/>
                <a:gd name="T79" fmla="*/ 46 h 125"/>
                <a:gd name="T80" fmla="*/ 85 w 231"/>
                <a:gd name="T81" fmla="*/ 42 h 125"/>
                <a:gd name="T82" fmla="*/ 90 w 231"/>
                <a:gd name="T83" fmla="*/ 44 h 125"/>
                <a:gd name="T84" fmla="*/ 94 w 231"/>
                <a:gd name="T85" fmla="*/ 50 h 125"/>
                <a:gd name="T86" fmla="*/ 88 w 231"/>
                <a:gd name="T87" fmla="*/ 57 h 125"/>
                <a:gd name="T88" fmla="*/ 147 w 231"/>
                <a:gd name="T89" fmla="*/ 90 h 125"/>
                <a:gd name="T90" fmla="*/ 142 w 231"/>
                <a:gd name="T91" fmla="*/ 88 h 125"/>
                <a:gd name="T92" fmla="*/ 140 w 231"/>
                <a:gd name="T93" fmla="*/ 83 h 125"/>
                <a:gd name="T94" fmla="*/ 143 w 231"/>
                <a:gd name="T95" fmla="*/ 75 h 125"/>
                <a:gd name="T96" fmla="*/ 151 w 231"/>
                <a:gd name="T97" fmla="*/ 75 h 125"/>
                <a:gd name="T98" fmla="*/ 154 w 231"/>
                <a:gd name="T99" fmla="*/ 83 h 125"/>
                <a:gd name="T100" fmla="*/ 153 w 231"/>
                <a:gd name="T101" fmla="*/ 88 h 125"/>
                <a:gd name="T102" fmla="*/ 147 w 231"/>
                <a:gd name="T103" fmla="*/ 90 h 125"/>
                <a:gd name="T104" fmla="*/ 204 w 231"/>
                <a:gd name="T105" fmla="*/ 31 h 125"/>
                <a:gd name="T106" fmla="*/ 198 w 231"/>
                <a:gd name="T107" fmla="*/ 24 h 125"/>
                <a:gd name="T108" fmla="*/ 202 w 231"/>
                <a:gd name="T109" fmla="*/ 19 h 125"/>
                <a:gd name="T110" fmla="*/ 208 w 231"/>
                <a:gd name="T111" fmla="*/ 17 h 125"/>
                <a:gd name="T112" fmla="*/ 215 w 231"/>
                <a:gd name="T113" fmla="*/ 20 h 125"/>
                <a:gd name="T114" fmla="*/ 215 w 231"/>
                <a:gd name="T115" fmla="*/ 28 h 125"/>
                <a:gd name="T116" fmla="*/ 208 w 231"/>
                <a:gd name="T117" fmla="*/ 3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1" h="125">
                  <a:moveTo>
                    <a:pt x="208" y="0"/>
                  </a:moveTo>
                  <a:lnTo>
                    <a:pt x="208" y="0"/>
                  </a:lnTo>
                  <a:lnTo>
                    <a:pt x="198" y="2"/>
                  </a:lnTo>
                  <a:lnTo>
                    <a:pt x="189" y="8"/>
                  </a:lnTo>
                  <a:lnTo>
                    <a:pt x="186" y="15"/>
                  </a:lnTo>
                  <a:lnTo>
                    <a:pt x="184" y="24"/>
                  </a:lnTo>
                  <a:lnTo>
                    <a:pt x="184" y="24"/>
                  </a:lnTo>
                  <a:lnTo>
                    <a:pt x="184" y="30"/>
                  </a:lnTo>
                  <a:lnTo>
                    <a:pt x="186" y="33"/>
                  </a:lnTo>
                  <a:lnTo>
                    <a:pt x="158" y="61"/>
                  </a:lnTo>
                  <a:lnTo>
                    <a:pt x="158" y="61"/>
                  </a:lnTo>
                  <a:lnTo>
                    <a:pt x="153" y="59"/>
                  </a:lnTo>
                  <a:lnTo>
                    <a:pt x="147" y="59"/>
                  </a:lnTo>
                  <a:lnTo>
                    <a:pt x="147" y="59"/>
                  </a:lnTo>
                  <a:lnTo>
                    <a:pt x="138" y="59"/>
                  </a:lnTo>
                  <a:lnTo>
                    <a:pt x="130" y="64"/>
                  </a:lnTo>
                  <a:lnTo>
                    <a:pt x="108" y="52"/>
                  </a:lnTo>
                  <a:lnTo>
                    <a:pt x="108" y="52"/>
                  </a:lnTo>
                  <a:lnTo>
                    <a:pt x="108" y="50"/>
                  </a:lnTo>
                  <a:lnTo>
                    <a:pt x="108" y="50"/>
                  </a:lnTo>
                  <a:lnTo>
                    <a:pt x="107" y="41"/>
                  </a:lnTo>
                  <a:lnTo>
                    <a:pt x="101" y="33"/>
                  </a:lnTo>
                  <a:lnTo>
                    <a:pt x="94" y="28"/>
                  </a:lnTo>
                  <a:lnTo>
                    <a:pt x="85" y="26"/>
                  </a:lnTo>
                  <a:lnTo>
                    <a:pt x="85" y="26"/>
                  </a:lnTo>
                  <a:lnTo>
                    <a:pt x="75" y="28"/>
                  </a:lnTo>
                  <a:lnTo>
                    <a:pt x="68" y="33"/>
                  </a:lnTo>
                  <a:lnTo>
                    <a:pt x="63" y="41"/>
                  </a:lnTo>
                  <a:lnTo>
                    <a:pt x="61" y="50"/>
                  </a:lnTo>
                  <a:lnTo>
                    <a:pt x="61" y="50"/>
                  </a:lnTo>
                  <a:lnTo>
                    <a:pt x="63" y="57"/>
                  </a:lnTo>
                  <a:lnTo>
                    <a:pt x="35" y="81"/>
                  </a:lnTo>
                  <a:lnTo>
                    <a:pt x="35" y="81"/>
                  </a:lnTo>
                  <a:lnTo>
                    <a:pt x="30" y="79"/>
                  </a:lnTo>
                  <a:lnTo>
                    <a:pt x="24" y="77"/>
                  </a:lnTo>
                  <a:lnTo>
                    <a:pt x="24" y="77"/>
                  </a:lnTo>
                  <a:lnTo>
                    <a:pt x="15" y="79"/>
                  </a:lnTo>
                  <a:lnTo>
                    <a:pt x="7" y="85"/>
                  </a:lnTo>
                  <a:lnTo>
                    <a:pt x="2" y="92"/>
                  </a:lnTo>
                  <a:lnTo>
                    <a:pt x="0" y="101"/>
                  </a:lnTo>
                  <a:lnTo>
                    <a:pt x="0" y="101"/>
                  </a:lnTo>
                  <a:lnTo>
                    <a:pt x="2" y="110"/>
                  </a:lnTo>
                  <a:lnTo>
                    <a:pt x="7" y="118"/>
                  </a:lnTo>
                  <a:lnTo>
                    <a:pt x="15" y="123"/>
                  </a:lnTo>
                  <a:lnTo>
                    <a:pt x="24" y="125"/>
                  </a:lnTo>
                  <a:lnTo>
                    <a:pt x="24" y="125"/>
                  </a:lnTo>
                  <a:lnTo>
                    <a:pt x="33" y="123"/>
                  </a:lnTo>
                  <a:lnTo>
                    <a:pt x="41" y="118"/>
                  </a:lnTo>
                  <a:lnTo>
                    <a:pt x="46" y="110"/>
                  </a:lnTo>
                  <a:lnTo>
                    <a:pt x="48" y="101"/>
                  </a:lnTo>
                  <a:lnTo>
                    <a:pt x="48" y="101"/>
                  </a:lnTo>
                  <a:lnTo>
                    <a:pt x="46" y="94"/>
                  </a:lnTo>
                  <a:lnTo>
                    <a:pt x="72" y="70"/>
                  </a:lnTo>
                  <a:lnTo>
                    <a:pt x="72" y="70"/>
                  </a:lnTo>
                  <a:lnTo>
                    <a:pt x="79" y="74"/>
                  </a:lnTo>
                  <a:lnTo>
                    <a:pt x="85" y="74"/>
                  </a:lnTo>
                  <a:lnTo>
                    <a:pt x="85" y="74"/>
                  </a:lnTo>
                  <a:lnTo>
                    <a:pt x="94" y="72"/>
                  </a:lnTo>
                  <a:lnTo>
                    <a:pt x="101" y="66"/>
                  </a:lnTo>
                  <a:lnTo>
                    <a:pt x="123" y="79"/>
                  </a:lnTo>
                  <a:lnTo>
                    <a:pt x="123" y="79"/>
                  </a:lnTo>
                  <a:lnTo>
                    <a:pt x="123" y="83"/>
                  </a:lnTo>
                  <a:lnTo>
                    <a:pt x="123" y="83"/>
                  </a:lnTo>
                  <a:lnTo>
                    <a:pt x="125" y="92"/>
                  </a:lnTo>
                  <a:lnTo>
                    <a:pt x="130" y="99"/>
                  </a:lnTo>
                  <a:lnTo>
                    <a:pt x="138" y="105"/>
                  </a:lnTo>
                  <a:lnTo>
                    <a:pt x="147" y="107"/>
                  </a:lnTo>
                  <a:lnTo>
                    <a:pt x="147" y="107"/>
                  </a:lnTo>
                  <a:lnTo>
                    <a:pt x="156" y="105"/>
                  </a:lnTo>
                  <a:lnTo>
                    <a:pt x="164" y="99"/>
                  </a:lnTo>
                  <a:lnTo>
                    <a:pt x="169" y="92"/>
                  </a:lnTo>
                  <a:lnTo>
                    <a:pt x="171" y="83"/>
                  </a:lnTo>
                  <a:lnTo>
                    <a:pt x="171" y="83"/>
                  </a:lnTo>
                  <a:lnTo>
                    <a:pt x="171" y="77"/>
                  </a:lnTo>
                  <a:lnTo>
                    <a:pt x="169" y="72"/>
                  </a:lnTo>
                  <a:lnTo>
                    <a:pt x="197" y="46"/>
                  </a:lnTo>
                  <a:lnTo>
                    <a:pt x="197" y="46"/>
                  </a:lnTo>
                  <a:lnTo>
                    <a:pt x="202" y="48"/>
                  </a:lnTo>
                  <a:lnTo>
                    <a:pt x="208" y="48"/>
                  </a:lnTo>
                  <a:lnTo>
                    <a:pt x="208" y="48"/>
                  </a:lnTo>
                  <a:lnTo>
                    <a:pt x="217" y="46"/>
                  </a:lnTo>
                  <a:lnTo>
                    <a:pt x="224" y="41"/>
                  </a:lnTo>
                  <a:lnTo>
                    <a:pt x="230" y="33"/>
                  </a:lnTo>
                  <a:lnTo>
                    <a:pt x="231" y="24"/>
                  </a:lnTo>
                  <a:lnTo>
                    <a:pt x="231" y="24"/>
                  </a:lnTo>
                  <a:lnTo>
                    <a:pt x="230" y="15"/>
                  </a:lnTo>
                  <a:lnTo>
                    <a:pt x="224" y="8"/>
                  </a:lnTo>
                  <a:lnTo>
                    <a:pt x="217" y="2"/>
                  </a:lnTo>
                  <a:lnTo>
                    <a:pt x="208" y="0"/>
                  </a:lnTo>
                  <a:lnTo>
                    <a:pt x="208" y="0"/>
                  </a:lnTo>
                  <a:close/>
                  <a:moveTo>
                    <a:pt x="24" y="110"/>
                  </a:moveTo>
                  <a:lnTo>
                    <a:pt x="24" y="110"/>
                  </a:lnTo>
                  <a:lnTo>
                    <a:pt x="20" y="108"/>
                  </a:lnTo>
                  <a:lnTo>
                    <a:pt x="19" y="107"/>
                  </a:lnTo>
                  <a:lnTo>
                    <a:pt x="17" y="105"/>
                  </a:lnTo>
                  <a:lnTo>
                    <a:pt x="17" y="101"/>
                  </a:lnTo>
                  <a:lnTo>
                    <a:pt x="17" y="101"/>
                  </a:lnTo>
                  <a:lnTo>
                    <a:pt x="17" y="99"/>
                  </a:lnTo>
                  <a:lnTo>
                    <a:pt x="19" y="96"/>
                  </a:lnTo>
                  <a:lnTo>
                    <a:pt x="20" y="94"/>
                  </a:lnTo>
                  <a:lnTo>
                    <a:pt x="24" y="94"/>
                  </a:lnTo>
                  <a:lnTo>
                    <a:pt x="24" y="94"/>
                  </a:lnTo>
                  <a:lnTo>
                    <a:pt x="28" y="94"/>
                  </a:lnTo>
                  <a:lnTo>
                    <a:pt x="30" y="96"/>
                  </a:lnTo>
                  <a:lnTo>
                    <a:pt x="31" y="99"/>
                  </a:lnTo>
                  <a:lnTo>
                    <a:pt x="31" y="101"/>
                  </a:lnTo>
                  <a:lnTo>
                    <a:pt x="31" y="101"/>
                  </a:lnTo>
                  <a:lnTo>
                    <a:pt x="31" y="105"/>
                  </a:lnTo>
                  <a:lnTo>
                    <a:pt x="30" y="107"/>
                  </a:lnTo>
                  <a:lnTo>
                    <a:pt x="28" y="108"/>
                  </a:lnTo>
                  <a:lnTo>
                    <a:pt x="24" y="110"/>
                  </a:lnTo>
                  <a:lnTo>
                    <a:pt x="24" y="110"/>
                  </a:lnTo>
                  <a:close/>
                  <a:moveTo>
                    <a:pt x="85" y="57"/>
                  </a:moveTo>
                  <a:lnTo>
                    <a:pt x="85" y="57"/>
                  </a:lnTo>
                  <a:lnTo>
                    <a:pt x="81" y="57"/>
                  </a:lnTo>
                  <a:lnTo>
                    <a:pt x="79" y="55"/>
                  </a:lnTo>
                  <a:lnTo>
                    <a:pt x="77" y="53"/>
                  </a:lnTo>
                  <a:lnTo>
                    <a:pt x="77" y="50"/>
                  </a:lnTo>
                  <a:lnTo>
                    <a:pt x="77" y="50"/>
                  </a:lnTo>
                  <a:lnTo>
                    <a:pt x="77" y="46"/>
                  </a:lnTo>
                  <a:lnTo>
                    <a:pt x="79" y="44"/>
                  </a:lnTo>
                  <a:lnTo>
                    <a:pt x="81" y="42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8" y="42"/>
                  </a:lnTo>
                  <a:lnTo>
                    <a:pt x="90" y="44"/>
                  </a:lnTo>
                  <a:lnTo>
                    <a:pt x="92" y="46"/>
                  </a:lnTo>
                  <a:lnTo>
                    <a:pt x="94" y="50"/>
                  </a:lnTo>
                  <a:lnTo>
                    <a:pt x="94" y="50"/>
                  </a:lnTo>
                  <a:lnTo>
                    <a:pt x="92" y="53"/>
                  </a:lnTo>
                  <a:lnTo>
                    <a:pt x="90" y="55"/>
                  </a:lnTo>
                  <a:lnTo>
                    <a:pt x="88" y="57"/>
                  </a:lnTo>
                  <a:lnTo>
                    <a:pt x="85" y="57"/>
                  </a:lnTo>
                  <a:lnTo>
                    <a:pt x="85" y="57"/>
                  </a:lnTo>
                  <a:close/>
                  <a:moveTo>
                    <a:pt x="147" y="90"/>
                  </a:moveTo>
                  <a:lnTo>
                    <a:pt x="147" y="90"/>
                  </a:lnTo>
                  <a:lnTo>
                    <a:pt x="143" y="90"/>
                  </a:lnTo>
                  <a:lnTo>
                    <a:pt x="142" y="88"/>
                  </a:lnTo>
                  <a:lnTo>
                    <a:pt x="140" y="85"/>
                  </a:lnTo>
                  <a:lnTo>
                    <a:pt x="140" y="83"/>
                  </a:lnTo>
                  <a:lnTo>
                    <a:pt x="140" y="83"/>
                  </a:lnTo>
                  <a:lnTo>
                    <a:pt x="140" y="79"/>
                  </a:lnTo>
                  <a:lnTo>
                    <a:pt x="142" y="77"/>
                  </a:lnTo>
                  <a:lnTo>
                    <a:pt x="143" y="75"/>
                  </a:lnTo>
                  <a:lnTo>
                    <a:pt x="147" y="74"/>
                  </a:lnTo>
                  <a:lnTo>
                    <a:pt x="147" y="74"/>
                  </a:lnTo>
                  <a:lnTo>
                    <a:pt x="151" y="75"/>
                  </a:lnTo>
                  <a:lnTo>
                    <a:pt x="153" y="77"/>
                  </a:lnTo>
                  <a:lnTo>
                    <a:pt x="154" y="79"/>
                  </a:lnTo>
                  <a:lnTo>
                    <a:pt x="154" y="83"/>
                  </a:lnTo>
                  <a:lnTo>
                    <a:pt x="154" y="83"/>
                  </a:lnTo>
                  <a:lnTo>
                    <a:pt x="154" y="85"/>
                  </a:lnTo>
                  <a:lnTo>
                    <a:pt x="153" y="88"/>
                  </a:lnTo>
                  <a:lnTo>
                    <a:pt x="151" y="90"/>
                  </a:lnTo>
                  <a:lnTo>
                    <a:pt x="147" y="90"/>
                  </a:lnTo>
                  <a:lnTo>
                    <a:pt x="147" y="90"/>
                  </a:lnTo>
                  <a:close/>
                  <a:moveTo>
                    <a:pt x="208" y="31"/>
                  </a:moveTo>
                  <a:lnTo>
                    <a:pt x="208" y="31"/>
                  </a:lnTo>
                  <a:lnTo>
                    <a:pt x="204" y="31"/>
                  </a:lnTo>
                  <a:lnTo>
                    <a:pt x="202" y="30"/>
                  </a:lnTo>
                  <a:lnTo>
                    <a:pt x="200" y="28"/>
                  </a:lnTo>
                  <a:lnTo>
                    <a:pt x="198" y="24"/>
                  </a:lnTo>
                  <a:lnTo>
                    <a:pt x="198" y="24"/>
                  </a:lnTo>
                  <a:lnTo>
                    <a:pt x="200" y="20"/>
                  </a:lnTo>
                  <a:lnTo>
                    <a:pt x="202" y="19"/>
                  </a:lnTo>
                  <a:lnTo>
                    <a:pt x="204" y="17"/>
                  </a:lnTo>
                  <a:lnTo>
                    <a:pt x="208" y="17"/>
                  </a:lnTo>
                  <a:lnTo>
                    <a:pt x="208" y="17"/>
                  </a:lnTo>
                  <a:lnTo>
                    <a:pt x="209" y="17"/>
                  </a:lnTo>
                  <a:lnTo>
                    <a:pt x="213" y="19"/>
                  </a:lnTo>
                  <a:lnTo>
                    <a:pt x="215" y="20"/>
                  </a:lnTo>
                  <a:lnTo>
                    <a:pt x="215" y="24"/>
                  </a:lnTo>
                  <a:lnTo>
                    <a:pt x="215" y="24"/>
                  </a:lnTo>
                  <a:lnTo>
                    <a:pt x="215" y="28"/>
                  </a:lnTo>
                  <a:lnTo>
                    <a:pt x="213" y="30"/>
                  </a:lnTo>
                  <a:lnTo>
                    <a:pt x="209" y="31"/>
                  </a:lnTo>
                  <a:lnTo>
                    <a:pt x="208" y="31"/>
                  </a:lnTo>
                  <a:lnTo>
                    <a:pt x="208" y="31"/>
                  </a:lnTo>
                  <a:close/>
                </a:path>
              </a:pathLst>
            </a:custGeom>
            <a:solidFill>
              <a:srgbClr val="DA4B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90" name="Picture 8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88854" y="4806599"/>
            <a:ext cx="715256" cy="770918"/>
          </a:xfrm>
          <a:prstGeom prst="rect">
            <a:avLst/>
          </a:prstGeom>
        </p:spPr>
      </p:pic>
      <p:grpSp>
        <p:nvGrpSpPr>
          <p:cNvPr id="96" name="Group 95"/>
          <p:cNvGrpSpPr/>
          <p:nvPr/>
        </p:nvGrpSpPr>
        <p:grpSpPr>
          <a:xfrm>
            <a:off x="4539583" y="1726597"/>
            <a:ext cx="609601" cy="454026"/>
            <a:chOff x="3032125" y="1820863"/>
            <a:chExt cx="609601" cy="454026"/>
          </a:xfrm>
        </p:grpSpPr>
        <p:sp>
          <p:nvSpPr>
            <p:cNvPr id="97" name="Rectangle 24"/>
            <p:cNvSpPr>
              <a:spLocks noChangeArrowheads="1"/>
            </p:cNvSpPr>
            <p:nvPr/>
          </p:nvSpPr>
          <p:spPr bwMode="auto">
            <a:xfrm>
              <a:off x="3230563" y="2222501"/>
              <a:ext cx="142875" cy="30163"/>
            </a:xfrm>
            <a:prstGeom prst="rect">
              <a:avLst/>
            </a:pr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Freeform 25"/>
            <p:cNvSpPr>
              <a:spLocks/>
            </p:cNvSpPr>
            <p:nvPr/>
          </p:nvSpPr>
          <p:spPr bwMode="auto">
            <a:xfrm>
              <a:off x="3187700" y="2259013"/>
              <a:ext cx="231775" cy="12700"/>
            </a:xfrm>
            <a:custGeom>
              <a:avLst/>
              <a:gdLst>
                <a:gd name="T0" fmla="*/ 138 w 146"/>
                <a:gd name="T1" fmla="*/ 0 h 8"/>
                <a:gd name="T2" fmla="*/ 6 w 146"/>
                <a:gd name="T3" fmla="*/ 0 h 8"/>
                <a:gd name="T4" fmla="*/ 6 w 146"/>
                <a:gd name="T5" fmla="*/ 0 h 8"/>
                <a:gd name="T6" fmla="*/ 2 w 146"/>
                <a:gd name="T7" fmla="*/ 2 h 8"/>
                <a:gd name="T8" fmla="*/ 0 w 146"/>
                <a:gd name="T9" fmla="*/ 6 h 8"/>
                <a:gd name="T10" fmla="*/ 0 w 146"/>
                <a:gd name="T11" fmla="*/ 8 h 8"/>
                <a:gd name="T12" fmla="*/ 146 w 146"/>
                <a:gd name="T13" fmla="*/ 8 h 8"/>
                <a:gd name="T14" fmla="*/ 146 w 146"/>
                <a:gd name="T15" fmla="*/ 6 h 8"/>
                <a:gd name="T16" fmla="*/ 146 w 146"/>
                <a:gd name="T17" fmla="*/ 6 h 8"/>
                <a:gd name="T18" fmla="*/ 144 w 146"/>
                <a:gd name="T19" fmla="*/ 2 h 8"/>
                <a:gd name="T20" fmla="*/ 138 w 146"/>
                <a:gd name="T21" fmla="*/ 0 h 8"/>
                <a:gd name="T22" fmla="*/ 138 w 146"/>
                <a:gd name="T2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6" h="8">
                  <a:moveTo>
                    <a:pt x="138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146" y="8"/>
                  </a:lnTo>
                  <a:lnTo>
                    <a:pt x="146" y="6"/>
                  </a:lnTo>
                  <a:lnTo>
                    <a:pt x="146" y="6"/>
                  </a:lnTo>
                  <a:lnTo>
                    <a:pt x="144" y="2"/>
                  </a:ln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Freeform 26"/>
            <p:cNvSpPr>
              <a:spLocks/>
            </p:cNvSpPr>
            <p:nvPr/>
          </p:nvSpPr>
          <p:spPr bwMode="auto">
            <a:xfrm>
              <a:off x="3032125" y="1820863"/>
              <a:ext cx="542925" cy="395288"/>
            </a:xfrm>
            <a:custGeom>
              <a:avLst/>
              <a:gdLst>
                <a:gd name="T0" fmla="*/ 261 w 342"/>
                <a:gd name="T1" fmla="*/ 194 h 249"/>
                <a:gd name="T2" fmla="*/ 22 w 342"/>
                <a:gd name="T3" fmla="*/ 194 h 249"/>
                <a:gd name="T4" fmla="*/ 22 w 342"/>
                <a:gd name="T5" fmla="*/ 21 h 249"/>
                <a:gd name="T6" fmla="*/ 321 w 342"/>
                <a:gd name="T7" fmla="*/ 21 h 249"/>
                <a:gd name="T8" fmla="*/ 321 w 342"/>
                <a:gd name="T9" fmla="*/ 52 h 249"/>
                <a:gd name="T10" fmla="*/ 342 w 342"/>
                <a:gd name="T11" fmla="*/ 52 h 249"/>
                <a:gd name="T12" fmla="*/ 342 w 342"/>
                <a:gd name="T13" fmla="*/ 9 h 249"/>
                <a:gd name="T14" fmla="*/ 342 w 342"/>
                <a:gd name="T15" fmla="*/ 9 h 249"/>
                <a:gd name="T16" fmla="*/ 340 w 342"/>
                <a:gd name="T17" fmla="*/ 6 h 249"/>
                <a:gd name="T18" fmla="*/ 338 w 342"/>
                <a:gd name="T19" fmla="*/ 4 h 249"/>
                <a:gd name="T20" fmla="*/ 336 w 342"/>
                <a:gd name="T21" fmla="*/ 2 h 249"/>
                <a:gd name="T22" fmla="*/ 332 w 342"/>
                <a:gd name="T23" fmla="*/ 0 h 249"/>
                <a:gd name="T24" fmla="*/ 8 w 342"/>
                <a:gd name="T25" fmla="*/ 0 h 249"/>
                <a:gd name="T26" fmla="*/ 8 w 342"/>
                <a:gd name="T27" fmla="*/ 0 h 249"/>
                <a:gd name="T28" fmla="*/ 4 w 342"/>
                <a:gd name="T29" fmla="*/ 2 h 249"/>
                <a:gd name="T30" fmla="*/ 2 w 342"/>
                <a:gd name="T31" fmla="*/ 4 h 249"/>
                <a:gd name="T32" fmla="*/ 0 w 342"/>
                <a:gd name="T33" fmla="*/ 6 h 249"/>
                <a:gd name="T34" fmla="*/ 0 w 342"/>
                <a:gd name="T35" fmla="*/ 9 h 249"/>
                <a:gd name="T36" fmla="*/ 0 w 342"/>
                <a:gd name="T37" fmla="*/ 240 h 249"/>
                <a:gd name="T38" fmla="*/ 0 w 342"/>
                <a:gd name="T39" fmla="*/ 240 h 249"/>
                <a:gd name="T40" fmla="*/ 0 w 342"/>
                <a:gd name="T41" fmla="*/ 243 h 249"/>
                <a:gd name="T42" fmla="*/ 2 w 342"/>
                <a:gd name="T43" fmla="*/ 245 h 249"/>
                <a:gd name="T44" fmla="*/ 4 w 342"/>
                <a:gd name="T45" fmla="*/ 247 h 249"/>
                <a:gd name="T46" fmla="*/ 8 w 342"/>
                <a:gd name="T47" fmla="*/ 249 h 249"/>
                <a:gd name="T48" fmla="*/ 261 w 342"/>
                <a:gd name="T49" fmla="*/ 249 h 249"/>
                <a:gd name="T50" fmla="*/ 261 w 342"/>
                <a:gd name="T51" fmla="*/ 194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2" h="249">
                  <a:moveTo>
                    <a:pt x="261" y="194"/>
                  </a:moveTo>
                  <a:lnTo>
                    <a:pt x="22" y="194"/>
                  </a:lnTo>
                  <a:lnTo>
                    <a:pt x="22" y="21"/>
                  </a:lnTo>
                  <a:lnTo>
                    <a:pt x="321" y="21"/>
                  </a:lnTo>
                  <a:lnTo>
                    <a:pt x="321" y="52"/>
                  </a:lnTo>
                  <a:lnTo>
                    <a:pt x="342" y="52"/>
                  </a:lnTo>
                  <a:lnTo>
                    <a:pt x="342" y="9"/>
                  </a:lnTo>
                  <a:lnTo>
                    <a:pt x="342" y="9"/>
                  </a:lnTo>
                  <a:lnTo>
                    <a:pt x="340" y="6"/>
                  </a:lnTo>
                  <a:lnTo>
                    <a:pt x="338" y="4"/>
                  </a:lnTo>
                  <a:lnTo>
                    <a:pt x="336" y="2"/>
                  </a:lnTo>
                  <a:lnTo>
                    <a:pt x="33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0" y="240"/>
                  </a:lnTo>
                  <a:lnTo>
                    <a:pt x="0" y="240"/>
                  </a:lnTo>
                  <a:lnTo>
                    <a:pt x="0" y="243"/>
                  </a:lnTo>
                  <a:lnTo>
                    <a:pt x="2" y="245"/>
                  </a:lnTo>
                  <a:lnTo>
                    <a:pt x="4" y="247"/>
                  </a:lnTo>
                  <a:lnTo>
                    <a:pt x="8" y="249"/>
                  </a:lnTo>
                  <a:lnTo>
                    <a:pt x="261" y="249"/>
                  </a:lnTo>
                  <a:lnTo>
                    <a:pt x="261" y="194"/>
                  </a:ln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Freeform 27"/>
            <p:cNvSpPr>
              <a:spLocks noEditPoints="1"/>
            </p:cNvSpPr>
            <p:nvPr/>
          </p:nvSpPr>
          <p:spPr bwMode="auto">
            <a:xfrm>
              <a:off x="3462338" y="1917701"/>
              <a:ext cx="179388" cy="357188"/>
            </a:xfrm>
            <a:custGeom>
              <a:avLst/>
              <a:gdLst>
                <a:gd name="T0" fmla="*/ 17 w 113"/>
                <a:gd name="T1" fmla="*/ 0 h 225"/>
                <a:gd name="T2" fmla="*/ 9 w 113"/>
                <a:gd name="T3" fmla="*/ 2 h 225"/>
                <a:gd name="T4" fmla="*/ 0 w 113"/>
                <a:gd name="T5" fmla="*/ 10 h 225"/>
                <a:gd name="T6" fmla="*/ 0 w 113"/>
                <a:gd name="T7" fmla="*/ 207 h 225"/>
                <a:gd name="T8" fmla="*/ 0 w 113"/>
                <a:gd name="T9" fmla="*/ 213 h 225"/>
                <a:gd name="T10" fmla="*/ 9 w 113"/>
                <a:gd name="T11" fmla="*/ 223 h 225"/>
                <a:gd name="T12" fmla="*/ 96 w 113"/>
                <a:gd name="T13" fmla="*/ 225 h 225"/>
                <a:gd name="T14" fmla="*/ 102 w 113"/>
                <a:gd name="T15" fmla="*/ 223 h 225"/>
                <a:gd name="T16" fmla="*/ 111 w 113"/>
                <a:gd name="T17" fmla="*/ 213 h 225"/>
                <a:gd name="T18" fmla="*/ 113 w 113"/>
                <a:gd name="T19" fmla="*/ 17 h 225"/>
                <a:gd name="T20" fmla="*/ 111 w 113"/>
                <a:gd name="T21" fmla="*/ 10 h 225"/>
                <a:gd name="T22" fmla="*/ 102 w 113"/>
                <a:gd name="T23" fmla="*/ 2 h 225"/>
                <a:gd name="T24" fmla="*/ 96 w 113"/>
                <a:gd name="T25" fmla="*/ 0 h 225"/>
                <a:gd name="T26" fmla="*/ 71 w 113"/>
                <a:gd name="T27" fmla="*/ 14 h 225"/>
                <a:gd name="T28" fmla="*/ 73 w 113"/>
                <a:gd name="T29" fmla="*/ 16 h 225"/>
                <a:gd name="T30" fmla="*/ 71 w 113"/>
                <a:gd name="T31" fmla="*/ 17 h 225"/>
                <a:gd name="T32" fmla="*/ 42 w 113"/>
                <a:gd name="T33" fmla="*/ 17 h 225"/>
                <a:gd name="T34" fmla="*/ 40 w 113"/>
                <a:gd name="T35" fmla="*/ 16 h 225"/>
                <a:gd name="T36" fmla="*/ 42 w 113"/>
                <a:gd name="T37" fmla="*/ 14 h 225"/>
                <a:gd name="T38" fmla="*/ 55 w 113"/>
                <a:gd name="T39" fmla="*/ 211 h 225"/>
                <a:gd name="T40" fmla="*/ 50 w 113"/>
                <a:gd name="T41" fmla="*/ 207 h 225"/>
                <a:gd name="T42" fmla="*/ 46 w 113"/>
                <a:gd name="T43" fmla="*/ 202 h 225"/>
                <a:gd name="T44" fmla="*/ 46 w 113"/>
                <a:gd name="T45" fmla="*/ 198 h 225"/>
                <a:gd name="T46" fmla="*/ 52 w 113"/>
                <a:gd name="T47" fmla="*/ 192 h 225"/>
                <a:gd name="T48" fmla="*/ 55 w 113"/>
                <a:gd name="T49" fmla="*/ 190 h 225"/>
                <a:gd name="T50" fmla="*/ 63 w 113"/>
                <a:gd name="T51" fmla="*/ 194 h 225"/>
                <a:gd name="T52" fmla="*/ 67 w 113"/>
                <a:gd name="T53" fmla="*/ 202 h 225"/>
                <a:gd name="T54" fmla="*/ 65 w 113"/>
                <a:gd name="T55" fmla="*/ 205 h 225"/>
                <a:gd name="T56" fmla="*/ 59 w 113"/>
                <a:gd name="T57" fmla="*/ 209 h 225"/>
                <a:gd name="T58" fmla="*/ 55 w 113"/>
                <a:gd name="T59" fmla="*/ 211 h 225"/>
                <a:gd name="T60" fmla="*/ 8 w 113"/>
                <a:gd name="T61" fmla="*/ 180 h 225"/>
                <a:gd name="T62" fmla="*/ 105 w 113"/>
                <a:gd name="T63" fmla="*/ 35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3" h="225">
                  <a:moveTo>
                    <a:pt x="96" y="0"/>
                  </a:moveTo>
                  <a:lnTo>
                    <a:pt x="17" y="0"/>
                  </a:lnTo>
                  <a:lnTo>
                    <a:pt x="17" y="0"/>
                  </a:lnTo>
                  <a:lnTo>
                    <a:pt x="9" y="2"/>
                  </a:lnTo>
                  <a:lnTo>
                    <a:pt x="4" y="6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0" y="207"/>
                  </a:lnTo>
                  <a:lnTo>
                    <a:pt x="0" y="207"/>
                  </a:lnTo>
                  <a:lnTo>
                    <a:pt x="0" y="213"/>
                  </a:lnTo>
                  <a:lnTo>
                    <a:pt x="4" y="219"/>
                  </a:lnTo>
                  <a:lnTo>
                    <a:pt x="9" y="223"/>
                  </a:lnTo>
                  <a:lnTo>
                    <a:pt x="17" y="225"/>
                  </a:lnTo>
                  <a:lnTo>
                    <a:pt x="96" y="225"/>
                  </a:lnTo>
                  <a:lnTo>
                    <a:pt x="96" y="225"/>
                  </a:lnTo>
                  <a:lnTo>
                    <a:pt x="102" y="223"/>
                  </a:lnTo>
                  <a:lnTo>
                    <a:pt x="107" y="219"/>
                  </a:lnTo>
                  <a:lnTo>
                    <a:pt x="111" y="213"/>
                  </a:lnTo>
                  <a:lnTo>
                    <a:pt x="113" y="207"/>
                  </a:lnTo>
                  <a:lnTo>
                    <a:pt x="113" y="17"/>
                  </a:lnTo>
                  <a:lnTo>
                    <a:pt x="113" y="17"/>
                  </a:lnTo>
                  <a:lnTo>
                    <a:pt x="111" y="10"/>
                  </a:lnTo>
                  <a:lnTo>
                    <a:pt x="107" y="6"/>
                  </a:lnTo>
                  <a:lnTo>
                    <a:pt x="102" y="2"/>
                  </a:lnTo>
                  <a:lnTo>
                    <a:pt x="96" y="0"/>
                  </a:lnTo>
                  <a:lnTo>
                    <a:pt x="96" y="0"/>
                  </a:lnTo>
                  <a:close/>
                  <a:moveTo>
                    <a:pt x="42" y="14"/>
                  </a:moveTo>
                  <a:lnTo>
                    <a:pt x="71" y="14"/>
                  </a:lnTo>
                  <a:lnTo>
                    <a:pt x="71" y="14"/>
                  </a:lnTo>
                  <a:lnTo>
                    <a:pt x="73" y="16"/>
                  </a:lnTo>
                  <a:lnTo>
                    <a:pt x="73" y="16"/>
                  </a:lnTo>
                  <a:lnTo>
                    <a:pt x="71" y="17"/>
                  </a:lnTo>
                  <a:lnTo>
                    <a:pt x="42" y="17"/>
                  </a:lnTo>
                  <a:lnTo>
                    <a:pt x="42" y="17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2" y="14"/>
                  </a:lnTo>
                  <a:lnTo>
                    <a:pt x="42" y="14"/>
                  </a:lnTo>
                  <a:close/>
                  <a:moveTo>
                    <a:pt x="55" y="211"/>
                  </a:moveTo>
                  <a:lnTo>
                    <a:pt x="55" y="211"/>
                  </a:lnTo>
                  <a:lnTo>
                    <a:pt x="52" y="209"/>
                  </a:lnTo>
                  <a:lnTo>
                    <a:pt x="50" y="207"/>
                  </a:lnTo>
                  <a:lnTo>
                    <a:pt x="46" y="205"/>
                  </a:lnTo>
                  <a:lnTo>
                    <a:pt x="46" y="202"/>
                  </a:lnTo>
                  <a:lnTo>
                    <a:pt x="46" y="202"/>
                  </a:lnTo>
                  <a:lnTo>
                    <a:pt x="46" y="198"/>
                  </a:lnTo>
                  <a:lnTo>
                    <a:pt x="50" y="194"/>
                  </a:lnTo>
                  <a:lnTo>
                    <a:pt x="52" y="192"/>
                  </a:lnTo>
                  <a:lnTo>
                    <a:pt x="55" y="190"/>
                  </a:lnTo>
                  <a:lnTo>
                    <a:pt x="55" y="190"/>
                  </a:lnTo>
                  <a:lnTo>
                    <a:pt x="59" y="192"/>
                  </a:lnTo>
                  <a:lnTo>
                    <a:pt x="63" y="194"/>
                  </a:lnTo>
                  <a:lnTo>
                    <a:pt x="65" y="198"/>
                  </a:lnTo>
                  <a:lnTo>
                    <a:pt x="67" y="202"/>
                  </a:lnTo>
                  <a:lnTo>
                    <a:pt x="67" y="202"/>
                  </a:lnTo>
                  <a:lnTo>
                    <a:pt x="65" y="205"/>
                  </a:lnTo>
                  <a:lnTo>
                    <a:pt x="63" y="207"/>
                  </a:lnTo>
                  <a:lnTo>
                    <a:pt x="59" y="209"/>
                  </a:lnTo>
                  <a:lnTo>
                    <a:pt x="55" y="211"/>
                  </a:lnTo>
                  <a:lnTo>
                    <a:pt x="55" y="211"/>
                  </a:lnTo>
                  <a:close/>
                  <a:moveTo>
                    <a:pt x="105" y="180"/>
                  </a:moveTo>
                  <a:lnTo>
                    <a:pt x="8" y="180"/>
                  </a:lnTo>
                  <a:lnTo>
                    <a:pt x="8" y="35"/>
                  </a:lnTo>
                  <a:lnTo>
                    <a:pt x="105" y="35"/>
                  </a:lnTo>
                  <a:lnTo>
                    <a:pt x="105" y="180"/>
                  </a:lnTo>
                  <a:close/>
                </a:path>
              </a:pathLst>
            </a:custGeom>
            <a:solidFill>
              <a:srgbClr val="DA4B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1" name="Text Box 34"/>
          <p:cNvSpPr txBox="1">
            <a:spLocks noChangeAspect="1" noChangeArrowheads="1"/>
          </p:cNvSpPr>
          <p:nvPr/>
        </p:nvSpPr>
        <p:spPr bwMode="auto">
          <a:xfrm>
            <a:off x="5355907" y="1690165"/>
            <a:ext cx="121058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prstClr val="black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Denúncias de obras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irregulares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através do </a:t>
            </a:r>
            <a:r>
              <a:rPr kumimoji="0" lang="pt-BR" sz="9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Whatsapp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02" name="Text Box 35"/>
          <p:cNvSpPr txBox="1">
            <a:spLocks noChangeAspect="1" noChangeArrowheads="1"/>
          </p:cNvSpPr>
          <p:nvPr/>
        </p:nvSpPr>
        <p:spPr bwMode="auto">
          <a:xfrm>
            <a:off x="6389309" y="3213740"/>
            <a:ext cx="5501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408FCD"/>
                </a:solidFill>
                <a:effectLst/>
                <a:uLnTx/>
                <a:uFillTx/>
              </a:rPr>
              <a:t>Dez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408FCD"/>
                </a:solidFill>
                <a:effectLst/>
                <a:uLnTx/>
                <a:uFillTx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408FCD"/>
                </a:solidFill>
                <a:effectLst/>
                <a:uLnTx/>
                <a:uFillTx/>
              </a:rPr>
              <a:t>2015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408FCD"/>
              </a:solidFill>
              <a:effectLst/>
              <a:uLnTx/>
              <a:uFillTx/>
            </a:endParaRPr>
          </a:p>
        </p:txBody>
      </p:sp>
      <p:sp>
        <p:nvSpPr>
          <p:cNvPr id="108" name="Text Box 22"/>
          <p:cNvSpPr txBox="1">
            <a:spLocks noChangeAspect="1" noChangeArrowheads="1"/>
          </p:cNvSpPr>
          <p:nvPr/>
        </p:nvSpPr>
        <p:spPr bwMode="auto">
          <a:xfrm>
            <a:off x="4391145" y="2251833"/>
            <a:ext cx="10534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prstClr val="black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Novos aplicativos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 portal web</a:t>
            </a:r>
          </a:p>
        </p:txBody>
      </p:sp>
      <p:sp>
        <p:nvSpPr>
          <p:cNvPr id="114" name="Text Box 22"/>
          <p:cNvSpPr txBox="1">
            <a:spLocks noChangeAspect="1" noChangeArrowheads="1"/>
          </p:cNvSpPr>
          <p:nvPr/>
        </p:nvSpPr>
        <p:spPr bwMode="auto">
          <a:xfrm>
            <a:off x="6249831" y="2814528"/>
            <a:ext cx="7264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pt-BR"/>
            </a:defPPr>
            <a:lvl1pPr>
              <a:defRPr sz="900" b="1">
                <a:solidFill>
                  <a:prstClr val="black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Novos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aplicativos </a:t>
            </a:r>
          </a:p>
        </p:txBody>
      </p:sp>
      <p:sp>
        <p:nvSpPr>
          <p:cNvPr id="116" name="Text Box 34"/>
          <p:cNvSpPr txBox="1">
            <a:spLocks noChangeAspect="1" noChangeArrowheads="1"/>
          </p:cNvSpPr>
          <p:nvPr/>
        </p:nvSpPr>
        <p:spPr bwMode="auto">
          <a:xfrm>
            <a:off x="5926759" y="4293096"/>
            <a:ext cx="1460656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prstClr val="black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Inauguração atendimento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presencial Madureira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(piloto)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grpSp>
        <p:nvGrpSpPr>
          <p:cNvPr id="124" name="Group 123"/>
          <p:cNvGrpSpPr/>
          <p:nvPr/>
        </p:nvGrpSpPr>
        <p:grpSpPr>
          <a:xfrm>
            <a:off x="5119142" y="5151256"/>
            <a:ext cx="650994" cy="590952"/>
            <a:chOff x="5099051" y="5827713"/>
            <a:chExt cx="1176338" cy="984250"/>
          </a:xfrm>
          <a:solidFill>
            <a:schemeClr val="tx1"/>
          </a:solidFill>
        </p:grpSpPr>
        <p:sp>
          <p:nvSpPr>
            <p:cNvPr id="125" name="Freeform 5"/>
            <p:cNvSpPr>
              <a:spLocks/>
            </p:cNvSpPr>
            <p:nvPr/>
          </p:nvSpPr>
          <p:spPr bwMode="auto">
            <a:xfrm>
              <a:off x="5505451" y="6138863"/>
              <a:ext cx="363538" cy="673100"/>
            </a:xfrm>
            <a:custGeom>
              <a:avLst/>
              <a:gdLst>
                <a:gd name="T0" fmla="*/ 92 w 97"/>
                <a:gd name="T1" fmla="*/ 6 h 179"/>
                <a:gd name="T2" fmla="*/ 68 w 97"/>
                <a:gd name="T3" fmla="*/ 1 h 179"/>
                <a:gd name="T4" fmla="*/ 62 w 97"/>
                <a:gd name="T5" fmla="*/ 3 h 179"/>
                <a:gd name="T6" fmla="*/ 49 w 97"/>
                <a:gd name="T7" fmla="*/ 33 h 179"/>
                <a:gd name="T8" fmla="*/ 36 w 97"/>
                <a:gd name="T9" fmla="*/ 3 h 179"/>
                <a:gd name="T10" fmla="*/ 29 w 97"/>
                <a:gd name="T11" fmla="*/ 1 h 179"/>
                <a:gd name="T12" fmla="*/ 5 w 97"/>
                <a:gd name="T13" fmla="*/ 6 h 179"/>
                <a:gd name="T14" fmla="*/ 0 w 97"/>
                <a:gd name="T15" fmla="*/ 14 h 179"/>
                <a:gd name="T16" fmla="*/ 3 w 97"/>
                <a:gd name="T17" fmla="*/ 91 h 179"/>
                <a:gd name="T18" fmla="*/ 7 w 97"/>
                <a:gd name="T19" fmla="*/ 98 h 179"/>
                <a:gd name="T20" fmla="*/ 17 w 97"/>
                <a:gd name="T21" fmla="*/ 102 h 179"/>
                <a:gd name="T22" fmla="*/ 29 w 97"/>
                <a:gd name="T23" fmla="*/ 173 h 179"/>
                <a:gd name="T24" fmla="*/ 36 w 97"/>
                <a:gd name="T25" fmla="*/ 179 h 179"/>
                <a:gd name="T26" fmla="*/ 62 w 97"/>
                <a:gd name="T27" fmla="*/ 179 h 179"/>
                <a:gd name="T28" fmla="*/ 68 w 97"/>
                <a:gd name="T29" fmla="*/ 173 h 179"/>
                <a:gd name="T30" fmla="*/ 81 w 97"/>
                <a:gd name="T31" fmla="*/ 102 h 179"/>
                <a:gd name="T32" fmla="*/ 90 w 97"/>
                <a:gd name="T33" fmla="*/ 98 h 179"/>
                <a:gd name="T34" fmla="*/ 94 w 97"/>
                <a:gd name="T35" fmla="*/ 91 h 179"/>
                <a:gd name="T36" fmla="*/ 97 w 97"/>
                <a:gd name="T37" fmla="*/ 14 h 179"/>
                <a:gd name="T38" fmla="*/ 92 w 97"/>
                <a:gd name="T39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7" h="179">
                  <a:moveTo>
                    <a:pt x="92" y="6"/>
                  </a:moveTo>
                  <a:cubicBezTo>
                    <a:pt x="92" y="6"/>
                    <a:pt x="72" y="2"/>
                    <a:pt x="68" y="1"/>
                  </a:cubicBezTo>
                  <a:cubicBezTo>
                    <a:pt x="65" y="0"/>
                    <a:pt x="63" y="0"/>
                    <a:pt x="62" y="3"/>
                  </a:cubicBezTo>
                  <a:cubicBezTo>
                    <a:pt x="61" y="6"/>
                    <a:pt x="51" y="29"/>
                    <a:pt x="49" y="33"/>
                  </a:cubicBezTo>
                  <a:cubicBezTo>
                    <a:pt x="47" y="29"/>
                    <a:pt x="37" y="6"/>
                    <a:pt x="36" y="3"/>
                  </a:cubicBezTo>
                  <a:cubicBezTo>
                    <a:pt x="34" y="0"/>
                    <a:pt x="33" y="0"/>
                    <a:pt x="29" y="1"/>
                  </a:cubicBezTo>
                  <a:cubicBezTo>
                    <a:pt x="26" y="2"/>
                    <a:pt x="5" y="6"/>
                    <a:pt x="5" y="6"/>
                  </a:cubicBezTo>
                  <a:cubicBezTo>
                    <a:pt x="2" y="7"/>
                    <a:pt x="0" y="10"/>
                    <a:pt x="0" y="14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3" y="94"/>
                    <a:pt x="5" y="96"/>
                    <a:pt x="7" y="98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9" y="177"/>
                    <a:pt x="32" y="179"/>
                    <a:pt x="36" y="179"/>
                  </a:cubicBezTo>
                  <a:cubicBezTo>
                    <a:pt x="62" y="179"/>
                    <a:pt x="62" y="179"/>
                    <a:pt x="62" y="179"/>
                  </a:cubicBezTo>
                  <a:cubicBezTo>
                    <a:pt x="65" y="179"/>
                    <a:pt x="68" y="177"/>
                    <a:pt x="68" y="173"/>
                  </a:cubicBezTo>
                  <a:cubicBezTo>
                    <a:pt x="81" y="102"/>
                    <a:pt x="81" y="102"/>
                    <a:pt x="81" y="102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93" y="96"/>
                    <a:pt x="94" y="94"/>
                    <a:pt x="94" y="91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97" y="10"/>
                    <a:pt x="95" y="7"/>
                    <a:pt x="9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Freeform 6"/>
            <p:cNvSpPr>
              <a:spLocks/>
            </p:cNvSpPr>
            <p:nvPr/>
          </p:nvSpPr>
          <p:spPr bwMode="auto">
            <a:xfrm>
              <a:off x="5599113" y="5905501"/>
              <a:ext cx="179388" cy="214313"/>
            </a:xfrm>
            <a:custGeom>
              <a:avLst/>
              <a:gdLst>
                <a:gd name="T0" fmla="*/ 24 w 48"/>
                <a:gd name="T1" fmla="*/ 57 h 57"/>
                <a:gd name="T2" fmla="*/ 48 w 48"/>
                <a:gd name="T3" fmla="*/ 26 h 57"/>
                <a:gd name="T4" fmla="*/ 24 w 48"/>
                <a:gd name="T5" fmla="*/ 0 h 57"/>
                <a:gd name="T6" fmla="*/ 0 w 48"/>
                <a:gd name="T7" fmla="*/ 26 h 57"/>
                <a:gd name="T8" fmla="*/ 24 w 48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57">
                  <a:moveTo>
                    <a:pt x="24" y="57"/>
                  </a:moveTo>
                  <a:cubicBezTo>
                    <a:pt x="37" y="57"/>
                    <a:pt x="48" y="41"/>
                    <a:pt x="48" y="26"/>
                  </a:cubicBezTo>
                  <a:cubicBezTo>
                    <a:pt x="48" y="11"/>
                    <a:pt x="37" y="0"/>
                    <a:pt x="24" y="0"/>
                  </a:cubicBezTo>
                  <a:cubicBezTo>
                    <a:pt x="10" y="0"/>
                    <a:pt x="0" y="11"/>
                    <a:pt x="0" y="26"/>
                  </a:cubicBezTo>
                  <a:cubicBezTo>
                    <a:pt x="0" y="41"/>
                    <a:pt x="11" y="57"/>
                    <a:pt x="24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Freeform 7"/>
            <p:cNvSpPr>
              <a:spLocks/>
            </p:cNvSpPr>
            <p:nvPr/>
          </p:nvSpPr>
          <p:spPr bwMode="auto">
            <a:xfrm>
              <a:off x="5918201" y="6130926"/>
              <a:ext cx="357188" cy="654050"/>
            </a:xfrm>
            <a:custGeom>
              <a:avLst/>
              <a:gdLst>
                <a:gd name="T0" fmla="*/ 90 w 95"/>
                <a:gd name="T1" fmla="*/ 6 h 174"/>
                <a:gd name="T2" fmla="*/ 67 w 95"/>
                <a:gd name="T3" fmla="*/ 1 h 174"/>
                <a:gd name="T4" fmla="*/ 60 w 95"/>
                <a:gd name="T5" fmla="*/ 3 h 174"/>
                <a:gd name="T6" fmla="*/ 48 w 95"/>
                <a:gd name="T7" fmla="*/ 32 h 174"/>
                <a:gd name="T8" fmla="*/ 35 w 95"/>
                <a:gd name="T9" fmla="*/ 3 h 174"/>
                <a:gd name="T10" fmla="*/ 29 w 95"/>
                <a:gd name="T11" fmla="*/ 1 h 174"/>
                <a:gd name="T12" fmla="*/ 6 w 95"/>
                <a:gd name="T13" fmla="*/ 6 h 174"/>
                <a:gd name="T14" fmla="*/ 0 w 95"/>
                <a:gd name="T15" fmla="*/ 14 h 174"/>
                <a:gd name="T16" fmla="*/ 3 w 95"/>
                <a:gd name="T17" fmla="*/ 89 h 174"/>
                <a:gd name="T18" fmla="*/ 7 w 95"/>
                <a:gd name="T19" fmla="*/ 95 h 174"/>
                <a:gd name="T20" fmla="*/ 17 w 95"/>
                <a:gd name="T21" fmla="*/ 100 h 174"/>
                <a:gd name="T22" fmla="*/ 28 w 95"/>
                <a:gd name="T23" fmla="*/ 168 h 174"/>
                <a:gd name="T24" fmla="*/ 35 w 95"/>
                <a:gd name="T25" fmla="*/ 174 h 174"/>
                <a:gd name="T26" fmla="*/ 60 w 95"/>
                <a:gd name="T27" fmla="*/ 174 h 174"/>
                <a:gd name="T28" fmla="*/ 67 w 95"/>
                <a:gd name="T29" fmla="*/ 168 h 174"/>
                <a:gd name="T30" fmla="*/ 79 w 95"/>
                <a:gd name="T31" fmla="*/ 100 h 174"/>
                <a:gd name="T32" fmla="*/ 88 w 95"/>
                <a:gd name="T33" fmla="*/ 95 h 174"/>
                <a:gd name="T34" fmla="*/ 92 w 95"/>
                <a:gd name="T35" fmla="*/ 89 h 174"/>
                <a:gd name="T36" fmla="*/ 95 w 95"/>
                <a:gd name="T37" fmla="*/ 14 h 174"/>
                <a:gd name="T38" fmla="*/ 90 w 95"/>
                <a:gd name="T39" fmla="*/ 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5" h="174">
                  <a:moveTo>
                    <a:pt x="90" y="6"/>
                  </a:moveTo>
                  <a:cubicBezTo>
                    <a:pt x="90" y="6"/>
                    <a:pt x="70" y="2"/>
                    <a:pt x="67" y="1"/>
                  </a:cubicBezTo>
                  <a:cubicBezTo>
                    <a:pt x="63" y="0"/>
                    <a:pt x="62" y="0"/>
                    <a:pt x="60" y="3"/>
                  </a:cubicBezTo>
                  <a:cubicBezTo>
                    <a:pt x="59" y="6"/>
                    <a:pt x="50" y="28"/>
                    <a:pt x="48" y="32"/>
                  </a:cubicBezTo>
                  <a:cubicBezTo>
                    <a:pt x="46" y="28"/>
                    <a:pt x="36" y="6"/>
                    <a:pt x="35" y="3"/>
                  </a:cubicBezTo>
                  <a:cubicBezTo>
                    <a:pt x="34" y="0"/>
                    <a:pt x="32" y="0"/>
                    <a:pt x="29" y="1"/>
                  </a:cubicBezTo>
                  <a:cubicBezTo>
                    <a:pt x="25" y="2"/>
                    <a:pt x="6" y="6"/>
                    <a:pt x="6" y="6"/>
                  </a:cubicBezTo>
                  <a:cubicBezTo>
                    <a:pt x="3" y="7"/>
                    <a:pt x="0" y="10"/>
                    <a:pt x="0" y="14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4" y="91"/>
                    <a:pt x="5" y="94"/>
                    <a:pt x="7" y="95"/>
                  </a:cubicBezTo>
                  <a:cubicBezTo>
                    <a:pt x="17" y="100"/>
                    <a:pt x="17" y="100"/>
                    <a:pt x="17" y="100"/>
                  </a:cubicBezTo>
                  <a:cubicBezTo>
                    <a:pt x="28" y="168"/>
                    <a:pt x="28" y="168"/>
                    <a:pt x="28" y="168"/>
                  </a:cubicBezTo>
                  <a:cubicBezTo>
                    <a:pt x="29" y="172"/>
                    <a:pt x="32" y="174"/>
                    <a:pt x="35" y="174"/>
                  </a:cubicBezTo>
                  <a:cubicBezTo>
                    <a:pt x="60" y="174"/>
                    <a:pt x="60" y="174"/>
                    <a:pt x="60" y="174"/>
                  </a:cubicBezTo>
                  <a:cubicBezTo>
                    <a:pt x="64" y="174"/>
                    <a:pt x="67" y="172"/>
                    <a:pt x="67" y="168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88" y="95"/>
                    <a:pt x="88" y="95"/>
                    <a:pt x="88" y="95"/>
                  </a:cubicBezTo>
                  <a:cubicBezTo>
                    <a:pt x="90" y="94"/>
                    <a:pt x="92" y="91"/>
                    <a:pt x="92" y="89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5" y="10"/>
                    <a:pt x="93" y="7"/>
                    <a:pt x="9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Freeform 8"/>
            <p:cNvSpPr>
              <a:spLocks/>
            </p:cNvSpPr>
            <p:nvPr/>
          </p:nvSpPr>
          <p:spPr bwMode="auto">
            <a:xfrm>
              <a:off x="6008688" y="5902326"/>
              <a:ext cx="176213" cy="211138"/>
            </a:xfrm>
            <a:custGeom>
              <a:avLst/>
              <a:gdLst>
                <a:gd name="T0" fmla="*/ 24 w 47"/>
                <a:gd name="T1" fmla="*/ 56 h 56"/>
                <a:gd name="T2" fmla="*/ 47 w 47"/>
                <a:gd name="T3" fmla="*/ 26 h 56"/>
                <a:gd name="T4" fmla="*/ 24 w 47"/>
                <a:gd name="T5" fmla="*/ 0 h 56"/>
                <a:gd name="T6" fmla="*/ 0 w 47"/>
                <a:gd name="T7" fmla="*/ 26 h 56"/>
                <a:gd name="T8" fmla="*/ 24 w 47"/>
                <a:gd name="T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56">
                  <a:moveTo>
                    <a:pt x="24" y="56"/>
                  </a:moveTo>
                  <a:cubicBezTo>
                    <a:pt x="36" y="56"/>
                    <a:pt x="47" y="41"/>
                    <a:pt x="47" y="26"/>
                  </a:cubicBezTo>
                  <a:cubicBezTo>
                    <a:pt x="47" y="11"/>
                    <a:pt x="37" y="0"/>
                    <a:pt x="24" y="0"/>
                  </a:cubicBezTo>
                  <a:cubicBezTo>
                    <a:pt x="10" y="0"/>
                    <a:pt x="0" y="11"/>
                    <a:pt x="0" y="26"/>
                  </a:cubicBezTo>
                  <a:cubicBezTo>
                    <a:pt x="0" y="41"/>
                    <a:pt x="11" y="56"/>
                    <a:pt x="24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Freeform 9"/>
            <p:cNvSpPr>
              <a:spLocks/>
            </p:cNvSpPr>
            <p:nvPr/>
          </p:nvSpPr>
          <p:spPr bwMode="auto">
            <a:xfrm>
              <a:off x="5099051" y="6130926"/>
              <a:ext cx="357188" cy="654050"/>
            </a:xfrm>
            <a:custGeom>
              <a:avLst/>
              <a:gdLst>
                <a:gd name="T0" fmla="*/ 90 w 95"/>
                <a:gd name="T1" fmla="*/ 6 h 174"/>
                <a:gd name="T2" fmla="*/ 67 w 95"/>
                <a:gd name="T3" fmla="*/ 1 h 174"/>
                <a:gd name="T4" fmla="*/ 60 w 95"/>
                <a:gd name="T5" fmla="*/ 3 h 174"/>
                <a:gd name="T6" fmla="*/ 48 w 95"/>
                <a:gd name="T7" fmla="*/ 32 h 174"/>
                <a:gd name="T8" fmla="*/ 35 w 95"/>
                <a:gd name="T9" fmla="*/ 3 h 174"/>
                <a:gd name="T10" fmla="*/ 29 w 95"/>
                <a:gd name="T11" fmla="*/ 1 h 174"/>
                <a:gd name="T12" fmla="*/ 6 w 95"/>
                <a:gd name="T13" fmla="*/ 6 h 174"/>
                <a:gd name="T14" fmla="*/ 0 w 95"/>
                <a:gd name="T15" fmla="*/ 14 h 174"/>
                <a:gd name="T16" fmla="*/ 3 w 95"/>
                <a:gd name="T17" fmla="*/ 89 h 174"/>
                <a:gd name="T18" fmla="*/ 7 w 95"/>
                <a:gd name="T19" fmla="*/ 95 h 174"/>
                <a:gd name="T20" fmla="*/ 17 w 95"/>
                <a:gd name="T21" fmla="*/ 100 h 174"/>
                <a:gd name="T22" fmla="*/ 28 w 95"/>
                <a:gd name="T23" fmla="*/ 168 h 174"/>
                <a:gd name="T24" fmla="*/ 35 w 95"/>
                <a:gd name="T25" fmla="*/ 174 h 174"/>
                <a:gd name="T26" fmla="*/ 60 w 95"/>
                <a:gd name="T27" fmla="*/ 174 h 174"/>
                <a:gd name="T28" fmla="*/ 67 w 95"/>
                <a:gd name="T29" fmla="*/ 168 h 174"/>
                <a:gd name="T30" fmla="*/ 79 w 95"/>
                <a:gd name="T31" fmla="*/ 100 h 174"/>
                <a:gd name="T32" fmla="*/ 88 w 95"/>
                <a:gd name="T33" fmla="*/ 95 h 174"/>
                <a:gd name="T34" fmla="*/ 92 w 95"/>
                <a:gd name="T35" fmla="*/ 89 h 174"/>
                <a:gd name="T36" fmla="*/ 95 w 95"/>
                <a:gd name="T37" fmla="*/ 14 h 174"/>
                <a:gd name="T38" fmla="*/ 90 w 95"/>
                <a:gd name="T39" fmla="*/ 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5" h="174">
                  <a:moveTo>
                    <a:pt x="90" y="6"/>
                  </a:moveTo>
                  <a:cubicBezTo>
                    <a:pt x="90" y="6"/>
                    <a:pt x="70" y="2"/>
                    <a:pt x="67" y="1"/>
                  </a:cubicBezTo>
                  <a:cubicBezTo>
                    <a:pt x="63" y="0"/>
                    <a:pt x="61" y="0"/>
                    <a:pt x="60" y="3"/>
                  </a:cubicBezTo>
                  <a:cubicBezTo>
                    <a:pt x="59" y="6"/>
                    <a:pt x="50" y="28"/>
                    <a:pt x="48" y="32"/>
                  </a:cubicBezTo>
                  <a:cubicBezTo>
                    <a:pt x="46" y="28"/>
                    <a:pt x="36" y="6"/>
                    <a:pt x="35" y="3"/>
                  </a:cubicBezTo>
                  <a:cubicBezTo>
                    <a:pt x="34" y="0"/>
                    <a:pt x="32" y="0"/>
                    <a:pt x="29" y="1"/>
                  </a:cubicBezTo>
                  <a:cubicBezTo>
                    <a:pt x="25" y="2"/>
                    <a:pt x="6" y="6"/>
                    <a:pt x="6" y="6"/>
                  </a:cubicBezTo>
                  <a:cubicBezTo>
                    <a:pt x="2" y="7"/>
                    <a:pt x="0" y="10"/>
                    <a:pt x="0" y="14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4" y="91"/>
                    <a:pt x="5" y="94"/>
                    <a:pt x="7" y="95"/>
                  </a:cubicBezTo>
                  <a:cubicBezTo>
                    <a:pt x="17" y="100"/>
                    <a:pt x="17" y="100"/>
                    <a:pt x="17" y="100"/>
                  </a:cubicBezTo>
                  <a:cubicBezTo>
                    <a:pt x="28" y="168"/>
                    <a:pt x="28" y="168"/>
                    <a:pt x="28" y="168"/>
                  </a:cubicBezTo>
                  <a:cubicBezTo>
                    <a:pt x="29" y="172"/>
                    <a:pt x="32" y="174"/>
                    <a:pt x="35" y="174"/>
                  </a:cubicBezTo>
                  <a:cubicBezTo>
                    <a:pt x="60" y="174"/>
                    <a:pt x="60" y="174"/>
                    <a:pt x="60" y="174"/>
                  </a:cubicBezTo>
                  <a:cubicBezTo>
                    <a:pt x="64" y="174"/>
                    <a:pt x="66" y="172"/>
                    <a:pt x="67" y="168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88" y="95"/>
                    <a:pt x="88" y="95"/>
                    <a:pt x="88" y="95"/>
                  </a:cubicBezTo>
                  <a:cubicBezTo>
                    <a:pt x="90" y="94"/>
                    <a:pt x="92" y="91"/>
                    <a:pt x="92" y="89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5" y="10"/>
                    <a:pt x="93" y="7"/>
                    <a:pt x="9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Freeform 10"/>
            <p:cNvSpPr>
              <a:spLocks/>
            </p:cNvSpPr>
            <p:nvPr/>
          </p:nvSpPr>
          <p:spPr bwMode="auto">
            <a:xfrm>
              <a:off x="5189538" y="5902326"/>
              <a:ext cx="176213" cy="211138"/>
            </a:xfrm>
            <a:custGeom>
              <a:avLst/>
              <a:gdLst>
                <a:gd name="T0" fmla="*/ 24 w 47"/>
                <a:gd name="T1" fmla="*/ 56 h 56"/>
                <a:gd name="T2" fmla="*/ 47 w 47"/>
                <a:gd name="T3" fmla="*/ 26 h 56"/>
                <a:gd name="T4" fmla="*/ 24 w 47"/>
                <a:gd name="T5" fmla="*/ 0 h 56"/>
                <a:gd name="T6" fmla="*/ 0 w 47"/>
                <a:gd name="T7" fmla="*/ 26 h 56"/>
                <a:gd name="T8" fmla="*/ 24 w 47"/>
                <a:gd name="T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56">
                  <a:moveTo>
                    <a:pt x="24" y="56"/>
                  </a:moveTo>
                  <a:cubicBezTo>
                    <a:pt x="36" y="56"/>
                    <a:pt x="47" y="41"/>
                    <a:pt x="47" y="26"/>
                  </a:cubicBezTo>
                  <a:cubicBezTo>
                    <a:pt x="47" y="11"/>
                    <a:pt x="37" y="0"/>
                    <a:pt x="24" y="0"/>
                  </a:cubicBezTo>
                  <a:cubicBezTo>
                    <a:pt x="10" y="0"/>
                    <a:pt x="0" y="11"/>
                    <a:pt x="0" y="26"/>
                  </a:cubicBezTo>
                  <a:cubicBezTo>
                    <a:pt x="0" y="41"/>
                    <a:pt x="11" y="56"/>
                    <a:pt x="24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Freeform 11"/>
            <p:cNvSpPr>
              <a:spLocks/>
            </p:cNvSpPr>
            <p:nvPr/>
          </p:nvSpPr>
          <p:spPr bwMode="auto">
            <a:xfrm>
              <a:off x="5813426" y="5827713"/>
              <a:ext cx="157163" cy="187325"/>
            </a:xfrm>
            <a:custGeom>
              <a:avLst/>
              <a:gdLst>
                <a:gd name="T0" fmla="*/ 42 w 42"/>
                <a:gd name="T1" fmla="*/ 23 h 50"/>
                <a:gd name="T2" fmla="*/ 21 w 42"/>
                <a:gd name="T3" fmla="*/ 0 h 50"/>
                <a:gd name="T4" fmla="*/ 0 w 42"/>
                <a:gd name="T5" fmla="*/ 23 h 50"/>
                <a:gd name="T6" fmla="*/ 21 w 42"/>
                <a:gd name="T7" fmla="*/ 50 h 50"/>
                <a:gd name="T8" fmla="*/ 42 w 42"/>
                <a:gd name="T9" fmla="*/ 2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0">
                  <a:moveTo>
                    <a:pt x="42" y="23"/>
                  </a:moveTo>
                  <a:cubicBezTo>
                    <a:pt x="42" y="10"/>
                    <a:pt x="33" y="0"/>
                    <a:pt x="21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37"/>
                    <a:pt x="9" y="50"/>
                    <a:pt x="21" y="50"/>
                  </a:cubicBezTo>
                  <a:cubicBezTo>
                    <a:pt x="32" y="50"/>
                    <a:pt x="42" y="37"/>
                    <a:pt x="42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Freeform 12"/>
            <p:cNvSpPr>
              <a:spLocks/>
            </p:cNvSpPr>
            <p:nvPr/>
          </p:nvSpPr>
          <p:spPr bwMode="auto">
            <a:xfrm>
              <a:off x="5407026" y="5827713"/>
              <a:ext cx="158750" cy="187325"/>
            </a:xfrm>
            <a:custGeom>
              <a:avLst/>
              <a:gdLst>
                <a:gd name="T0" fmla="*/ 42 w 42"/>
                <a:gd name="T1" fmla="*/ 23 h 50"/>
                <a:gd name="T2" fmla="*/ 21 w 42"/>
                <a:gd name="T3" fmla="*/ 0 h 50"/>
                <a:gd name="T4" fmla="*/ 0 w 42"/>
                <a:gd name="T5" fmla="*/ 23 h 50"/>
                <a:gd name="T6" fmla="*/ 21 w 42"/>
                <a:gd name="T7" fmla="*/ 50 h 50"/>
                <a:gd name="T8" fmla="*/ 42 w 42"/>
                <a:gd name="T9" fmla="*/ 2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0">
                  <a:moveTo>
                    <a:pt x="42" y="23"/>
                  </a:moveTo>
                  <a:cubicBezTo>
                    <a:pt x="42" y="10"/>
                    <a:pt x="33" y="0"/>
                    <a:pt x="21" y="0"/>
                  </a:cubicBezTo>
                  <a:cubicBezTo>
                    <a:pt x="9" y="0"/>
                    <a:pt x="0" y="10"/>
                    <a:pt x="0" y="23"/>
                  </a:cubicBezTo>
                  <a:cubicBezTo>
                    <a:pt x="0" y="37"/>
                    <a:pt x="9" y="50"/>
                    <a:pt x="21" y="50"/>
                  </a:cubicBezTo>
                  <a:cubicBezTo>
                    <a:pt x="32" y="50"/>
                    <a:pt x="42" y="37"/>
                    <a:pt x="42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38" name="Text Box 34"/>
          <p:cNvSpPr txBox="1">
            <a:spLocks noChangeAspect="1" noChangeArrowheads="1"/>
          </p:cNvSpPr>
          <p:nvPr/>
        </p:nvSpPr>
        <p:spPr bwMode="auto">
          <a:xfrm>
            <a:off x="6382253" y="2267580"/>
            <a:ext cx="14847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prstClr val="black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1746 Móvel (atendimento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presencial itinerante)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39" name="Text Box 35"/>
          <p:cNvSpPr txBox="1">
            <a:spLocks noChangeAspect="1" noChangeArrowheads="1"/>
          </p:cNvSpPr>
          <p:nvPr/>
        </p:nvSpPr>
        <p:spPr bwMode="auto">
          <a:xfrm>
            <a:off x="7550241" y="3213740"/>
            <a:ext cx="5501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 sz="1400" b="1">
                <a:solidFill>
                  <a:prstClr val="black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Jul.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2016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0" name="Text Box 22"/>
          <p:cNvSpPr txBox="1">
            <a:spLocks noChangeAspect="1" noChangeArrowheads="1"/>
          </p:cNvSpPr>
          <p:nvPr/>
        </p:nvSpPr>
        <p:spPr bwMode="auto">
          <a:xfrm>
            <a:off x="7161473" y="4709414"/>
            <a:ext cx="14109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pt-BR"/>
            </a:defPPr>
            <a:lvl1pPr>
              <a:defRPr sz="900" b="1">
                <a:solidFill>
                  <a:prstClr val="black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App</a:t>
            </a: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1746 layout olímpico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versões PT, EN e ES</a:t>
            </a:r>
          </a:p>
        </p:txBody>
      </p:sp>
      <p:sp>
        <p:nvSpPr>
          <p:cNvPr id="141" name="Text Box 35"/>
          <p:cNvSpPr txBox="1">
            <a:spLocks noChangeAspect="1" noChangeArrowheads="1"/>
          </p:cNvSpPr>
          <p:nvPr/>
        </p:nvSpPr>
        <p:spPr bwMode="auto">
          <a:xfrm>
            <a:off x="8081393" y="3213740"/>
            <a:ext cx="5501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 sz="1400" b="1">
                <a:solidFill>
                  <a:prstClr val="black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Dez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2016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8" name="Text Box 34"/>
          <p:cNvSpPr txBox="1">
            <a:spLocks noChangeAspect="1" noChangeArrowheads="1"/>
          </p:cNvSpPr>
          <p:nvPr/>
        </p:nvSpPr>
        <p:spPr bwMode="auto">
          <a:xfrm>
            <a:off x="7661402" y="1903631"/>
            <a:ext cx="13676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prstClr val="black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Atendimento presencial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nas </a:t>
            </a:r>
            <a:r>
              <a:rPr kumimoji="0" lang="pt-BR" sz="9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RA’s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49" name="Freeform 9"/>
          <p:cNvSpPr>
            <a:spLocks noEditPoints="1"/>
          </p:cNvSpPr>
          <p:nvPr/>
        </p:nvSpPr>
        <p:spPr bwMode="auto">
          <a:xfrm>
            <a:off x="8066300" y="1324061"/>
            <a:ext cx="502506" cy="554485"/>
          </a:xfrm>
          <a:custGeom>
            <a:avLst/>
            <a:gdLst>
              <a:gd name="T0" fmla="*/ 572 w 1789"/>
              <a:gd name="T1" fmla="*/ 0 h 2001"/>
              <a:gd name="T2" fmla="*/ 572 w 1789"/>
              <a:gd name="T3" fmla="*/ 361 h 2001"/>
              <a:gd name="T4" fmla="*/ 1331 w 1789"/>
              <a:gd name="T5" fmla="*/ 1868 h 2001"/>
              <a:gd name="T6" fmla="*/ 1013 w 1789"/>
              <a:gd name="T7" fmla="*/ 1989 h 2001"/>
              <a:gd name="T8" fmla="*/ 1774 w 1789"/>
              <a:gd name="T9" fmla="*/ 1868 h 2001"/>
              <a:gd name="T10" fmla="*/ 1588 w 1789"/>
              <a:gd name="T11" fmla="*/ 1168 h 2001"/>
              <a:gd name="T12" fmla="*/ 1774 w 1789"/>
              <a:gd name="T13" fmla="*/ 1070 h 2001"/>
              <a:gd name="T14" fmla="*/ 814 w 1789"/>
              <a:gd name="T15" fmla="*/ 949 h 2001"/>
              <a:gd name="T16" fmla="*/ 719 w 1789"/>
              <a:gd name="T17" fmla="*/ 1070 h 2001"/>
              <a:gd name="T18" fmla="*/ 1331 w 1789"/>
              <a:gd name="T19" fmla="*/ 1070 h 2001"/>
              <a:gd name="T20" fmla="*/ 1331 w 1789"/>
              <a:gd name="T21" fmla="*/ 1868 h 2001"/>
              <a:gd name="T22" fmla="*/ 0 w 1789"/>
              <a:gd name="T23" fmla="*/ 1453 h 2001"/>
              <a:gd name="T24" fmla="*/ 228 w 1789"/>
              <a:gd name="T25" fmla="*/ 1512 h 2001"/>
              <a:gd name="T26" fmla="*/ 257 w 1789"/>
              <a:gd name="T27" fmla="*/ 1676 h 2001"/>
              <a:gd name="T28" fmla="*/ 37 w 1789"/>
              <a:gd name="T29" fmla="*/ 1849 h 2001"/>
              <a:gd name="T30" fmla="*/ 59 w 1789"/>
              <a:gd name="T31" fmla="*/ 1897 h 2001"/>
              <a:gd name="T32" fmla="*/ 32 w 1789"/>
              <a:gd name="T33" fmla="*/ 1950 h 2001"/>
              <a:gd name="T34" fmla="*/ 116 w 1789"/>
              <a:gd name="T35" fmla="*/ 1950 h 2001"/>
              <a:gd name="T36" fmla="*/ 88 w 1789"/>
              <a:gd name="T37" fmla="*/ 1894 h 2001"/>
              <a:gd name="T38" fmla="*/ 257 w 1789"/>
              <a:gd name="T39" fmla="*/ 1890 h 2001"/>
              <a:gd name="T40" fmla="*/ 263 w 1789"/>
              <a:gd name="T41" fmla="*/ 1960 h 2001"/>
              <a:gd name="T42" fmla="*/ 280 w 1789"/>
              <a:gd name="T43" fmla="*/ 2001 h 2001"/>
              <a:gd name="T44" fmla="*/ 316 w 1789"/>
              <a:gd name="T45" fmla="*/ 1960 h 2001"/>
              <a:gd name="T46" fmla="*/ 332 w 1789"/>
              <a:gd name="T47" fmla="*/ 1890 h 2001"/>
              <a:gd name="T48" fmla="*/ 338 w 1789"/>
              <a:gd name="T49" fmla="*/ 1875 h 2001"/>
              <a:gd name="T50" fmla="*/ 504 w 1789"/>
              <a:gd name="T51" fmla="*/ 1910 h 2001"/>
              <a:gd name="T52" fmla="*/ 519 w 1789"/>
              <a:gd name="T53" fmla="*/ 1992 h 2001"/>
              <a:gd name="T54" fmla="*/ 534 w 1789"/>
              <a:gd name="T55" fmla="*/ 1910 h 2001"/>
              <a:gd name="T56" fmla="*/ 555 w 1789"/>
              <a:gd name="T57" fmla="*/ 1900 h 2001"/>
              <a:gd name="T58" fmla="*/ 338 w 1789"/>
              <a:gd name="T59" fmla="*/ 1790 h 2001"/>
              <a:gd name="T60" fmla="*/ 367 w 1789"/>
              <a:gd name="T61" fmla="*/ 1676 h 2001"/>
              <a:gd name="T62" fmla="*/ 572 w 1789"/>
              <a:gd name="T63" fmla="*/ 1512 h 2001"/>
              <a:gd name="T64" fmla="*/ 631 w 1789"/>
              <a:gd name="T65" fmla="*/ 1442 h 2001"/>
              <a:gd name="T66" fmla="*/ 747 w 1789"/>
              <a:gd name="T67" fmla="*/ 1394 h 2001"/>
              <a:gd name="T68" fmla="*/ 752 w 1789"/>
              <a:gd name="T69" fmla="*/ 1963 h 2001"/>
              <a:gd name="T70" fmla="*/ 1002 w 1789"/>
              <a:gd name="T71" fmla="*/ 1300 h 2001"/>
              <a:gd name="T72" fmla="*/ 1003 w 1789"/>
              <a:gd name="T73" fmla="*/ 1294 h 2001"/>
              <a:gd name="T74" fmla="*/ 1003 w 1789"/>
              <a:gd name="T75" fmla="*/ 1292 h 2001"/>
              <a:gd name="T76" fmla="*/ 884 w 1789"/>
              <a:gd name="T77" fmla="*/ 1153 h 2001"/>
              <a:gd name="T78" fmla="*/ 582 w 1789"/>
              <a:gd name="T79" fmla="*/ 949 h 2001"/>
              <a:gd name="T80" fmla="*/ 1007 w 1789"/>
              <a:gd name="T81" fmla="*/ 949 h 2001"/>
              <a:gd name="T82" fmla="*/ 1512 w 1789"/>
              <a:gd name="T83" fmla="*/ 934 h 2001"/>
              <a:gd name="T84" fmla="*/ 1530 w 1789"/>
              <a:gd name="T85" fmla="*/ 869 h 2001"/>
              <a:gd name="T86" fmla="*/ 1789 w 1789"/>
              <a:gd name="T87" fmla="*/ 341 h 2001"/>
              <a:gd name="T88" fmla="*/ 1518 w 1789"/>
              <a:gd name="T89" fmla="*/ 844 h 2001"/>
              <a:gd name="T90" fmla="*/ 1493 w 1789"/>
              <a:gd name="T91" fmla="*/ 860 h 2001"/>
              <a:gd name="T92" fmla="*/ 1103 w 1789"/>
              <a:gd name="T93" fmla="*/ 852 h 2001"/>
              <a:gd name="T94" fmla="*/ 622 w 1789"/>
              <a:gd name="T95" fmla="*/ 756 h 2001"/>
              <a:gd name="T96" fmla="*/ 509 w 1789"/>
              <a:gd name="T97" fmla="*/ 436 h 2001"/>
              <a:gd name="T98" fmla="*/ 240 w 1789"/>
              <a:gd name="T99" fmla="*/ 560 h 2001"/>
              <a:gd name="T100" fmla="*/ 169 w 1789"/>
              <a:gd name="T101" fmla="*/ 898 h 2001"/>
              <a:gd name="T102" fmla="*/ 169 w 1789"/>
              <a:gd name="T103" fmla="*/ 711 h 2001"/>
              <a:gd name="T104" fmla="*/ 65 w 1789"/>
              <a:gd name="T105" fmla="*/ 652 h 2001"/>
              <a:gd name="T106" fmla="*/ 7 w 1789"/>
              <a:gd name="T107" fmla="*/ 831 h 2001"/>
              <a:gd name="T108" fmla="*/ 59 w 1789"/>
              <a:gd name="T109" fmla="*/ 1188 h 2001"/>
              <a:gd name="T110" fmla="*/ 59 w 1789"/>
              <a:gd name="T111" fmla="*/ 1383 h 2001"/>
              <a:gd name="T112" fmla="*/ 117 w 1789"/>
              <a:gd name="T113" fmla="*/ 1332 h 2001"/>
              <a:gd name="T114" fmla="*/ 117 w 1789"/>
              <a:gd name="T115" fmla="*/ 1383 h 2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89" h="2001">
                <a:moveTo>
                  <a:pt x="753" y="180"/>
                </a:moveTo>
                <a:cubicBezTo>
                  <a:pt x="753" y="81"/>
                  <a:pt x="672" y="0"/>
                  <a:pt x="572" y="0"/>
                </a:cubicBezTo>
                <a:cubicBezTo>
                  <a:pt x="472" y="0"/>
                  <a:pt x="391" y="81"/>
                  <a:pt x="391" y="180"/>
                </a:cubicBezTo>
                <a:cubicBezTo>
                  <a:pt x="391" y="280"/>
                  <a:pt x="472" y="361"/>
                  <a:pt x="572" y="361"/>
                </a:cubicBezTo>
                <a:cubicBezTo>
                  <a:pt x="672" y="361"/>
                  <a:pt x="753" y="280"/>
                  <a:pt x="753" y="180"/>
                </a:cubicBezTo>
                <a:close/>
                <a:moveTo>
                  <a:pt x="1331" y="1868"/>
                </a:moveTo>
                <a:cubicBezTo>
                  <a:pt x="1013" y="1868"/>
                  <a:pt x="1013" y="1868"/>
                  <a:pt x="1013" y="1868"/>
                </a:cubicBezTo>
                <a:cubicBezTo>
                  <a:pt x="1013" y="1989"/>
                  <a:pt x="1013" y="1989"/>
                  <a:pt x="1013" y="1989"/>
                </a:cubicBezTo>
                <a:cubicBezTo>
                  <a:pt x="1774" y="1989"/>
                  <a:pt x="1774" y="1989"/>
                  <a:pt x="1774" y="1989"/>
                </a:cubicBezTo>
                <a:cubicBezTo>
                  <a:pt x="1774" y="1868"/>
                  <a:pt x="1774" y="1868"/>
                  <a:pt x="1774" y="1868"/>
                </a:cubicBezTo>
                <a:cubicBezTo>
                  <a:pt x="1588" y="1868"/>
                  <a:pt x="1588" y="1868"/>
                  <a:pt x="1588" y="1868"/>
                </a:cubicBezTo>
                <a:cubicBezTo>
                  <a:pt x="1588" y="1168"/>
                  <a:pt x="1588" y="1168"/>
                  <a:pt x="1588" y="1168"/>
                </a:cubicBezTo>
                <a:cubicBezTo>
                  <a:pt x="1588" y="1070"/>
                  <a:pt x="1588" y="1070"/>
                  <a:pt x="1588" y="1070"/>
                </a:cubicBezTo>
                <a:cubicBezTo>
                  <a:pt x="1774" y="1070"/>
                  <a:pt x="1774" y="1070"/>
                  <a:pt x="1774" y="1070"/>
                </a:cubicBezTo>
                <a:cubicBezTo>
                  <a:pt x="1774" y="949"/>
                  <a:pt x="1774" y="949"/>
                  <a:pt x="1774" y="949"/>
                </a:cubicBezTo>
                <a:cubicBezTo>
                  <a:pt x="814" y="949"/>
                  <a:pt x="814" y="949"/>
                  <a:pt x="814" y="949"/>
                </a:cubicBezTo>
                <a:cubicBezTo>
                  <a:pt x="719" y="949"/>
                  <a:pt x="719" y="949"/>
                  <a:pt x="719" y="949"/>
                </a:cubicBezTo>
                <a:cubicBezTo>
                  <a:pt x="719" y="1070"/>
                  <a:pt x="719" y="1070"/>
                  <a:pt x="719" y="1070"/>
                </a:cubicBezTo>
                <a:cubicBezTo>
                  <a:pt x="1080" y="1070"/>
                  <a:pt x="1080" y="1070"/>
                  <a:pt x="1080" y="1070"/>
                </a:cubicBezTo>
                <a:cubicBezTo>
                  <a:pt x="1331" y="1070"/>
                  <a:pt x="1331" y="1070"/>
                  <a:pt x="1331" y="1070"/>
                </a:cubicBezTo>
                <a:cubicBezTo>
                  <a:pt x="1331" y="1143"/>
                  <a:pt x="1331" y="1143"/>
                  <a:pt x="1331" y="1143"/>
                </a:cubicBezTo>
                <a:lnTo>
                  <a:pt x="1331" y="1868"/>
                </a:lnTo>
                <a:close/>
                <a:moveTo>
                  <a:pt x="0" y="1442"/>
                </a:moveTo>
                <a:cubicBezTo>
                  <a:pt x="0" y="1453"/>
                  <a:pt x="0" y="1453"/>
                  <a:pt x="0" y="1453"/>
                </a:cubicBezTo>
                <a:cubicBezTo>
                  <a:pt x="0" y="1486"/>
                  <a:pt x="26" y="1512"/>
                  <a:pt x="59" y="1512"/>
                </a:cubicBezTo>
                <a:cubicBezTo>
                  <a:pt x="228" y="1512"/>
                  <a:pt x="228" y="1512"/>
                  <a:pt x="228" y="1512"/>
                </a:cubicBezTo>
                <a:cubicBezTo>
                  <a:pt x="228" y="1676"/>
                  <a:pt x="228" y="1676"/>
                  <a:pt x="228" y="1676"/>
                </a:cubicBezTo>
                <a:cubicBezTo>
                  <a:pt x="257" y="1676"/>
                  <a:pt x="257" y="1676"/>
                  <a:pt x="257" y="1676"/>
                </a:cubicBezTo>
                <a:cubicBezTo>
                  <a:pt x="257" y="1789"/>
                  <a:pt x="257" y="1789"/>
                  <a:pt x="257" y="1789"/>
                </a:cubicBezTo>
                <a:cubicBezTo>
                  <a:pt x="37" y="1849"/>
                  <a:pt x="37" y="1849"/>
                  <a:pt x="37" y="1849"/>
                </a:cubicBezTo>
                <a:cubicBezTo>
                  <a:pt x="37" y="1900"/>
                  <a:pt x="37" y="1900"/>
                  <a:pt x="37" y="1900"/>
                </a:cubicBezTo>
                <a:cubicBezTo>
                  <a:pt x="59" y="1897"/>
                  <a:pt x="59" y="1897"/>
                  <a:pt x="59" y="1897"/>
                </a:cubicBezTo>
                <a:cubicBezTo>
                  <a:pt x="59" y="1910"/>
                  <a:pt x="59" y="1910"/>
                  <a:pt x="59" y="1910"/>
                </a:cubicBezTo>
                <a:cubicBezTo>
                  <a:pt x="43" y="1916"/>
                  <a:pt x="32" y="1932"/>
                  <a:pt x="32" y="1950"/>
                </a:cubicBezTo>
                <a:cubicBezTo>
                  <a:pt x="32" y="1973"/>
                  <a:pt x="51" y="1992"/>
                  <a:pt x="74" y="1992"/>
                </a:cubicBezTo>
                <a:cubicBezTo>
                  <a:pt x="97" y="1992"/>
                  <a:pt x="116" y="1973"/>
                  <a:pt x="116" y="1950"/>
                </a:cubicBezTo>
                <a:cubicBezTo>
                  <a:pt x="116" y="1931"/>
                  <a:pt x="105" y="1916"/>
                  <a:pt x="88" y="1910"/>
                </a:cubicBezTo>
                <a:cubicBezTo>
                  <a:pt x="88" y="1894"/>
                  <a:pt x="88" y="1894"/>
                  <a:pt x="88" y="1894"/>
                </a:cubicBezTo>
                <a:cubicBezTo>
                  <a:pt x="257" y="1875"/>
                  <a:pt x="257" y="1875"/>
                  <a:pt x="257" y="1875"/>
                </a:cubicBezTo>
                <a:cubicBezTo>
                  <a:pt x="257" y="1890"/>
                  <a:pt x="257" y="1890"/>
                  <a:pt x="257" y="1890"/>
                </a:cubicBezTo>
                <a:cubicBezTo>
                  <a:pt x="263" y="1890"/>
                  <a:pt x="263" y="1890"/>
                  <a:pt x="263" y="1890"/>
                </a:cubicBezTo>
                <a:cubicBezTo>
                  <a:pt x="263" y="1960"/>
                  <a:pt x="263" y="1960"/>
                  <a:pt x="263" y="1960"/>
                </a:cubicBezTo>
                <a:cubicBezTo>
                  <a:pt x="280" y="1960"/>
                  <a:pt x="280" y="1960"/>
                  <a:pt x="280" y="1960"/>
                </a:cubicBezTo>
                <a:cubicBezTo>
                  <a:pt x="280" y="2001"/>
                  <a:pt x="280" y="2001"/>
                  <a:pt x="280" y="2001"/>
                </a:cubicBezTo>
                <a:cubicBezTo>
                  <a:pt x="316" y="2001"/>
                  <a:pt x="316" y="2001"/>
                  <a:pt x="316" y="2001"/>
                </a:cubicBezTo>
                <a:cubicBezTo>
                  <a:pt x="316" y="1960"/>
                  <a:pt x="316" y="1960"/>
                  <a:pt x="316" y="1960"/>
                </a:cubicBezTo>
                <a:cubicBezTo>
                  <a:pt x="332" y="1960"/>
                  <a:pt x="332" y="1960"/>
                  <a:pt x="332" y="1960"/>
                </a:cubicBezTo>
                <a:cubicBezTo>
                  <a:pt x="332" y="1890"/>
                  <a:pt x="332" y="1890"/>
                  <a:pt x="332" y="1890"/>
                </a:cubicBezTo>
                <a:cubicBezTo>
                  <a:pt x="338" y="1890"/>
                  <a:pt x="338" y="1890"/>
                  <a:pt x="338" y="1890"/>
                </a:cubicBezTo>
                <a:cubicBezTo>
                  <a:pt x="338" y="1875"/>
                  <a:pt x="338" y="1875"/>
                  <a:pt x="338" y="1875"/>
                </a:cubicBezTo>
                <a:cubicBezTo>
                  <a:pt x="504" y="1894"/>
                  <a:pt x="504" y="1894"/>
                  <a:pt x="504" y="1894"/>
                </a:cubicBezTo>
                <a:cubicBezTo>
                  <a:pt x="504" y="1910"/>
                  <a:pt x="504" y="1910"/>
                  <a:pt x="504" y="1910"/>
                </a:cubicBezTo>
                <a:cubicBezTo>
                  <a:pt x="488" y="1916"/>
                  <a:pt x="476" y="1931"/>
                  <a:pt x="476" y="1950"/>
                </a:cubicBezTo>
                <a:cubicBezTo>
                  <a:pt x="476" y="1973"/>
                  <a:pt x="495" y="1992"/>
                  <a:pt x="519" y="1992"/>
                </a:cubicBezTo>
                <a:cubicBezTo>
                  <a:pt x="542" y="1992"/>
                  <a:pt x="561" y="1973"/>
                  <a:pt x="561" y="1950"/>
                </a:cubicBezTo>
                <a:cubicBezTo>
                  <a:pt x="561" y="1932"/>
                  <a:pt x="550" y="1916"/>
                  <a:pt x="534" y="1910"/>
                </a:cubicBezTo>
                <a:cubicBezTo>
                  <a:pt x="534" y="1897"/>
                  <a:pt x="534" y="1897"/>
                  <a:pt x="534" y="1897"/>
                </a:cubicBezTo>
                <a:cubicBezTo>
                  <a:pt x="555" y="1900"/>
                  <a:pt x="555" y="1900"/>
                  <a:pt x="555" y="1900"/>
                </a:cubicBezTo>
                <a:cubicBezTo>
                  <a:pt x="555" y="1849"/>
                  <a:pt x="555" y="1849"/>
                  <a:pt x="555" y="1849"/>
                </a:cubicBezTo>
                <a:cubicBezTo>
                  <a:pt x="338" y="1790"/>
                  <a:pt x="338" y="1790"/>
                  <a:pt x="338" y="1790"/>
                </a:cubicBezTo>
                <a:cubicBezTo>
                  <a:pt x="338" y="1676"/>
                  <a:pt x="338" y="1676"/>
                  <a:pt x="338" y="1676"/>
                </a:cubicBezTo>
                <a:cubicBezTo>
                  <a:pt x="367" y="1676"/>
                  <a:pt x="367" y="1676"/>
                  <a:pt x="367" y="1676"/>
                </a:cubicBezTo>
                <a:cubicBezTo>
                  <a:pt x="367" y="1512"/>
                  <a:pt x="367" y="1512"/>
                  <a:pt x="367" y="1512"/>
                </a:cubicBezTo>
                <a:cubicBezTo>
                  <a:pt x="572" y="1512"/>
                  <a:pt x="572" y="1512"/>
                  <a:pt x="572" y="1512"/>
                </a:cubicBezTo>
                <a:cubicBezTo>
                  <a:pt x="605" y="1512"/>
                  <a:pt x="631" y="1486"/>
                  <a:pt x="631" y="1453"/>
                </a:cubicBezTo>
                <a:cubicBezTo>
                  <a:pt x="631" y="1442"/>
                  <a:pt x="631" y="1442"/>
                  <a:pt x="631" y="1442"/>
                </a:cubicBezTo>
                <a:cubicBezTo>
                  <a:pt x="631" y="1422"/>
                  <a:pt x="621" y="1405"/>
                  <a:pt x="607" y="1394"/>
                </a:cubicBezTo>
                <a:cubicBezTo>
                  <a:pt x="747" y="1394"/>
                  <a:pt x="747" y="1394"/>
                  <a:pt x="747" y="1394"/>
                </a:cubicBezTo>
                <a:cubicBezTo>
                  <a:pt x="660" y="1834"/>
                  <a:pt x="660" y="1834"/>
                  <a:pt x="660" y="1834"/>
                </a:cubicBezTo>
                <a:cubicBezTo>
                  <a:pt x="649" y="1892"/>
                  <a:pt x="690" y="1950"/>
                  <a:pt x="752" y="1963"/>
                </a:cubicBezTo>
                <a:cubicBezTo>
                  <a:pt x="815" y="1975"/>
                  <a:pt x="875" y="1937"/>
                  <a:pt x="887" y="1879"/>
                </a:cubicBezTo>
                <a:cubicBezTo>
                  <a:pt x="1002" y="1300"/>
                  <a:pt x="1002" y="1300"/>
                  <a:pt x="1002" y="1300"/>
                </a:cubicBezTo>
                <a:cubicBezTo>
                  <a:pt x="1002" y="1298"/>
                  <a:pt x="1003" y="1296"/>
                  <a:pt x="1003" y="1294"/>
                </a:cubicBezTo>
                <a:cubicBezTo>
                  <a:pt x="1003" y="1294"/>
                  <a:pt x="1003" y="1294"/>
                  <a:pt x="1003" y="1294"/>
                </a:cubicBezTo>
                <a:cubicBezTo>
                  <a:pt x="1003" y="1294"/>
                  <a:pt x="1003" y="1294"/>
                  <a:pt x="1003" y="1294"/>
                </a:cubicBezTo>
                <a:cubicBezTo>
                  <a:pt x="1003" y="1293"/>
                  <a:pt x="1003" y="1292"/>
                  <a:pt x="1003" y="1292"/>
                </a:cubicBezTo>
                <a:cubicBezTo>
                  <a:pt x="1005" y="1282"/>
                  <a:pt x="1005" y="1272"/>
                  <a:pt x="1004" y="1263"/>
                </a:cubicBezTo>
                <a:cubicBezTo>
                  <a:pt x="999" y="1201"/>
                  <a:pt x="947" y="1153"/>
                  <a:pt x="884" y="1153"/>
                </a:cubicBezTo>
                <a:cubicBezTo>
                  <a:pt x="539" y="1153"/>
                  <a:pt x="539" y="1153"/>
                  <a:pt x="539" y="1153"/>
                </a:cubicBezTo>
                <a:cubicBezTo>
                  <a:pt x="582" y="949"/>
                  <a:pt x="582" y="949"/>
                  <a:pt x="582" y="949"/>
                </a:cubicBezTo>
                <a:cubicBezTo>
                  <a:pt x="814" y="949"/>
                  <a:pt x="814" y="949"/>
                  <a:pt x="814" y="949"/>
                </a:cubicBezTo>
                <a:cubicBezTo>
                  <a:pt x="1007" y="949"/>
                  <a:pt x="1007" y="949"/>
                  <a:pt x="1007" y="949"/>
                </a:cubicBezTo>
                <a:cubicBezTo>
                  <a:pt x="1025" y="949"/>
                  <a:pt x="1042" y="944"/>
                  <a:pt x="1057" y="934"/>
                </a:cubicBezTo>
                <a:cubicBezTo>
                  <a:pt x="1512" y="934"/>
                  <a:pt x="1512" y="934"/>
                  <a:pt x="1512" y="934"/>
                </a:cubicBezTo>
                <a:cubicBezTo>
                  <a:pt x="1512" y="882"/>
                  <a:pt x="1512" y="882"/>
                  <a:pt x="1512" y="882"/>
                </a:cubicBezTo>
                <a:cubicBezTo>
                  <a:pt x="1521" y="882"/>
                  <a:pt x="1528" y="876"/>
                  <a:pt x="1530" y="869"/>
                </a:cubicBezTo>
                <a:cubicBezTo>
                  <a:pt x="1581" y="888"/>
                  <a:pt x="1581" y="888"/>
                  <a:pt x="1581" y="888"/>
                </a:cubicBezTo>
                <a:cubicBezTo>
                  <a:pt x="1789" y="341"/>
                  <a:pt x="1789" y="341"/>
                  <a:pt x="1789" y="341"/>
                </a:cubicBezTo>
                <a:cubicBezTo>
                  <a:pt x="1720" y="315"/>
                  <a:pt x="1720" y="315"/>
                  <a:pt x="1720" y="315"/>
                </a:cubicBezTo>
                <a:cubicBezTo>
                  <a:pt x="1518" y="844"/>
                  <a:pt x="1518" y="844"/>
                  <a:pt x="1518" y="844"/>
                </a:cubicBezTo>
                <a:cubicBezTo>
                  <a:pt x="1516" y="844"/>
                  <a:pt x="1514" y="843"/>
                  <a:pt x="1512" y="843"/>
                </a:cubicBezTo>
                <a:cubicBezTo>
                  <a:pt x="1502" y="843"/>
                  <a:pt x="1494" y="851"/>
                  <a:pt x="1493" y="860"/>
                </a:cubicBezTo>
                <a:cubicBezTo>
                  <a:pt x="1103" y="860"/>
                  <a:pt x="1103" y="860"/>
                  <a:pt x="1103" y="860"/>
                </a:cubicBezTo>
                <a:cubicBezTo>
                  <a:pt x="1103" y="858"/>
                  <a:pt x="1103" y="855"/>
                  <a:pt x="1103" y="852"/>
                </a:cubicBezTo>
                <a:cubicBezTo>
                  <a:pt x="1103" y="799"/>
                  <a:pt x="1060" y="756"/>
                  <a:pt x="1007" y="756"/>
                </a:cubicBezTo>
                <a:cubicBezTo>
                  <a:pt x="622" y="756"/>
                  <a:pt x="622" y="756"/>
                  <a:pt x="622" y="756"/>
                </a:cubicBezTo>
                <a:cubicBezTo>
                  <a:pt x="646" y="646"/>
                  <a:pt x="646" y="646"/>
                  <a:pt x="646" y="646"/>
                </a:cubicBezTo>
                <a:cubicBezTo>
                  <a:pt x="666" y="550"/>
                  <a:pt x="605" y="456"/>
                  <a:pt x="509" y="436"/>
                </a:cubicBezTo>
                <a:cubicBezTo>
                  <a:pt x="450" y="423"/>
                  <a:pt x="450" y="423"/>
                  <a:pt x="450" y="423"/>
                </a:cubicBezTo>
                <a:cubicBezTo>
                  <a:pt x="354" y="403"/>
                  <a:pt x="261" y="465"/>
                  <a:pt x="240" y="560"/>
                </a:cubicBezTo>
                <a:cubicBezTo>
                  <a:pt x="185" y="823"/>
                  <a:pt x="185" y="823"/>
                  <a:pt x="185" y="823"/>
                </a:cubicBezTo>
                <a:cubicBezTo>
                  <a:pt x="169" y="898"/>
                  <a:pt x="169" y="898"/>
                  <a:pt x="169" y="898"/>
                </a:cubicBezTo>
                <a:cubicBezTo>
                  <a:pt x="169" y="823"/>
                  <a:pt x="169" y="823"/>
                  <a:pt x="169" y="823"/>
                </a:cubicBezTo>
                <a:cubicBezTo>
                  <a:pt x="169" y="711"/>
                  <a:pt x="169" y="711"/>
                  <a:pt x="169" y="711"/>
                </a:cubicBezTo>
                <a:cubicBezTo>
                  <a:pt x="169" y="679"/>
                  <a:pt x="143" y="652"/>
                  <a:pt x="110" y="652"/>
                </a:cubicBezTo>
                <a:cubicBezTo>
                  <a:pt x="65" y="652"/>
                  <a:pt x="65" y="652"/>
                  <a:pt x="65" y="652"/>
                </a:cubicBezTo>
                <a:cubicBezTo>
                  <a:pt x="33" y="652"/>
                  <a:pt x="7" y="679"/>
                  <a:pt x="7" y="711"/>
                </a:cubicBezTo>
                <a:cubicBezTo>
                  <a:pt x="7" y="831"/>
                  <a:pt x="7" y="831"/>
                  <a:pt x="7" y="831"/>
                </a:cubicBezTo>
                <a:cubicBezTo>
                  <a:pt x="7" y="1129"/>
                  <a:pt x="7" y="1129"/>
                  <a:pt x="7" y="1129"/>
                </a:cubicBezTo>
                <a:cubicBezTo>
                  <a:pt x="7" y="1160"/>
                  <a:pt x="30" y="1185"/>
                  <a:pt x="59" y="1188"/>
                </a:cubicBezTo>
                <a:cubicBezTo>
                  <a:pt x="59" y="1383"/>
                  <a:pt x="59" y="1383"/>
                  <a:pt x="59" y="1383"/>
                </a:cubicBezTo>
                <a:cubicBezTo>
                  <a:pt x="59" y="1383"/>
                  <a:pt x="59" y="1383"/>
                  <a:pt x="59" y="1383"/>
                </a:cubicBezTo>
                <a:cubicBezTo>
                  <a:pt x="26" y="1383"/>
                  <a:pt x="0" y="1409"/>
                  <a:pt x="0" y="1442"/>
                </a:cubicBezTo>
                <a:close/>
                <a:moveTo>
                  <a:pt x="117" y="1332"/>
                </a:moveTo>
                <a:cubicBezTo>
                  <a:pt x="129" y="1354"/>
                  <a:pt x="148" y="1372"/>
                  <a:pt x="171" y="1383"/>
                </a:cubicBezTo>
                <a:cubicBezTo>
                  <a:pt x="117" y="1383"/>
                  <a:pt x="117" y="1383"/>
                  <a:pt x="117" y="1383"/>
                </a:cubicBezTo>
                <a:lnTo>
                  <a:pt x="117" y="13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60" name="Group 15"/>
          <p:cNvGrpSpPr>
            <a:grpSpLocks noChangeAspect="1"/>
          </p:cNvGrpSpPr>
          <p:nvPr/>
        </p:nvGrpSpPr>
        <p:grpSpPr bwMode="auto">
          <a:xfrm>
            <a:off x="7571236" y="5126709"/>
            <a:ext cx="554684" cy="524923"/>
            <a:chOff x="3402" y="1745"/>
            <a:chExt cx="876" cy="829"/>
          </a:xfrm>
          <a:solidFill>
            <a:schemeClr val="tx1"/>
          </a:solidFill>
        </p:grpSpPr>
        <p:sp>
          <p:nvSpPr>
            <p:cNvPr id="161" name="Freeform 16"/>
            <p:cNvSpPr>
              <a:spLocks noEditPoints="1"/>
            </p:cNvSpPr>
            <p:nvPr/>
          </p:nvSpPr>
          <p:spPr bwMode="auto">
            <a:xfrm>
              <a:off x="3810" y="1988"/>
              <a:ext cx="345" cy="586"/>
            </a:xfrm>
            <a:custGeom>
              <a:avLst/>
              <a:gdLst>
                <a:gd name="T0" fmla="*/ 114 w 146"/>
                <a:gd name="T1" fmla="*/ 2 h 248"/>
                <a:gd name="T2" fmla="*/ 33 w 146"/>
                <a:gd name="T3" fmla="*/ 1 h 248"/>
                <a:gd name="T4" fmla="*/ 2 w 146"/>
                <a:gd name="T5" fmla="*/ 35 h 248"/>
                <a:gd name="T6" fmla="*/ 0 w 146"/>
                <a:gd name="T7" fmla="*/ 212 h 248"/>
                <a:gd name="T8" fmla="*/ 34 w 146"/>
                <a:gd name="T9" fmla="*/ 247 h 248"/>
                <a:gd name="T10" fmla="*/ 108 w 146"/>
                <a:gd name="T11" fmla="*/ 248 h 248"/>
                <a:gd name="T12" fmla="*/ 143 w 146"/>
                <a:gd name="T13" fmla="*/ 214 h 248"/>
                <a:gd name="T14" fmla="*/ 145 w 146"/>
                <a:gd name="T15" fmla="*/ 37 h 248"/>
                <a:gd name="T16" fmla="*/ 114 w 146"/>
                <a:gd name="T17" fmla="*/ 2 h 248"/>
                <a:gd name="T18" fmla="*/ 93 w 146"/>
                <a:gd name="T19" fmla="*/ 17 h 248"/>
                <a:gd name="T20" fmla="*/ 99 w 146"/>
                <a:gd name="T21" fmla="*/ 22 h 248"/>
                <a:gd name="T22" fmla="*/ 93 w 146"/>
                <a:gd name="T23" fmla="*/ 28 h 248"/>
                <a:gd name="T24" fmla="*/ 88 w 146"/>
                <a:gd name="T25" fmla="*/ 22 h 248"/>
                <a:gd name="T26" fmla="*/ 93 w 146"/>
                <a:gd name="T27" fmla="*/ 17 h 248"/>
                <a:gd name="T28" fmla="*/ 73 w 146"/>
                <a:gd name="T29" fmla="*/ 17 h 248"/>
                <a:gd name="T30" fmla="*/ 79 w 146"/>
                <a:gd name="T31" fmla="*/ 22 h 248"/>
                <a:gd name="T32" fmla="*/ 73 w 146"/>
                <a:gd name="T33" fmla="*/ 27 h 248"/>
                <a:gd name="T34" fmla="*/ 68 w 146"/>
                <a:gd name="T35" fmla="*/ 22 h 248"/>
                <a:gd name="T36" fmla="*/ 73 w 146"/>
                <a:gd name="T37" fmla="*/ 17 h 248"/>
                <a:gd name="T38" fmla="*/ 54 w 146"/>
                <a:gd name="T39" fmla="*/ 16 h 248"/>
                <a:gd name="T40" fmla="*/ 59 w 146"/>
                <a:gd name="T41" fmla="*/ 22 h 248"/>
                <a:gd name="T42" fmla="*/ 53 w 146"/>
                <a:gd name="T43" fmla="*/ 27 h 248"/>
                <a:gd name="T44" fmla="*/ 48 w 146"/>
                <a:gd name="T45" fmla="*/ 22 h 248"/>
                <a:gd name="T46" fmla="*/ 54 w 146"/>
                <a:gd name="T47" fmla="*/ 16 h 248"/>
                <a:gd name="T48" fmla="*/ 90 w 146"/>
                <a:gd name="T49" fmla="*/ 227 h 248"/>
                <a:gd name="T50" fmla="*/ 53 w 146"/>
                <a:gd name="T51" fmla="*/ 227 h 248"/>
                <a:gd name="T52" fmla="*/ 46 w 146"/>
                <a:gd name="T53" fmla="*/ 222 h 248"/>
                <a:gd name="T54" fmla="*/ 53 w 146"/>
                <a:gd name="T55" fmla="*/ 217 h 248"/>
                <a:gd name="T56" fmla="*/ 90 w 146"/>
                <a:gd name="T57" fmla="*/ 217 h 248"/>
                <a:gd name="T58" fmla="*/ 96 w 146"/>
                <a:gd name="T59" fmla="*/ 222 h 248"/>
                <a:gd name="T60" fmla="*/ 90 w 146"/>
                <a:gd name="T61" fmla="*/ 227 h 248"/>
                <a:gd name="T62" fmla="*/ 130 w 146"/>
                <a:gd name="T63" fmla="*/ 201 h 248"/>
                <a:gd name="T64" fmla="*/ 13 w 146"/>
                <a:gd name="T65" fmla="*/ 199 h 248"/>
                <a:gd name="T66" fmla="*/ 15 w 146"/>
                <a:gd name="T67" fmla="*/ 41 h 248"/>
                <a:gd name="T68" fmla="*/ 131 w 146"/>
                <a:gd name="T69" fmla="*/ 42 h 248"/>
                <a:gd name="T70" fmla="*/ 130 w 146"/>
                <a:gd name="T71" fmla="*/ 201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6" h="248">
                  <a:moveTo>
                    <a:pt x="114" y="2"/>
                  </a:moveTo>
                  <a:cubicBezTo>
                    <a:pt x="33" y="1"/>
                    <a:pt x="33" y="1"/>
                    <a:pt x="33" y="1"/>
                  </a:cubicBezTo>
                  <a:cubicBezTo>
                    <a:pt x="3" y="0"/>
                    <a:pt x="2" y="5"/>
                    <a:pt x="2" y="35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0" y="240"/>
                    <a:pt x="4" y="246"/>
                    <a:pt x="34" y="247"/>
                  </a:cubicBezTo>
                  <a:cubicBezTo>
                    <a:pt x="108" y="248"/>
                    <a:pt x="108" y="248"/>
                    <a:pt x="108" y="248"/>
                  </a:cubicBezTo>
                  <a:cubicBezTo>
                    <a:pt x="138" y="248"/>
                    <a:pt x="142" y="242"/>
                    <a:pt x="143" y="214"/>
                  </a:cubicBezTo>
                  <a:cubicBezTo>
                    <a:pt x="145" y="37"/>
                    <a:pt x="145" y="37"/>
                    <a:pt x="145" y="37"/>
                  </a:cubicBezTo>
                  <a:cubicBezTo>
                    <a:pt x="145" y="11"/>
                    <a:pt x="146" y="2"/>
                    <a:pt x="114" y="2"/>
                  </a:cubicBezTo>
                  <a:close/>
                  <a:moveTo>
                    <a:pt x="93" y="17"/>
                  </a:moveTo>
                  <a:cubicBezTo>
                    <a:pt x="96" y="17"/>
                    <a:pt x="99" y="19"/>
                    <a:pt x="99" y="22"/>
                  </a:cubicBezTo>
                  <a:cubicBezTo>
                    <a:pt x="99" y="25"/>
                    <a:pt x="96" y="28"/>
                    <a:pt x="93" y="28"/>
                  </a:cubicBezTo>
                  <a:cubicBezTo>
                    <a:pt x="90" y="28"/>
                    <a:pt x="88" y="25"/>
                    <a:pt x="88" y="22"/>
                  </a:cubicBezTo>
                  <a:cubicBezTo>
                    <a:pt x="88" y="19"/>
                    <a:pt x="90" y="17"/>
                    <a:pt x="93" y="17"/>
                  </a:cubicBezTo>
                  <a:close/>
                  <a:moveTo>
                    <a:pt x="73" y="17"/>
                  </a:moveTo>
                  <a:cubicBezTo>
                    <a:pt x="76" y="17"/>
                    <a:pt x="79" y="19"/>
                    <a:pt x="79" y="22"/>
                  </a:cubicBezTo>
                  <a:cubicBezTo>
                    <a:pt x="79" y="25"/>
                    <a:pt x="76" y="27"/>
                    <a:pt x="73" y="27"/>
                  </a:cubicBezTo>
                  <a:cubicBezTo>
                    <a:pt x="70" y="27"/>
                    <a:pt x="68" y="25"/>
                    <a:pt x="68" y="22"/>
                  </a:cubicBezTo>
                  <a:cubicBezTo>
                    <a:pt x="68" y="19"/>
                    <a:pt x="71" y="17"/>
                    <a:pt x="73" y="17"/>
                  </a:cubicBezTo>
                  <a:close/>
                  <a:moveTo>
                    <a:pt x="54" y="16"/>
                  </a:moveTo>
                  <a:cubicBezTo>
                    <a:pt x="57" y="16"/>
                    <a:pt x="59" y="19"/>
                    <a:pt x="59" y="22"/>
                  </a:cubicBezTo>
                  <a:cubicBezTo>
                    <a:pt x="59" y="25"/>
                    <a:pt x="56" y="27"/>
                    <a:pt x="53" y="27"/>
                  </a:cubicBezTo>
                  <a:cubicBezTo>
                    <a:pt x="51" y="27"/>
                    <a:pt x="48" y="25"/>
                    <a:pt x="48" y="22"/>
                  </a:cubicBezTo>
                  <a:cubicBezTo>
                    <a:pt x="48" y="19"/>
                    <a:pt x="51" y="16"/>
                    <a:pt x="54" y="16"/>
                  </a:cubicBezTo>
                  <a:close/>
                  <a:moveTo>
                    <a:pt x="90" y="227"/>
                  </a:moveTo>
                  <a:cubicBezTo>
                    <a:pt x="53" y="227"/>
                    <a:pt x="53" y="227"/>
                    <a:pt x="53" y="227"/>
                  </a:cubicBezTo>
                  <a:cubicBezTo>
                    <a:pt x="49" y="227"/>
                    <a:pt x="46" y="225"/>
                    <a:pt x="46" y="222"/>
                  </a:cubicBezTo>
                  <a:cubicBezTo>
                    <a:pt x="46" y="219"/>
                    <a:pt x="49" y="217"/>
                    <a:pt x="53" y="217"/>
                  </a:cubicBezTo>
                  <a:cubicBezTo>
                    <a:pt x="90" y="217"/>
                    <a:pt x="90" y="217"/>
                    <a:pt x="90" y="217"/>
                  </a:cubicBezTo>
                  <a:cubicBezTo>
                    <a:pt x="93" y="217"/>
                    <a:pt x="96" y="219"/>
                    <a:pt x="96" y="222"/>
                  </a:cubicBezTo>
                  <a:cubicBezTo>
                    <a:pt x="96" y="225"/>
                    <a:pt x="93" y="227"/>
                    <a:pt x="90" y="227"/>
                  </a:cubicBezTo>
                  <a:close/>
                  <a:moveTo>
                    <a:pt x="130" y="201"/>
                  </a:moveTo>
                  <a:cubicBezTo>
                    <a:pt x="13" y="199"/>
                    <a:pt x="13" y="199"/>
                    <a:pt x="13" y="199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31" y="42"/>
                    <a:pt x="131" y="42"/>
                    <a:pt x="131" y="42"/>
                  </a:cubicBezTo>
                  <a:lnTo>
                    <a:pt x="130" y="2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55" tIns="25727" rIns="51455" bIns="2572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01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auto">
            <a:xfrm>
              <a:off x="4132" y="1865"/>
              <a:ext cx="146" cy="152"/>
            </a:xfrm>
            <a:custGeom>
              <a:avLst/>
              <a:gdLst>
                <a:gd name="T0" fmla="*/ 45 w 62"/>
                <a:gd name="T1" fmla="*/ 32 h 64"/>
                <a:gd name="T2" fmla="*/ 53 w 62"/>
                <a:gd name="T3" fmla="*/ 58 h 64"/>
                <a:gd name="T4" fmla="*/ 52 w 62"/>
                <a:gd name="T5" fmla="*/ 60 h 64"/>
                <a:gd name="T6" fmla="*/ 57 w 62"/>
                <a:gd name="T7" fmla="*/ 64 h 64"/>
                <a:gd name="T8" fmla="*/ 57 w 62"/>
                <a:gd name="T9" fmla="*/ 64 h 64"/>
                <a:gd name="T10" fmla="*/ 61 w 62"/>
                <a:gd name="T11" fmla="*/ 60 h 64"/>
                <a:gd name="T12" fmla="*/ 62 w 62"/>
                <a:gd name="T13" fmla="*/ 58 h 64"/>
                <a:gd name="T14" fmla="*/ 53 w 62"/>
                <a:gd name="T15" fmla="*/ 27 h 64"/>
                <a:gd name="T16" fmla="*/ 7 w 62"/>
                <a:gd name="T17" fmla="*/ 0 h 64"/>
                <a:gd name="T18" fmla="*/ 5 w 62"/>
                <a:gd name="T19" fmla="*/ 0 h 64"/>
                <a:gd name="T20" fmla="*/ 0 w 62"/>
                <a:gd name="T21" fmla="*/ 5 h 64"/>
                <a:gd name="T22" fmla="*/ 0 w 62"/>
                <a:gd name="T23" fmla="*/ 5 h 64"/>
                <a:gd name="T24" fmla="*/ 4 w 62"/>
                <a:gd name="T25" fmla="*/ 9 h 64"/>
                <a:gd name="T26" fmla="*/ 7 w 62"/>
                <a:gd name="T27" fmla="*/ 9 h 64"/>
                <a:gd name="T28" fmla="*/ 45 w 62"/>
                <a:gd name="T29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" h="64">
                  <a:moveTo>
                    <a:pt x="45" y="32"/>
                  </a:moveTo>
                  <a:cubicBezTo>
                    <a:pt x="51" y="40"/>
                    <a:pt x="53" y="49"/>
                    <a:pt x="53" y="58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2" y="62"/>
                    <a:pt x="54" y="64"/>
                    <a:pt x="57" y="64"/>
                  </a:cubicBezTo>
                  <a:cubicBezTo>
                    <a:pt x="57" y="64"/>
                    <a:pt x="57" y="64"/>
                    <a:pt x="57" y="64"/>
                  </a:cubicBezTo>
                  <a:cubicBezTo>
                    <a:pt x="59" y="64"/>
                    <a:pt x="61" y="62"/>
                    <a:pt x="61" y="60"/>
                  </a:cubicBezTo>
                  <a:cubicBezTo>
                    <a:pt x="61" y="60"/>
                    <a:pt x="61" y="60"/>
                    <a:pt x="62" y="58"/>
                  </a:cubicBezTo>
                  <a:cubicBezTo>
                    <a:pt x="62" y="47"/>
                    <a:pt x="59" y="36"/>
                    <a:pt x="53" y="27"/>
                  </a:cubicBezTo>
                  <a:cubicBezTo>
                    <a:pt x="43" y="10"/>
                    <a:pt x="25" y="1"/>
                    <a:pt x="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4" y="9"/>
                    <a:pt x="4" y="9"/>
                    <a:pt x="7" y="9"/>
                  </a:cubicBezTo>
                  <a:cubicBezTo>
                    <a:pt x="22" y="10"/>
                    <a:pt x="37" y="18"/>
                    <a:pt x="45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55" tIns="25727" rIns="51455" bIns="2572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01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auto">
            <a:xfrm>
              <a:off x="4130" y="1908"/>
              <a:ext cx="106" cy="109"/>
            </a:xfrm>
            <a:custGeom>
              <a:avLst/>
              <a:gdLst>
                <a:gd name="T0" fmla="*/ 31 w 45"/>
                <a:gd name="T1" fmla="*/ 23 h 46"/>
                <a:gd name="T2" fmla="*/ 36 w 45"/>
                <a:gd name="T3" fmla="*/ 40 h 46"/>
                <a:gd name="T4" fmla="*/ 36 w 45"/>
                <a:gd name="T5" fmla="*/ 42 h 46"/>
                <a:gd name="T6" fmla="*/ 39 w 45"/>
                <a:gd name="T7" fmla="*/ 46 h 46"/>
                <a:gd name="T8" fmla="*/ 40 w 45"/>
                <a:gd name="T9" fmla="*/ 46 h 46"/>
                <a:gd name="T10" fmla="*/ 45 w 45"/>
                <a:gd name="T11" fmla="*/ 42 h 46"/>
                <a:gd name="T12" fmla="*/ 45 w 45"/>
                <a:gd name="T13" fmla="*/ 40 h 46"/>
                <a:gd name="T14" fmla="*/ 39 w 45"/>
                <a:gd name="T15" fmla="*/ 18 h 46"/>
                <a:gd name="T16" fmla="*/ 8 w 45"/>
                <a:gd name="T17" fmla="*/ 0 h 46"/>
                <a:gd name="T18" fmla="*/ 5 w 45"/>
                <a:gd name="T19" fmla="*/ 0 h 46"/>
                <a:gd name="T20" fmla="*/ 0 w 45"/>
                <a:gd name="T21" fmla="*/ 5 h 46"/>
                <a:gd name="T22" fmla="*/ 0 w 45"/>
                <a:gd name="T23" fmla="*/ 5 h 46"/>
                <a:gd name="T24" fmla="*/ 4 w 45"/>
                <a:gd name="T25" fmla="*/ 9 h 46"/>
                <a:gd name="T26" fmla="*/ 6 w 45"/>
                <a:gd name="T27" fmla="*/ 9 h 46"/>
                <a:gd name="T28" fmla="*/ 31 w 45"/>
                <a:gd name="T29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5" h="46">
                  <a:moveTo>
                    <a:pt x="31" y="23"/>
                  </a:moveTo>
                  <a:cubicBezTo>
                    <a:pt x="34" y="28"/>
                    <a:pt x="36" y="34"/>
                    <a:pt x="36" y="40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5" y="44"/>
                    <a:pt x="37" y="46"/>
                    <a:pt x="39" y="46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42" y="46"/>
                    <a:pt x="44" y="44"/>
                    <a:pt x="45" y="42"/>
                  </a:cubicBezTo>
                  <a:cubicBezTo>
                    <a:pt x="45" y="42"/>
                    <a:pt x="45" y="42"/>
                    <a:pt x="45" y="40"/>
                  </a:cubicBezTo>
                  <a:cubicBezTo>
                    <a:pt x="45" y="32"/>
                    <a:pt x="43" y="25"/>
                    <a:pt x="39" y="18"/>
                  </a:cubicBezTo>
                  <a:cubicBezTo>
                    <a:pt x="32" y="7"/>
                    <a:pt x="20" y="1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1" y="2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8"/>
                    <a:pt x="2" y="9"/>
                    <a:pt x="4" y="9"/>
                  </a:cubicBezTo>
                  <a:cubicBezTo>
                    <a:pt x="4" y="9"/>
                    <a:pt x="4" y="9"/>
                    <a:pt x="6" y="9"/>
                  </a:cubicBezTo>
                  <a:cubicBezTo>
                    <a:pt x="16" y="9"/>
                    <a:pt x="26" y="14"/>
                    <a:pt x="31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55" tIns="25727" rIns="51455" bIns="2572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01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auto">
            <a:xfrm>
              <a:off x="4130" y="1950"/>
              <a:ext cx="63" cy="67"/>
            </a:xfrm>
            <a:custGeom>
              <a:avLst/>
              <a:gdLst>
                <a:gd name="T0" fmla="*/ 4 w 27"/>
                <a:gd name="T1" fmla="*/ 9 h 28"/>
                <a:gd name="T2" fmla="*/ 16 w 27"/>
                <a:gd name="T3" fmla="*/ 15 h 28"/>
                <a:gd name="T4" fmla="*/ 18 w 27"/>
                <a:gd name="T5" fmla="*/ 22 h 28"/>
                <a:gd name="T6" fmla="*/ 21 w 27"/>
                <a:gd name="T7" fmla="*/ 28 h 28"/>
                <a:gd name="T8" fmla="*/ 27 w 27"/>
                <a:gd name="T9" fmla="*/ 21 h 28"/>
                <a:gd name="T10" fmla="*/ 24 w 27"/>
                <a:gd name="T11" fmla="*/ 10 h 28"/>
                <a:gd name="T12" fmla="*/ 6 w 27"/>
                <a:gd name="T13" fmla="*/ 0 h 28"/>
                <a:gd name="T14" fmla="*/ 0 w 27"/>
                <a:gd name="T15" fmla="*/ 5 h 28"/>
                <a:gd name="T16" fmla="*/ 4 w 27"/>
                <a:gd name="T17" fmla="*/ 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8">
                  <a:moveTo>
                    <a:pt x="4" y="9"/>
                  </a:moveTo>
                  <a:cubicBezTo>
                    <a:pt x="9" y="8"/>
                    <a:pt x="13" y="10"/>
                    <a:pt x="16" y="15"/>
                  </a:cubicBezTo>
                  <a:cubicBezTo>
                    <a:pt x="17" y="17"/>
                    <a:pt x="18" y="20"/>
                    <a:pt x="18" y="22"/>
                  </a:cubicBezTo>
                  <a:cubicBezTo>
                    <a:pt x="18" y="24"/>
                    <a:pt x="18" y="28"/>
                    <a:pt x="21" y="28"/>
                  </a:cubicBezTo>
                  <a:cubicBezTo>
                    <a:pt x="25" y="28"/>
                    <a:pt x="27" y="24"/>
                    <a:pt x="27" y="21"/>
                  </a:cubicBezTo>
                  <a:cubicBezTo>
                    <a:pt x="27" y="17"/>
                    <a:pt x="26" y="13"/>
                    <a:pt x="24" y="10"/>
                  </a:cubicBezTo>
                  <a:cubicBezTo>
                    <a:pt x="20" y="4"/>
                    <a:pt x="13" y="0"/>
                    <a:pt x="6" y="0"/>
                  </a:cubicBezTo>
                  <a:cubicBezTo>
                    <a:pt x="4" y="0"/>
                    <a:pt x="0" y="1"/>
                    <a:pt x="0" y="5"/>
                  </a:cubicBezTo>
                  <a:cubicBezTo>
                    <a:pt x="0" y="7"/>
                    <a:pt x="3" y="9"/>
                    <a:pt x="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55" tIns="25727" rIns="51455" bIns="2572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01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auto">
            <a:xfrm>
              <a:off x="3867" y="2156"/>
              <a:ext cx="227" cy="255"/>
            </a:xfrm>
            <a:custGeom>
              <a:avLst/>
              <a:gdLst>
                <a:gd name="T0" fmla="*/ 96 w 96"/>
                <a:gd name="T1" fmla="*/ 95 h 108"/>
                <a:gd name="T2" fmla="*/ 94 w 96"/>
                <a:gd name="T3" fmla="*/ 76 h 108"/>
                <a:gd name="T4" fmla="*/ 84 w 96"/>
                <a:gd name="T5" fmla="*/ 65 h 108"/>
                <a:gd name="T6" fmla="*/ 61 w 96"/>
                <a:gd name="T7" fmla="*/ 58 h 108"/>
                <a:gd name="T8" fmla="*/ 60 w 96"/>
                <a:gd name="T9" fmla="*/ 56 h 108"/>
                <a:gd name="T10" fmla="*/ 60 w 96"/>
                <a:gd name="T11" fmla="*/ 51 h 108"/>
                <a:gd name="T12" fmla="*/ 64 w 96"/>
                <a:gd name="T13" fmla="*/ 43 h 108"/>
                <a:gd name="T14" fmla="*/ 66 w 96"/>
                <a:gd name="T15" fmla="*/ 37 h 108"/>
                <a:gd name="T16" fmla="*/ 67 w 96"/>
                <a:gd name="T17" fmla="*/ 37 h 108"/>
                <a:gd name="T18" fmla="*/ 67 w 96"/>
                <a:gd name="T19" fmla="*/ 37 h 108"/>
                <a:gd name="T20" fmla="*/ 69 w 96"/>
                <a:gd name="T21" fmla="*/ 35 h 108"/>
                <a:gd name="T22" fmla="*/ 70 w 96"/>
                <a:gd name="T23" fmla="*/ 27 h 108"/>
                <a:gd name="T24" fmla="*/ 68 w 96"/>
                <a:gd name="T25" fmla="*/ 25 h 108"/>
                <a:gd name="T26" fmla="*/ 68 w 96"/>
                <a:gd name="T27" fmla="*/ 25 h 108"/>
                <a:gd name="T28" fmla="*/ 67 w 96"/>
                <a:gd name="T29" fmla="*/ 12 h 108"/>
                <a:gd name="T30" fmla="*/ 53 w 96"/>
                <a:gd name="T31" fmla="*/ 1 h 108"/>
                <a:gd name="T32" fmla="*/ 49 w 96"/>
                <a:gd name="T33" fmla="*/ 0 h 108"/>
                <a:gd name="T34" fmla="*/ 49 w 96"/>
                <a:gd name="T35" fmla="*/ 0 h 108"/>
                <a:gd name="T36" fmla="*/ 49 w 96"/>
                <a:gd name="T37" fmla="*/ 0 h 108"/>
                <a:gd name="T38" fmla="*/ 49 w 96"/>
                <a:gd name="T39" fmla="*/ 0 h 108"/>
                <a:gd name="T40" fmla="*/ 49 w 96"/>
                <a:gd name="T41" fmla="*/ 0 h 108"/>
                <a:gd name="T42" fmla="*/ 44 w 96"/>
                <a:gd name="T43" fmla="*/ 1 h 108"/>
                <a:gd name="T44" fmla="*/ 30 w 96"/>
                <a:gd name="T45" fmla="*/ 12 h 108"/>
                <a:gd name="T46" fmla="*/ 29 w 96"/>
                <a:gd name="T47" fmla="*/ 25 h 108"/>
                <a:gd name="T48" fmla="*/ 29 w 96"/>
                <a:gd name="T49" fmla="*/ 25 h 108"/>
                <a:gd name="T50" fmla="*/ 28 w 96"/>
                <a:gd name="T51" fmla="*/ 26 h 108"/>
                <a:gd name="T52" fmla="*/ 28 w 96"/>
                <a:gd name="T53" fmla="*/ 35 h 108"/>
                <a:gd name="T54" fmla="*/ 30 w 96"/>
                <a:gd name="T55" fmla="*/ 36 h 108"/>
                <a:gd name="T56" fmla="*/ 30 w 96"/>
                <a:gd name="T57" fmla="*/ 36 h 108"/>
                <a:gd name="T58" fmla="*/ 31 w 96"/>
                <a:gd name="T59" fmla="*/ 36 h 108"/>
                <a:gd name="T60" fmla="*/ 33 w 96"/>
                <a:gd name="T61" fmla="*/ 43 h 108"/>
                <a:gd name="T62" fmla="*/ 36 w 96"/>
                <a:gd name="T63" fmla="*/ 50 h 108"/>
                <a:gd name="T64" fmla="*/ 36 w 96"/>
                <a:gd name="T65" fmla="*/ 55 h 108"/>
                <a:gd name="T66" fmla="*/ 35 w 96"/>
                <a:gd name="T67" fmla="*/ 58 h 108"/>
                <a:gd name="T68" fmla="*/ 12 w 96"/>
                <a:gd name="T69" fmla="*/ 65 h 108"/>
                <a:gd name="T70" fmla="*/ 2 w 96"/>
                <a:gd name="T71" fmla="*/ 75 h 108"/>
                <a:gd name="T72" fmla="*/ 0 w 96"/>
                <a:gd name="T73" fmla="*/ 94 h 108"/>
                <a:gd name="T74" fmla="*/ 5 w 96"/>
                <a:gd name="T75" fmla="*/ 101 h 108"/>
                <a:gd name="T76" fmla="*/ 47 w 96"/>
                <a:gd name="T77" fmla="*/ 108 h 108"/>
                <a:gd name="T78" fmla="*/ 48 w 96"/>
                <a:gd name="T79" fmla="*/ 108 h 108"/>
                <a:gd name="T80" fmla="*/ 48 w 96"/>
                <a:gd name="T81" fmla="*/ 108 h 108"/>
                <a:gd name="T82" fmla="*/ 90 w 96"/>
                <a:gd name="T83" fmla="*/ 102 h 108"/>
                <a:gd name="T84" fmla="*/ 96 w 96"/>
                <a:gd name="T85" fmla="*/ 9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6" h="108">
                  <a:moveTo>
                    <a:pt x="96" y="95"/>
                  </a:moveTo>
                  <a:cubicBezTo>
                    <a:pt x="96" y="81"/>
                    <a:pt x="94" y="78"/>
                    <a:pt x="94" y="76"/>
                  </a:cubicBezTo>
                  <a:cubicBezTo>
                    <a:pt x="93" y="75"/>
                    <a:pt x="93" y="69"/>
                    <a:pt x="84" y="65"/>
                  </a:cubicBezTo>
                  <a:cubicBezTo>
                    <a:pt x="77" y="63"/>
                    <a:pt x="68" y="63"/>
                    <a:pt x="61" y="58"/>
                  </a:cubicBezTo>
                  <a:cubicBezTo>
                    <a:pt x="61" y="57"/>
                    <a:pt x="60" y="57"/>
                    <a:pt x="60" y="56"/>
                  </a:cubicBezTo>
                  <a:cubicBezTo>
                    <a:pt x="60" y="54"/>
                    <a:pt x="60" y="52"/>
                    <a:pt x="60" y="51"/>
                  </a:cubicBezTo>
                  <a:cubicBezTo>
                    <a:pt x="61" y="49"/>
                    <a:pt x="62" y="46"/>
                    <a:pt x="64" y="43"/>
                  </a:cubicBezTo>
                  <a:cubicBezTo>
                    <a:pt x="65" y="41"/>
                    <a:pt x="65" y="39"/>
                    <a:pt x="66" y="37"/>
                  </a:cubicBezTo>
                  <a:cubicBezTo>
                    <a:pt x="66" y="37"/>
                    <a:pt x="66" y="37"/>
                    <a:pt x="67" y="37"/>
                  </a:cubicBezTo>
                  <a:cubicBezTo>
                    <a:pt x="67" y="37"/>
                    <a:pt x="67" y="37"/>
                    <a:pt x="67" y="37"/>
                  </a:cubicBezTo>
                  <a:cubicBezTo>
                    <a:pt x="68" y="37"/>
                    <a:pt x="69" y="36"/>
                    <a:pt x="69" y="35"/>
                  </a:cubicBezTo>
                  <a:cubicBezTo>
                    <a:pt x="70" y="27"/>
                    <a:pt x="70" y="27"/>
                    <a:pt x="70" y="27"/>
                  </a:cubicBezTo>
                  <a:cubicBezTo>
                    <a:pt x="70" y="26"/>
                    <a:pt x="69" y="25"/>
                    <a:pt x="68" y="25"/>
                  </a:cubicBezTo>
                  <a:cubicBezTo>
                    <a:pt x="68" y="25"/>
                    <a:pt x="68" y="25"/>
                    <a:pt x="68" y="25"/>
                  </a:cubicBezTo>
                  <a:cubicBezTo>
                    <a:pt x="69" y="16"/>
                    <a:pt x="67" y="12"/>
                    <a:pt x="67" y="12"/>
                  </a:cubicBezTo>
                  <a:cubicBezTo>
                    <a:pt x="67" y="12"/>
                    <a:pt x="64" y="3"/>
                    <a:pt x="53" y="1"/>
                  </a:cubicBezTo>
                  <a:cubicBezTo>
                    <a:pt x="52" y="0"/>
                    <a:pt x="50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7" y="0"/>
                    <a:pt x="46" y="0"/>
                    <a:pt x="44" y="1"/>
                  </a:cubicBezTo>
                  <a:cubicBezTo>
                    <a:pt x="34" y="3"/>
                    <a:pt x="30" y="12"/>
                    <a:pt x="30" y="12"/>
                  </a:cubicBezTo>
                  <a:cubicBezTo>
                    <a:pt x="30" y="12"/>
                    <a:pt x="28" y="16"/>
                    <a:pt x="29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8" y="25"/>
                    <a:pt x="28" y="26"/>
                    <a:pt x="28" y="26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8" y="36"/>
                    <a:pt x="29" y="37"/>
                    <a:pt x="30" y="36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0" y="36"/>
                    <a:pt x="31" y="36"/>
                    <a:pt x="31" y="36"/>
                  </a:cubicBezTo>
                  <a:cubicBezTo>
                    <a:pt x="31" y="38"/>
                    <a:pt x="32" y="40"/>
                    <a:pt x="33" y="43"/>
                  </a:cubicBezTo>
                  <a:cubicBezTo>
                    <a:pt x="34" y="46"/>
                    <a:pt x="35" y="48"/>
                    <a:pt x="36" y="50"/>
                  </a:cubicBezTo>
                  <a:cubicBezTo>
                    <a:pt x="36" y="52"/>
                    <a:pt x="36" y="54"/>
                    <a:pt x="36" y="55"/>
                  </a:cubicBezTo>
                  <a:cubicBezTo>
                    <a:pt x="36" y="56"/>
                    <a:pt x="36" y="57"/>
                    <a:pt x="35" y="58"/>
                  </a:cubicBezTo>
                  <a:cubicBezTo>
                    <a:pt x="29" y="63"/>
                    <a:pt x="19" y="62"/>
                    <a:pt x="12" y="65"/>
                  </a:cubicBezTo>
                  <a:cubicBezTo>
                    <a:pt x="3" y="68"/>
                    <a:pt x="2" y="74"/>
                    <a:pt x="2" y="75"/>
                  </a:cubicBezTo>
                  <a:cubicBezTo>
                    <a:pt x="1" y="77"/>
                    <a:pt x="0" y="80"/>
                    <a:pt x="0" y="94"/>
                  </a:cubicBezTo>
                  <a:cubicBezTo>
                    <a:pt x="0" y="95"/>
                    <a:pt x="0" y="98"/>
                    <a:pt x="5" y="101"/>
                  </a:cubicBezTo>
                  <a:cubicBezTo>
                    <a:pt x="17" y="105"/>
                    <a:pt x="32" y="107"/>
                    <a:pt x="47" y="108"/>
                  </a:cubicBezTo>
                  <a:cubicBezTo>
                    <a:pt x="47" y="108"/>
                    <a:pt x="47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63" y="107"/>
                    <a:pt x="79" y="106"/>
                    <a:pt x="90" y="102"/>
                  </a:cubicBezTo>
                  <a:cubicBezTo>
                    <a:pt x="96" y="99"/>
                    <a:pt x="96" y="97"/>
                    <a:pt x="96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55" tIns="25727" rIns="51455" bIns="2572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01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Freeform 21"/>
            <p:cNvSpPr>
              <a:spLocks noEditPoints="1"/>
            </p:cNvSpPr>
            <p:nvPr/>
          </p:nvSpPr>
          <p:spPr bwMode="auto">
            <a:xfrm>
              <a:off x="3402" y="1745"/>
              <a:ext cx="638" cy="654"/>
            </a:xfrm>
            <a:custGeom>
              <a:avLst/>
              <a:gdLst>
                <a:gd name="T0" fmla="*/ 164 w 270"/>
                <a:gd name="T1" fmla="*/ 249 h 277"/>
                <a:gd name="T2" fmla="*/ 142 w 270"/>
                <a:gd name="T3" fmla="*/ 257 h 277"/>
                <a:gd name="T4" fmla="*/ 142 w 270"/>
                <a:gd name="T5" fmla="*/ 200 h 277"/>
                <a:gd name="T6" fmla="*/ 166 w 270"/>
                <a:gd name="T7" fmla="*/ 135 h 277"/>
                <a:gd name="T8" fmla="*/ 162 w 270"/>
                <a:gd name="T9" fmla="*/ 75 h 277"/>
                <a:gd name="T10" fmla="*/ 189 w 270"/>
                <a:gd name="T11" fmla="*/ 83 h 277"/>
                <a:gd name="T12" fmla="*/ 200 w 270"/>
                <a:gd name="T13" fmla="*/ 95 h 277"/>
                <a:gd name="T14" fmla="*/ 197 w 270"/>
                <a:gd name="T15" fmla="*/ 84 h 277"/>
                <a:gd name="T16" fmla="*/ 227 w 270"/>
                <a:gd name="T17" fmla="*/ 52 h 277"/>
                <a:gd name="T18" fmla="*/ 234 w 270"/>
                <a:gd name="T19" fmla="*/ 61 h 277"/>
                <a:gd name="T20" fmla="*/ 241 w 270"/>
                <a:gd name="T21" fmla="*/ 70 h 277"/>
                <a:gd name="T22" fmla="*/ 247 w 270"/>
                <a:gd name="T23" fmla="*/ 79 h 277"/>
                <a:gd name="T24" fmla="*/ 252 w 270"/>
                <a:gd name="T25" fmla="*/ 89 h 277"/>
                <a:gd name="T26" fmla="*/ 270 w 270"/>
                <a:gd name="T27" fmla="*/ 95 h 277"/>
                <a:gd name="T28" fmla="*/ 207 w 270"/>
                <a:gd name="T29" fmla="*/ 19 h 277"/>
                <a:gd name="T30" fmla="*/ 177 w 270"/>
                <a:gd name="T31" fmla="*/ 6 h 277"/>
                <a:gd name="T32" fmla="*/ 131 w 270"/>
                <a:gd name="T33" fmla="*/ 1 h 277"/>
                <a:gd name="T34" fmla="*/ 116 w 270"/>
                <a:gd name="T35" fmla="*/ 2 h 277"/>
                <a:gd name="T36" fmla="*/ 107 w 270"/>
                <a:gd name="T37" fmla="*/ 4 h 277"/>
                <a:gd name="T38" fmla="*/ 4 w 270"/>
                <a:gd name="T39" fmla="*/ 106 h 277"/>
                <a:gd name="T40" fmla="*/ 1 w 270"/>
                <a:gd name="T41" fmla="*/ 123 h 277"/>
                <a:gd name="T42" fmla="*/ 0 w 270"/>
                <a:gd name="T43" fmla="*/ 139 h 277"/>
                <a:gd name="T44" fmla="*/ 41 w 270"/>
                <a:gd name="T45" fmla="*/ 236 h 277"/>
                <a:gd name="T46" fmla="*/ 139 w 270"/>
                <a:gd name="T47" fmla="*/ 277 h 277"/>
                <a:gd name="T48" fmla="*/ 157 w 270"/>
                <a:gd name="T49" fmla="*/ 275 h 277"/>
                <a:gd name="T50" fmla="*/ 156 w 270"/>
                <a:gd name="T51" fmla="*/ 16 h 277"/>
                <a:gd name="T52" fmla="*/ 177 w 270"/>
                <a:gd name="T53" fmla="*/ 21 h 277"/>
                <a:gd name="T54" fmla="*/ 195 w 270"/>
                <a:gd name="T55" fmla="*/ 29 h 277"/>
                <a:gd name="T56" fmla="*/ 212 w 270"/>
                <a:gd name="T57" fmla="*/ 39 h 277"/>
                <a:gd name="T58" fmla="*/ 188 w 270"/>
                <a:gd name="T59" fmla="*/ 62 h 277"/>
                <a:gd name="T60" fmla="*/ 153 w 270"/>
                <a:gd name="T61" fmla="*/ 16 h 277"/>
                <a:gd name="T62" fmla="*/ 159 w 270"/>
                <a:gd name="T63" fmla="*/ 32 h 277"/>
                <a:gd name="T64" fmla="*/ 134 w 270"/>
                <a:gd name="T65" fmla="*/ 16 h 277"/>
                <a:gd name="T66" fmla="*/ 134 w 270"/>
                <a:gd name="T67" fmla="*/ 16 h 277"/>
                <a:gd name="T68" fmla="*/ 93 w 270"/>
                <a:gd name="T69" fmla="*/ 71 h 277"/>
                <a:gd name="T70" fmla="*/ 56 w 270"/>
                <a:gd name="T71" fmla="*/ 47 h 277"/>
                <a:gd name="T72" fmla="*/ 86 w 270"/>
                <a:gd name="T73" fmla="*/ 69 h 277"/>
                <a:gd name="T74" fmla="*/ 15 w 270"/>
                <a:gd name="T75" fmla="*/ 135 h 277"/>
                <a:gd name="T76" fmla="*/ 44 w 270"/>
                <a:gd name="T77" fmla="*/ 218 h 277"/>
                <a:gd name="T78" fmla="*/ 37 w 270"/>
                <a:gd name="T79" fmla="*/ 209 h 277"/>
                <a:gd name="T80" fmla="*/ 31 w 270"/>
                <a:gd name="T81" fmla="*/ 199 h 277"/>
                <a:gd name="T82" fmla="*/ 25 w 270"/>
                <a:gd name="T83" fmla="*/ 188 h 277"/>
                <a:gd name="T84" fmla="*/ 21 w 270"/>
                <a:gd name="T85" fmla="*/ 177 h 277"/>
                <a:gd name="T86" fmla="*/ 71 w 270"/>
                <a:gd name="T87" fmla="*/ 142 h 277"/>
                <a:gd name="T88" fmla="*/ 74 w 270"/>
                <a:gd name="T89" fmla="*/ 169 h 277"/>
                <a:gd name="T90" fmla="*/ 78 w 270"/>
                <a:gd name="T91" fmla="*/ 184 h 277"/>
                <a:gd name="T92" fmla="*/ 83 w 270"/>
                <a:gd name="T93" fmla="*/ 201 h 277"/>
                <a:gd name="T94" fmla="*/ 114 w 270"/>
                <a:gd name="T95" fmla="*/ 260 h 277"/>
                <a:gd name="T96" fmla="*/ 96 w 270"/>
                <a:gd name="T97" fmla="*/ 254 h 277"/>
                <a:gd name="T98" fmla="*/ 79 w 270"/>
                <a:gd name="T99" fmla="*/ 247 h 277"/>
                <a:gd name="T100" fmla="*/ 63 w 270"/>
                <a:gd name="T101" fmla="*/ 236 h 277"/>
                <a:gd name="T102" fmla="*/ 111 w 270"/>
                <a:gd name="T103" fmla="*/ 248 h 277"/>
                <a:gd name="T104" fmla="*/ 135 w 270"/>
                <a:gd name="T105" fmla="*/ 249 h 277"/>
                <a:gd name="T106" fmla="*/ 135 w 270"/>
                <a:gd name="T107" fmla="*/ 207 h 277"/>
                <a:gd name="T108" fmla="*/ 115 w 270"/>
                <a:gd name="T109" fmla="*/ 201 h 277"/>
                <a:gd name="T110" fmla="*/ 85 w 270"/>
                <a:gd name="T111" fmla="*/ 185 h 277"/>
                <a:gd name="T112" fmla="*/ 80 w 270"/>
                <a:gd name="T113" fmla="*/ 162 h 277"/>
                <a:gd name="T114" fmla="*/ 135 w 270"/>
                <a:gd name="T115" fmla="*/ 144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0" h="277">
                  <a:moveTo>
                    <a:pt x="164" y="274"/>
                  </a:moveTo>
                  <a:cubicBezTo>
                    <a:pt x="164" y="259"/>
                    <a:pt x="164" y="259"/>
                    <a:pt x="164" y="259"/>
                  </a:cubicBezTo>
                  <a:cubicBezTo>
                    <a:pt x="161" y="260"/>
                    <a:pt x="157" y="261"/>
                    <a:pt x="153" y="261"/>
                  </a:cubicBezTo>
                  <a:cubicBezTo>
                    <a:pt x="157" y="257"/>
                    <a:pt x="161" y="253"/>
                    <a:pt x="164" y="249"/>
                  </a:cubicBezTo>
                  <a:cubicBezTo>
                    <a:pt x="165" y="238"/>
                    <a:pt x="165" y="238"/>
                    <a:pt x="165" y="238"/>
                  </a:cubicBezTo>
                  <a:cubicBezTo>
                    <a:pt x="158" y="246"/>
                    <a:pt x="151" y="254"/>
                    <a:pt x="143" y="261"/>
                  </a:cubicBezTo>
                  <a:cubicBezTo>
                    <a:pt x="143" y="261"/>
                    <a:pt x="142" y="261"/>
                    <a:pt x="142" y="261"/>
                  </a:cubicBezTo>
                  <a:cubicBezTo>
                    <a:pt x="142" y="257"/>
                    <a:pt x="142" y="257"/>
                    <a:pt x="142" y="257"/>
                  </a:cubicBezTo>
                  <a:cubicBezTo>
                    <a:pt x="142" y="207"/>
                    <a:pt x="142" y="207"/>
                    <a:pt x="142" y="207"/>
                  </a:cubicBezTo>
                  <a:cubicBezTo>
                    <a:pt x="150" y="207"/>
                    <a:pt x="157" y="208"/>
                    <a:pt x="165" y="209"/>
                  </a:cubicBezTo>
                  <a:cubicBezTo>
                    <a:pt x="165" y="202"/>
                    <a:pt x="165" y="202"/>
                    <a:pt x="165" y="202"/>
                  </a:cubicBezTo>
                  <a:cubicBezTo>
                    <a:pt x="158" y="201"/>
                    <a:pt x="150" y="200"/>
                    <a:pt x="142" y="200"/>
                  </a:cubicBezTo>
                  <a:cubicBezTo>
                    <a:pt x="142" y="142"/>
                    <a:pt x="142" y="142"/>
                    <a:pt x="142" y="142"/>
                  </a:cubicBezTo>
                  <a:cubicBezTo>
                    <a:pt x="166" y="142"/>
                    <a:pt x="166" y="142"/>
                    <a:pt x="166" y="142"/>
                  </a:cubicBezTo>
                  <a:cubicBezTo>
                    <a:pt x="166" y="138"/>
                    <a:pt x="166" y="138"/>
                    <a:pt x="166" y="138"/>
                  </a:cubicBezTo>
                  <a:cubicBezTo>
                    <a:pt x="166" y="137"/>
                    <a:pt x="166" y="136"/>
                    <a:pt x="166" y="135"/>
                  </a:cubicBezTo>
                  <a:cubicBezTo>
                    <a:pt x="142" y="135"/>
                    <a:pt x="142" y="135"/>
                    <a:pt x="142" y="135"/>
                  </a:cubicBezTo>
                  <a:cubicBezTo>
                    <a:pt x="142" y="133"/>
                    <a:pt x="142" y="133"/>
                    <a:pt x="142" y="133"/>
                  </a:cubicBezTo>
                  <a:cubicBezTo>
                    <a:pt x="142" y="77"/>
                    <a:pt x="142" y="77"/>
                    <a:pt x="142" y="77"/>
                  </a:cubicBezTo>
                  <a:cubicBezTo>
                    <a:pt x="149" y="77"/>
                    <a:pt x="155" y="76"/>
                    <a:pt x="162" y="75"/>
                  </a:cubicBezTo>
                  <a:cubicBezTo>
                    <a:pt x="162" y="75"/>
                    <a:pt x="162" y="76"/>
                    <a:pt x="162" y="76"/>
                  </a:cubicBezTo>
                  <a:cubicBezTo>
                    <a:pt x="169" y="75"/>
                    <a:pt x="177" y="73"/>
                    <a:pt x="184" y="71"/>
                  </a:cubicBezTo>
                  <a:cubicBezTo>
                    <a:pt x="185" y="74"/>
                    <a:pt x="187" y="78"/>
                    <a:pt x="188" y="81"/>
                  </a:cubicBezTo>
                  <a:cubicBezTo>
                    <a:pt x="188" y="82"/>
                    <a:pt x="188" y="82"/>
                    <a:pt x="189" y="83"/>
                  </a:cubicBezTo>
                  <a:cubicBezTo>
                    <a:pt x="190" y="86"/>
                    <a:pt x="191" y="89"/>
                    <a:pt x="192" y="92"/>
                  </a:cubicBezTo>
                  <a:cubicBezTo>
                    <a:pt x="192" y="93"/>
                    <a:pt x="192" y="93"/>
                    <a:pt x="192" y="93"/>
                  </a:cubicBezTo>
                  <a:cubicBezTo>
                    <a:pt x="192" y="94"/>
                    <a:pt x="192" y="94"/>
                    <a:pt x="193" y="95"/>
                  </a:cubicBezTo>
                  <a:cubicBezTo>
                    <a:pt x="195" y="95"/>
                    <a:pt x="197" y="95"/>
                    <a:pt x="200" y="95"/>
                  </a:cubicBezTo>
                  <a:cubicBezTo>
                    <a:pt x="200" y="94"/>
                    <a:pt x="200" y="94"/>
                    <a:pt x="200" y="93"/>
                  </a:cubicBezTo>
                  <a:cubicBezTo>
                    <a:pt x="200" y="93"/>
                    <a:pt x="200" y="93"/>
                    <a:pt x="200" y="93"/>
                  </a:cubicBezTo>
                  <a:cubicBezTo>
                    <a:pt x="199" y="90"/>
                    <a:pt x="198" y="88"/>
                    <a:pt x="197" y="85"/>
                  </a:cubicBezTo>
                  <a:cubicBezTo>
                    <a:pt x="197" y="85"/>
                    <a:pt x="197" y="84"/>
                    <a:pt x="197" y="84"/>
                  </a:cubicBezTo>
                  <a:cubicBezTo>
                    <a:pt x="196" y="82"/>
                    <a:pt x="195" y="80"/>
                    <a:pt x="194" y="77"/>
                  </a:cubicBezTo>
                  <a:cubicBezTo>
                    <a:pt x="194" y="77"/>
                    <a:pt x="194" y="77"/>
                    <a:pt x="194" y="76"/>
                  </a:cubicBezTo>
                  <a:cubicBezTo>
                    <a:pt x="193" y="74"/>
                    <a:pt x="192" y="71"/>
                    <a:pt x="191" y="69"/>
                  </a:cubicBezTo>
                  <a:cubicBezTo>
                    <a:pt x="203" y="65"/>
                    <a:pt x="216" y="59"/>
                    <a:pt x="227" y="52"/>
                  </a:cubicBezTo>
                  <a:cubicBezTo>
                    <a:pt x="228" y="53"/>
                    <a:pt x="229" y="54"/>
                    <a:pt x="229" y="55"/>
                  </a:cubicBezTo>
                  <a:cubicBezTo>
                    <a:pt x="230" y="55"/>
                    <a:pt x="230" y="56"/>
                    <a:pt x="231" y="56"/>
                  </a:cubicBezTo>
                  <a:cubicBezTo>
                    <a:pt x="232" y="57"/>
                    <a:pt x="232" y="58"/>
                    <a:pt x="233" y="59"/>
                  </a:cubicBezTo>
                  <a:cubicBezTo>
                    <a:pt x="234" y="60"/>
                    <a:pt x="234" y="60"/>
                    <a:pt x="234" y="61"/>
                  </a:cubicBezTo>
                  <a:cubicBezTo>
                    <a:pt x="235" y="62"/>
                    <a:pt x="236" y="63"/>
                    <a:pt x="237" y="64"/>
                  </a:cubicBezTo>
                  <a:cubicBezTo>
                    <a:pt x="237" y="64"/>
                    <a:pt x="238" y="65"/>
                    <a:pt x="238" y="65"/>
                  </a:cubicBezTo>
                  <a:cubicBezTo>
                    <a:pt x="239" y="66"/>
                    <a:pt x="239" y="67"/>
                    <a:pt x="240" y="68"/>
                  </a:cubicBezTo>
                  <a:cubicBezTo>
                    <a:pt x="241" y="69"/>
                    <a:pt x="241" y="69"/>
                    <a:pt x="241" y="70"/>
                  </a:cubicBezTo>
                  <a:cubicBezTo>
                    <a:pt x="242" y="71"/>
                    <a:pt x="243" y="72"/>
                    <a:pt x="243" y="73"/>
                  </a:cubicBezTo>
                  <a:cubicBezTo>
                    <a:pt x="244" y="74"/>
                    <a:pt x="244" y="74"/>
                    <a:pt x="244" y="74"/>
                  </a:cubicBezTo>
                  <a:cubicBezTo>
                    <a:pt x="245" y="76"/>
                    <a:pt x="246" y="77"/>
                    <a:pt x="247" y="78"/>
                  </a:cubicBezTo>
                  <a:cubicBezTo>
                    <a:pt x="247" y="79"/>
                    <a:pt x="247" y="79"/>
                    <a:pt x="247" y="79"/>
                  </a:cubicBezTo>
                  <a:cubicBezTo>
                    <a:pt x="248" y="81"/>
                    <a:pt x="249" y="82"/>
                    <a:pt x="249" y="84"/>
                  </a:cubicBezTo>
                  <a:cubicBezTo>
                    <a:pt x="249" y="84"/>
                    <a:pt x="249" y="84"/>
                    <a:pt x="250" y="84"/>
                  </a:cubicBezTo>
                  <a:cubicBezTo>
                    <a:pt x="250" y="86"/>
                    <a:pt x="251" y="87"/>
                    <a:pt x="252" y="89"/>
                  </a:cubicBezTo>
                  <a:cubicBezTo>
                    <a:pt x="252" y="89"/>
                    <a:pt x="252" y="89"/>
                    <a:pt x="252" y="89"/>
                  </a:cubicBezTo>
                  <a:cubicBezTo>
                    <a:pt x="253" y="91"/>
                    <a:pt x="253" y="93"/>
                    <a:pt x="254" y="95"/>
                  </a:cubicBezTo>
                  <a:cubicBezTo>
                    <a:pt x="254" y="95"/>
                    <a:pt x="254" y="95"/>
                    <a:pt x="254" y="95"/>
                  </a:cubicBezTo>
                  <a:cubicBezTo>
                    <a:pt x="254" y="95"/>
                    <a:pt x="254" y="95"/>
                    <a:pt x="254" y="95"/>
                  </a:cubicBezTo>
                  <a:cubicBezTo>
                    <a:pt x="270" y="95"/>
                    <a:pt x="270" y="95"/>
                    <a:pt x="270" y="95"/>
                  </a:cubicBezTo>
                  <a:cubicBezTo>
                    <a:pt x="268" y="90"/>
                    <a:pt x="266" y="86"/>
                    <a:pt x="264" y="81"/>
                  </a:cubicBezTo>
                  <a:cubicBezTo>
                    <a:pt x="257" y="66"/>
                    <a:pt x="248" y="52"/>
                    <a:pt x="236" y="41"/>
                  </a:cubicBezTo>
                  <a:cubicBezTo>
                    <a:pt x="229" y="34"/>
                    <a:pt x="221" y="27"/>
                    <a:pt x="212" y="22"/>
                  </a:cubicBezTo>
                  <a:cubicBezTo>
                    <a:pt x="211" y="21"/>
                    <a:pt x="209" y="20"/>
                    <a:pt x="207" y="19"/>
                  </a:cubicBezTo>
                  <a:cubicBezTo>
                    <a:pt x="205" y="17"/>
                    <a:pt x="202" y="16"/>
                    <a:pt x="199" y="14"/>
                  </a:cubicBezTo>
                  <a:cubicBezTo>
                    <a:pt x="199" y="14"/>
                    <a:pt x="199" y="14"/>
                    <a:pt x="198" y="14"/>
                  </a:cubicBezTo>
                  <a:cubicBezTo>
                    <a:pt x="198" y="14"/>
                    <a:pt x="197" y="13"/>
                    <a:pt x="196" y="13"/>
                  </a:cubicBezTo>
                  <a:cubicBezTo>
                    <a:pt x="190" y="10"/>
                    <a:pt x="183" y="8"/>
                    <a:pt x="177" y="6"/>
                  </a:cubicBezTo>
                  <a:cubicBezTo>
                    <a:pt x="174" y="5"/>
                    <a:pt x="171" y="4"/>
                    <a:pt x="168" y="4"/>
                  </a:cubicBezTo>
                  <a:cubicBezTo>
                    <a:pt x="163" y="2"/>
                    <a:pt x="158" y="2"/>
                    <a:pt x="153" y="1"/>
                  </a:cubicBezTo>
                  <a:cubicBezTo>
                    <a:pt x="148" y="1"/>
                    <a:pt x="143" y="0"/>
                    <a:pt x="139" y="0"/>
                  </a:cubicBezTo>
                  <a:cubicBezTo>
                    <a:pt x="136" y="0"/>
                    <a:pt x="133" y="0"/>
                    <a:pt x="131" y="1"/>
                  </a:cubicBezTo>
                  <a:cubicBezTo>
                    <a:pt x="130" y="1"/>
                    <a:pt x="129" y="1"/>
                    <a:pt x="128" y="1"/>
                  </a:cubicBezTo>
                  <a:cubicBezTo>
                    <a:pt x="127" y="1"/>
                    <a:pt x="125" y="1"/>
                    <a:pt x="123" y="1"/>
                  </a:cubicBezTo>
                  <a:cubicBezTo>
                    <a:pt x="122" y="1"/>
                    <a:pt x="121" y="1"/>
                    <a:pt x="121" y="2"/>
                  </a:cubicBezTo>
                  <a:cubicBezTo>
                    <a:pt x="119" y="2"/>
                    <a:pt x="117" y="2"/>
                    <a:pt x="116" y="2"/>
                  </a:cubicBezTo>
                  <a:cubicBezTo>
                    <a:pt x="115" y="2"/>
                    <a:pt x="114" y="3"/>
                    <a:pt x="113" y="3"/>
                  </a:cubicBezTo>
                  <a:cubicBezTo>
                    <a:pt x="111" y="3"/>
                    <a:pt x="110" y="3"/>
                    <a:pt x="108" y="4"/>
                  </a:cubicBezTo>
                  <a:cubicBezTo>
                    <a:pt x="108" y="4"/>
                    <a:pt x="107" y="4"/>
                    <a:pt x="107" y="4"/>
                  </a:cubicBezTo>
                  <a:cubicBezTo>
                    <a:pt x="107" y="4"/>
                    <a:pt x="107" y="4"/>
                    <a:pt x="107" y="4"/>
                  </a:cubicBezTo>
                  <a:cubicBezTo>
                    <a:pt x="81" y="10"/>
                    <a:pt x="59" y="23"/>
                    <a:pt x="41" y="41"/>
                  </a:cubicBezTo>
                  <a:cubicBezTo>
                    <a:pt x="23" y="58"/>
                    <a:pt x="11" y="80"/>
                    <a:pt x="5" y="105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8"/>
                    <a:pt x="3" y="110"/>
                    <a:pt x="3" y="112"/>
                  </a:cubicBezTo>
                  <a:cubicBezTo>
                    <a:pt x="3" y="113"/>
                    <a:pt x="3" y="114"/>
                    <a:pt x="3" y="115"/>
                  </a:cubicBezTo>
                  <a:cubicBezTo>
                    <a:pt x="2" y="116"/>
                    <a:pt x="2" y="118"/>
                    <a:pt x="2" y="120"/>
                  </a:cubicBezTo>
                  <a:cubicBezTo>
                    <a:pt x="2" y="121"/>
                    <a:pt x="1" y="122"/>
                    <a:pt x="1" y="123"/>
                  </a:cubicBezTo>
                  <a:cubicBezTo>
                    <a:pt x="1" y="124"/>
                    <a:pt x="1" y="126"/>
                    <a:pt x="1" y="128"/>
                  </a:cubicBezTo>
                  <a:cubicBezTo>
                    <a:pt x="1" y="129"/>
                    <a:pt x="1" y="130"/>
                    <a:pt x="1" y="131"/>
                  </a:cubicBezTo>
                  <a:cubicBezTo>
                    <a:pt x="1" y="133"/>
                    <a:pt x="0" y="136"/>
                    <a:pt x="0" y="138"/>
                  </a:cubicBezTo>
                  <a:cubicBezTo>
                    <a:pt x="0" y="138"/>
                    <a:pt x="0" y="139"/>
                    <a:pt x="0" y="139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0" y="177"/>
                    <a:pt x="16" y="211"/>
                    <a:pt x="41" y="236"/>
                  </a:cubicBezTo>
                  <a:cubicBezTo>
                    <a:pt x="41" y="236"/>
                    <a:pt x="41" y="236"/>
                    <a:pt x="41" y="236"/>
                  </a:cubicBezTo>
                  <a:cubicBezTo>
                    <a:pt x="41" y="236"/>
                    <a:pt x="41" y="236"/>
                    <a:pt x="41" y="236"/>
                  </a:cubicBezTo>
                  <a:cubicBezTo>
                    <a:pt x="43" y="238"/>
                    <a:pt x="45" y="240"/>
                    <a:pt x="48" y="243"/>
                  </a:cubicBezTo>
                  <a:cubicBezTo>
                    <a:pt x="70" y="262"/>
                    <a:pt x="99" y="275"/>
                    <a:pt x="131" y="276"/>
                  </a:cubicBezTo>
                  <a:cubicBezTo>
                    <a:pt x="134" y="277"/>
                    <a:pt x="136" y="277"/>
                    <a:pt x="139" y="277"/>
                  </a:cubicBezTo>
                  <a:cubicBezTo>
                    <a:pt x="141" y="277"/>
                    <a:pt x="144" y="277"/>
                    <a:pt x="146" y="276"/>
                  </a:cubicBezTo>
                  <a:cubicBezTo>
                    <a:pt x="147" y="276"/>
                    <a:pt x="148" y="276"/>
                    <a:pt x="149" y="276"/>
                  </a:cubicBezTo>
                  <a:cubicBezTo>
                    <a:pt x="150" y="276"/>
                    <a:pt x="152" y="276"/>
                    <a:pt x="154" y="276"/>
                  </a:cubicBezTo>
                  <a:cubicBezTo>
                    <a:pt x="155" y="276"/>
                    <a:pt x="156" y="276"/>
                    <a:pt x="157" y="275"/>
                  </a:cubicBezTo>
                  <a:cubicBezTo>
                    <a:pt x="158" y="275"/>
                    <a:pt x="160" y="275"/>
                    <a:pt x="161" y="275"/>
                  </a:cubicBezTo>
                  <a:cubicBezTo>
                    <a:pt x="162" y="275"/>
                    <a:pt x="163" y="274"/>
                    <a:pt x="164" y="274"/>
                  </a:cubicBezTo>
                  <a:cubicBezTo>
                    <a:pt x="164" y="274"/>
                    <a:pt x="164" y="274"/>
                    <a:pt x="164" y="274"/>
                  </a:cubicBezTo>
                  <a:close/>
                  <a:moveTo>
                    <a:pt x="156" y="16"/>
                  </a:moveTo>
                  <a:cubicBezTo>
                    <a:pt x="158" y="17"/>
                    <a:pt x="160" y="17"/>
                    <a:pt x="163" y="17"/>
                  </a:cubicBezTo>
                  <a:cubicBezTo>
                    <a:pt x="164" y="18"/>
                    <a:pt x="165" y="18"/>
                    <a:pt x="167" y="18"/>
                  </a:cubicBezTo>
                  <a:cubicBezTo>
                    <a:pt x="169" y="19"/>
                    <a:pt x="170" y="19"/>
                    <a:pt x="172" y="20"/>
                  </a:cubicBezTo>
                  <a:cubicBezTo>
                    <a:pt x="174" y="20"/>
                    <a:pt x="175" y="21"/>
                    <a:pt x="177" y="21"/>
                  </a:cubicBezTo>
                  <a:cubicBezTo>
                    <a:pt x="179" y="22"/>
                    <a:pt x="180" y="22"/>
                    <a:pt x="181" y="23"/>
                  </a:cubicBezTo>
                  <a:cubicBezTo>
                    <a:pt x="183" y="23"/>
                    <a:pt x="185" y="24"/>
                    <a:pt x="187" y="25"/>
                  </a:cubicBezTo>
                  <a:cubicBezTo>
                    <a:pt x="188" y="25"/>
                    <a:pt x="189" y="26"/>
                    <a:pt x="190" y="26"/>
                  </a:cubicBezTo>
                  <a:cubicBezTo>
                    <a:pt x="192" y="27"/>
                    <a:pt x="194" y="28"/>
                    <a:pt x="195" y="29"/>
                  </a:cubicBezTo>
                  <a:cubicBezTo>
                    <a:pt x="196" y="29"/>
                    <a:pt x="198" y="30"/>
                    <a:pt x="199" y="30"/>
                  </a:cubicBezTo>
                  <a:cubicBezTo>
                    <a:pt x="200" y="31"/>
                    <a:pt x="202" y="33"/>
                    <a:pt x="204" y="34"/>
                  </a:cubicBezTo>
                  <a:cubicBezTo>
                    <a:pt x="205" y="34"/>
                    <a:pt x="206" y="35"/>
                    <a:pt x="207" y="35"/>
                  </a:cubicBezTo>
                  <a:cubicBezTo>
                    <a:pt x="208" y="37"/>
                    <a:pt x="210" y="38"/>
                    <a:pt x="212" y="39"/>
                  </a:cubicBezTo>
                  <a:cubicBezTo>
                    <a:pt x="213" y="40"/>
                    <a:pt x="213" y="40"/>
                    <a:pt x="214" y="41"/>
                  </a:cubicBezTo>
                  <a:cubicBezTo>
                    <a:pt x="216" y="42"/>
                    <a:pt x="218" y="44"/>
                    <a:pt x="219" y="45"/>
                  </a:cubicBezTo>
                  <a:cubicBezTo>
                    <a:pt x="220" y="46"/>
                    <a:pt x="221" y="46"/>
                    <a:pt x="221" y="47"/>
                  </a:cubicBezTo>
                  <a:cubicBezTo>
                    <a:pt x="211" y="53"/>
                    <a:pt x="199" y="58"/>
                    <a:pt x="188" y="62"/>
                  </a:cubicBezTo>
                  <a:cubicBezTo>
                    <a:pt x="182" y="52"/>
                    <a:pt x="176" y="42"/>
                    <a:pt x="169" y="33"/>
                  </a:cubicBezTo>
                  <a:cubicBezTo>
                    <a:pt x="169" y="33"/>
                    <a:pt x="168" y="32"/>
                    <a:pt x="168" y="32"/>
                  </a:cubicBezTo>
                  <a:cubicBezTo>
                    <a:pt x="168" y="32"/>
                    <a:pt x="168" y="32"/>
                    <a:pt x="168" y="32"/>
                  </a:cubicBezTo>
                  <a:cubicBezTo>
                    <a:pt x="163" y="26"/>
                    <a:pt x="158" y="21"/>
                    <a:pt x="153" y="16"/>
                  </a:cubicBezTo>
                  <a:cubicBezTo>
                    <a:pt x="154" y="16"/>
                    <a:pt x="155" y="16"/>
                    <a:pt x="156" y="16"/>
                  </a:cubicBezTo>
                  <a:close/>
                  <a:moveTo>
                    <a:pt x="142" y="28"/>
                  </a:moveTo>
                  <a:cubicBezTo>
                    <a:pt x="142" y="16"/>
                    <a:pt x="142" y="16"/>
                    <a:pt x="142" y="16"/>
                  </a:cubicBezTo>
                  <a:cubicBezTo>
                    <a:pt x="148" y="21"/>
                    <a:pt x="154" y="27"/>
                    <a:pt x="159" y="32"/>
                  </a:cubicBezTo>
                  <a:cubicBezTo>
                    <a:pt x="167" y="42"/>
                    <a:pt x="175" y="53"/>
                    <a:pt x="181" y="64"/>
                  </a:cubicBezTo>
                  <a:cubicBezTo>
                    <a:pt x="168" y="68"/>
                    <a:pt x="155" y="69"/>
                    <a:pt x="142" y="70"/>
                  </a:cubicBezTo>
                  <a:lnTo>
                    <a:pt x="142" y="28"/>
                  </a:lnTo>
                  <a:close/>
                  <a:moveTo>
                    <a:pt x="134" y="16"/>
                  </a:moveTo>
                  <a:cubicBezTo>
                    <a:pt x="134" y="16"/>
                    <a:pt x="135" y="16"/>
                    <a:pt x="135" y="16"/>
                  </a:cubicBezTo>
                  <a:cubicBezTo>
                    <a:pt x="135" y="70"/>
                    <a:pt x="135" y="70"/>
                    <a:pt x="135" y="70"/>
                  </a:cubicBezTo>
                  <a:cubicBezTo>
                    <a:pt x="122" y="70"/>
                    <a:pt x="109" y="68"/>
                    <a:pt x="97" y="64"/>
                  </a:cubicBezTo>
                  <a:cubicBezTo>
                    <a:pt x="106" y="46"/>
                    <a:pt x="119" y="30"/>
                    <a:pt x="134" y="16"/>
                  </a:cubicBezTo>
                  <a:close/>
                  <a:moveTo>
                    <a:pt x="135" y="77"/>
                  </a:moveTo>
                  <a:cubicBezTo>
                    <a:pt x="135" y="135"/>
                    <a:pt x="135" y="135"/>
                    <a:pt x="135" y="135"/>
                  </a:cubicBezTo>
                  <a:cubicBezTo>
                    <a:pt x="79" y="135"/>
                    <a:pt x="79" y="135"/>
                    <a:pt x="79" y="135"/>
                  </a:cubicBezTo>
                  <a:cubicBezTo>
                    <a:pt x="79" y="113"/>
                    <a:pt x="84" y="91"/>
                    <a:pt x="93" y="71"/>
                  </a:cubicBezTo>
                  <a:cubicBezTo>
                    <a:pt x="107" y="75"/>
                    <a:pt x="121" y="77"/>
                    <a:pt x="135" y="77"/>
                  </a:cubicBezTo>
                  <a:close/>
                  <a:moveTo>
                    <a:pt x="124" y="16"/>
                  </a:moveTo>
                  <a:cubicBezTo>
                    <a:pt x="110" y="29"/>
                    <a:pt x="98" y="45"/>
                    <a:pt x="89" y="62"/>
                  </a:cubicBezTo>
                  <a:cubicBezTo>
                    <a:pt x="78" y="59"/>
                    <a:pt x="66" y="53"/>
                    <a:pt x="56" y="47"/>
                  </a:cubicBezTo>
                  <a:cubicBezTo>
                    <a:pt x="74" y="30"/>
                    <a:pt x="98" y="19"/>
                    <a:pt x="124" y="16"/>
                  </a:cubicBezTo>
                  <a:close/>
                  <a:moveTo>
                    <a:pt x="16" y="128"/>
                  </a:moveTo>
                  <a:cubicBezTo>
                    <a:pt x="18" y="98"/>
                    <a:pt x="31" y="72"/>
                    <a:pt x="50" y="52"/>
                  </a:cubicBezTo>
                  <a:cubicBezTo>
                    <a:pt x="62" y="59"/>
                    <a:pt x="74" y="65"/>
                    <a:pt x="86" y="69"/>
                  </a:cubicBezTo>
                  <a:cubicBezTo>
                    <a:pt x="77" y="89"/>
                    <a:pt x="72" y="112"/>
                    <a:pt x="71" y="135"/>
                  </a:cubicBezTo>
                  <a:cubicBezTo>
                    <a:pt x="22" y="135"/>
                    <a:pt x="22" y="135"/>
                    <a:pt x="22" y="135"/>
                  </a:cubicBezTo>
                  <a:cubicBezTo>
                    <a:pt x="22" y="135"/>
                    <a:pt x="22" y="135"/>
                    <a:pt x="22" y="135"/>
                  </a:cubicBezTo>
                  <a:cubicBezTo>
                    <a:pt x="15" y="135"/>
                    <a:pt x="15" y="135"/>
                    <a:pt x="15" y="135"/>
                  </a:cubicBezTo>
                  <a:cubicBezTo>
                    <a:pt x="15" y="132"/>
                    <a:pt x="15" y="130"/>
                    <a:pt x="16" y="128"/>
                  </a:cubicBezTo>
                  <a:close/>
                  <a:moveTo>
                    <a:pt x="48" y="222"/>
                  </a:moveTo>
                  <a:cubicBezTo>
                    <a:pt x="47" y="222"/>
                    <a:pt x="47" y="221"/>
                    <a:pt x="46" y="221"/>
                  </a:cubicBezTo>
                  <a:cubicBezTo>
                    <a:pt x="46" y="220"/>
                    <a:pt x="45" y="219"/>
                    <a:pt x="44" y="218"/>
                  </a:cubicBezTo>
                  <a:cubicBezTo>
                    <a:pt x="44" y="217"/>
                    <a:pt x="43" y="217"/>
                    <a:pt x="43" y="217"/>
                  </a:cubicBezTo>
                  <a:cubicBezTo>
                    <a:pt x="42" y="216"/>
                    <a:pt x="41" y="214"/>
                    <a:pt x="40" y="213"/>
                  </a:cubicBezTo>
                  <a:cubicBezTo>
                    <a:pt x="40" y="213"/>
                    <a:pt x="40" y="213"/>
                    <a:pt x="39" y="212"/>
                  </a:cubicBezTo>
                  <a:cubicBezTo>
                    <a:pt x="38" y="211"/>
                    <a:pt x="38" y="210"/>
                    <a:pt x="37" y="209"/>
                  </a:cubicBezTo>
                  <a:cubicBezTo>
                    <a:pt x="37" y="208"/>
                    <a:pt x="36" y="208"/>
                    <a:pt x="36" y="207"/>
                  </a:cubicBezTo>
                  <a:cubicBezTo>
                    <a:pt x="35" y="206"/>
                    <a:pt x="34" y="205"/>
                    <a:pt x="34" y="204"/>
                  </a:cubicBezTo>
                  <a:cubicBezTo>
                    <a:pt x="33" y="203"/>
                    <a:pt x="33" y="203"/>
                    <a:pt x="33" y="203"/>
                  </a:cubicBezTo>
                  <a:cubicBezTo>
                    <a:pt x="32" y="201"/>
                    <a:pt x="31" y="200"/>
                    <a:pt x="31" y="199"/>
                  </a:cubicBezTo>
                  <a:cubicBezTo>
                    <a:pt x="31" y="198"/>
                    <a:pt x="30" y="198"/>
                    <a:pt x="30" y="198"/>
                  </a:cubicBezTo>
                  <a:cubicBezTo>
                    <a:pt x="29" y="196"/>
                    <a:pt x="29" y="195"/>
                    <a:pt x="28" y="194"/>
                  </a:cubicBezTo>
                  <a:cubicBezTo>
                    <a:pt x="28" y="193"/>
                    <a:pt x="28" y="193"/>
                    <a:pt x="28" y="193"/>
                  </a:cubicBezTo>
                  <a:cubicBezTo>
                    <a:pt x="27" y="191"/>
                    <a:pt x="26" y="190"/>
                    <a:pt x="25" y="188"/>
                  </a:cubicBezTo>
                  <a:cubicBezTo>
                    <a:pt x="25" y="188"/>
                    <a:pt x="25" y="188"/>
                    <a:pt x="25" y="188"/>
                  </a:cubicBezTo>
                  <a:cubicBezTo>
                    <a:pt x="24" y="186"/>
                    <a:pt x="24" y="184"/>
                    <a:pt x="23" y="183"/>
                  </a:cubicBezTo>
                  <a:cubicBezTo>
                    <a:pt x="23" y="183"/>
                    <a:pt x="23" y="182"/>
                    <a:pt x="23" y="182"/>
                  </a:cubicBezTo>
                  <a:cubicBezTo>
                    <a:pt x="22" y="181"/>
                    <a:pt x="22" y="179"/>
                    <a:pt x="21" y="177"/>
                  </a:cubicBezTo>
                  <a:cubicBezTo>
                    <a:pt x="21" y="177"/>
                    <a:pt x="21" y="177"/>
                    <a:pt x="21" y="177"/>
                  </a:cubicBezTo>
                  <a:cubicBezTo>
                    <a:pt x="18" y="166"/>
                    <a:pt x="15" y="154"/>
                    <a:pt x="15" y="142"/>
                  </a:cubicBezTo>
                  <a:cubicBezTo>
                    <a:pt x="30" y="142"/>
                    <a:pt x="30" y="142"/>
                    <a:pt x="30" y="142"/>
                  </a:cubicBezTo>
                  <a:cubicBezTo>
                    <a:pt x="71" y="142"/>
                    <a:pt x="71" y="142"/>
                    <a:pt x="71" y="142"/>
                  </a:cubicBezTo>
                  <a:cubicBezTo>
                    <a:pt x="71" y="148"/>
                    <a:pt x="72" y="154"/>
                    <a:pt x="73" y="160"/>
                  </a:cubicBezTo>
                  <a:cubicBezTo>
                    <a:pt x="73" y="160"/>
                    <a:pt x="73" y="160"/>
                    <a:pt x="73" y="160"/>
                  </a:cubicBezTo>
                  <a:cubicBezTo>
                    <a:pt x="73" y="163"/>
                    <a:pt x="73" y="165"/>
                    <a:pt x="74" y="167"/>
                  </a:cubicBezTo>
                  <a:cubicBezTo>
                    <a:pt x="74" y="168"/>
                    <a:pt x="74" y="168"/>
                    <a:pt x="74" y="169"/>
                  </a:cubicBezTo>
                  <a:cubicBezTo>
                    <a:pt x="74" y="171"/>
                    <a:pt x="75" y="173"/>
                    <a:pt x="75" y="175"/>
                  </a:cubicBezTo>
                  <a:cubicBezTo>
                    <a:pt x="75" y="176"/>
                    <a:pt x="76" y="176"/>
                    <a:pt x="76" y="177"/>
                  </a:cubicBezTo>
                  <a:cubicBezTo>
                    <a:pt x="76" y="179"/>
                    <a:pt x="77" y="182"/>
                    <a:pt x="77" y="184"/>
                  </a:cubicBezTo>
                  <a:cubicBezTo>
                    <a:pt x="78" y="184"/>
                    <a:pt x="78" y="184"/>
                    <a:pt x="78" y="184"/>
                  </a:cubicBezTo>
                  <a:cubicBezTo>
                    <a:pt x="78" y="187"/>
                    <a:pt x="79" y="190"/>
                    <a:pt x="80" y="192"/>
                  </a:cubicBezTo>
                  <a:cubicBezTo>
                    <a:pt x="80" y="192"/>
                    <a:pt x="80" y="193"/>
                    <a:pt x="80" y="193"/>
                  </a:cubicBezTo>
                  <a:cubicBezTo>
                    <a:pt x="81" y="195"/>
                    <a:pt x="82" y="197"/>
                    <a:pt x="83" y="200"/>
                  </a:cubicBezTo>
                  <a:cubicBezTo>
                    <a:pt x="83" y="200"/>
                    <a:pt x="83" y="200"/>
                    <a:pt x="83" y="201"/>
                  </a:cubicBezTo>
                  <a:cubicBezTo>
                    <a:pt x="84" y="203"/>
                    <a:pt x="85" y="206"/>
                    <a:pt x="86" y="208"/>
                  </a:cubicBezTo>
                  <a:cubicBezTo>
                    <a:pt x="74" y="212"/>
                    <a:pt x="62" y="218"/>
                    <a:pt x="50" y="225"/>
                  </a:cubicBezTo>
                  <a:cubicBezTo>
                    <a:pt x="49" y="224"/>
                    <a:pt x="49" y="223"/>
                    <a:pt x="48" y="222"/>
                  </a:cubicBezTo>
                  <a:close/>
                  <a:moveTo>
                    <a:pt x="114" y="260"/>
                  </a:moveTo>
                  <a:cubicBezTo>
                    <a:pt x="114" y="260"/>
                    <a:pt x="113" y="259"/>
                    <a:pt x="112" y="259"/>
                  </a:cubicBezTo>
                  <a:cubicBezTo>
                    <a:pt x="109" y="259"/>
                    <a:pt x="107" y="258"/>
                    <a:pt x="105" y="257"/>
                  </a:cubicBezTo>
                  <a:cubicBezTo>
                    <a:pt x="103" y="257"/>
                    <a:pt x="102" y="256"/>
                    <a:pt x="100" y="256"/>
                  </a:cubicBezTo>
                  <a:cubicBezTo>
                    <a:pt x="99" y="255"/>
                    <a:pt x="97" y="255"/>
                    <a:pt x="96" y="254"/>
                  </a:cubicBezTo>
                  <a:cubicBezTo>
                    <a:pt x="94" y="254"/>
                    <a:pt x="92" y="253"/>
                    <a:pt x="90" y="252"/>
                  </a:cubicBezTo>
                  <a:cubicBezTo>
                    <a:pt x="89" y="252"/>
                    <a:pt x="88" y="251"/>
                    <a:pt x="87" y="251"/>
                  </a:cubicBezTo>
                  <a:cubicBezTo>
                    <a:pt x="85" y="250"/>
                    <a:pt x="83" y="249"/>
                    <a:pt x="81" y="248"/>
                  </a:cubicBezTo>
                  <a:cubicBezTo>
                    <a:pt x="80" y="247"/>
                    <a:pt x="79" y="247"/>
                    <a:pt x="79" y="247"/>
                  </a:cubicBezTo>
                  <a:cubicBezTo>
                    <a:pt x="77" y="245"/>
                    <a:pt x="75" y="244"/>
                    <a:pt x="73" y="243"/>
                  </a:cubicBezTo>
                  <a:cubicBezTo>
                    <a:pt x="72" y="242"/>
                    <a:pt x="71" y="242"/>
                    <a:pt x="71" y="242"/>
                  </a:cubicBezTo>
                  <a:cubicBezTo>
                    <a:pt x="69" y="240"/>
                    <a:pt x="67" y="239"/>
                    <a:pt x="65" y="237"/>
                  </a:cubicBezTo>
                  <a:cubicBezTo>
                    <a:pt x="64" y="237"/>
                    <a:pt x="64" y="237"/>
                    <a:pt x="63" y="236"/>
                  </a:cubicBezTo>
                  <a:cubicBezTo>
                    <a:pt x="61" y="235"/>
                    <a:pt x="59" y="233"/>
                    <a:pt x="57" y="231"/>
                  </a:cubicBezTo>
                  <a:cubicBezTo>
                    <a:pt x="57" y="231"/>
                    <a:pt x="56" y="231"/>
                    <a:pt x="56" y="230"/>
                  </a:cubicBezTo>
                  <a:cubicBezTo>
                    <a:pt x="66" y="224"/>
                    <a:pt x="78" y="219"/>
                    <a:pt x="90" y="215"/>
                  </a:cubicBezTo>
                  <a:cubicBezTo>
                    <a:pt x="95" y="227"/>
                    <a:pt x="103" y="238"/>
                    <a:pt x="111" y="248"/>
                  </a:cubicBezTo>
                  <a:cubicBezTo>
                    <a:pt x="115" y="252"/>
                    <a:pt x="120" y="257"/>
                    <a:pt x="124" y="261"/>
                  </a:cubicBezTo>
                  <a:cubicBezTo>
                    <a:pt x="121" y="261"/>
                    <a:pt x="118" y="260"/>
                    <a:pt x="114" y="260"/>
                  </a:cubicBezTo>
                  <a:close/>
                  <a:moveTo>
                    <a:pt x="135" y="249"/>
                  </a:moveTo>
                  <a:cubicBezTo>
                    <a:pt x="135" y="249"/>
                    <a:pt x="135" y="249"/>
                    <a:pt x="135" y="249"/>
                  </a:cubicBezTo>
                  <a:cubicBezTo>
                    <a:pt x="135" y="261"/>
                    <a:pt x="135" y="261"/>
                    <a:pt x="135" y="261"/>
                  </a:cubicBezTo>
                  <a:cubicBezTo>
                    <a:pt x="129" y="256"/>
                    <a:pt x="123" y="250"/>
                    <a:pt x="118" y="245"/>
                  </a:cubicBezTo>
                  <a:cubicBezTo>
                    <a:pt x="110" y="235"/>
                    <a:pt x="103" y="224"/>
                    <a:pt x="97" y="213"/>
                  </a:cubicBezTo>
                  <a:cubicBezTo>
                    <a:pt x="109" y="209"/>
                    <a:pt x="122" y="208"/>
                    <a:pt x="135" y="207"/>
                  </a:cubicBezTo>
                  <a:lnTo>
                    <a:pt x="135" y="249"/>
                  </a:lnTo>
                  <a:close/>
                  <a:moveTo>
                    <a:pt x="135" y="200"/>
                  </a:moveTo>
                  <a:cubicBezTo>
                    <a:pt x="128" y="200"/>
                    <a:pt x="122" y="201"/>
                    <a:pt x="115" y="202"/>
                  </a:cubicBezTo>
                  <a:cubicBezTo>
                    <a:pt x="115" y="202"/>
                    <a:pt x="115" y="202"/>
                    <a:pt x="115" y="201"/>
                  </a:cubicBezTo>
                  <a:cubicBezTo>
                    <a:pt x="108" y="203"/>
                    <a:pt x="101" y="204"/>
                    <a:pt x="93" y="206"/>
                  </a:cubicBezTo>
                  <a:cubicBezTo>
                    <a:pt x="92" y="203"/>
                    <a:pt x="90" y="199"/>
                    <a:pt x="89" y="196"/>
                  </a:cubicBezTo>
                  <a:cubicBezTo>
                    <a:pt x="89" y="195"/>
                    <a:pt x="89" y="195"/>
                    <a:pt x="88" y="194"/>
                  </a:cubicBezTo>
                  <a:cubicBezTo>
                    <a:pt x="87" y="191"/>
                    <a:pt x="86" y="188"/>
                    <a:pt x="85" y="185"/>
                  </a:cubicBezTo>
                  <a:cubicBezTo>
                    <a:pt x="85" y="184"/>
                    <a:pt x="85" y="184"/>
                    <a:pt x="85" y="184"/>
                  </a:cubicBezTo>
                  <a:cubicBezTo>
                    <a:pt x="84" y="180"/>
                    <a:pt x="83" y="177"/>
                    <a:pt x="82" y="173"/>
                  </a:cubicBezTo>
                  <a:cubicBezTo>
                    <a:pt x="82" y="173"/>
                    <a:pt x="82" y="172"/>
                    <a:pt x="82" y="171"/>
                  </a:cubicBezTo>
                  <a:cubicBezTo>
                    <a:pt x="81" y="168"/>
                    <a:pt x="81" y="165"/>
                    <a:pt x="80" y="162"/>
                  </a:cubicBezTo>
                  <a:cubicBezTo>
                    <a:pt x="79" y="156"/>
                    <a:pt x="79" y="149"/>
                    <a:pt x="79" y="142"/>
                  </a:cubicBezTo>
                  <a:cubicBezTo>
                    <a:pt x="133" y="142"/>
                    <a:pt x="133" y="142"/>
                    <a:pt x="133" y="142"/>
                  </a:cubicBezTo>
                  <a:cubicBezTo>
                    <a:pt x="135" y="142"/>
                    <a:pt x="135" y="142"/>
                    <a:pt x="135" y="142"/>
                  </a:cubicBezTo>
                  <a:cubicBezTo>
                    <a:pt x="135" y="144"/>
                    <a:pt x="135" y="144"/>
                    <a:pt x="135" y="144"/>
                  </a:cubicBezTo>
                  <a:cubicBezTo>
                    <a:pt x="135" y="144"/>
                    <a:pt x="135" y="144"/>
                    <a:pt x="135" y="144"/>
                  </a:cubicBezTo>
                  <a:lnTo>
                    <a:pt x="135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55" tIns="25727" rIns="51455" bIns="2572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01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Linha do tempo do 1746</a:t>
            </a:r>
          </a:p>
        </p:txBody>
      </p:sp>
    </p:spTree>
    <p:extLst>
      <p:ext uri="{BB962C8B-B14F-4D97-AF65-F5344CB8AC3E}">
        <p14:creationId xmlns:p14="http://schemas.microsoft.com/office/powerpoint/2010/main" xmlns="" val="3955630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094" y="274639"/>
            <a:ext cx="8515707" cy="563562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 bwMode="auto">
          <a:xfrm>
            <a:off x="165282" y="1567870"/>
            <a:ext cx="7245113" cy="46528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17" tIns="0" rIns="3517" bIns="0" numCol="1" rtlCol="0" anchor="ctr" anchorCtr="0" compatLnSpc="1">
            <a:prstTxWarp prst="textNoShape">
              <a:avLst/>
            </a:prstTxWarp>
          </a:bodyPr>
          <a:lstStyle/>
          <a:p>
            <a:pPr defTabSz="826498">
              <a:buClr>
                <a:schemeClr val="tx2"/>
              </a:buClr>
            </a:pPr>
            <a:r>
              <a:rPr lang="pt-BR" sz="1846" b="1" dirty="0">
                <a:solidFill>
                  <a:schemeClr val="bg1"/>
                </a:solidFill>
                <a:ea typeface="SimSun" pitchFamily="2" charset="-122"/>
              </a:rPr>
              <a:t>	</a:t>
            </a:r>
            <a:r>
              <a:rPr lang="pt-BR" sz="1846" b="1" dirty="0" smtClean="0">
                <a:solidFill>
                  <a:schemeClr val="bg1"/>
                </a:solidFill>
                <a:ea typeface="SimSun" pitchFamily="2" charset="-122"/>
              </a:rPr>
              <a:t>O que é o 1746</a:t>
            </a:r>
            <a:endParaRPr lang="pt-BR" sz="1846" b="1" dirty="0">
              <a:solidFill>
                <a:schemeClr val="bg1"/>
              </a:solidFill>
              <a:ea typeface="SimSun" pitchFamily="2" charset="-122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65282" y="2195380"/>
            <a:ext cx="7245113" cy="465282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17" tIns="0" rIns="3517" bIns="0" numCol="1" rtlCol="0" anchor="ctr" anchorCtr="0" compatLnSpc="1">
            <a:prstTxWarp prst="textNoShape">
              <a:avLst/>
            </a:prstTxWarp>
          </a:bodyPr>
          <a:lstStyle/>
          <a:p>
            <a:pPr defTabSz="826498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</a:pPr>
            <a:r>
              <a:rPr lang="pt-BR" sz="1846" b="1" dirty="0">
                <a:solidFill>
                  <a:schemeClr val="bg1"/>
                </a:solidFill>
                <a:latin typeface="Arial" charset="0"/>
                <a:ea typeface="SimSun" pitchFamily="2" charset="-122"/>
              </a:rPr>
              <a:t>	1746 em números</a:t>
            </a:r>
          </a:p>
        </p:txBody>
      </p:sp>
    </p:spTree>
    <p:extLst>
      <p:ext uri="{BB962C8B-B14F-4D97-AF65-F5344CB8AC3E}">
        <p14:creationId xmlns:p14="http://schemas.microsoft.com/office/powerpoint/2010/main" xmlns="" val="69087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094" y="274639"/>
            <a:ext cx="8515707" cy="563562"/>
          </a:xfrm>
        </p:spPr>
        <p:txBody>
          <a:bodyPr anchor="ctr">
            <a:noAutofit/>
          </a:bodyPr>
          <a:lstStyle/>
          <a:p>
            <a:r>
              <a:rPr lang="pt-BR" sz="2000" dirty="0" smtClean="0"/>
              <a:t>O </a:t>
            </a:r>
            <a:r>
              <a:rPr lang="pt-BR" sz="2000" dirty="0" err="1" smtClean="0"/>
              <a:t>teleatendimento</a:t>
            </a:r>
            <a:r>
              <a:rPr lang="pt-BR" sz="2000" dirty="0" smtClean="0"/>
              <a:t> </a:t>
            </a:r>
            <a:r>
              <a:rPr lang="pt-BR" sz="2000" dirty="0"/>
              <a:t>é o canal responsável pela abertura </a:t>
            </a:r>
            <a:r>
              <a:rPr lang="pt-BR" sz="2000" dirty="0" smtClean="0"/>
              <a:t>do maior número de solicitações mas há crescimento dos canais digitais.</a:t>
            </a:r>
            <a:endParaRPr lang="en-US" sz="2000" dirty="0"/>
          </a:p>
        </p:txBody>
      </p:sp>
      <p:sp>
        <p:nvSpPr>
          <p:cNvPr id="3" name="Action Button: Forward or Next 2">
            <a:hlinkClick r:id="rId3" action="ppaction://hlinksldjump" highlightClick="1"/>
          </p:cNvPr>
          <p:cNvSpPr/>
          <p:nvPr/>
        </p:nvSpPr>
        <p:spPr>
          <a:xfrm>
            <a:off x="8865628" y="6597352"/>
            <a:ext cx="216000" cy="216000"/>
          </a:xfrm>
          <a:prstGeom prst="actionButtonForwardNext">
            <a:avLst/>
          </a:prstGeom>
          <a:solidFill>
            <a:schemeClr val="bg1">
              <a:lumMod val="8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99992262"/>
              </p:ext>
            </p:extLst>
          </p:nvPr>
        </p:nvGraphicFramePr>
        <p:xfrm>
          <a:off x="0" y="2276872"/>
          <a:ext cx="3851920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11505954"/>
              </p:ext>
            </p:extLst>
          </p:nvPr>
        </p:nvGraphicFramePr>
        <p:xfrm>
          <a:off x="4860032" y="2276872"/>
          <a:ext cx="38164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87045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" y="17"/>
            <a:ext cx="9143999" cy="6857999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71458" y="1814518"/>
            <a:ext cx="2571499" cy="981397"/>
          </a:xfrm>
          <a:prstGeom prst="rect">
            <a:avLst/>
          </a:prstGeom>
          <a:noFill/>
        </p:spPr>
        <p:txBody>
          <a:bodyPr wrap="square" lIns="57510" tIns="28753" rIns="57510" bIns="28753" rtlCol="0">
            <a:spAutoFit/>
          </a:bodyPr>
          <a:lstStyle/>
          <a:p>
            <a:pPr algn="ctr"/>
            <a:r>
              <a:rPr lang="pt-BR" sz="6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30,5</a:t>
            </a:r>
            <a:endParaRPr lang="pt-BR" sz="6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232258" y="4200535"/>
            <a:ext cx="2571499" cy="827509"/>
          </a:xfrm>
          <a:prstGeom prst="rect">
            <a:avLst/>
          </a:prstGeom>
          <a:noFill/>
        </p:spPr>
        <p:txBody>
          <a:bodyPr wrap="square" lIns="57510" tIns="28753" rIns="57510" bIns="28753" rtlCol="0">
            <a:spAutoFit/>
          </a:bodyPr>
          <a:lstStyle/>
          <a:p>
            <a:pPr algn="ctr"/>
            <a:r>
              <a:rPr lang="pt-BR" sz="5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5,5</a:t>
            </a:r>
            <a:endParaRPr lang="pt-BR" sz="5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615359" y="4271968"/>
            <a:ext cx="2571499" cy="704398"/>
          </a:xfrm>
          <a:prstGeom prst="rect">
            <a:avLst/>
          </a:prstGeom>
          <a:noFill/>
        </p:spPr>
        <p:txBody>
          <a:bodyPr wrap="square" lIns="57510" tIns="28753" rIns="57510" bIns="28753" rtlCol="0">
            <a:spAutoFit/>
          </a:bodyPr>
          <a:lstStyle/>
          <a:p>
            <a:pPr algn="ctr"/>
            <a:r>
              <a:rPr lang="pt-BR" sz="4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81%</a:t>
            </a:r>
            <a:endParaRPr lang="pt-BR" sz="4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071457" y="3617058"/>
            <a:ext cx="2669659" cy="583483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10" tIns="28753" rIns="57510" bIns="28753" rtlCol="0" anchor="ctr"/>
          <a:lstStyle/>
          <a:p>
            <a:pPr algn="ctr"/>
            <a:r>
              <a:rPr lang="pt-BR" sz="2300" b="1" dirty="0" smtClean="0">
                <a:latin typeface="Arial Black" panose="020B0A04020102020204" pitchFamily="34" charset="0"/>
              </a:rPr>
              <a:t>CONTATOS</a:t>
            </a:r>
            <a:endParaRPr lang="pt-BR" sz="2300" b="1" dirty="0">
              <a:latin typeface="Arial Black" panose="020B0A040201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19246" y="4617292"/>
            <a:ext cx="2108538" cy="2124076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Média Mensal de Chamados (2017):</a:t>
            </a:r>
          </a:p>
          <a:p>
            <a:pPr algn="ctr"/>
            <a:r>
              <a:rPr lang="pt-BR" b="1" dirty="0" smtClean="0"/>
              <a:t>115.000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xmlns="" val="114608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"/>
            <a:ext cx="9144000" cy="6857999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916181" y="1294188"/>
            <a:ext cx="1302340" cy="29865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04" tIns="28751" rIns="57504" bIns="28751" rtlCol="0" anchor="ctr"/>
          <a:lstStyle/>
          <a:p>
            <a:pPr algn="ctr" defTabSz="1048305"/>
            <a:r>
              <a:rPr lang="pt-BR" sz="2000" dirty="0">
                <a:solidFill>
                  <a:prstClr val="white"/>
                </a:solidFill>
              </a:rPr>
              <a:t>2.381.245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919" y="1338430"/>
            <a:ext cx="1370167" cy="29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4092353" y="1198497"/>
            <a:ext cx="959311" cy="365840"/>
          </a:xfrm>
          <a:prstGeom prst="rect">
            <a:avLst/>
          </a:prstGeom>
        </p:spPr>
        <p:txBody>
          <a:bodyPr wrap="none" lIns="57504" tIns="28751" rIns="57504" bIns="28751">
            <a:spAutoFit/>
          </a:bodyPr>
          <a:lstStyle/>
          <a:p>
            <a:pPr algn="ctr" defTabSz="1048305"/>
            <a:r>
              <a:rPr lang="pt-BR" sz="2000" dirty="0">
                <a:solidFill>
                  <a:prstClr val="white"/>
                </a:solidFill>
              </a:rPr>
              <a:t>902.318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0234" y="2245442"/>
            <a:ext cx="971253" cy="446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542666" y="2245453"/>
            <a:ext cx="959311" cy="365840"/>
          </a:xfrm>
          <a:prstGeom prst="rect">
            <a:avLst/>
          </a:prstGeom>
        </p:spPr>
        <p:txBody>
          <a:bodyPr wrap="none" lIns="57504" tIns="28751" rIns="57504" bIns="28751">
            <a:spAutoFit/>
          </a:bodyPr>
          <a:lstStyle/>
          <a:p>
            <a:pPr algn="ctr" defTabSz="1048305"/>
            <a:r>
              <a:rPr lang="pt-BR" sz="2000" dirty="0">
                <a:solidFill>
                  <a:prstClr val="white"/>
                </a:solidFill>
              </a:rPr>
              <a:t>490.724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2379" y="4216427"/>
            <a:ext cx="1013162" cy="289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6177873" y="4067359"/>
            <a:ext cx="959311" cy="365840"/>
          </a:xfrm>
          <a:prstGeom prst="rect">
            <a:avLst/>
          </a:prstGeom>
        </p:spPr>
        <p:txBody>
          <a:bodyPr wrap="none" lIns="57504" tIns="28751" rIns="57504" bIns="28751">
            <a:spAutoFit/>
          </a:bodyPr>
          <a:lstStyle/>
          <a:p>
            <a:pPr algn="ctr" defTabSz="1048305"/>
            <a:r>
              <a:rPr lang="pt-BR" sz="2000" dirty="0">
                <a:solidFill>
                  <a:prstClr val="white"/>
                </a:solidFill>
              </a:rPr>
              <a:t>404.680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2631" y="5466006"/>
            <a:ext cx="1091071" cy="61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632732" y="5691111"/>
            <a:ext cx="959311" cy="365840"/>
          </a:xfrm>
          <a:prstGeom prst="rect">
            <a:avLst/>
          </a:prstGeom>
        </p:spPr>
        <p:txBody>
          <a:bodyPr wrap="none" lIns="57504" tIns="28751" rIns="57504" bIns="28751">
            <a:spAutoFit/>
          </a:bodyPr>
          <a:lstStyle/>
          <a:p>
            <a:pPr algn="ctr" defTabSz="1048305"/>
            <a:r>
              <a:rPr lang="pt-BR" sz="2000" dirty="0">
                <a:solidFill>
                  <a:prstClr val="white"/>
                </a:solidFill>
              </a:rPr>
              <a:t>390.288</a:t>
            </a:r>
          </a:p>
        </p:txBody>
      </p:sp>
      <p:sp>
        <p:nvSpPr>
          <p:cNvPr id="9" name="Retângulo 8"/>
          <p:cNvSpPr/>
          <p:nvPr/>
        </p:nvSpPr>
        <p:spPr>
          <a:xfrm>
            <a:off x="5413947" y="5371407"/>
            <a:ext cx="1474003" cy="365840"/>
          </a:xfrm>
          <a:prstGeom prst="rect">
            <a:avLst/>
          </a:prstGeom>
        </p:spPr>
        <p:txBody>
          <a:bodyPr wrap="none" lIns="57504" tIns="28751" rIns="57504" bIns="28751">
            <a:spAutoFit/>
          </a:bodyPr>
          <a:lstStyle/>
          <a:p>
            <a:pPr algn="ctr" defTabSz="1048305"/>
            <a:r>
              <a:rPr lang="pt-BR" sz="2000" dirty="0">
                <a:solidFill>
                  <a:prstClr val="white"/>
                </a:solidFill>
              </a:rPr>
              <a:t>Transportes</a:t>
            </a:r>
          </a:p>
        </p:txBody>
      </p:sp>
    </p:spTree>
    <p:extLst>
      <p:ext uri="{BB962C8B-B14F-4D97-AF65-F5344CB8AC3E}">
        <p14:creationId xmlns:p14="http://schemas.microsoft.com/office/powerpoint/2010/main" xmlns="" val="358146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"/>
            <a:ext cx="9144000" cy="6857999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916181" y="1294188"/>
            <a:ext cx="1302340" cy="29865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04" tIns="28751" rIns="57504" bIns="28751" rtlCol="0" anchor="ctr"/>
          <a:lstStyle/>
          <a:p>
            <a:pPr algn="ctr" defTabSz="1048305"/>
            <a:r>
              <a:rPr lang="pt-BR" sz="2000" dirty="0" smtClean="0">
                <a:solidFill>
                  <a:prstClr val="white"/>
                </a:solidFill>
              </a:rPr>
              <a:t>1.501.903</a:t>
            </a:r>
            <a:endParaRPr lang="pt-BR" sz="2000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919" y="1338430"/>
            <a:ext cx="1370167" cy="29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4094303" y="1294616"/>
            <a:ext cx="959311" cy="365840"/>
          </a:xfrm>
          <a:prstGeom prst="rect">
            <a:avLst/>
          </a:prstGeom>
        </p:spPr>
        <p:txBody>
          <a:bodyPr wrap="none" lIns="57504" tIns="28751" rIns="57504" bIns="28751">
            <a:spAutoFit/>
          </a:bodyPr>
          <a:lstStyle/>
          <a:p>
            <a:pPr algn="ctr" defTabSz="1048305"/>
            <a:r>
              <a:rPr lang="pt-BR" sz="2000" dirty="0" smtClean="0">
                <a:solidFill>
                  <a:prstClr val="white"/>
                </a:solidFill>
              </a:rPr>
              <a:t>767.161</a:t>
            </a:r>
            <a:endParaRPr lang="pt-BR" sz="2000" dirty="0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0234" y="2245442"/>
            <a:ext cx="971253" cy="446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574936" y="2365649"/>
            <a:ext cx="959311" cy="365840"/>
          </a:xfrm>
          <a:prstGeom prst="rect">
            <a:avLst/>
          </a:prstGeom>
        </p:spPr>
        <p:txBody>
          <a:bodyPr wrap="none" lIns="57504" tIns="28751" rIns="57504" bIns="28751">
            <a:spAutoFit/>
          </a:bodyPr>
          <a:lstStyle/>
          <a:p>
            <a:pPr algn="ctr" defTabSz="1048305"/>
            <a:r>
              <a:rPr lang="pt-BR" sz="2000" dirty="0" smtClean="0">
                <a:solidFill>
                  <a:prstClr val="white"/>
                </a:solidFill>
              </a:rPr>
              <a:t>519.501</a:t>
            </a:r>
            <a:endParaRPr lang="pt-BR" sz="2000" dirty="0">
              <a:solidFill>
                <a:prstClr val="white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2379" y="4216427"/>
            <a:ext cx="1013162" cy="289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6166229" y="4188963"/>
            <a:ext cx="959311" cy="365840"/>
          </a:xfrm>
          <a:prstGeom prst="rect">
            <a:avLst/>
          </a:prstGeom>
        </p:spPr>
        <p:txBody>
          <a:bodyPr wrap="none" lIns="57504" tIns="28751" rIns="57504" bIns="28751">
            <a:spAutoFit/>
          </a:bodyPr>
          <a:lstStyle/>
          <a:p>
            <a:pPr algn="ctr" defTabSz="1048305"/>
            <a:r>
              <a:rPr lang="pt-BR" sz="2000" dirty="0" smtClean="0">
                <a:solidFill>
                  <a:prstClr val="white"/>
                </a:solidFill>
              </a:rPr>
              <a:t>493.193</a:t>
            </a:r>
            <a:endParaRPr lang="pt-BR" sz="2000" dirty="0">
              <a:solidFill>
                <a:prstClr val="white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2631" y="5466006"/>
            <a:ext cx="1091071" cy="662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632723" y="5823874"/>
            <a:ext cx="959311" cy="365840"/>
          </a:xfrm>
          <a:prstGeom prst="rect">
            <a:avLst/>
          </a:prstGeom>
        </p:spPr>
        <p:txBody>
          <a:bodyPr wrap="none" lIns="57504" tIns="28751" rIns="57504" bIns="28751">
            <a:spAutoFit/>
          </a:bodyPr>
          <a:lstStyle/>
          <a:p>
            <a:pPr algn="ctr" defTabSz="1048305"/>
            <a:r>
              <a:rPr lang="pt-BR" sz="2000" dirty="0" smtClean="0">
                <a:solidFill>
                  <a:prstClr val="white"/>
                </a:solidFill>
              </a:rPr>
              <a:t>218.058</a:t>
            </a:r>
            <a:endParaRPr lang="pt-BR" sz="2000" dirty="0">
              <a:solidFill>
                <a:prstClr val="white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413947" y="5371407"/>
            <a:ext cx="1474003" cy="365840"/>
          </a:xfrm>
          <a:prstGeom prst="rect">
            <a:avLst/>
          </a:prstGeom>
        </p:spPr>
        <p:txBody>
          <a:bodyPr wrap="none" lIns="57504" tIns="28751" rIns="57504" bIns="28751">
            <a:spAutoFit/>
          </a:bodyPr>
          <a:lstStyle/>
          <a:p>
            <a:pPr algn="ctr" defTabSz="1048305"/>
            <a:r>
              <a:rPr lang="pt-BR" sz="2000" dirty="0">
                <a:solidFill>
                  <a:prstClr val="white"/>
                </a:solidFill>
              </a:rPr>
              <a:t>Transportes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/>
          <a:srcRect r="6666" b="-2895"/>
          <a:stretch/>
        </p:blipFill>
        <p:spPr>
          <a:xfrm>
            <a:off x="2555776" y="4274309"/>
            <a:ext cx="2016224" cy="4508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71800" y="4207338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MENOS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20918" y="643092"/>
            <a:ext cx="1770962" cy="5554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18549" y="490611"/>
            <a:ext cx="1497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48305"/>
            <a:r>
              <a:rPr lang="pt-BR" sz="2000" dirty="0">
                <a:solidFill>
                  <a:prstClr val="white"/>
                </a:solidFill>
              </a:rPr>
              <a:t>Remoção de Entulho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086268" y="920794"/>
            <a:ext cx="1007074" cy="27770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661746" y="810600"/>
            <a:ext cx="1928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Estacionamento Irregular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590233" y="2004629"/>
            <a:ext cx="953421" cy="34425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48523" y="1767917"/>
            <a:ext cx="1636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Iluminação Pública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868144" y="3869964"/>
            <a:ext cx="1512168" cy="27316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900603" y="3716195"/>
            <a:ext cx="1497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Limpeza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528902" y="5450298"/>
            <a:ext cx="1242220" cy="28391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363577" y="5211105"/>
            <a:ext cx="1497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Manejo Arbóreo*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364377" y="3736452"/>
            <a:ext cx="2274158" cy="90502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610380" y="4255857"/>
            <a:ext cx="2274158" cy="4564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438173" y="3818613"/>
            <a:ext cx="1790700" cy="4000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989213" y="4249805"/>
            <a:ext cx="1158557" cy="43445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378932" y="6582697"/>
            <a:ext cx="195408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800" dirty="0"/>
              <a:t>*Solicitação de poda ou retirada de árvore</a:t>
            </a:r>
          </a:p>
        </p:txBody>
      </p:sp>
    </p:spTree>
    <p:extLst>
      <p:ext uri="{BB962C8B-B14F-4D97-AF65-F5344CB8AC3E}">
        <p14:creationId xmlns:p14="http://schemas.microsoft.com/office/powerpoint/2010/main" xmlns="" val="20118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094" y="274639"/>
            <a:ext cx="8515707" cy="563562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65282" y="1567870"/>
            <a:ext cx="7245113" cy="465282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17" tIns="0" rIns="3517" bIns="0" numCol="1" rtlCol="0" anchor="ctr" anchorCtr="0" compatLnSpc="1">
            <a:prstTxWarp prst="textNoShape">
              <a:avLst/>
            </a:prstTxWarp>
          </a:bodyPr>
          <a:lstStyle/>
          <a:p>
            <a:pPr defTabSz="826498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</a:pPr>
            <a:r>
              <a:rPr lang="pt-BR" sz="1846" b="1" dirty="0">
                <a:solidFill>
                  <a:schemeClr val="bg1"/>
                </a:solidFill>
                <a:latin typeface="Arial" charset="0"/>
                <a:ea typeface="SimSun" pitchFamily="2" charset="-122"/>
              </a:rPr>
              <a:t>	</a:t>
            </a:r>
            <a:r>
              <a:rPr lang="pt-BR" sz="1846" b="1" dirty="0" smtClean="0">
                <a:solidFill>
                  <a:schemeClr val="bg1"/>
                </a:solidFill>
                <a:latin typeface="Arial" charset="0"/>
                <a:ea typeface="SimSun" pitchFamily="2" charset="-122"/>
              </a:rPr>
              <a:t>O que é o </a:t>
            </a:r>
            <a:r>
              <a:rPr lang="pt-BR" sz="1846" b="1" dirty="0">
                <a:solidFill>
                  <a:schemeClr val="bg1"/>
                </a:solidFill>
                <a:latin typeface="Arial" charset="0"/>
                <a:ea typeface="SimSun" pitchFamily="2" charset="-122"/>
              </a:rPr>
              <a:t>1746</a:t>
            </a:r>
          </a:p>
        </p:txBody>
      </p:sp>
      <p:sp>
        <p:nvSpPr>
          <p:cNvPr id="10" name="Rectangle 9">
            <a:hlinkClick r:id="rId2" action="ppaction://hlinksldjump"/>
          </p:cNvPr>
          <p:cNvSpPr/>
          <p:nvPr/>
        </p:nvSpPr>
        <p:spPr bwMode="auto">
          <a:xfrm>
            <a:off x="165282" y="2195380"/>
            <a:ext cx="7245113" cy="46528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17" tIns="0" rIns="3517" bIns="0" numCol="1" rtlCol="0" anchor="ctr" anchorCtr="0" compatLnSpc="1">
            <a:prstTxWarp prst="textNoShape">
              <a:avLst/>
            </a:prstTxWarp>
          </a:bodyPr>
          <a:lstStyle/>
          <a:p>
            <a:pPr defTabSz="826498">
              <a:buClr>
                <a:schemeClr val="tx2"/>
              </a:buClr>
            </a:pPr>
            <a:r>
              <a:rPr lang="pt-BR" sz="1846" b="1" dirty="0">
                <a:solidFill>
                  <a:schemeClr val="bg1"/>
                </a:solidFill>
                <a:ea typeface="SimSun" pitchFamily="2" charset="-122"/>
              </a:rPr>
              <a:t>	1746 em números</a:t>
            </a:r>
          </a:p>
        </p:txBody>
      </p:sp>
    </p:spTree>
    <p:extLst>
      <p:ext uri="{BB962C8B-B14F-4D97-AF65-F5344CB8AC3E}">
        <p14:creationId xmlns:p14="http://schemas.microsoft.com/office/powerpoint/2010/main" xmlns="" val="224041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"/>
            <a:ext cx="9144000" cy="6857999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686363" y="727765"/>
            <a:ext cx="1779326" cy="1014806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04" tIns="28751" rIns="57504" bIns="28751" rtlCol="0" anchor="b"/>
          <a:lstStyle/>
          <a:p>
            <a:pPr algn="ctr" defTabSz="1048305"/>
            <a:endParaRPr lang="pt-BR" sz="2000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908720"/>
            <a:ext cx="1189142" cy="72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4092345" y="932471"/>
            <a:ext cx="959311" cy="673617"/>
          </a:xfrm>
          <a:prstGeom prst="rect">
            <a:avLst/>
          </a:prstGeom>
        </p:spPr>
        <p:txBody>
          <a:bodyPr wrap="none" lIns="57504" tIns="28751" rIns="57504" bIns="28751">
            <a:spAutoFit/>
          </a:bodyPr>
          <a:lstStyle/>
          <a:p>
            <a:pPr algn="ctr" defTabSz="1048305"/>
            <a:r>
              <a:rPr lang="pt-BR" sz="2000" dirty="0">
                <a:solidFill>
                  <a:prstClr val="white"/>
                </a:solidFill>
              </a:rPr>
              <a:t>Tijuca</a:t>
            </a:r>
          </a:p>
          <a:p>
            <a:pPr algn="ctr" defTabSz="1048305"/>
            <a:r>
              <a:rPr lang="pt-BR" sz="2000" dirty="0" smtClean="0">
                <a:solidFill>
                  <a:prstClr val="white"/>
                </a:solidFill>
              </a:rPr>
              <a:t>229.171</a:t>
            </a:r>
            <a:endParaRPr lang="pt-BR" sz="2000" dirty="0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0234" y="2018330"/>
            <a:ext cx="971253" cy="67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380056" y="2054012"/>
            <a:ext cx="1391608" cy="673617"/>
          </a:xfrm>
          <a:prstGeom prst="rect">
            <a:avLst/>
          </a:prstGeom>
        </p:spPr>
        <p:txBody>
          <a:bodyPr wrap="none" lIns="57504" tIns="28751" rIns="57504" bIns="28751">
            <a:spAutoFit/>
          </a:bodyPr>
          <a:lstStyle/>
          <a:p>
            <a:pPr algn="ctr" defTabSz="1048305"/>
            <a:r>
              <a:rPr lang="pt-BR" sz="2000" dirty="0">
                <a:solidFill>
                  <a:prstClr val="white"/>
                </a:solidFill>
              </a:rPr>
              <a:t>Copacabana</a:t>
            </a:r>
          </a:p>
          <a:p>
            <a:pPr algn="ctr" defTabSz="1048305"/>
            <a:r>
              <a:rPr lang="pt-BR" sz="2000" dirty="0" smtClean="0">
                <a:solidFill>
                  <a:prstClr val="white"/>
                </a:solidFill>
              </a:rPr>
              <a:t>179.008</a:t>
            </a:r>
            <a:endParaRPr lang="pt-BR" sz="2000" dirty="0">
              <a:solidFill>
                <a:prstClr val="white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4088" y="3846927"/>
            <a:ext cx="1476223" cy="659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6144573" y="3756926"/>
            <a:ext cx="959311" cy="673617"/>
          </a:xfrm>
          <a:prstGeom prst="rect">
            <a:avLst/>
          </a:prstGeom>
        </p:spPr>
        <p:txBody>
          <a:bodyPr wrap="none" lIns="57504" tIns="28751" rIns="57504" bIns="28751">
            <a:spAutoFit/>
          </a:bodyPr>
          <a:lstStyle/>
          <a:p>
            <a:pPr algn="ctr" defTabSz="1048305"/>
            <a:r>
              <a:rPr lang="pt-BR" sz="2000" dirty="0">
                <a:solidFill>
                  <a:prstClr val="white"/>
                </a:solidFill>
              </a:rPr>
              <a:t>Bangu</a:t>
            </a:r>
          </a:p>
          <a:p>
            <a:pPr algn="ctr" defTabSz="1048305"/>
            <a:r>
              <a:rPr lang="pt-BR" sz="2000" dirty="0" smtClean="0">
                <a:solidFill>
                  <a:prstClr val="white"/>
                </a:solidFill>
              </a:rPr>
              <a:t>143.356</a:t>
            </a:r>
            <a:endParaRPr lang="pt-BR" sz="2000" dirty="0">
              <a:solidFill>
                <a:prstClr val="white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2631" y="5466006"/>
            <a:ext cx="1091071" cy="61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632734" y="5691111"/>
            <a:ext cx="959311" cy="365840"/>
          </a:xfrm>
          <a:prstGeom prst="rect">
            <a:avLst/>
          </a:prstGeom>
        </p:spPr>
        <p:txBody>
          <a:bodyPr wrap="none" lIns="57504" tIns="28751" rIns="57504" bIns="28751">
            <a:spAutoFit/>
          </a:bodyPr>
          <a:lstStyle/>
          <a:p>
            <a:pPr algn="ctr" defTabSz="1048305"/>
            <a:r>
              <a:rPr lang="pt-BR" sz="2000" dirty="0" smtClean="0">
                <a:solidFill>
                  <a:prstClr val="white"/>
                </a:solidFill>
              </a:rPr>
              <a:t>131.264</a:t>
            </a:r>
            <a:endParaRPr lang="pt-BR" sz="2000" dirty="0">
              <a:solidFill>
                <a:prstClr val="white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678347" y="5371407"/>
            <a:ext cx="945205" cy="365840"/>
          </a:xfrm>
          <a:prstGeom prst="rect">
            <a:avLst/>
          </a:prstGeom>
        </p:spPr>
        <p:txBody>
          <a:bodyPr wrap="none" lIns="57504" tIns="28751" rIns="57504" bIns="28751">
            <a:spAutoFit/>
          </a:bodyPr>
          <a:lstStyle/>
          <a:p>
            <a:pPr algn="ctr" defTabSz="1048305"/>
            <a:r>
              <a:rPr lang="pt-BR" sz="2000" dirty="0" smtClean="0">
                <a:solidFill>
                  <a:prstClr val="white"/>
                </a:solidFill>
              </a:rPr>
              <a:t>Taquara</a:t>
            </a:r>
            <a:endParaRPr lang="pt-BR" sz="2000" dirty="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16076" y="3311405"/>
            <a:ext cx="2274158" cy="9050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36788" y="3634224"/>
            <a:ext cx="2097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BAIRROS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21984" y="727764"/>
            <a:ext cx="1686363" cy="87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627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r_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5" y="6353177"/>
            <a:ext cx="9143107" cy="504825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895" y="2"/>
            <a:ext cx="9143107" cy="68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640707" y="1968925"/>
            <a:ext cx="2936486" cy="884903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16" tIns="28756" rIns="57516" bIns="28756" rtlCol="0" anchor="ctr"/>
          <a:lstStyle/>
          <a:p>
            <a:pPr algn="ctr" defTabSz="1048509"/>
            <a:r>
              <a:rPr lang="pt-BR" sz="5500" b="1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71,3%</a:t>
            </a:r>
            <a:endParaRPr lang="pt-BR" sz="55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2829" y="4985222"/>
            <a:ext cx="3366134" cy="58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2022" y="3211462"/>
            <a:ext cx="1496959" cy="42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79" y="3717584"/>
            <a:ext cx="3749805" cy="1439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1422237" y="3645799"/>
            <a:ext cx="4427317" cy="1350735"/>
          </a:xfrm>
          <a:prstGeom prst="rect">
            <a:avLst/>
          </a:prstGeom>
          <a:noFill/>
        </p:spPr>
        <p:txBody>
          <a:bodyPr wrap="square" lIns="57516" tIns="28756" rIns="57516" bIns="28756" rtlCol="0">
            <a:spAutoFit/>
          </a:bodyPr>
          <a:lstStyle/>
          <a:p>
            <a:pPr algn="ctr" defTabSz="1048509"/>
            <a:r>
              <a:rPr lang="pt-BR" sz="2800" dirty="0" smtClean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Em 2017, o </a:t>
            </a:r>
            <a:r>
              <a:rPr lang="pt-BR" sz="2800" dirty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1746 </a:t>
            </a:r>
            <a:r>
              <a:rPr lang="pt-BR" sz="2800" dirty="0" smtClean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tem índice de satisfação acumulado de </a:t>
            </a:r>
            <a:endParaRPr lang="pt-BR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5386" y="6534835"/>
            <a:ext cx="489484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800" dirty="0"/>
              <a:t>Entende-se por satisfação do 1746, a avaliação da qualidade dos serviços e informações prestados pelos Órgãos</a:t>
            </a:r>
          </a:p>
        </p:txBody>
      </p:sp>
    </p:spTree>
    <p:extLst>
      <p:ext uri="{BB962C8B-B14F-4D97-AF65-F5344CB8AC3E}">
        <p14:creationId xmlns:p14="http://schemas.microsoft.com/office/powerpoint/2010/main" xmlns="" val="2655192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r_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5" y="6353177"/>
            <a:ext cx="9143107" cy="504825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895" y="2"/>
            <a:ext cx="9143107" cy="68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640707" y="1968925"/>
            <a:ext cx="2936486" cy="884903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16" tIns="28756" rIns="57516" bIns="28756" rtlCol="0" anchor="ctr"/>
          <a:lstStyle/>
          <a:p>
            <a:pPr algn="ctr" defTabSz="1048509"/>
            <a:r>
              <a:rPr lang="pt-BR" sz="5500" b="1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92,8%</a:t>
            </a:r>
            <a:endParaRPr lang="pt-BR" sz="55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2829" y="4985222"/>
            <a:ext cx="3366134" cy="58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2022" y="3211462"/>
            <a:ext cx="1496959" cy="42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79" y="3717584"/>
            <a:ext cx="3749805" cy="1439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65387" y="6534835"/>
            <a:ext cx="410275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800" dirty="0"/>
              <a:t>Entende-se por satisfação da Central, a avaliação do atendimento (operador) medida pela URA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422237" y="3645799"/>
            <a:ext cx="4427317" cy="1781622"/>
          </a:xfrm>
          <a:prstGeom prst="rect">
            <a:avLst/>
          </a:prstGeom>
          <a:noFill/>
        </p:spPr>
        <p:txBody>
          <a:bodyPr wrap="square" lIns="57516" tIns="28756" rIns="57516" bIns="28756" rtlCol="0">
            <a:spAutoFit/>
          </a:bodyPr>
          <a:lstStyle/>
          <a:p>
            <a:pPr algn="ctr" defTabSz="1048509"/>
            <a:r>
              <a:rPr lang="pt-BR" sz="2800" dirty="0" smtClean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Em 2017, a Central de Atendimento tem índice de satisfação acumulado de </a:t>
            </a:r>
            <a:endParaRPr lang="pt-BR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5192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9117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107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404" y="-58341"/>
            <a:ext cx="8314513" cy="692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757207" y="376237"/>
            <a:ext cx="2536755" cy="5824538"/>
            <a:chOff x="3727537" y="777875"/>
            <a:chExt cx="4717963" cy="8247320"/>
          </a:xfrm>
        </p:grpSpPr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7300" y="777875"/>
              <a:ext cx="4648200" cy="231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8900" y="2682875"/>
              <a:ext cx="4216400" cy="196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5000" y="4689475"/>
              <a:ext cx="33528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7537" y="7229475"/>
              <a:ext cx="4572000" cy="1795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4546999" y="477485"/>
            <a:ext cx="2335778" cy="5828081"/>
            <a:chOff x="8343900" y="725526"/>
            <a:chExt cx="4876800" cy="8623300"/>
          </a:xfrm>
        </p:grpSpPr>
        <p:pic>
          <p:nvPicPr>
            <p:cNvPr id="19" name="Picture 1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8900" y="725526"/>
              <a:ext cx="3937000" cy="2197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7600" y="3024226"/>
              <a:ext cx="4419600" cy="125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1400" y="4484726"/>
              <a:ext cx="4559300" cy="139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3900" y="5919826"/>
              <a:ext cx="4864100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6151" y="111920"/>
            <a:ext cx="2792933" cy="736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1153" y="204689"/>
            <a:ext cx="2792933" cy="736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7560" y="-51656"/>
            <a:ext cx="3435808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58591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3125E-6 -5E-6 C 0.03223 0.0217 0.06289 0.0467 0.09141 0.08194 C 0.10196 0.09497 0.10889 0.11424 0.11875 0.12917 C 0.13467 0.15313 0.15352 0.1816 0.17422 0.19306 C 0.17754 0.19479 0.18106 0.19479 0.18438 0.19722 C 0.19131 0.20208 0.19805 0.21024 0.20547 0.2125 C 0.21338 0.21944 0.2211 0.22708 0.22891 0.23472 C 0.2419 0.2474 0.23555 0.24323 0.24219 0.24722 C 0.23789 0.25208 0.2336 0.25347 0.22891 0.25677 C 0.21026 0.27031 0.19229 0.28403 0.17344 0.29583 C 0.16416 0.30156 0.15537 0.3099 0.1461 0.31528 C 0.1417 0.31771 0.13711 0.31823 0.13282 0.32083 C 0.12432 0.32552 0.11612 0.33194 0.10782 0.3375 C 0.09268 0.34722 0.07862 0.36163 0.06328 0.37083 C 0.0375 0.38594 0.00918 0.39826 -0.01328 0.4264 C -0.01826 0.43248 -0.02392 0.43543 -0.02812 0.44307 C -0.02334 0.45156 -0.02763 0.4455 -0.0164 0.45139 C -0.00449 0.45765 0.00742 0.46493 0.01953 0.47083 C 0.05879 0.48993 0.09893 0.50313 0.13828 0.52223 C 0.14668 0.52623 0.15323 0.53317 0.16094 0.54029 C 0.16992 0.54827 0.1794 0.554 0.1875 0.56511 C 0.18936 0.56789 0.19092 0.57102 0.19297 0.57362 C 0.19541 0.57657 0.19824 0.57866 0.20078 0.58195 C 0.20401 0.58612 0.21016 0.59584 0.21016 0.59584 C 0.21133 0.60435 0.21367 0.60487 0.21719 0.61112 C 0.21914 0.61459 0.22061 0.61859 0.22266 0.62223 C 0.2124 0.63126 0.19268 0.62831 0.18203 0.629 C 0.13272 0.65418 0.08262 0.67327 0.03438 0.70418 C 0.01739 0.71494 -0.01338 0.74029 -0.02578 0.76807 C -0.02802 0.77987 -0.02744 0.77952 -0.02109 0.78334 C -0.00849 0.79081 -0.02978 0.78004 -0.01015 0.7889 C 0.0003 0.79341 0.01026 0.80105 0.02032 0.80834 C 0.04287 0.82432 0.06348 0.8481 0.08594 0.86529 C 0.10049 0.8764 0.11533 0.88265 0.13047 0.89168 C 0.14405 0.89966 0.15772 0.91373 0.17188 0.91668 C 0.17588 0.91841 0.17949 0.92171 0.1836 0.92362 C 0.18614 0.92466 0.19141 0.9264 0.19141 0.9264 C 0.19619 0.93213 0.19073 0.9264 0.19844 0.93057 C 0.19951 0.93109 0.20039 0.93265 0.20157 0.93334 C 0.20274 0.93404 0.2041 0.93421 0.20547 0.93473 C 0.20674 0.93612 0.20801 0.93768 0.20938 0.9389 C 0.21006 0.93942 0.21172 0.93873 0.21172 0.94029 C 0.21172 0.94793 0.20069 0.95539 0.19844 0.95695 C 0.18194 0.96772 0.16436 0.97761 0.14688 0.98057 C 0.13887 0.98369 0.13067 0.98977 0.12266 0.99168 C 0.11407 0.99341 0.10537 0.99376 0.09688 0.99584 C 0.08809 0.99793 0.07969 1.00157 0.0711 1.00418 C 0.06377 1.0106 0.05635 1.01477 0.04844 1.01807 C 0.04766 1.01893 0.04698 1.02015 0.0461 1.02084 C 0.04492 1.02154 0.03985 1.02136 0.03985 1.02501 " pathEditMode="relative" ptsTypes="fffffffffffffffffffffffffffffffffffffffffffffffffA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875E-6 -5.55556E-6 C 0.01426 0.01354 0.02881 0.02117 0.04375 0.03194 C 0.04922 0.03576 0.0544 0.04149 0.06016 0.04444 C 0.06797 0.04826 0.0711 0.04913 0.07891 0.05555 C 0.11377 0.08385 0.09512 0.07308 0.11407 0.08333 C 0.11963 0.08992 0.1169 0.08801 0.12188 0.09027 C 0.12901 0.10086 0.13614 0.10468 0.14454 0.11249 C 0.15069 0.11805 0.15684 0.1243 0.1625 0.13194 C 0.16563 0.1361 0.16836 0.14131 0.17188 0.14444 C 0.18116 0.1526 0.17481 0.14652 0.18907 0.16388 C 0.18975 0.16475 0.19141 0.16666 0.19141 0.16666 C 0.19414 0.17413 0.19727 0.17829 0.20235 0.18055 C 0.20733 0.1861 0.21153 0.18958 0.21719 0.19305 C 0.20762 0.20555 0.18926 0.21163 0.17891 0.21805 C 0.15235 0.23437 0.1669 0.2243 0.13672 0.2486 C 0.12403 0.25867 0.11045 0.2684 0.09844 0.28055 C 0.0876 0.29131 0.07559 0.31197 0.06407 0.32083 C 0.05596 0.3269 0.04815 0.3335 0.03985 0.33888 C 0.03272 0.34322 0.01123 0.35225 0.00938 0.35277 C 0.00069 0.35468 -0.01142 0.35624 -0.02031 0.3611 C -0.02822 0.3651 -0.03681 0.37083 -0.0414 0.38333 C -0.04199 0.38888 -0.04394 0.39461 -0.04296 0.39999 C -0.0416 0.40798 -0.02519 0.42152 -0.02187 0.42499 C -0.00634 0.44044 0.00791 0.46024 0.02344 0.47638 C 0.04825 0.50208 0.07403 0.52499 0.1 0.54722 C 0.10762 0.55364 0.12998 0.57065 0.13672 0.57777 C 0.14571 0.58715 0.15303 0.5993 0.16172 0.60954 C 0.17207 0.62187 0.18272 0.63298 0.19297 0.64583 C 0.2042 0.65989 0.21739 0.66822 0.22891 0.68194 C 0.22061 0.69357 0.20537 0.69079 0.1961 0.69722 C 0.16289 0.71961 0.19678 0.69722 0.1461 0.72777 C 0.12461 0.74062 0.10342 0.75485 0.08204 0.76805 C 0.04795 0.78871 0.01309 0.80694 -0.01796 0.84027 C -0.02675 0.84947 -0.03388 0.86093 -0.04218 0.87083 C -0.03857 0.8736 -0.03505 0.8769 -0.03125 0.87916 C -0.01406 0.88888 -0.02646 0.87708 -0.00859 0.88888 C 0.0043 0.89739 0.01612 0.91041 0.02891 0.91944 C 0.05371 0.93663 0.07871 0.95225 0.10469 0.96388 C 0.12012 0.97065 0.10616 0.96458 0.11719 0.97222 C 0.12784 0.97951 0.13955 0.98454 0.15079 0.98888 C 0.15899 0.99201 0.15342 0.99166 0.1586 0.99166 " pathEditMode="relative" ptsTypes="ffffffffffffffffffffffffffffffffffffffffA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107" cy="6858000"/>
          </a:xfrm>
          <a:prstGeom prst="rect">
            <a:avLst/>
          </a:prstGeom>
        </p:spPr>
      </p:pic>
      <p:pic>
        <p:nvPicPr>
          <p:cNvPr id="10" name="Picture 9" descr="interface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107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728" y="2462396"/>
            <a:ext cx="1821478" cy="1990725"/>
          </a:xfrm>
          <a:prstGeom prst="rect">
            <a:avLst/>
          </a:prstGeom>
        </p:spPr>
      </p:pic>
      <p:pic>
        <p:nvPicPr>
          <p:cNvPr id="11" name="Picture 10" descr="interface1b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5" y="0"/>
            <a:ext cx="9143107" cy="68580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936767" y="510093"/>
            <a:ext cx="1150031" cy="1952302"/>
            <a:chOff x="5221411" y="680123"/>
            <a:chExt cx="2044700" cy="2603069"/>
          </a:xfrm>
        </p:grpSpPr>
        <p:pic>
          <p:nvPicPr>
            <p:cNvPr id="19" name="Picture 18" descr="1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566741" y="680123"/>
              <a:ext cx="165100" cy="444500"/>
            </a:xfrm>
            <a:prstGeom prst="rect">
              <a:avLst/>
            </a:prstGeom>
          </p:spPr>
        </p:pic>
        <p:pic>
          <p:nvPicPr>
            <p:cNvPr id="21" name="Picture 20" descr="press1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21411" y="1416292"/>
              <a:ext cx="2044700" cy="1866900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2936767" y="491053"/>
            <a:ext cx="1150031" cy="4697933"/>
            <a:chOff x="5221411" y="654723"/>
            <a:chExt cx="2044700" cy="6263911"/>
          </a:xfrm>
        </p:grpSpPr>
        <p:pic>
          <p:nvPicPr>
            <p:cNvPr id="23" name="Picture 22" descr="R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62611" y="654723"/>
              <a:ext cx="304800" cy="469900"/>
            </a:xfrm>
            <a:prstGeom prst="rect">
              <a:avLst/>
            </a:prstGeom>
          </p:spPr>
        </p:pic>
        <p:pic>
          <p:nvPicPr>
            <p:cNvPr id="24" name="Picture 23" descr="press7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21411" y="5077134"/>
              <a:ext cx="2044700" cy="1841500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2934872" y="491053"/>
            <a:ext cx="1150031" cy="3323293"/>
            <a:chOff x="5218041" y="654723"/>
            <a:chExt cx="2044700" cy="4431057"/>
          </a:xfrm>
        </p:grpSpPr>
        <p:pic>
          <p:nvPicPr>
            <p:cNvPr id="27" name="Picture 26" descr="press4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18041" y="3269680"/>
              <a:ext cx="2044700" cy="1816100"/>
            </a:xfrm>
            <a:prstGeom prst="rect">
              <a:avLst/>
            </a:prstGeom>
          </p:spPr>
        </p:pic>
        <p:pic>
          <p:nvPicPr>
            <p:cNvPr id="28" name="Picture 27" descr="i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381208" y="654723"/>
              <a:ext cx="63500" cy="469900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3702440" y="491053"/>
            <a:ext cx="2636895" cy="3323293"/>
            <a:chOff x="6582741" y="654723"/>
            <a:chExt cx="4688272" cy="4431057"/>
          </a:xfrm>
        </p:grpSpPr>
        <p:pic>
          <p:nvPicPr>
            <p:cNvPr id="30" name="Picture 29" descr="o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82741" y="654723"/>
              <a:ext cx="431800" cy="482600"/>
            </a:xfrm>
            <a:prstGeom prst="rect">
              <a:avLst/>
            </a:prstGeom>
          </p:spPr>
        </p:pic>
        <p:pic>
          <p:nvPicPr>
            <p:cNvPr id="31" name="Picture 30" descr="press6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251713" y="3269680"/>
              <a:ext cx="2019300" cy="1816100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315" y="1181101"/>
            <a:ext cx="1592901" cy="119062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1630" y="2462396"/>
            <a:ext cx="1271463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1276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10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7384"/>
            <a:ext cx="914310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5115" y="2780928"/>
            <a:ext cx="563507" cy="9361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06564" y="2465322"/>
            <a:ext cx="15108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600" b="1" dirty="0">
                <a:solidFill>
                  <a:srgbClr val="00CC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xmlns="" val="4225751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10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456" y="953471"/>
            <a:ext cx="4014395" cy="352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5838" y="1028700"/>
            <a:ext cx="2850078" cy="4267200"/>
          </a:xfrm>
          <a:prstGeom prst="rect">
            <a:avLst/>
          </a:prstGeom>
        </p:spPr>
      </p:pic>
      <p:pic>
        <p:nvPicPr>
          <p:cNvPr id="4" name="Picture 3" descr="burac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3040" y="6000750"/>
            <a:ext cx="700019" cy="400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04716" y="4197701"/>
            <a:ext cx="3300090" cy="1914525"/>
          </a:xfrm>
          <a:prstGeom prst="rect">
            <a:avLst/>
          </a:prstGeom>
        </p:spPr>
      </p:pic>
      <p:pic>
        <p:nvPicPr>
          <p:cNvPr id="6" name="Picture 5" descr="placa_interroga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5793" y="3048000"/>
            <a:ext cx="657161" cy="895350"/>
          </a:xfrm>
          <a:prstGeom prst="rect">
            <a:avLst/>
          </a:prstGeom>
        </p:spPr>
      </p:pic>
      <p:pic>
        <p:nvPicPr>
          <p:cNvPr id="8" name="Picture 7" descr="luz_verde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7172" y="2981327"/>
            <a:ext cx="300008" cy="352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1683" y="2498101"/>
            <a:ext cx="9144000" cy="3741233"/>
          </a:xfrm>
          <a:prstGeom prst="rect">
            <a:avLst/>
          </a:prstGeom>
        </p:spPr>
      </p:pic>
      <p:pic>
        <p:nvPicPr>
          <p:cNvPr id="12" name="Picture 11" descr="jobs_noite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107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8381" y="1581161"/>
            <a:ext cx="1907195" cy="14668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2953" y="729632"/>
            <a:ext cx="1507184" cy="14668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6304" y="1666481"/>
            <a:ext cx="2121487" cy="14668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4339" y="4494509"/>
            <a:ext cx="1507184" cy="13144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4386" y="2817179"/>
            <a:ext cx="1807192" cy="14668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8653" y="329582"/>
            <a:ext cx="4042968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8441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2673" t="-1239" r="12201"/>
          <a:stretch/>
        </p:blipFill>
        <p:spPr>
          <a:xfrm>
            <a:off x="0" y="-117062"/>
            <a:ext cx="9201728" cy="750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7736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2673" r="12673"/>
          <a:stretch/>
        </p:blipFill>
        <p:spPr>
          <a:xfrm>
            <a:off x="0" y="-15894"/>
            <a:ext cx="9144000" cy="740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33230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3045&quot;&gt;&lt;version val=&quot;25090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/%m/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0&quot;/&gt;&lt;/m_mruColor&gt;&lt;m_eweekdayFirstOfWeek val=&quot;1&quot;/&gt;&lt;m_eweekdayFirstOfWorkweek val=&quot;2&quot;/&gt;&lt;m_eweekdayFirstOfWeekend val=&quot;7&quot;/&gt;&lt;/CPresentation&gt;&lt;/root&gt;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AcnBodyText"/>
  <p:tag name="DATE" val="12/09/2013 14:04:1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AcnBodyText"/>
  <p:tag name="DATE" val="12/09/2013 14:04:1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">
  <a:themeElements>
    <a:clrScheme name="default 2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7E0FB"/>
      </a:accent1>
      <a:accent2>
        <a:srgbClr val="91B0FF"/>
      </a:accent2>
      <a:accent3>
        <a:srgbClr val="FFFFFF"/>
      </a:accent3>
      <a:accent4>
        <a:srgbClr val="000000"/>
      </a:accent4>
      <a:accent5>
        <a:srgbClr val="E0EDFD"/>
      </a:accent5>
      <a:accent6>
        <a:srgbClr val="839FE7"/>
      </a:accent6>
      <a:hlink>
        <a:srgbClr val="0066CC"/>
      </a:hlink>
      <a:folHlink>
        <a:srgbClr val="002960"/>
      </a:folHlink>
    </a:clrScheme>
    <a:fontScheme name="defaul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folHlink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810" tIns="0" rIns="3810" bIns="0" numCol="1" rtlCol="0" anchor="ctr" anchorCtr="0" compatLnSpc="1">
        <a:prstTxWarp prst="textNoShape">
          <a:avLst/>
        </a:prstTxWarp>
      </a:bodyPr>
      <a:lstStyle>
        <a:defPPr marL="0" marR="0" indent="0" algn="l" defTabSz="8953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SimSun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810" tIns="0" rIns="3810" bIns="0" numCol="1" anchor="ctr" anchorCtr="0" compatLnSpc="1">
        <a:prstTxWarp prst="textNoShape">
          <a:avLst/>
        </a:prstTxWarp>
      </a:bodyPr>
      <a:lstStyle>
        <a:defPPr marL="0" marR="0" indent="0" algn="l" defTabSz="8953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SimSun" pitchFamily="2" charset="-122"/>
          </a:defRPr>
        </a:defPPr>
      </a:lstStyle>
    </a:ln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FF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BCBCBC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839FE7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B4B085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">
  <a:themeElements>
    <a:clrScheme name="default 2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7E0FB"/>
      </a:accent1>
      <a:accent2>
        <a:srgbClr val="91B0FF"/>
      </a:accent2>
      <a:accent3>
        <a:srgbClr val="FFFFFF"/>
      </a:accent3>
      <a:accent4>
        <a:srgbClr val="000000"/>
      </a:accent4>
      <a:accent5>
        <a:srgbClr val="E0EDFD"/>
      </a:accent5>
      <a:accent6>
        <a:srgbClr val="839FE7"/>
      </a:accent6>
      <a:hlink>
        <a:srgbClr val="0066CC"/>
      </a:hlink>
      <a:folHlink>
        <a:srgbClr val="002960"/>
      </a:folHlink>
    </a:clrScheme>
    <a:fontScheme name="defaul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folHlink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810" tIns="0" rIns="3810" bIns="0" numCol="1" rtlCol="0" anchor="ctr" anchorCtr="0" compatLnSpc="1">
        <a:prstTxWarp prst="textNoShape">
          <a:avLst/>
        </a:prstTxWarp>
      </a:bodyPr>
      <a:lstStyle>
        <a:defPPr marL="0" marR="0" indent="0" algn="l" defTabSz="8953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SimSun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810" tIns="0" rIns="3810" bIns="0" numCol="1" anchor="ctr" anchorCtr="0" compatLnSpc="1">
        <a:prstTxWarp prst="textNoShape">
          <a:avLst/>
        </a:prstTxWarp>
      </a:bodyPr>
      <a:lstStyle>
        <a:defPPr marL="0" marR="0" indent="0" algn="l" defTabSz="8953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SimSun" pitchFamily="2" charset="-122"/>
          </a:defRPr>
        </a:defPPr>
      </a:lstStyle>
    </a:ln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FF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BCBCBC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839FE7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B4B085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C2EBC4E5FBAF4A83269F2DC6B698FD" ma:contentTypeVersion="0" ma:contentTypeDescription="Create a new document." ma:contentTypeScope="" ma:versionID="8bcc0355dda19075876a9b1243ea73e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51e9a5bbfa3bb8c67c5be9558d81891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5CD223-D355-4ED8-847D-0E77BEA821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33DB813-3383-47AF-9AA6-E00122D39064}">
  <ds:schemaRefs>
    <ds:schemaRef ds:uri="http://purl.org/dc/elements/1.1/"/>
    <ds:schemaRef ds:uri="http://purl.org/dc/terms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9E4D35FA-9EB0-4936-BD92-7806634D0FE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363</Words>
  <Application>Microsoft Office PowerPoint</Application>
  <PresentationFormat>Apresentação na tela (4:3)</PresentationFormat>
  <Paragraphs>138</Paragraphs>
  <Slides>22</Slides>
  <Notes>8</Notes>
  <HiddenSlides>1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6" baseType="lpstr">
      <vt:lpstr>Tema do Office</vt:lpstr>
      <vt:lpstr>2_default</vt:lpstr>
      <vt:lpstr>3_default</vt:lpstr>
      <vt:lpstr>think-cell Slide</vt:lpstr>
      <vt:lpstr>Slide 1</vt:lpstr>
      <vt:lpstr>Agenda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Linha do tempo do 1746</vt:lpstr>
      <vt:lpstr>Agenda</vt:lpstr>
      <vt:lpstr>O teleatendimento é o canal responsável pela abertura do maior número de solicitações mas há crescimento dos canais digitais.</vt:lpstr>
      <vt:lpstr>Slide 17</vt:lpstr>
      <vt:lpstr>Slide 18</vt:lpstr>
      <vt:lpstr>Slide 19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2016-12-28T20:20:44Z</dcterms:created>
  <dcterms:modified xsi:type="dcterms:W3CDTF">2017-09-20T18:18:49Z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0x01010074C2EBC4E5FBAF4A83269F2DC6B698FD</vt:lpwstr>
  </property>
</Properties>
</file>