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81" r:id="rId12"/>
    <p:sldId id="282" r:id="rId13"/>
    <p:sldId id="279" r:id="rId14"/>
    <p:sldId id="278" r:id="rId15"/>
    <p:sldId id="283" r:id="rId16"/>
    <p:sldId id="287" r:id="rId17"/>
    <p:sldId id="288" r:id="rId18"/>
    <p:sldId id="284" r:id="rId19"/>
    <p:sldId id="285" r:id="rId20"/>
    <p:sldId id="286" r:id="rId21"/>
  </p:sldIdLst>
  <p:sldSz cx="9144000" cy="6858000" type="screen4x3"/>
  <p:notesSz cx="9144000" cy="6858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33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595" autoAdjust="0"/>
  </p:normalViewPr>
  <p:slideViewPr>
    <p:cSldViewPr>
      <p:cViewPr varScale="1">
        <p:scale>
          <a:sx n="95" d="100"/>
          <a:sy n="95" d="100"/>
        </p:scale>
        <p:origin x="-108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7AB9C42-1AB9-4A2C-ACBB-6ADF4804604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3A8B2-75FA-4602-BAA6-76D053D9F2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A1DD8-C2A4-40C5-B701-CD86093493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46A0D-D0EC-45A8-BE98-43BFA5DD4C0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23829-83EB-4E40-B52D-57DB17F694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E497A-2069-46A0-BB36-43F7AE68B3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3F190-0094-46BD-86C6-791F2EFB36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AE325-0951-40B9-94ED-934BB62866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5333B-7936-4BAB-BE0D-11710A5C9D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01EE0-FB59-477E-BF02-7E7DABF38F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510FA-DF6A-4912-8268-44330DB5BE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D70D4-5C7B-4982-A47C-3AFC2BDFFA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CC23150-8FF4-4C98-B30E-8DAA88FE1E8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Gr_fico_do_Microsoft_Office_Excel1.xls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Gr_fico_do_Microsoft_Office_Excel2.xls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42988" y="260350"/>
            <a:ext cx="923925" cy="533400"/>
          </a:xfrm>
          <a:noFill/>
        </p:spPr>
      </p:pic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4100" name="Line 6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4101" name="Text Box 9"/>
          <p:cNvSpPr txBox="1">
            <a:spLocks noChangeArrowheads="1"/>
          </p:cNvSpPr>
          <p:nvPr/>
        </p:nvSpPr>
        <p:spPr bwMode="auto">
          <a:xfrm>
            <a:off x="7164388" y="6021388"/>
            <a:ext cx="158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>
                <a:solidFill>
                  <a:schemeClr val="bg1"/>
                </a:solidFill>
                <a:latin typeface="Arial Narrow" pitchFamily="34" charset="0"/>
              </a:rPr>
              <a:t>10/02/2009</a:t>
            </a:r>
          </a:p>
        </p:txBody>
      </p:sp>
      <p:sp>
        <p:nvSpPr>
          <p:cNvPr id="4102" name="AutoShape 12"/>
          <p:cNvSpPr>
            <a:spLocks noChangeArrowheads="1"/>
          </p:cNvSpPr>
          <p:nvPr/>
        </p:nvSpPr>
        <p:spPr bwMode="auto">
          <a:xfrm>
            <a:off x="1619250" y="2060575"/>
            <a:ext cx="6192838" cy="1512888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endParaRPr lang="pt-BR"/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>
            <a:off x="-684213" y="5949950"/>
            <a:ext cx="6911976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400" b="1">
                <a:solidFill>
                  <a:schemeClr val="bg1"/>
                </a:solidFill>
              </a:rPr>
              <a:t>Gerência de Educação a Distância – GEEAD</a:t>
            </a:r>
            <a:br>
              <a:rPr lang="pt-BR" sz="1400" b="1">
                <a:solidFill>
                  <a:schemeClr val="bg1"/>
                </a:solidFill>
              </a:rPr>
            </a:br>
            <a:r>
              <a:rPr lang="pt-BR" sz="1400" b="1">
                <a:solidFill>
                  <a:schemeClr val="bg1"/>
                </a:solidFill>
              </a:rPr>
              <a:t>Escola de Administração Fazendária - ESAF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692275" y="2492375"/>
            <a:ext cx="6119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</a:rPr>
              <a:t>Gestão Orçamentária, Financeira e </a:t>
            </a:r>
            <a:br>
              <a:rPr lang="pt-BR" sz="2000" b="1">
                <a:solidFill>
                  <a:schemeClr val="bg1"/>
                </a:solidFill>
              </a:rPr>
            </a:br>
            <a:r>
              <a:rPr lang="pt-BR" sz="2000" b="1">
                <a:solidFill>
                  <a:schemeClr val="bg1"/>
                </a:solidFill>
              </a:rPr>
              <a:t>Contratações Públicas para Municípios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3317" name="AutoShape 7"/>
          <p:cNvSpPr>
            <a:spLocks noChangeArrowheads="1"/>
          </p:cNvSpPr>
          <p:nvPr/>
        </p:nvSpPr>
        <p:spPr bwMode="auto">
          <a:xfrm>
            <a:off x="468313" y="1125538"/>
            <a:ext cx="2879725" cy="360362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Processo de Avaliação</a:t>
            </a:r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1042988" y="1844675"/>
            <a:ext cx="734536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b="1"/>
              <a:t>           A avaliação de aprendizagem será feita on-line, por meio de debates nos fóruns, questões objetivas estudos de casos e elaboração de projetos.</a:t>
            </a:r>
          </a:p>
          <a:p>
            <a:pPr algn="just"/>
            <a:r>
              <a:rPr lang="pt-BR" b="1"/>
              <a:t>           A avaliação geral do curso será após a conclusão da etapa e englobará: qualidade do conteúdo, atividades propostas, metodologia, desempenho da tutoria e coordenação do curso</a:t>
            </a:r>
            <a:r>
              <a:rPr lang="pt-BR"/>
              <a:t>.</a:t>
            </a:r>
          </a:p>
        </p:txBody>
      </p:sp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611188" y="4508500"/>
            <a:ext cx="8281987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b="1"/>
              <a:t>        Receberão certificados de aproveitamento os alunos que obtiverem nota igual ou superior a 70% e  concluírem as atividades propostas no curso. Os certificados serão emitidos de acordo com a carga horária dos cursos realizados, considerando a participação nas oficinas presenciais, quando houver.</a:t>
            </a:r>
          </a:p>
          <a:p>
            <a:pPr algn="just"/>
            <a:r>
              <a:rPr lang="pt-BR" b="1"/>
              <a:t>       O próprio aluno imprimirá o certificado que estará disponível na secretaria virtual do curso, após o fechamento das turmas pela Esaf.</a:t>
            </a:r>
          </a:p>
        </p:txBody>
      </p:sp>
      <p:sp>
        <p:nvSpPr>
          <p:cNvPr id="13320" name="AutoShape 10"/>
          <p:cNvSpPr>
            <a:spLocks noChangeArrowheads="1"/>
          </p:cNvSpPr>
          <p:nvPr/>
        </p:nvSpPr>
        <p:spPr bwMode="auto">
          <a:xfrm>
            <a:off x="539750" y="3860800"/>
            <a:ext cx="2879725" cy="360363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Certificação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4341" name="AutoShape 7"/>
          <p:cNvSpPr>
            <a:spLocks noChangeArrowheads="1"/>
          </p:cNvSpPr>
          <p:nvPr/>
        </p:nvSpPr>
        <p:spPr bwMode="auto">
          <a:xfrm>
            <a:off x="468313" y="1125538"/>
            <a:ext cx="3455987" cy="574675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Sistema de Tutoria: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611188" y="1989138"/>
            <a:ext cx="7632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971550" y="2924175"/>
            <a:ext cx="76327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pt-BR" sz="1600" b="1"/>
              <a:t>Acesso ao Ambiente Virtual de Aprendizagem - AVA e orientação permanente, com </a:t>
            </a:r>
            <a:r>
              <a:rPr lang="pt-BR" sz="1600" b="1" i="1"/>
              <a:t>feedbacks</a:t>
            </a:r>
            <a:r>
              <a:rPr lang="pt-BR" sz="1600" b="1"/>
              <a:t> rápidos sobre os conteúdos do curso.</a:t>
            </a:r>
          </a:p>
          <a:p>
            <a:pPr>
              <a:buFontTx/>
              <a:buChar char="•"/>
            </a:pPr>
            <a:endParaRPr lang="pt-BR" sz="1600" b="1"/>
          </a:p>
          <a:p>
            <a:pPr>
              <a:buFontTx/>
              <a:buChar char="•"/>
            </a:pPr>
            <a:r>
              <a:rPr lang="pt-BR" sz="1600" b="1"/>
              <a:t>Exercitar ações pró-ativas que visem a motivação da participação do estudantes no AVA, inclusive para estudar e pesquisar sobre conteúdos complementares aos do curso.</a:t>
            </a:r>
          </a:p>
          <a:p>
            <a:pPr>
              <a:buFontTx/>
              <a:buChar char="•"/>
            </a:pPr>
            <a:endParaRPr lang="pt-BR" sz="1600" b="1"/>
          </a:p>
          <a:p>
            <a:pPr>
              <a:buFontTx/>
              <a:buChar char="•"/>
            </a:pPr>
            <a:r>
              <a:rPr lang="pt-BR" sz="1600" b="1"/>
              <a:t>Acompanhamento sistemático dos estudantes por intermédio de relatórios emitidos pelo próprio </a:t>
            </a:r>
            <a:r>
              <a:rPr lang="pt-BR" sz="1600" b="1" i="1"/>
              <a:t>Moodle </a:t>
            </a:r>
            <a:r>
              <a:rPr lang="pt-BR" sz="1600" b="1"/>
              <a:t>com o objetivo de motivar estudantes participativos e auxiliar na recuperação daqueles que estão com dificuldades de acompanhar o curso.</a:t>
            </a:r>
          </a:p>
          <a:p>
            <a:pPr>
              <a:buFontTx/>
              <a:buChar char="•"/>
            </a:pPr>
            <a:endParaRPr lang="pt-BR" sz="1600" b="1"/>
          </a:p>
          <a:p>
            <a:pPr>
              <a:buFontTx/>
              <a:buChar char="•"/>
            </a:pPr>
            <a:r>
              <a:rPr lang="pt-BR" sz="1600" b="1"/>
              <a:t>Manter os estudantes atentos à participação nos fóruns e </a:t>
            </a:r>
            <a:r>
              <a:rPr lang="pt-BR" sz="1600" b="1" i="1"/>
              <a:t>chats </a:t>
            </a:r>
            <a:r>
              <a:rPr lang="pt-BR" sz="1600" b="1"/>
              <a:t>por intermédio de chamadas via e-mail e no fórum de notícias.</a:t>
            </a:r>
          </a:p>
        </p:txBody>
      </p:sp>
      <p:sp>
        <p:nvSpPr>
          <p:cNvPr id="14344" name="Text Box 10"/>
          <p:cNvSpPr txBox="1">
            <a:spLocks noChangeArrowheads="1"/>
          </p:cNvSpPr>
          <p:nvPr/>
        </p:nvSpPr>
        <p:spPr bwMode="auto">
          <a:xfrm>
            <a:off x="684213" y="2133600"/>
            <a:ext cx="338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/>
              <a:t>Principais funções do tutor: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611188" y="2565400"/>
            <a:ext cx="8135937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pt-BR" b="1"/>
              <a:t>Comunicar-se semanalmente com todos os estudantes para informar sobre o encerramento o módulo semanal e fazer a apresentação do módulo da próxima semana.</a:t>
            </a:r>
          </a:p>
          <a:p>
            <a:pPr>
              <a:buFontTx/>
              <a:buChar char="•"/>
            </a:pPr>
            <a:endParaRPr lang="pt-BR" b="1"/>
          </a:p>
          <a:p>
            <a:pPr>
              <a:buFontTx/>
              <a:buChar char="•"/>
            </a:pPr>
            <a:r>
              <a:rPr lang="pt-BR" b="1"/>
              <a:t>Elaborar e redigir relatórios semanais e o  Relatório Final de acompanhamento das atividades de tutoria.</a:t>
            </a:r>
          </a:p>
          <a:p>
            <a:pPr>
              <a:buFontTx/>
              <a:buChar char="•"/>
            </a:pPr>
            <a:endParaRPr lang="pt-BR" b="1"/>
          </a:p>
          <a:p>
            <a:pPr>
              <a:buFontTx/>
              <a:buChar char="•"/>
            </a:pPr>
            <a:r>
              <a:rPr lang="pt-BR" b="1"/>
              <a:t>Avaliar as atividades de sistematização e a participação dos estudantes nas atividades interativas, emitindo as menções pertinentes a cada uma delas.</a:t>
            </a:r>
          </a:p>
          <a:p>
            <a:pPr>
              <a:buFontTx/>
              <a:buChar char="•"/>
            </a:pPr>
            <a:endParaRPr lang="pt-BR" b="1"/>
          </a:p>
          <a:p>
            <a:pPr>
              <a:buFontTx/>
              <a:buChar char="•"/>
            </a:pPr>
            <a:r>
              <a:rPr lang="pt-BR" b="1"/>
              <a:t>Atuar sob a supervisão da Coordenação Pedagógica do curso.</a:t>
            </a:r>
          </a:p>
        </p:txBody>
      </p:sp>
      <p:pic>
        <p:nvPicPr>
          <p:cNvPr id="1536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5365" name="Line 9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5366" name="AutoShape 11"/>
          <p:cNvSpPr>
            <a:spLocks noChangeArrowheads="1"/>
          </p:cNvSpPr>
          <p:nvPr/>
        </p:nvSpPr>
        <p:spPr bwMode="auto">
          <a:xfrm>
            <a:off x="468313" y="1125538"/>
            <a:ext cx="3455987" cy="574675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Sistema de Tutoria:</a:t>
            </a:r>
          </a:p>
        </p:txBody>
      </p:sp>
      <p:sp>
        <p:nvSpPr>
          <p:cNvPr id="15367" name="Text Box 12"/>
          <p:cNvSpPr txBox="1">
            <a:spLocks noChangeArrowheads="1"/>
          </p:cNvSpPr>
          <p:nvPr/>
        </p:nvSpPr>
        <p:spPr bwMode="auto">
          <a:xfrm>
            <a:off x="684213" y="2133600"/>
            <a:ext cx="532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/>
              <a:t>Principais funções do tutor (cont.):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495"/>
          <p:cNvSpPr>
            <a:spLocks noChangeArrowheads="1"/>
          </p:cNvSpPr>
          <p:nvPr/>
        </p:nvSpPr>
        <p:spPr bwMode="auto">
          <a:xfrm>
            <a:off x="179388" y="188913"/>
            <a:ext cx="2879725" cy="431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Relação Tutor / Estudante</a:t>
            </a:r>
          </a:p>
        </p:txBody>
      </p:sp>
      <p:graphicFrame>
        <p:nvGraphicFramePr>
          <p:cNvPr id="89242" name="Group 1178"/>
          <p:cNvGraphicFramePr>
            <a:graphicFrameLocks noGrp="1"/>
          </p:cNvGraphicFramePr>
          <p:nvPr/>
        </p:nvGraphicFramePr>
        <p:xfrm>
          <a:off x="323850" y="908050"/>
          <a:ext cx="8841105" cy="5468620"/>
        </p:xfrm>
        <a:graphic>
          <a:graphicData uri="http://schemas.openxmlformats.org/drawingml/2006/table">
            <a:tbl>
              <a:tblPr/>
              <a:tblGrid>
                <a:gridCol w="1800225"/>
                <a:gridCol w="719138"/>
                <a:gridCol w="649287"/>
                <a:gridCol w="719138"/>
                <a:gridCol w="720725"/>
                <a:gridCol w="647700"/>
                <a:gridCol w="720725"/>
                <a:gridCol w="719137"/>
                <a:gridCol w="792163"/>
                <a:gridCol w="647700"/>
                <a:gridCol w="496887"/>
                <a:gridCol w="208280"/>
              </a:tblGrid>
              <a:tr h="274638">
                <a:tc gridSpan="1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Etapa Piloto – 02 turmas para cada módulo por Centresaf – Total 12 turmas por estado (12x10=120)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Módulos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DF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PA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CE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BA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MG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SP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RJ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1. Introdução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2/15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2..Planejamento e Orçamento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3.Contratações Públicas /Legislação de Fundamentos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4.Contabilidade Aplicada ao Setor Público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5.Lei de Responsabilidade Fiscal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6. Transparência da Gestão Pública e Controle Governamental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2/17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Tutores / estudantes por UF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4638">
                <a:tc gridSpan="1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Total Geral: 120 tutores na etapa piloto  para atender 2.000 estudantes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 relação tutor/ estudante na primeira etapa é de:  2 tutores para cada 15 ou 17 estudantes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0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7412" name="Line 780"/>
          <p:cNvSpPr>
            <a:spLocks noChangeShapeType="1"/>
          </p:cNvSpPr>
          <p:nvPr/>
        </p:nvSpPr>
        <p:spPr bwMode="auto">
          <a:xfrm>
            <a:off x="468313" y="6921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7413" name="AutoShape 781"/>
          <p:cNvSpPr>
            <a:spLocks noChangeArrowheads="1"/>
          </p:cNvSpPr>
          <p:nvPr/>
        </p:nvSpPr>
        <p:spPr bwMode="auto">
          <a:xfrm>
            <a:off x="468313" y="908050"/>
            <a:ext cx="2879725" cy="431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sz="1400" b="1">
                <a:solidFill>
                  <a:schemeClr val="bg1"/>
                </a:solidFill>
              </a:rPr>
              <a:t>Relação Tutor / Estudante</a:t>
            </a:r>
          </a:p>
        </p:txBody>
      </p:sp>
      <p:graphicFrame>
        <p:nvGraphicFramePr>
          <p:cNvPr id="84953" name="Group 985"/>
          <p:cNvGraphicFramePr>
            <a:graphicFrameLocks noGrp="1"/>
          </p:cNvGraphicFramePr>
          <p:nvPr/>
        </p:nvGraphicFramePr>
        <p:xfrm>
          <a:off x="323850" y="1557338"/>
          <a:ext cx="8596630" cy="4549140"/>
        </p:xfrm>
        <a:graphic>
          <a:graphicData uri="http://schemas.openxmlformats.org/drawingml/2006/table">
            <a:tbl>
              <a:tblPr/>
              <a:tblGrid>
                <a:gridCol w="1944688"/>
                <a:gridCol w="647700"/>
                <a:gridCol w="647700"/>
                <a:gridCol w="647700"/>
                <a:gridCol w="647700"/>
                <a:gridCol w="649287"/>
                <a:gridCol w="647700"/>
                <a:gridCol w="647700"/>
                <a:gridCol w="647700"/>
                <a:gridCol w="792163"/>
                <a:gridCol w="468312"/>
                <a:gridCol w="208280"/>
              </a:tblGrid>
              <a:tr h="274638">
                <a:tc gridSpan="1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Etapas de 2 a 7 – 02 (duas) turmas para cada módulo por Centresaf – Total 12 turmas por estado (12x10=120 turmas)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Módulos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DF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PA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CE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BA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MG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SP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RJ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1. Introdução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2..Planejamento e Orçamento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3.Contratações Públicas /Legislação de Fundamentos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4.Contabilidade Aplicada ao Setor Público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5.Lei de Responsabilidade Fiscal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6. Transparência da Gestão Pública e Controle Governamental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2/25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Total Tutores por UF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30200">
                <a:tc gridSpan="1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Total Geral: 120 tutores nas etapas 2 a 6  para atender 3.000 estudantes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528" name="Text Box 912"/>
          <p:cNvSpPr txBox="1">
            <a:spLocks noChangeArrowheads="1"/>
          </p:cNvSpPr>
          <p:nvPr/>
        </p:nvSpPr>
        <p:spPr bwMode="auto">
          <a:xfrm>
            <a:off x="395288" y="6340475"/>
            <a:ext cx="8137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400" b="1">
                <a:solidFill>
                  <a:schemeClr val="bg1"/>
                </a:solidFill>
              </a:rPr>
              <a:t>A relação tutor / estudante da 2ª a 7ª etapa é de: 2 tutores para cada 25 estudantes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188913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188913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468313" y="1052513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8437" name="AutoShape 7"/>
          <p:cNvSpPr>
            <a:spLocks noChangeArrowheads="1"/>
          </p:cNvSpPr>
          <p:nvPr/>
        </p:nvSpPr>
        <p:spPr bwMode="auto">
          <a:xfrm>
            <a:off x="468313" y="1268413"/>
            <a:ext cx="2879725" cy="431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sz="1400" b="1">
                <a:solidFill>
                  <a:schemeClr val="bg1"/>
                </a:solidFill>
              </a:rPr>
              <a:t>Remuneração do Tutor B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539750" y="2060575"/>
            <a:ext cx="8064500" cy="284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/>
              <a:t>Horas-trabalhadas por mês – </a:t>
            </a:r>
            <a:r>
              <a:rPr lang="pt-BR" b="1" i="1"/>
              <a:t>32,5h</a:t>
            </a:r>
          </a:p>
          <a:p>
            <a:pPr>
              <a:spcBef>
                <a:spcPct val="50000"/>
              </a:spcBef>
            </a:pPr>
            <a:r>
              <a:rPr lang="pt-BR" b="1"/>
              <a:t>Valor por hora: R$ 65,00</a:t>
            </a:r>
          </a:p>
          <a:p>
            <a:pPr>
              <a:spcBef>
                <a:spcPct val="50000"/>
              </a:spcBef>
            </a:pPr>
            <a:r>
              <a:rPr lang="pt-BR" b="1"/>
              <a:t>Valor por mês: 32,5h x R$ 65,00 = R$ 2.112,50</a:t>
            </a:r>
          </a:p>
          <a:p>
            <a:pPr>
              <a:spcBef>
                <a:spcPct val="50000"/>
              </a:spcBef>
            </a:pPr>
            <a:r>
              <a:rPr lang="pt-BR" b="1"/>
              <a:t>Valor por 8 meses trabalhados = R$ 2.112, 50 x 8 meses = R$ 16.900,00</a:t>
            </a:r>
          </a:p>
          <a:p>
            <a:pPr>
              <a:spcBef>
                <a:spcPct val="50000"/>
              </a:spcBef>
            </a:pPr>
            <a:r>
              <a:rPr lang="pt-BR" b="1"/>
              <a:t>Gasto com a remuneração total dos tutores</a:t>
            </a:r>
          </a:p>
          <a:p>
            <a:pPr>
              <a:spcBef>
                <a:spcPct val="50000"/>
              </a:spcBef>
            </a:pPr>
            <a:r>
              <a:rPr lang="pt-BR" b="1"/>
              <a:t>120 tutores x R$ 16.900,00 = R$ 2.028.000,00</a:t>
            </a:r>
          </a:p>
          <a:p>
            <a:pPr>
              <a:spcBef>
                <a:spcPct val="50000"/>
              </a:spcBef>
            </a:pPr>
            <a:endParaRPr lang="pt-BR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539750" y="765175"/>
            <a:ext cx="82804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  <a:p>
            <a:r>
              <a:rPr lang="pt-BR"/>
              <a:t>1.13.1.2 - </a:t>
            </a:r>
            <a:r>
              <a:rPr lang="pt-BR" b="1"/>
              <a:t>Consultor "B" </a:t>
            </a:r>
            <a:r>
              <a:rPr lang="pt-BR"/>
              <a:t>01 consultor por  5h de trabalho em um dia de atuação. 5h x R$ 120,00 = R$ 600,00)</a:t>
            </a:r>
          </a:p>
          <a:p>
            <a:r>
              <a:rPr lang="pt-BR"/>
              <a:t> </a:t>
            </a:r>
          </a:p>
          <a:p>
            <a:r>
              <a:rPr lang="pt-BR"/>
              <a:t>1.9.4.2 - </a:t>
            </a:r>
            <a:r>
              <a:rPr lang="pt-BR" b="1"/>
              <a:t>Coordenador Pedagógico "B" -</a:t>
            </a:r>
            <a:r>
              <a:rPr lang="pt-BR"/>
              <a:t> (1 coordenador por 350h de trabalho divididas em oito meses de atuação - 350h x R$ 60,00 = R$ 21.000,00)</a:t>
            </a:r>
          </a:p>
          <a:p>
            <a:endParaRPr lang="pt-BR"/>
          </a:p>
          <a:p>
            <a:r>
              <a:rPr lang="pt-BR"/>
              <a:t>3.3.2 - </a:t>
            </a:r>
            <a:r>
              <a:rPr lang="pt-BR" b="1"/>
              <a:t>Supervisor pedagógico - </a:t>
            </a:r>
            <a:r>
              <a:rPr lang="pt-BR"/>
              <a:t>(10 supervisores para realizar 300h de trabalho cada um, divididas por oito meses de atuação - 300h x 40,00 = R$ 12.000,00. Total Geral = R$ 12.000,00 x 10 = R$ 120.000,00)</a:t>
            </a:r>
          </a:p>
          <a:p>
            <a:endParaRPr lang="pt-BR"/>
          </a:p>
          <a:p>
            <a:r>
              <a:rPr lang="pt-BR"/>
              <a:t>1.9.1.3 -  </a:t>
            </a:r>
            <a:r>
              <a:rPr lang="pt-BR" b="1"/>
              <a:t>Coordenação-Geral "C" -</a:t>
            </a:r>
            <a:r>
              <a:rPr lang="pt-BR"/>
              <a:t> (01 coordenador por 350h de trabalho divididas por oito meses de atuação - 350h x R$ 70,00 = R$ 24.500,00)</a:t>
            </a:r>
          </a:p>
          <a:p>
            <a:endParaRPr lang="pt-B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62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3.4.17 - </a:t>
            </a:r>
            <a:r>
              <a:rPr lang="pt-BR" b="1"/>
              <a:t>Técnico para suporte online </a:t>
            </a:r>
            <a:r>
              <a:rPr lang="pt-BR"/>
              <a:t>- (04 profissionais para atuar 1.480h divididas em 10 meses - 1.480h x 40,00 = 59.200,00 - Total Geral: R$ 59.200,00 x 4 = R$ 236.800,00)</a:t>
            </a:r>
          </a:p>
          <a:p>
            <a:r>
              <a:rPr lang="pt-BR"/>
              <a:t>  </a:t>
            </a:r>
          </a:p>
          <a:p>
            <a:endParaRPr lang="pt-BR"/>
          </a:p>
          <a:p>
            <a:r>
              <a:rPr lang="pt-BR"/>
              <a:t>1.4.3.2 - </a:t>
            </a:r>
            <a:r>
              <a:rPr lang="pt-BR" b="1"/>
              <a:t>Tutor "B"</a:t>
            </a:r>
            <a:r>
              <a:rPr lang="pt-BR"/>
              <a:t> - 120 profissionais para atuar 260h divididas por mês durante oito meses - 260h x R$ 65,00 = R$ 16.900,00 - Total Geral: 120 tutores x R$ 16.900,00 = R$ 2.028.000,00)</a:t>
            </a:r>
          </a:p>
          <a:p>
            <a:endParaRPr lang="pt-BR"/>
          </a:p>
          <a:p>
            <a:r>
              <a:rPr lang="pt-BR"/>
              <a:t> </a:t>
            </a:r>
          </a:p>
          <a:p>
            <a:r>
              <a:rPr lang="pt-BR"/>
              <a:t>1.4.2.1 - </a:t>
            </a:r>
            <a:r>
              <a:rPr lang="pt-BR" b="1"/>
              <a:t>Tutor "A" </a:t>
            </a:r>
            <a:r>
              <a:rPr lang="pt-BR"/>
              <a:t>- 17 profissionais para atuar 70h por seis meses - 70h x R$ 80,00 = R$ 5.600,00 - Total Geral - 17 x R$ 5.600,00 = R$ 95.200,00)</a:t>
            </a:r>
          </a:p>
          <a:p>
            <a:endParaRPr lang="pt-BR"/>
          </a:p>
          <a:p>
            <a:r>
              <a:rPr lang="pt-BR"/>
              <a:t>3.4.11 - </a:t>
            </a:r>
            <a:r>
              <a:rPr lang="pt-BR" b="1"/>
              <a:t>Auxiliar de sala</a:t>
            </a:r>
            <a:r>
              <a:rPr lang="pt-BR"/>
              <a:t> - (10 profissionais por 16h x R$ 20,00 = R$ 320,00 - Total Geral - R$ R$ 320,00 x 10 = R$ 3.200,00)</a:t>
            </a:r>
          </a:p>
          <a:p>
            <a:pPr>
              <a:spcBef>
                <a:spcPct val="50000"/>
              </a:spcBef>
            </a:pPr>
            <a:endParaRPr lang="pt-B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188913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188913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1508" name="Line 6"/>
          <p:cNvSpPr>
            <a:spLocks noChangeShapeType="1"/>
          </p:cNvSpPr>
          <p:nvPr/>
        </p:nvSpPr>
        <p:spPr bwMode="auto">
          <a:xfrm>
            <a:off x="468313" y="836613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1509" name="AutoShape 7"/>
          <p:cNvSpPr>
            <a:spLocks noChangeArrowheads="1"/>
          </p:cNvSpPr>
          <p:nvPr/>
        </p:nvSpPr>
        <p:spPr bwMode="auto">
          <a:xfrm>
            <a:off x="468313" y="1052513"/>
            <a:ext cx="2879725" cy="431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sz="1400" b="1">
                <a:solidFill>
                  <a:schemeClr val="bg1"/>
                </a:solidFill>
              </a:rPr>
              <a:t>Recursos Humanos</a:t>
            </a:r>
          </a:p>
        </p:txBody>
      </p:sp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611188" y="1844675"/>
            <a:ext cx="7777162" cy="461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pt-BR" sz="1600" b="1" u="sng"/>
              <a:t>Tutor A</a:t>
            </a:r>
            <a:r>
              <a:rPr lang="pt-BR" sz="1600" b="1"/>
              <a:t> – Responsável pela pesquisa e elaboração dos conteúdos que integrarão o conteúdo do curso.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pt-BR" sz="1600" b="1"/>
              <a:t>Supervisor pedagógico – responsável por coordenar e avaliar as atividades dos tutores.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pt-BR" sz="1600" b="1" u="sng"/>
              <a:t>Consultor B</a:t>
            </a:r>
            <a:r>
              <a:rPr lang="pt-BR" sz="1600" b="1"/>
              <a:t> – Palestrante da videoconferência de abertura do curso.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pt-BR" sz="1600" b="1" u="sng"/>
              <a:t>Coordenador Pedagógico B</a:t>
            </a:r>
            <a:r>
              <a:rPr lang="pt-BR" sz="1600" b="1"/>
              <a:t> – Exercer a coordenação pedagógica do curso: planejar, organizar e acompanhar a equipe (autores, supervisores e tutores).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pt-BR" sz="1600" b="1" u="sng"/>
              <a:t>Coordenação-Geral C</a:t>
            </a:r>
            <a:r>
              <a:rPr lang="pt-BR" sz="1600" b="1"/>
              <a:t> – profissional especializado por definir os conteúdos, analisá-los e autorizá-los para integrarem o conteúdo pedagógico do curso.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pt-BR" sz="1600" b="1"/>
              <a:t> </a:t>
            </a:r>
            <a:r>
              <a:rPr lang="pt-BR" sz="1600" b="1" u="sng"/>
              <a:t>Técnico de suporte on-line:</a:t>
            </a:r>
            <a:r>
              <a:rPr lang="pt-BR" sz="1600" b="1"/>
              <a:t> acompanhar e dar suporte técnico aos tutores e estudantes nos cursos a distância, auxiliando nos problemas de navegação na escola virtual, envio de senha, alteração de cadastro.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pt-BR" sz="1600" b="1" u="sng"/>
              <a:t>Auxiliar de sala</a:t>
            </a:r>
            <a:r>
              <a:rPr lang="pt-BR" sz="1600" b="1"/>
              <a:t> – responsável por atender às demandas da logística durante a organização e realização videoconferência de abertura.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pt-BR" sz="1600"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488" y="0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029" name="Line 6"/>
          <p:cNvSpPr>
            <a:spLocks noChangeShapeType="1"/>
          </p:cNvSpPr>
          <p:nvPr/>
        </p:nvSpPr>
        <p:spPr bwMode="auto">
          <a:xfrm>
            <a:off x="468313" y="6921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92239" name="Group 79"/>
          <p:cNvGraphicFramePr>
            <a:graphicFrameLocks noGrp="1"/>
          </p:cNvGraphicFramePr>
          <p:nvPr/>
        </p:nvGraphicFramePr>
        <p:xfrm>
          <a:off x="827088" y="836613"/>
          <a:ext cx="3556000" cy="2438718"/>
        </p:xfrm>
        <a:graphic>
          <a:graphicData uri="http://schemas.openxmlformats.org/drawingml/2006/table">
            <a:tbl>
              <a:tblPr/>
              <a:tblGrid>
                <a:gridCol w="2273300"/>
                <a:gridCol w="12827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Despesas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Valor(R$)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Pessoal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2.529.300,00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Administrativas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314.389,61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Reserva Técnica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314.389,61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Outros(67 a 119)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103.157,58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Material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5.578,60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Impostos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505.860,00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3.772.675,40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6" name="Object 80"/>
          <p:cNvGraphicFramePr>
            <a:graphicFrameLocks noChangeAspect="1"/>
          </p:cNvGraphicFramePr>
          <p:nvPr/>
        </p:nvGraphicFramePr>
        <p:xfrm>
          <a:off x="539750" y="3284538"/>
          <a:ext cx="6648450" cy="3305175"/>
        </p:xfrm>
        <a:graphic>
          <a:graphicData uri="http://schemas.openxmlformats.org/presentationml/2006/ole">
            <p:oleObj spid="_x0000_s1026" name="Gráfico" r:id="rId5" imgW="6648602" imgH="3305251" progId="Excel.Chart.8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42988" y="260350"/>
            <a:ext cx="923925" cy="533400"/>
          </a:xfrm>
          <a:noFill/>
        </p:spPr>
      </p:pic>
      <p:pic>
        <p:nvPicPr>
          <p:cNvPr id="512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468313" y="2349500"/>
            <a:ext cx="8424862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r>
              <a:rPr lang="pt-BR" sz="2000"/>
              <a:t>  		</a:t>
            </a:r>
          </a:p>
          <a:p>
            <a:pPr marL="342900" indent="-342900" algn="just"/>
            <a:r>
              <a:rPr lang="pt-BR" sz="2000"/>
              <a:t>		</a:t>
            </a:r>
            <a:r>
              <a:rPr lang="pt-BR" sz="2000" b="1"/>
              <a:t>O curso surge da necessidade de aprimorar, disseminar e atualizar os conhecimentos dos servidores públicos municipais que atuam no ciclo de gestão dos recursos públicos. Buscando-se a uniformização de metodologias e dos critérios utilizados no âmbito da Administração Pública municipal em decorrência das mudanças legislativas.</a:t>
            </a:r>
          </a:p>
        </p:txBody>
      </p:sp>
      <p:sp>
        <p:nvSpPr>
          <p:cNvPr id="5126" name="AutoShape 8"/>
          <p:cNvSpPr>
            <a:spLocks noChangeArrowheads="1"/>
          </p:cNvSpPr>
          <p:nvPr/>
        </p:nvSpPr>
        <p:spPr bwMode="auto">
          <a:xfrm>
            <a:off x="539750" y="1630363"/>
            <a:ext cx="2016125" cy="574675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endParaRPr lang="pt-BR" b="1">
              <a:solidFill>
                <a:schemeClr val="bg1"/>
              </a:solidFill>
            </a:endParaRPr>
          </a:p>
          <a:p>
            <a:pPr marL="342900" indent="-342900" algn="ctr"/>
            <a:r>
              <a:rPr lang="pt-BR" sz="2000" b="1">
                <a:solidFill>
                  <a:schemeClr val="bg1"/>
                </a:solidFill>
              </a:rPr>
              <a:t>Apresentação</a:t>
            </a:r>
            <a:r>
              <a:rPr lang="pt-BR"/>
              <a:t> </a:t>
            </a:r>
          </a:p>
          <a:p>
            <a:pPr marL="342900" indent="-342900" algn="ctr"/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488" y="0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Line 4"/>
          <p:cNvSpPr>
            <a:spLocks noChangeShapeType="1"/>
          </p:cNvSpPr>
          <p:nvPr/>
        </p:nvSpPr>
        <p:spPr bwMode="auto">
          <a:xfrm>
            <a:off x="468313" y="6921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graphicFrame>
        <p:nvGraphicFramePr>
          <p:cNvPr id="93294" name="Group 110"/>
          <p:cNvGraphicFramePr>
            <a:graphicFrameLocks noGrp="1"/>
          </p:cNvGraphicFramePr>
          <p:nvPr/>
        </p:nvGraphicFramePr>
        <p:xfrm>
          <a:off x="827088" y="908050"/>
          <a:ext cx="5148262" cy="2746380"/>
        </p:xfrm>
        <a:graphic>
          <a:graphicData uri="http://schemas.openxmlformats.org/drawingml/2006/table">
            <a:tbl>
              <a:tblPr/>
              <a:tblGrid>
                <a:gridCol w="3089275"/>
                <a:gridCol w="2058987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Despesas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Valor(R$)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Despesas com tutores 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95.200,00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Despesas com tutores B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2.028.000,00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Impostos-INSS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452.840,00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Despesas Administrativas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314.389,61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Reserva Técnica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314.389,61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Coordenação Pedagógica e Supervisão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141.000,00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Consultoria e Coord.Geral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30.120,00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Outros(63 a 119)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396.736,18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Total do Projeto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3.772.675,40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" name="Object 111"/>
          <p:cNvGraphicFramePr>
            <a:graphicFrameLocks noChangeAspect="1"/>
          </p:cNvGraphicFramePr>
          <p:nvPr/>
        </p:nvGraphicFramePr>
        <p:xfrm>
          <a:off x="285750" y="3860800"/>
          <a:ext cx="8858250" cy="2809875"/>
        </p:xfrm>
        <a:graphic>
          <a:graphicData uri="http://schemas.openxmlformats.org/presentationml/2006/ole">
            <p:oleObj spid="_x0000_s2050" name="Gráfico" r:id="rId5" imgW="8858402" imgH="2809951" progId="Excel.Chart.8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6148" name="Line 6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1187450" y="2781300"/>
            <a:ext cx="71294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/>
              <a:t>	</a:t>
            </a:r>
            <a:r>
              <a:rPr lang="pt-BR" sz="2000" b="1"/>
              <a:t>Propor e realizar a capacitação continuada, via EAD, de servidores públicos municipais nas áreas de planejamento, gestão orçamentária e financeira, contratações públicas, contabilidade pública, Lei de Responsabilidade Fiscal e controle governamental, fomentando a prática de uma administração pública eficaz.</a:t>
            </a:r>
          </a:p>
        </p:txBody>
      </p:sp>
      <p:sp>
        <p:nvSpPr>
          <p:cNvPr id="6150" name="AutoShape 9"/>
          <p:cNvSpPr>
            <a:spLocks noChangeArrowheads="1"/>
          </p:cNvSpPr>
          <p:nvPr/>
        </p:nvSpPr>
        <p:spPr bwMode="auto">
          <a:xfrm>
            <a:off x="539750" y="1630363"/>
            <a:ext cx="2016125" cy="574675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endParaRPr lang="pt-BR" b="1">
              <a:solidFill>
                <a:schemeClr val="bg1"/>
              </a:solidFill>
            </a:endParaRPr>
          </a:p>
          <a:p>
            <a:pPr marL="342900" indent="-342900" algn="ctr"/>
            <a:endParaRPr lang="pt-BR" b="1"/>
          </a:p>
          <a:p>
            <a:pPr marL="342900" indent="-342900" algn="ctr"/>
            <a:r>
              <a:rPr lang="pt-BR" sz="2000" b="1">
                <a:solidFill>
                  <a:schemeClr val="bg1"/>
                </a:solidFill>
              </a:rPr>
              <a:t>Objetivo</a:t>
            </a:r>
            <a:endParaRPr lang="pt-BR" sz="2000">
              <a:solidFill>
                <a:schemeClr val="bg1"/>
              </a:solidFill>
            </a:endParaRPr>
          </a:p>
          <a:p>
            <a:pPr marL="342900" indent="-342900" algn="ctr"/>
            <a:r>
              <a:rPr lang="pt-BR"/>
              <a:t> </a:t>
            </a:r>
          </a:p>
          <a:p>
            <a:pPr marL="342900" indent="-342900" algn="ctr"/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7172" name="Line 6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403350" y="2133600"/>
            <a:ext cx="6985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000"/>
              <a:t>              </a:t>
            </a:r>
            <a:r>
              <a:rPr lang="pt-BR" sz="2000" b="1"/>
              <a:t>Servidores Municipais, que atuam em rotinas de planejamento, administração orçamentária, financeira, controle interno, controle externo, bem como em processos de compras de mercadorias, contratação de serviços e gerenciamento de projetos no âmbito do setor público </a:t>
            </a:r>
          </a:p>
        </p:txBody>
      </p:sp>
      <p:sp>
        <p:nvSpPr>
          <p:cNvPr id="7174" name="AutoShape 8"/>
          <p:cNvSpPr>
            <a:spLocks noChangeArrowheads="1"/>
          </p:cNvSpPr>
          <p:nvPr/>
        </p:nvSpPr>
        <p:spPr bwMode="auto">
          <a:xfrm>
            <a:off x="684213" y="1268413"/>
            <a:ext cx="2016125" cy="574675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endParaRPr lang="pt-BR" b="1">
              <a:solidFill>
                <a:schemeClr val="bg1"/>
              </a:solidFill>
            </a:endParaRPr>
          </a:p>
          <a:p>
            <a:pPr marL="342900" indent="-342900" algn="ctr"/>
            <a:endParaRPr lang="pt-BR" b="1"/>
          </a:p>
          <a:p>
            <a:pPr marL="342900" indent="-342900" algn="ctr"/>
            <a:endParaRPr lang="pt-BR" b="1"/>
          </a:p>
          <a:p>
            <a:pPr marL="342900" indent="-342900" algn="ctr"/>
            <a:r>
              <a:rPr lang="pt-BR" sz="2000" b="1">
                <a:solidFill>
                  <a:schemeClr val="bg1"/>
                </a:solidFill>
              </a:rPr>
              <a:t>Público Alvo</a:t>
            </a:r>
            <a:endParaRPr lang="pt-BR" sz="2000">
              <a:solidFill>
                <a:schemeClr val="bg1"/>
              </a:solidFill>
            </a:endParaRPr>
          </a:p>
          <a:p>
            <a:pPr marL="342900" indent="-342900" algn="ctr"/>
            <a:endParaRPr lang="pt-BR" sz="2000">
              <a:solidFill>
                <a:schemeClr val="bg1"/>
              </a:solidFill>
            </a:endParaRPr>
          </a:p>
          <a:p>
            <a:pPr marL="342900" indent="-342900" algn="ctr"/>
            <a:r>
              <a:rPr lang="pt-BR"/>
              <a:t> </a:t>
            </a:r>
          </a:p>
          <a:p>
            <a:pPr marL="342900" indent="-342900" algn="ctr"/>
            <a:endParaRPr lang="pt-BR"/>
          </a:p>
        </p:txBody>
      </p:sp>
      <p:sp>
        <p:nvSpPr>
          <p:cNvPr id="7175" name="Text Box 9"/>
          <p:cNvSpPr txBox="1">
            <a:spLocks noChangeArrowheads="1"/>
          </p:cNvSpPr>
          <p:nvPr/>
        </p:nvSpPr>
        <p:spPr bwMode="auto">
          <a:xfrm>
            <a:off x="2268538" y="5516563"/>
            <a:ext cx="4895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/>
              <a:t>Abrangência nacional</a:t>
            </a:r>
          </a:p>
        </p:txBody>
      </p:sp>
      <p:sp>
        <p:nvSpPr>
          <p:cNvPr id="7176" name="AutoShape 10"/>
          <p:cNvSpPr>
            <a:spLocks noChangeArrowheads="1"/>
          </p:cNvSpPr>
          <p:nvPr/>
        </p:nvSpPr>
        <p:spPr bwMode="auto">
          <a:xfrm>
            <a:off x="684213" y="4508500"/>
            <a:ext cx="2879725" cy="6477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sz="2000" b="1">
                <a:solidFill>
                  <a:schemeClr val="bg1"/>
                </a:solidFill>
              </a:rPr>
              <a:t>Capilaridade do curso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8196" name="Line 6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8197" name="AutoShape 7"/>
          <p:cNvSpPr>
            <a:spLocks noChangeArrowheads="1"/>
          </p:cNvSpPr>
          <p:nvPr/>
        </p:nvSpPr>
        <p:spPr bwMode="auto">
          <a:xfrm>
            <a:off x="468313" y="1268413"/>
            <a:ext cx="2016125" cy="574675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endParaRPr lang="pt-BR" b="1">
              <a:solidFill>
                <a:schemeClr val="bg1"/>
              </a:solidFill>
            </a:endParaRPr>
          </a:p>
          <a:p>
            <a:pPr marL="342900" indent="-342900" algn="ctr"/>
            <a:endParaRPr lang="pt-BR" b="1"/>
          </a:p>
          <a:p>
            <a:pPr marL="342900" indent="-342900" algn="ctr"/>
            <a:r>
              <a:rPr lang="pt-BR" sz="2000" b="1">
                <a:solidFill>
                  <a:schemeClr val="bg1"/>
                </a:solidFill>
              </a:rPr>
              <a:t>Metodologia</a:t>
            </a:r>
            <a:endParaRPr lang="pt-BR" sz="2000">
              <a:solidFill>
                <a:schemeClr val="bg1"/>
              </a:solidFill>
            </a:endParaRPr>
          </a:p>
          <a:p>
            <a:pPr marL="342900" indent="-342900" algn="ctr"/>
            <a:r>
              <a:rPr lang="pt-BR"/>
              <a:t> </a:t>
            </a:r>
          </a:p>
          <a:p>
            <a:pPr marL="342900" indent="-342900" algn="ctr"/>
            <a:endParaRPr lang="pt-BR"/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1042988" y="2276475"/>
            <a:ext cx="74168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000" b="1"/>
              <a:t>         O curso será oferecido na modalidade a distância, via Internet, e com a opção de complementação nas oficinas presenciais com o objetivo de consolidar teoria e prática.</a:t>
            </a:r>
          </a:p>
          <a:p>
            <a:pPr algn="just"/>
            <a:r>
              <a:rPr lang="pt-BR" sz="2000" b="1"/>
              <a:t>Na modalidade a distância o conteúdo do curso terá como foco principal os aspectos cognitivos com aprofundamento teórico dos eixos temáticos, combinando princípios de aprendizagem de adultos – Andragogia e Heutagogia - em um contexto interativo e sociocultural de acordo com as experiências dos participantes.</a:t>
            </a:r>
          </a:p>
          <a:p>
            <a:pPr algn="just"/>
            <a:r>
              <a:rPr lang="pt-BR" sz="2000" b="1"/>
              <a:t>       O curso estará disponível na Escola Virtual da Escola de Administração Fazendária da Esaf, no endereço eletrônico </a:t>
            </a:r>
            <a:r>
              <a:rPr lang="pt-BR" sz="2000" b="1">
                <a:solidFill>
                  <a:schemeClr val="bg1"/>
                </a:solidFill>
              </a:rPr>
              <a:t>https://moodle.eadesaf.serpro.gov.br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9220" name="Line 10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9221" name="Text Box 12"/>
          <p:cNvSpPr txBox="1">
            <a:spLocks noChangeArrowheads="1"/>
          </p:cNvSpPr>
          <p:nvPr/>
        </p:nvSpPr>
        <p:spPr bwMode="auto">
          <a:xfrm>
            <a:off x="684213" y="1700213"/>
            <a:ext cx="806450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/>
              <a:t>Módulo 1  - Introdução</a:t>
            </a:r>
          </a:p>
          <a:p>
            <a:endParaRPr lang="pt-BR" b="1"/>
          </a:p>
          <a:p>
            <a:pPr lvl="4">
              <a:buFontTx/>
              <a:buChar char="•"/>
            </a:pPr>
            <a:r>
              <a:rPr lang="pt-BR" b="1" i="1"/>
              <a:t>Ambientação em EAD	</a:t>
            </a:r>
          </a:p>
          <a:p>
            <a:pPr lvl="4">
              <a:buFontTx/>
              <a:buChar char="•"/>
            </a:pPr>
            <a:r>
              <a:rPr lang="pt-BR" b="1" i="1"/>
              <a:t>Ética no Serviço Público</a:t>
            </a:r>
          </a:p>
          <a:p>
            <a:pPr lvl="4">
              <a:buFontTx/>
              <a:buChar char="•"/>
            </a:pPr>
            <a:r>
              <a:rPr lang="pt-BR" b="1" i="1"/>
              <a:t>Noções Gerais de Gestão Financeira e Orçamentária</a:t>
            </a:r>
          </a:p>
          <a:p>
            <a:pPr lvl="4">
              <a:buFontTx/>
              <a:buChar char="•"/>
            </a:pPr>
            <a:r>
              <a:rPr lang="pt-BR" b="1" i="1"/>
              <a:t>Noções Gerais de Contabilidade Pública</a:t>
            </a:r>
          </a:p>
          <a:p>
            <a:pPr lvl="4">
              <a:buFontTx/>
              <a:buChar char="•"/>
            </a:pPr>
            <a:r>
              <a:rPr lang="pt-BR" b="1" i="1"/>
              <a:t>Noções Gerais de Licitação e Contratos</a:t>
            </a:r>
          </a:p>
          <a:p>
            <a:pPr lvl="4">
              <a:buFontTx/>
              <a:buChar char="•"/>
            </a:pPr>
            <a:r>
              <a:rPr lang="pt-BR" b="1" i="1"/>
              <a:t>Noções Gerais de Transparência da Gestão Pública,</a:t>
            </a:r>
          </a:p>
          <a:p>
            <a:r>
              <a:rPr lang="pt-BR" b="1" i="1"/>
              <a:t>		         e Controle Governamental</a:t>
            </a:r>
            <a:r>
              <a:rPr lang="pt-BR" i="1"/>
              <a:t> </a:t>
            </a:r>
          </a:p>
        </p:txBody>
      </p:sp>
      <p:sp>
        <p:nvSpPr>
          <p:cNvPr id="9222" name="AutoShape 11"/>
          <p:cNvSpPr>
            <a:spLocks noChangeArrowheads="1"/>
          </p:cNvSpPr>
          <p:nvPr/>
        </p:nvSpPr>
        <p:spPr bwMode="auto">
          <a:xfrm>
            <a:off x="468313" y="1125538"/>
            <a:ext cx="2879725" cy="360362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Conteúdo Programático</a:t>
            </a:r>
          </a:p>
        </p:txBody>
      </p:sp>
      <p:sp>
        <p:nvSpPr>
          <p:cNvPr id="9223" name="Text Box 13"/>
          <p:cNvSpPr txBox="1">
            <a:spLocks noChangeArrowheads="1"/>
          </p:cNvSpPr>
          <p:nvPr/>
        </p:nvSpPr>
        <p:spPr bwMode="auto">
          <a:xfrm>
            <a:off x="684213" y="4581525"/>
            <a:ext cx="80645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/>
              <a:t>Módulo 2  - Planejamento e Orçamento</a:t>
            </a:r>
          </a:p>
          <a:p>
            <a:endParaRPr lang="pt-BR" b="1"/>
          </a:p>
          <a:p>
            <a:pPr lvl="4">
              <a:buFontTx/>
              <a:buChar char="•"/>
            </a:pPr>
            <a:r>
              <a:rPr lang="pt-BR" b="1" i="1"/>
              <a:t>Plano Plurianual (PPA)</a:t>
            </a:r>
          </a:p>
          <a:p>
            <a:pPr lvl="4">
              <a:buFontTx/>
              <a:buChar char="•"/>
            </a:pPr>
            <a:r>
              <a:rPr lang="pt-BR" b="1" i="1"/>
              <a:t>Lei de Diretrizes Orçamentária</a:t>
            </a:r>
          </a:p>
          <a:p>
            <a:pPr lvl="4">
              <a:buFontTx/>
              <a:buChar char="•"/>
            </a:pPr>
            <a:r>
              <a:rPr lang="pt-BR" b="1" i="1"/>
              <a:t>Lei Orçamentária Anual (LOA)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245" name="AutoShape 7"/>
          <p:cNvSpPr>
            <a:spLocks noChangeArrowheads="1"/>
          </p:cNvSpPr>
          <p:nvPr/>
        </p:nvSpPr>
        <p:spPr bwMode="auto">
          <a:xfrm>
            <a:off x="468313" y="1125538"/>
            <a:ext cx="2879725" cy="360362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Conteúdo Programático</a:t>
            </a:r>
          </a:p>
        </p:txBody>
      </p:sp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468313" y="1700213"/>
            <a:ext cx="8675687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 dirty="0"/>
              <a:t>Módulo 3  - Contratações Públicas Legislação / Fundamentos</a:t>
            </a:r>
          </a:p>
          <a:p>
            <a:endParaRPr lang="pt-BR" b="1" dirty="0"/>
          </a:p>
          <a:p>
            <a:pPr lvl="4">
              <a:buFontTx/>
              <a:buChar char="•"/>
            </a:pPr>
            <a:r>
              <a:rPr lang="pt-BR" sz="1600" b="1" i="1" dirty="0"/>
              <a:t>Lei de Licitações</a:t>
            </a:r>
          </a:p>
          <a:p>
            <a:pPr lvl="4">
              <a:buFontTx/>
              <a:buChar char="•"/>
            </a:pPr>
            <a:r>
              <a:rPr lang="pt-BR" sz="1600" b="1" i="1" dirty="0" smtClean="0"/>
              <a:t>Alterações à Lei de Licitações – Projeto de Lei nº 7709/07</a:t>
            </a:r>
          </a:p>
          <a:p>
            <a:pPr lvl="4">
              <a:buFontTx/>
              <a:buChar char="•"/>
            </a:pPr>
            <a:r>
              <a:rPr lang="pt-BR" sz="1600" b="1" i="1" dirty="0" smtClean="0"/>
              <a:t>Pregão – Legislação</a:t>
            </a:r>
          </a:p>
          <a:p>
            <a:pPr lvl="4">
              <a:buFontTx/>
              <a:buChar char="•"/>
            </a:pPr>
            <a:r>
              <a:rPr lang="pt-BR" sz="1600" b="1" i="1" dirty="0" smtClean="0"/>
              <a:t>Contratos </a:t>
            </a:r>
            <a:r>
              <a:rPr lang="pt-BR" sz="1600" b="1" i="1" dirty="0"/>
              <a:t>Administrativos</a:t>
            </a:r>
          </a:p>
          <a:p>
            <a:pPr lvl="4">
              <a:buFontTx/>
              <a:buChar char="•"/>
            </a:pPr>
            <a:r>
              <a:rPr lang="pt-BR" sz="1600" b="1" i="1" dirty="0"/>
              <a:t>Implementação do Capítulo V do Estatuto Nacional da</a:t>
            </a:r>
          </a:p>
          <a:p>
            <a:pPr lvl="4"/>
            <a:r>
              <a:rPr lang="pt-BR" sz="1600" i="1" dirty="0"/>
              <a:t>       </a:t>
            </a:r>
            <a:r>
              <a:rPr lang="pt-BR" sz="1600" b="1" i="1" dirty="0"/>
              <a:t>Micro empresa e da Empresa de Pequeno Porte</a:t>
            </a:r>
          </a:p>
          <a:p>
            <a:pPr lvl="4">
              <a:buFontTx/>
              <a:buChar char="•"/>
            </a:pPr>
            <a:r>
              <a:rPr lang="pt-BR" sz="1600" i="1" dirty="0"/>
              <a:t> </a:t>
            </a:r>
            <a:r>
              <a:rPr lang="pt-BR" sz="1600" b="1" i="1" dirty="0"/>
              <a:t>Convênios e Legislação</a:t>
            </a:r>
          </a:p>
          <a:p>
            <a:pPr lvl="4"/>
            <a:endParaRPr lang="pt-BR" sz="1600" i="1" dirty="0"/>
          </a:p>
        </p:txBody>
      </p:sp>
      <p:sp>
        <p:nvSpPr>
          <p:cNvPr id="10247" name="Text Box 9"/>
          <p:cNvSpPr txBox="1">
            <a:spLocks noChangeArrowheads="1"/>
          </p:cNvSpPr>
          <p:nvPr/>
        </p:nvSpPr>
        <p:spPr bwMode="auto">
          <a:xfrm>
            <a:off x="250825" y="4221163"/>
            <a:ext cx="8893175" cy="284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/>
              <a:t>Módulo 4  - Contabilidade Aplicada ao Setor Público</a:t>
            </a:r>
          </a:p>
          <a:p>
            <a:endParaRPr lang="pt-BR" b="1"/>
          </a:p>
          <a:p>
            <a:pPr lvl="4">
              <a:buFontTx/>
              <a:buChar char="•"/>
            </a:pPr>
            <a:r>
              <a:rPr lang="pt-BR" sz="1600" b="1" i="1"/>
              <a:t>Plano de Contas Nacional</a:t>
            </a:r>
          </a:p>
          <a:p>
            <a:pPr lvl="4">
              <a:buFontTx/>
              <a:buChar char="•"/>
            </a:pPr>
            <a:r>
              <a:rPr lang="pt-BR" sz="1600" b="1" i="1"/>
              <a:t>Manual da Despesa Nacional</a:t>
            </a:r>
          </a:p>
          <a:p>
            <a:pPr lvl="4">
              <a:buFontTx/>
              <a:buChar char="•"/>
            </a:pPr>
            <a:r>
              <a:rPr lang="pt-BR" sz="1600" b="1" i="1"/>
              <a:t>Manual da Receita Nacional</a:t>
            </a:r>
          </a:p>
          <a:p>
            <a:pPr lvl="4">
              <a:buFontTx/>
              <a:buChar char="•"/>
            </a:pPr>
            <a:r>
              <a:rPr lang="pt-BR" sz="1600" b="1" i="1"/>
              <a:t>Manual das PPP</a:t>
            </a:r>
          </a:p>
          <a:p>
            <a:pPr lvl="4">
              <a:buFontTx/>
              <a:buChar char="•"/>
            </a:pPr>
            <a:r>
              <a:rPr lang="pt-BR" sz="1600" b="1" i="1"/>
              <a:t>Elaboração de Demonstrações Contábeis</a:t>
            </a:r>
          </a:p>
          <a:p>
            <a:pPr lvl="4">
              <a:buFontTx/>
              <a:buChar char="•"/>
            </a:pPr>
            <a:r>
              <a:rPr lang="pt-BR" sz="1600" b="1" i="1"/>
              <a:t>Contabilidade Aplicada aos Regimes Próprios da Previdência Social</a:t>
            </a:r>
          </a:p>
          <a:p>
            <a:pPr lvl="4">
              <a:buFontTx/>
              <a:buChar char="•"/>
            </a:pPr>
            <a:r>
              <a:rPr lang="pt-BR" sz="1600" b="1" i="1"/>
              <a:t>Lançamentos Contábeis Típicos da Administração Pública</a:t>
            </a:r>
          </a:p>
          <a:p>
            <a:pPr lvl="4">
              <a:buFontTx/>
              <a:buChar char="•"/>
            </a:pPr>
            <a:r>
              <a:rPr lang="pt-BR" sz="1600" b="1" i="1"/>
              <a:t>Normas Brasileiras de contabilidade aplicada ao setor público</a:t>
            </a:r>
          </a:p>
          <a:p>
            <a:pPr lvl="4"/>
            <a:endParaRPr lang="pt-BR" sz="16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1268" name="Line 6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1269" name="AutoShape 7"/>
          <p:cNvSpPr>
            <a:spLocks noChangeArrowheads="1"/>
          </p:cNvSpPr>
          <p:nvPr/>
        </p:nvSpPr>
        <p:spPr bwMode="auto">
          <a:xfrm>
            <a:off x="468313" y="1125538"/>
            <a:ext cx="2879725" cy="360362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Conteúdo Programático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395288" y="1916113"/>
            <a:ext cx="8497887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/>
              <a:t>Módulo 5  - Lei de Responsabilidade Fiscal</a:t>
            </a:r>
          </a:p>
          <a:p>
            <a:endParaRPr lang="pt-BR" b="1"/>
          </a:p>
          <a:p>
            <a:pPr lvl="4">
              <a:buFontTx/>
              <a:buChar char="•"/>
            </a:pPr>
            <a:r>
              <a:rPr lang="pt-BR" b="1" i="1"/>
              <a:t>Fundamentos da LRF</a:t>
            </a:r>
          </a:p>
          <a:p>
            <a:pPr lvl="4">
              <a:buFontTx/>
              <a:buChar char="•"/>
            </a:pPr>
            <a:r>
              <a:rPr lang="pt-BR" b="1" i="1"/>
              <a:t>Previsão de Receitas após a LRF</a:t>
            </a:r>
          </a:p>
          <a:p>
            <a:pPr lvl="4">
              <a:buFontTx/>
              <a:buChar char="•"/>
            </a:pPr>
            <a:r>
              <a:rPr lang="pt-BR" b="1" i="1"/>
              <a:t>Programação Financeira e Cronograma </a:t>
            </a:r>
            <a:br>
              <a:rPr lang="pt-BR" b="1" i="1"/>
            </a:br>
            <a:r>
              <a:rPr lang="pt-BR" b="1" i="1"/>
              <a:t>        de Desembolso Mensal</a:t>
            </a:r>
          </a:p>
          <a:p>
            <a:pPr lvl="4">
              <a:buFontTx/>
              <a:buChar char="•"/>
            </a:pPr>
            <a:r>
              <a:rPr lang="pt-BR" i="1"/>
              <a:t> </a:t>
            </a:r>
            <a:r>
              <a:rPr lang="pt-BR" b="1" i="1"/>
              <a:t>Regras das Despesas Públicas após a LRF</a:t>
            </a:r>
          </a:p>
          <a:p>
            <a:pPr lvl="4">
              <a:buFontTx/>
              <a:buChar char="•"/>
            </a:pPr>
            <a:r>
              <a:rPr lang="pt-BR" b="1" i="1"/>
              <a:t>Despesas com pessoal e seus limites</a:t>
            </a:r>
          </a:p>
          <a:p>
            <a:pPr lvl="4">
              <a:buFontTx/>
              <a:buChar char="•"/>
            </a:pPr>
            <a:r>
              <a:rPr lang="pt-BR" b="1" i="1"/>
              <a:t>Regimes Próprios de Previdência Social</a:t>
            </a:r>
          </a:p>
          <a:p>
            <a:pPr lvl="4">
              <a:buFontTx/>
              <a:buChar char="•"/>
            </a:pPr>
            <a:r>
              <a:rPr lang="pt-BR" b="1" i="1"/>
              <a:t>Dívida Pública e Operações de Crédito</a:t>
            </a:r>
          </a:p>
          <a:p>
            <a:pPr lvl="4">
              <a:buFontTx/>
              <a:buChar char="•"/>
            </a:pPr>
            <a:r>
              <a:rPr lang="pt-BR" b="1" i="1"/>
              <a:t>Restrições Institucionais e Sanções </a:t>
            </a:r>
            <a:br>
              <a:rPr lang="pt-BR" b="1" i="1"/>
            </a:br>
            <a:r>
              <a:rPr lang="pt-BR" b="1" i="1"/>
              <a:t>        Pessoais Relacionadas à LRF</a:t>
            </a:r>
          </a:p>
          <a:p>
            <a:pPr lvl="4"/>
            <a:endParaRPr lang="pt-BR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60350"/>
            <a:ext cx="923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3375"/>
            <a:ext cx="97155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12292" name="Line 7"/>
          <p:cNvSpPr>
            <a:spLocks noChangeShapeType="1"/>
          </p:cNvSpPr>
          <p:nvPr/>
        </p:nvSpPr>
        <p:spPr bwMode="auto">
          <a:xfrm>
            <a:off x="468313" y="908050"/>
            <a:ext cx="8207375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2293" name="AutoShape 8"/>
          <p:cNvSpPr>
            <a:spLocks noChangeArrowheads="1"/>
          </p:cNvSpPr>
          <p:nvPr/>
        </p:nvSpPr>
        <p:spPr bwMode="auto">
          <a:xfrm>
            <a:off x="468313" y="1125538"/>
            <a:ext cx="2879725" cy="360362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Conteúdo Programático</a:t>
            </a:r>
          </a:p>
        </p:txBody>
      </p:sp>
      <p:sp>
        <p:nvSpPr>
          <p:cNvPr id="12294" name="Text Box 9"/>
          <p:cNvSpPr txBox="1">
            <a:spLocks noChangeArrowheads="1"/>
          </p:cNvSpPr>
          <p:nvPr/>
        </p:nvSpPr>
        <p:spPr bwMode="auto">
          <a:xfrm>
            <a:off x="611188" y="1989138"/>
            <a:ext cx="770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12295" name="Text Box 10"/>
          <p:cNvSpPr txBox="1">
            <a:spLocks noChangeArrowheads="1"/>
          </p:cNvSpPr>
          <p:nvPr/>
        </p:nvSpPr>
        <p:spPr bwMode="auto">
          <a:xfrm>
            <a:off x="395288" y="1773238"/>
            <a:ext cx="8497887" cy="421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/>
              <a:t>Módulo 6  - Transparência da Gestão Pública e Controle Governamental</a:t>
            </a:r>
          </a:p>
          <a:p>
            <a:endParaRPr lang="pt-BR" b="1"/>
          </a:p>
          <a:p>
            <a:pPr lvl="4">
              <a:buFontTx/>
              <a:buChar char="•"/>
            </a:pPr>
            <a:r>
              <a:rPr lang="pt-BR" b="1" i="1"/>
              <a:t>Sistema de Informação sobre </a:t>
            </a:r>
          </a:p>
          <a:p>
            <a:pPr lvl="4"/>
            <a:r>
              <a:rPr lang="pt-BR" b="1" i="1"/>
              <a:t>        Orçamento Público em Educação (SIOPE) e </a:t>
            </a:r>
          </a:p>
          <a:p>
            <a:pPr lvl="4"/>
            <a:r>
              <a:rPr lang="pt-BR" b="1" i="1"/>
              <a:t>        Elaboração do Demonstrativo da Educação (Anexo X</a:t>
            </a:r>
          </a:p>
          <a:p>
            <a:pPr lvl="4"/>
            <a:r>
              <a:rPr lang="pt-BR" b="1" i="1"/>
              <a:t>        do RREO)</a:t>
            </a:r>
          </a:p>
          <a:p>
            <a:pPr lvl="4">
              <a:buFontTx/>
              <a:buChar char="•"/>
            </a:pPr>
            <a:r>
              <a:rPr lang="pt-BR" b="1" i="1"/>
              <a:t>Sistema de Informação sobre Orçamento Público em Saúde (SIOPS) e Elaboração do Demonstrativo da Saúde (Anexo X do RREO)</a:t>
            </a:r>
          </a:p>
          <a:p>
            <a:pPr lvl="4">
              <a:buFontTx/>
              <a:buChar char="•"/>
            </a:pPr>
            <a:r>
              <a:rPr lang="pt-BR" b="1" i="1"/>
              <a:t>Sistema de Informação do Tesouro Nacional (SISTN)</a:t>
            </a:r>
          </a:p>
          <a:p>
            <a:pPr lvl="4">
              <a:buFontTx/>
              <a:buChar char="•"/>
            </a:pPr>
            <a:r>
              <a:rPr lang="pt-BR" b="1" i="1"/>
              <a:t>Controle Interno</a:t>
            </a:r>
          </a:p>
          <a:p>
            <a:pPr lvl="4">
              <a:buFontTx/>
              <a:buChar char="•"/>
            </a:pPr>
            <a:r>
              <a:rPr lang="pt-BR" b="1" i="1"/>
              <a:t>Controle Externo</a:t>
            </a:r>
          </a:p>
          <a:p>
            <a:pPr lvl="4">
              <a:buFontTx/>
              <a:buChar char="•"/>
            </a:pPr>
            <a:endParaRPr lang="pt-BR" b="1" i="1"/>
          </a:p>
          <a:p>
            <a:pPr lvl="4">
              <a:buFontTx/>
              <a:buChar char="•"/>
            </a:pPr>
            <a:endParaRPr lang="pt-BR" b="1" i="1"/>
          </a:p>
          <a:p>
            <a:pPr lvl="4"/>
            <a:endParaRPr lang="pt-BR" i="1"/>
          </a:p>
        </p:txBody>
      </p:sp>
      <p:sp>
        <p:nvSpPr>
          <p:cNvPr id="12296" name="AutoShape 11"/>
          <p:cNvSpPr>
            <a:spLocks noChangeArrowheads="1"/>
          </p:cNvSpPr>
          <p:nvPr/>
        </p:nvSpPr>
        <p:spPr bwMode="auto">
          <a:xfrm>
            <a:off x="539750" y="5516563"/>
            <a:ext cx="2879725" cy="360362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4D00"/>
            </a:prstShdw>
          </a:effectLst>
        </p:spPr>
        <p:txBody>
          <a:bodyPr wrap="none" anchor="ctr"/>
          <a:lstStyle/>
          <a:p>
            <a:pPr marL="342900" indent="-342900" algn="ctr"/>
            <a:r>
              <a:rPr lang="pt-BR" b="1">
                <a:solidFill>
                  <a:schemeClr val="bg1"/>
                </a:solidFill>
              </a:rPr>
              <a:t>Carga-Horária total: 260h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1659</Words>
  <Application>Microsoft Office PowerPoint</Application>
  <PresentationFormat>Apresentação na tela (4:3)</PresentationFormat>
  <Paragraphs>364</Paragraphs>
  <Slides>20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6" baseType="lpstr">
      <vt:lpstr>Arial</vt:lpstr>
      <vt:lpstr>Calibri</vt:lpstr>
      <vt:lpstr>Arial Narrow</vt:lpstr>
      <vt:lpstr>Times New Roman</vt:lpstr>
      <vt:lpstr>Design padrão</vt:lpstr>
      <vt:lpstr>Gráfico do Microsoft Excel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esaf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evento</dc:creator>
  <cp:lastModifiedBy>IrmaBC</cp:lastModifiedBy>
  <cp:revision>91</cp:revision>
  <dcterms:created xsi:type="dcterms:W3CDTF">2009-02-04T11:05:11Z</dcterms:created>
  <dcterms:modified xsi:type="dcterms:W3CDTF">2018-08-15T18:33:30Z</dcterms:modified>
</cp:coreProperties>
</file>