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367" r:id="rId3"/>
    <p:sldId id="301" r:id="rId4"/>
    <p:sldId id="357" r:id="rId5"/>
    <p:sldId id="628" r:id="rId6"/>
    <p:sldId id="629" r:id="rId7"/>
    <p:sldId id="630" r:id="rId8"/>
    <p:sldId id="631" r:id="rId9"/>
    <p:sldId id="375" r:id="rId10"/>
    <p:sldId id="351" r:id="rId11"/>
    <p:sldId id="372" r:id="rId12"/>
    <p:sldId id="371" r:id="rId13"/>
    <p:sldId id="323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Ferrari" initials="SF" lastIdx="1" clrIdx="0">
    <p:extLst>
      <p:ext uri="{19B8F6BF-5375-455C-9EA6-DF929625EA0E}">
        <p15:presenceInfo xmlns:p15="http://schemas.microsoft.com/office/powerpoint/2012/main" userId="2d31bc1b3f6c9a9e" providerId="Windows Live"/>
      </p:ext>
    </p:extLst>
  </p:cmAuthor>
  <p:cmAuthor id="2" name="Rosana Paczyk" initials="RP" lastIdx="1" clrIdx="1">
    <p:extLst>
      <p:ext uri="{19B8F6BF-5375-455C-9EA6-DF929625EA0E}">
        <p15:presenceInfo xmlns:p15="http://schemas.microsoft.com/office/powerpoint/2012/main" userId="Rosana Pa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A92D"/>
    <a:srgbClr val="01B8AA"/>
    <a:srgbClr val="0000CC"/>
    <a:srgbClr val="009B54"/>
    <a:srgbClr val="0D2235"/>
    <a:srgbClr val="EE8E00"/>
    <a:srgbClr val="FF9900"/>
    <a:srgbClr val="006FB0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0196" autoAdjust="0"/>
  </p:normalViewPr>
  <p:slideViewPr>
    <p:cSldViewPr snapToGrid="0" snapToObjects="1">
      <p:cViewPr varScale="1">
        <p:scale>
          <a:sx n="108" d="100"/>
          <a:sy n="108" d="100"/>
        </p:scale>
        <p:origin x="798" y="102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E6704-EBB6-4264-83C8-0C98E422F0A2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63DBDFE-D507-4412-B3DD-DEAC2172EE88}">
      <dgm:prSet custT="1"/>
      <dgm:spPr>
        <a:solidFill>
          <a:srgbClr val="CC6600"/>
        </a:solidFill>
      </dgm:spPr>
      <dgm:t>
        <a:bodyPr/>
        <a:lstStyle/>
        <a:p>
          <a:pPr rtl="0"/>
          <a:r>
            <a:rPr lang="pt-BR" sz="1300" b="1" noProof="0" dirty="0"/>
            <a:t>Administração Tributária e Contencioso Fiscal</a:t>
          </a:r>
          <a:endParaRPr lang="pt-BR" sz="1300" noProof="0" dirty="0"/>
        </a:p>
      </dgm:t>
    </dgm:pt>
    <dgm:pt modelId="{23E7CF7A-5DA5-4EEA-A114-76E5231897D3}" type="parTrans" cxnId="{BCBA8255-1BF3-42D3-A484-70141FD109EA}">
      <dgm:prSet/>
      <dgm:spPr/>
      <dgm:t>
        <a:bodyPr/>
        <a:lstStyle/>
        <a:p>
          <a:endParaRPr lang="pt-BR"/>
        </a:p>
      </dgm:t>
    </dgm:pt>
    <dgm:pt modelId="{7C84B726-CE79-4FAA-BFDC-5F212DBA2CA6}" type="sibTrans" cxnId="{BCBA8255-1BF3-42D3-A484-70141FD109E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pt-BR" noProof="0" dirty="0"/>
        </a:p>
      </dgm:t>
    </dgm:pt>
    <dgm:pt modelId="{132BB84C-0640-4F63-9EFD-177597B220B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pt-BR" sz="1300" b="1" noProof="0" dirty="0"/>
            <a:t>Administração Financeira e Gasto Público</a:t>
          </a:r>
          <a:endParaRPr lang="pt-BR" sz="1300" noProof="0" dirty="0"/>
        </a:p>
      </dgm:t>
    </dgm:pt>
    <dgm:pt modelId="{36BDB1C5-5AEE-4620-9933-3C33EEB9F96D}" type="parTrans" cxnId="{2F7F4EA9-1D60-45AF-8A9F-8A41983C5AA8}">
      <dgm:prSet/>
      <dgm:spPr/>
      <dgm:t>
        <a:bodyPr/>
        <a:lstStyle/>
        <a:p>
          <a:endParaRPr lang="pt-BR"/>
        </a:p>
      </dgm:t>
    </dgm:pt>
    <dgm:pt modelId="{592AF626-A02D-427E-8DF5-663B73DA0476}" type="sibTrans" cxnId="{2F7F4EA9-1D60-45AF-8A9F-8A41983C5AA8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pt-BR" noProof="0" dirty="0"/>
        </a:p>
      </dgm:t>
    </dgm:pt>
    <dgm:pt modelId="{5083F120-D1AC-495B-B2F8-7F5FCFB3C3AA}">
      <dgm:prSet custT="1"/>
      <dgm:spPr>
        <a:solidFill>
          <a:srgbClr val="4D7620"/>
        </a:solidFill>
      </dgm:spPr>
      <dgm:t>
        <a:bodyPr/>
        <a:lstStyle/>
        <a:p>
          <a:pPr rtl="0"/>
          <a:r>
            <a:rPr lang="pt-BR" sz="1300" b="1" noProof="0" dirty="0"/>
            <a:t>Gestão Fazendária e Transparência Fiscal</a:t>
          </a:r>
          <a:endParaRPr lang="pt-BR" sz="1300" noProof="0" dirty="0"/>
        </a:p>
      </dgm:t>
    </dgm:pt>
    <dgm:pt modelId="{8FA0FE90-F3B8-4635-98FE-EE25ED3AC006}" type="parTrans" cxnId="{9BED4CCA-33EE-4598-AE9D-A6F3BEB20DA5}">
      <dgm:prSet/>
      <dgm:spPr/>
      <dgm:t>
        <a:bodyPr/>
        <a:lstStyle/>
        <a:p>
          <a:endParaRPr lang="pt-BR"/>
        </a:p>
      </dgm:t>
    </dgm:pt>
    <dgm:pt modelId="{0483E30A-2AFC-4D79-94C5-0E9F31374110}" type="sibTrans" cxnId="{9BED4CCA-33EE-4598-AE9D-A6F3BEB20DA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pt-BR" noProof="0" dirty="0"/>
        </a:p>
      </dgm:t>
    </dgm:pt>
    <dgm:pt modelId="{38E76D2A-56B5-47C4-B42E-4A5F0E96D801}">
      <dgm:prSet custT="1"/>
      <dgm:spPr>
        <a:solidFill>
          <a:srgbClr val="002726"/>
        </a:solidFill>
      </dgm:spPr>
      <dgm:t>
        <a:bodyPr/>
        <a:lstStyle/>
        <a:p>
          <a:pPr rtl="0"/>
          <a:r>
            <a:rPr lang="pt-BR" sz="1500" b="1" noProof="0" dirty="0"/>
            <a:t>PROFISCO II PR</a:t>
          </a:r>
        </a:p>
      </dgm:t>
    </dgm:pt>
    <dgm:pt modelId="{CD72618A-2D38-4BD6-9243-4F6706CA5385}" type="parTrans" cxnId="{DB986BA8-2F26-46FD-9100-D89517FD2654}">
      <dgm:prSet/>
      <dgm:spPr/>
      <dgm:t>
        <a:bodyPr/>
        <a:lstStyle/>
        <a:p>
          <a:endParaRPr lang="pt-BR"/>
        </a:p>
      </dgm:t>
    </dgm:pt>
    <dgm:pt modelId="{8DAE8C1A-2818-4E79-AD55-048E5749F2C7}" type="sibTrans" cxnId="{DB986BA8-2F26-46FD-9100-D89517FD2654}">
      <dgm:prSet/>
      <dgm:spPr/>
      <dgm:t>
        <a:bodyPr/>
        <a:lstStyle/>
        <a:p>
          <a:endParaRPr lang="pt-BR"/>
        </a:p>
      </dgm:t>
    </dgm:pt>
    <dgm:pt modelId="{1B3A0665-9FE7-40C9-8980-E6A962FECFA1}" type="pres">
      <dgm:prSet presAssocID="{2BAE6704-EBB6-4264-83C8-0C98E422F0A2}" presName="linearFlow" presStyleCnt="0">
        <dgm:presLayoutVars>
          <dgm:dir/>
          <dgm:resizeHandles val="exact"/>
        </dgm:presLayoutVars>
      </dgm:prSet>
      <dgm:spPr/>
    </dgm:pt>
    <dgm:pt modelId="{405BC54A-7D7A-4A42-965E-B91D617264D5}" type="pres">
      <dgm:prSet presAssocID="{5083F120-D1AC-495B-B2F8-7F5FCFB3C3AA}" presName="node" presStyleLbl="node1" presStyleIdx="0" presStyleCnt="4">
        <dgm:presLayoutVars>
          <dgm:bulletEnabled val="1"/>
        </dgm:presLayoutVars>
      </dgm:prSet>
      <dgm:spPr/>
    </dgm:pt>
    <dgm:pt modelId="{08DC3B5A-7CD4-4C12-9A29-5C984B4F4BF5}" type="pres">
      <dgm:prSet presAssocID="{0483E30A-2AFC-4D79-94C5-0E9F31374110}" presName="spacerL" presStyleCnt="0"/>
      <dgm:spPr/>
    </dgm:pt>
    <dgm:pt modelId="{FC5A024E-3329-4AF3-BB1D-9B630E80A9D9}" type="pres">
      <dgm:prSet presAssocID="{0483E30A-2AFC-4D79-94C5-0E9F31374110}" presName="sibTrans" presStyleLbl="sibTrans2D1" presStyleIdx="0" presStyleCnt="3"/>
      <dgm:spPr/>
    </dgm:pt>
    <dgm:pt modelId="{798484A2-C888-45B6-A417-400EFEB5A7CF}" type="pres">
      <dgm:prSet presAssocID="{0483E30A-2AFC-4D79-94C5-0E9F31374110}" presName="spacerR" presStyleCnt="0"/>
      <dgm:spPr/>
    </dgm:pt>
    <dgm:pt modelId="{53C465A7-98B1-49BA-9B50-7AA31B30B68C}" type="pres">
      <dgm:prSet presAssocID="{763DBDFE-D507-4412-B3DD-DEAC2172EE88}" presName="node" presStyleLbl="node1" presStyleIdx="1" presStyleCnt="4">
        <dgm:presLayoutVars>
          <dgm:bulletEnabled val="1"/>
        </dgm:presLayoutVars>
      </dgm:prSet>
      <dgm:spPr/>
    </dgm:pt>
    <dgm:pt modelId="{A1F2C25F-1211-45FB-B7DD-1BC4A92FB42A}" type="pres">
      <dgm:prSet presAssocID="{7C84B726-CE79-4FAA-BFDC-5F212DBA2CA6}" presName="spacerL" presStyleCnt="0"/>
      <dgm:spPr/>
    </dgm:pt>
    <dgm:pt modelId="{CEFDB0FF-0478-4A9F-8BC7-CDF1A079B58A}" type="pres">
      <dgm:prSet presAssocID="{7C84B726-CE79-4FAA-BFDC-5F212DBA2CA6}" presName="sibTrans" presStyleLbl="sibTrans2D1" presStyleIdx="1" presStyleCnt="3"/>
      <dgm:spPr/>
    </dgm:pt>
    <dgm:pt modelId="{8C51F535-630B-4CB0-97FD-FC680CC33E2D}" type="pres">
      <dgm:prSet presAssocID="{7C84B726-CE79-4FAA-BFDC-5F212DBA2CA6}" presName="spacerR" presStyleCnt="0"/>
      <dgm:spPr/>
    </dgm:pt>
    <dgm:pt modelId="{83717BCB-ECE5-489B-91D6-3DC56D0E7E00}" type="pres">
      <dgm:prSet presAssocID="{132BB84C-0640-4F63-9EFD-177597B220B3}" presName="node" presStyleLbl="node1" presStyleIdx="2" presStyleCnt="4">
        <dgm:presLayoutVars>
          <dgm:bulletEnabled val="1"/>
        </dgm:presLayoutVars>
      </dgm:prSet>
      <dgm:spPr/>
    </dgm:pt>
    <dgm:pt modelId="{3B74C473-BB1B-4685-A2C3-9BF408E28842}" type="pres">
      <dgm:prSet presAssocID="{592AF626-A02D-427E-8DF5-663B73DA0476}" presName="spacerL" presStyleCnt="0"/>
      <dgm:spPr/>
    </dgm:pt>
    <dgm:pt modelId="{D0BDC53B-E01E-4CD1-BD29-DE10FDF051F0}" type="pres">
      <dgm:prSet presAssocID="{592AF626-A02D-427E-8DF5-663B73DA0476}" presName="sibTrans" presStyleLbl="sibTrans2D1" presStyleIdx="2" presStyleCnt="3"/>
      <dgm:spPr/>
    </dgm:pt>
    <dgm:pt modelId="{8A394E62-04A9-4C18-BAA2-4C5A9845B1E9}" type="pres">
      <dgm:prSet presAssocID="{592AF626-A02D-427E-8DF5-663B73DA0476}" presName="spacerR" presStyleCnt="0"/>
      <dgm:spPr/>
    </dgm:pt>
    <dgm:pt modelId="{7E30B42A-3D24-452A-B889-C129CB44FA4C}" type="pres">
      <dgm:prSet presAssocID="{38E76D2A-56B5-47C4-B42E-4A5F0E96D801}" presName="node" presStyleLbl="node1" presStyleIdx="3" presStyleCnt="4">
        <dgm:presLayoutVars>
          <dgm:bulletEnabled val="1"/>
        </dgm:presLayoutVars>
      </dgm:prSet>
      <dgm:spPr/>
    </dgm:pt>
  </dgm:ptLst>
  <dgm:cxnLst>
    <dgm:cxn modelId="{9C38373F-3CB1-43AB-8CC1-49BF8C3BDFC8}" type="presOf" srcId="{763DBDFE-D507-4412-B3DD-DEAC2172EE88}" destId="{53C465A7-98B1-49BA-9B50-7AA31B30B68C}" srcOrd="0" destOrd="0" presId="urn:microsoft.com/office/officeart/2005/8/layout/equation1"/>
    <dgm:cxn modelId="{1487D951-DE0F-4367-A65D-C7A86DB19FE2}" type="presOf" srcId="{132BB84C-0640-4F63-9EFD-177597B220B3}" destId="{83717BCB-ECE5-489B-91D6-3DC56D0E7E00}" srcOrd="0" destOrd="0" presId="urn:microsoft.com/office/officeart/2005/8/layout/equation1"/>
    <dgm:cxn modelId="{BCBA8255-1BF3-42D3-A484-70141FD109EA}" srcId="{2BAE6704-EBB6-4264-83C8-0C98E422F0A2}" destId="{763DBDFE-D507-4412-B3DD-DEAC2172EE88}" srcOrd="1" destOrd="0" parTransId="{23E7CF7A-5DA5-4EEA-A114-76E5231897D3}" sibTransId="{7C84B726-CE79-4FAA-BFDC-5F212DBA2CA6}"/>
    <dgm:cxn modelId="{4FCA457E-A3F3-4EC2-97DF-A53992339248}" type="presOf" srcId="{2BAE6704-EBB6-4264-83C8-0C98E422F0A2}" destId="{1B3A0665-9FE7-40C9-8980-E6A962FECFA1}" srcOrd="0" destOrd="0" presId="urn:microsoft.com/office/officeart/2005/8/layout/equation1"/>
    <dgm:cxn modelId="{393F9792-F61E-483B-B268-99EC14C3ED51}" type="presOf" srcId="{592AF626-A02D-427E-8DF5-663B73DA0476}" destId="{D0BDC53B-E01E-4CD1-BD29-DE10FDF051F0}" srcOrd="0" destOrd="0" presId="urn:microsoft.com/office/officeart/2005/8/layout/equation1"/>
    <dgm:cxn modelId="{DB986BA8-2F26-46FD-9100-D89517FD2654}" srcId="{2BAE6704-EBB6-4264-83C8-0C98E422F0A2}" destId="{38E76D2A-56B5-47C4-B42E-4A5F0E96D801}" srcOrd="3" destOrd="0" parTransId="{CD72618A-2D38-4BD6-9243-4F6706CA5385}" sibTransId="{8DAE8C1A-2818-4E79-AD55-048E5749F2C7}"/>
    <dgm:cxn modelId="{2F7F4EA9-1D60-45AF-8A9F-8A41983C5AA8}" srcId="{2BAE6704-EBB6-4264-83C8-0C98E422F0A2}" destId="{132BB84C-0640-4F63-9EFD-177597B220B3}" srcOrd="2" destOrd="0" parTransId="{36BDB1C5-5AEE-4620-9933-3C33EEB9F96D}" sibTransId="{592AF626-A02D-427E-8DF5-663B73DA0476}"/>
    <dgm:cxn modelId="{67EFE2AD-BCE1-4E8B-B746-3BED6B51B5FC}" type="presOf" srcId="{5083F120-D1AC-495B-B2F8-7F5FCFB3C3AA}" destId="{405BC54A-7D7A-4A42-965E-B91D617264D5}" srcOrd="0" destOrd="0" presId="urn:microsoft.com/office/officeart/2005/8/layout/equation1"/>
    <dgm:cxn modelId="{9BED4CCA-33EE-4598-AE9D-A6F3BEB20DA5}" srcId="{2BAE6704-EBB6-4264-83C8-0C98E422F0A2}" destId="{5083F120-D1AC-495B-B2F8-7F5FCFB3C3AA}" srcOrd="0" destOrd="0" parTransId="{8FA0FE90-F3B8-4635-98FE-EE25ED3AC006}" sibTransId="{0483E30A-2AFC-4D79-94C5-0E9F31374110}"/>
    <dgm:cxn modelId="{681FE0D0-6578-4B80-8ABE-8EF2BF03BA68}" type="presOf" srcId="{7C84B726-CE79-4FAA-BFDC-5F212DBA2CA6}" destId="{CEFDB0FF-0478-4A9F-8BC7-CDF1A079B58A}" srcOrd="0" destOrd="0" presId="urn:microsoft.com/office/officeart/2005/8/layout/equation1"/>
    <dgm:cxn modelId="{310EA5E1-A088-4907-BBEF-A297BBEA444C}" type="presOf" srcId="{38E76D2A-56B5-47C4-B42E-4A5F0E96D801}" destId="{7E30B42A-3D24-452A-B889-C129CB44FA4C}" srcOrd="0" destOrd="0" presId="urn:microsoft.com/office/officeart/2005/8/layout/equation1"/>
    <dgm:cxn modelId="{7EAB9DE6-A664-481D-87B4-DD5B410845BD}" type="presOf" srcId="{0483E30A-2AFC-4D79-94C5-0E9F31374110}" destId="{FC5A024E-3329-4AF3-BB1D-9B630E80A9D9}" srcOrd="0" destOrd="0" presId="urn:microsoft.com/office/officeart/2005/8/layout/equation1"/>
    <dgm:cxn modelId="{66E7E43E-3BA8-4F3F-A755-5729B1F9CDAA}" type="presParOf" srcId="{1B3A0665-9FE7-40C9-8980-E6A962FECFA1}" destId="{405BC54A-7D7A-4A42-965E-B91D617264D5}" srcOrd="0" destOrd="0" presId="urn:microsoft.com/office/officeart/2005/8/layout/equation1"/>
    <dgm:cxn modelId="{4B9735FA-C396-4F9C-80F0-C5F97C7043D2}" type="presParOf" srcId="{1B3A0665-9FE7-40C9-8980-E6A962FECFA1}" destId="{08DC3B5A-7CD4-4C12-9A29-5C984B4F4BF5}" srcOrd="1" destOrd="0" presId="urn:microsoft.com/office/officeart/2005/8/layout/equation1"/>
    <dgm:cxn modelId="{A7E0BA9D-C000-4397-B21A-AFC1F86D75DB}" type="presParOf" srcId="{1B3A0665-9FE7-40C9-8980-E6A962FECFA1}" destId="{FC5A024E-3329-4AF3-BB1D-9B630E80A9D9}" srcOrd="2" destOrd="0" presId="urn:microsoft.com/office/officeart/2005/8/layout/equation1"/>
    <dgm:cxn modelId="{F1840164-3D74-4CA5-972E-ED2BD20D3AF9}" type="presParOf" srcId="{1B3A0665-9FE7-40C9-8980-E6A962FECFA1}" destId="{798484A2-C888-45B6-A417-400EFEB5A7CF}" srcOrd="3" destOrd="0" presId="urn:microsoft.com/office/officeart/2005/8/layout/equation1"/>
    <dgm:cxn modelId="{64428F1A-BA36-44E0-9218-52E30C94F714}" type="presParOf" srcId="{1B3A0665-9FE7-40C9-8980-E6A962FECFA1}" destId="{53C465A7-98B1-49BA-9B50-7AA31B30B68C}" srcOrd="4" destOrd="0" presId="urn:microsoft.com/office/officeart/2005/8/layout/equation1"/>
    <dgm:cxn modelId="{05F6DC7F-C4D9-4943-B4FF-E7D7F9E5FD90}" type="presParOf" srcId="{1B3A0665-9FE7-40C9-8980-E6A962FECFA1}" destId="{A1F2C25F-1211-45FB-B7DD-1BC4A92FB42A}" srcOrd="5" destOrd="0" presId="urn:microsoft.com/office/officeart/2005/8/layout/equation1"/>
    <dgm:cxn modelId="{23385B71-907C-400B-A247-62EB00BF36DA}" type="presParOf" srcId="{1B3A0665-9FE7-40C9-8980-E6A962FECFA1}" destId="{CEFDB0FF-0478-4A9F-8BC7-CDF1A079B58A}" srcOrd="6" destOrd="0" presId="urn:microsoft.com/office/officeart/2005/8/layout/equation1"/>
    <dgm:cxn modelId="{72030FFC-90E7-4817-AB71-8144EB1E19AD}" type="presParOf" srcId="{1B3A0665-9FE7-40C9-8980-E6A962FECFA1}" destId="{8C51F535-630B-4CB0-97FD-FC680CC33E2D}" srcOrd="7" destOrd="0" presId="urn:microsoft.com/office/officeart/2005/8/layout/equation1"/>
    <dgm:cxn modelId="{D05D3F21-AB41-4AD7-830F-321AC3CB92AE}" type="presParOf" srcId="{1B3A0665-9FE7-40C9-8980-E6A962FECFA1}" destId="{83717BCB-ECE5-489B-91D6-3DC56D0E7E00}" srcOrd="8" destOrd="0" presId="urn:microsoft.com/office/officeart/2005/8/layout/equation1"/>
    <dgm:cxn modelId="{65B1A160-C2A0-460C-AEC5-85E8041ADD12}" type="presParOf" srcId="{1B3A0665-9FE7-40C9-8980-E6A962FECFA1}" destId="{3B74C473-BB1B-4685-A2C3-9BF408E28842}" srcOrd="9" destOrd="0" presId="urn:microsoft.com/office/officeart/2005/8/layout/equation1"/>
    <dgm:cxn modelId="{70B961D4-FFBF-40CD-A7CC-6A1BCCD8D551}" type="presParOf" srcId="{1B3A0665-9FE7-40C9-8980-E6A962FECFA1}" destId="{D0BDC53B-E01E-4CD1-BD29-DE10FDF051F0}" srcOrd="10" destOrd="0" presId="urn:microsoft.com/office/officeart/2005/8/layout/equation1"/>
    <dgm:cxn modelId="{688C3002-7456-4803-9A1B-56C48D7F5C7A}" type="presParOf" srcId="{1B3A0665-9FE7-40C9-8980-E6A962FECFA1}" destId="{8A394E62-04A9-4C18-BAA2-4C5A9845B1E9}" srcOrd="11" destOrd="0" presId="urn:microsoft.com/office/officeart/2005/8/layout/equation1"/>
    <dgm:cxn modelId="{6BD4B2D9-2DE1-4000-917F-757CFD9CF917}" type="presParOf" srcId="{1B3A0665-9FE7-40C9-8980-E6A962FECFA1}" destId="{7E30B42A-3D24-452A-B889-C129CB44FA4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BC54A-7D7A-4A42-965E-B91D617264D5}">
      <dsp:nvSpPr>
        <dsp:cNvPr id="0" name=""/>
        <dsp:cNvSpPr/>
      </dsp:nvSpPr>
      <dsp:spPr>
        <a:xfrm>
          <a:off x="5269" y="276157"/>
          <a:ext cx="1463909" cy="1463909"/>
        </a:xfrm>
        <a:prstGeom prst="ellipse">
          <a:avLst/>
        </a:prstGeom>
        <a:solidFill>
          <a:srgbClr val="4D762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noProof="0" dirty="0"/>
            <a:t>Gestão Fazendária e Transparência Fiscal</a:t>
          </a:r>
          <a:endParaRPr lang="pt-BR" sz="1300" kern="1200" noProof="0" dirty="0"/>
        </a:p>
      </dsp:txBody>
      <dsp:txXfrm>
        <a:off x="219654" y="490542"/>
        <a:ext cx="1035139" cy="1035139"/>
      </dsp:txXfrm>
    </dsp:sp>
    <dsp:sp modelId="{FC5A024E-3329-4AF3-BB1D-9B630E80A9D9}">
      <dsp:nvSpPr>
        <dsp:cNvPr id="0" name=""/>
        <dsp:cNvSpPr/>
      </dsp:nvSpPr>
      <dsp:spPr>
        <a:xfrm>
          <a:off x="1588048" y="583578"/>
          <a:ext cx="849067" cy="849067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noProof="0" dirty="0"/>
        </a:p>
      </dsp:txBody>
      <dsp:txXfrm>
        <a:off x="1700592" y="908261"/>
        <a:ext cx="623979" cy="199701"/>
      </dsp:txXfrm>
    </dsp:sp>
    <dsp:sp modelId="{53C465A7-98B1-49BA-9B50-7AA31B30B68C}">
      <dsp:nvSpPr>
        <dsp:cNvPr id="0" name=""/>
        <dsp:cNvSpPr/>
      </dsp:nvSpPr>
      <dsp:spPr>
        <a:xfrm>
          <a:off x="2555985" y="276157"/>
          <a:ext cx="1463909" cy="1463909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noProof="0" dirty="0"/>
            <a:t>Administração Tributária e Contencioso Fiscal</a:t>
          </a:r>
          <a:endParaRPr lang="pt-BR" sz="1300" kern="1200" noProof="0" dirty="0"/>
        </a:p>
      </dsp:txBody>
      <dsp:txXfrm>
        <a:off x="2770370" y="490542"/>
        <a:ext cx="1035139" cy="1035139"/>
      </dsp:txXfrm>
    </dsp:sp>
    <dsp:sp modelId="{CEFDB0FF-0478-4A9F-8BC7-CDF1A079B58A}">
      <dsp:nvSpPr>
        <dsp:cNvPr id="0" name=""/>
        <dsp:cNvSpPr/>
      </dsp:nvSpPr>
      <dsp:spPr>
        <a:xfrm>
          <a:off x="4138764" y="583578"/>
          <a:ext cx="849067" cy="849067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noProof="0" dirty="0"/>
        </a:p>
      </dsp:txBody>
      <dsp:txXfrm>
        <a:off x="4251308" y="908261"/>
        <a:ext cx="623979" cy="199701"/>
      </dsp:txXfrm>
    </dsp:sp>
    <dsp:sp modelId="{83717BCB-ECE5-489B-91D6-3DC56D0E7E00}">
      <dsp:nvSpPr>
        <dsp:cNvPr id="0" name=""/>
        <dsp:cNvSpPr/>
      </dsp:nvSpPr>
      <dsp:spPr>
        <a:xfrm>
          <a:off x="5106701" y="276157"/>
          <a:ext cx="1463909" cy="1463909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noProof="0" dirty="0"/>
            <a:t>Administração Financeira e Gasto Público</a:t>
          </a:r>
          <a:endParaRPr lang="pt-BR" sz="1300" kern="1200" noProof="0" dirty="0"/>
        </a:p>
      </dsp:txBody>
      <dsp:txXfrm>
        <a:off x="5321086" y="490542"/>
        <a:ext cx="1035139" cy="1035139"/>
      </dsp:txXfrm>
    </dsp:sp>
    <dsp:sp modelId="{D0BDC53B-E01E-4CD1-BD29-DE10FDF051F0}">
      <dsp:nvSpPr>
        <dsp:cNvPr id="0" name=""/>
        <dsp:cNvSpPr/>
      </dsp:nvSpPr>
      <dsp:spPr>
        <a:xfrm>
          <a:off x="6689480" y="583578"/>
          <a:ext cx="849067" cy="849067"/>
        </a:xfrm>
        <a:prstGeom prst="mathEqual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noProof="0" dirty="0"/>
        </a:p>
      </dsp:txBody>
      <dsp:txXfrm>
        <a:off x="6802024" y="758486"/>
        <a:ext cx="623979" cy="499251"/>
      </dsp:txXfrm>
    </dsp:sp>
    <dsp:sp modelId="{7E30B42A-3D24-452A-B889-C129CB44FA4C}">
      <dsp:nvSpPr>
        <dsp:cNvPr id="0" name=""/>
        <dsp:cNvSpPr/>
      </dsp:nvSpPr>
      <dsp:spPr>
        <a:xfrm>
          <a:off x="7657418" y="276157"/>
          <a:ext cx="1463909" cy="1463909"/>
        </a:xfrm>
        <a:prstGeom prst="ellipse">
          <a:avLst/>
        </a:prstGeom>
        <a:solidFill>
          <a:srgbClr val="002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noProof="0" dirty="0"/>
            <a:t>PROFISCO II PR</a:t>
          </a:r>
        </a:p>
      </dsp:txBody>
      <dsp:txXfrm>
        <a:off x="7871803" y="490542"/>
        <a:ext cx="1035139" cy="103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171D073-9749-43AD-B889-59EB0C10CCA0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6B656E3-DC5F-4943-9C56-A2A460F1D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4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06/08/2025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Equipe composta exclusivamente de Servidores Efetivos da SEFA e REPR (Sandro, Marcos, Alan, Rosana, </a:t>
            </a:r>
            <a:r>
              <a:rPr lang="pt-BR" dirty="0" err="1"/>
              <a:t>Adriel</a:t>
            </a:r>
            <a:r>
              <a:rPr lang="pt-BR" dirty="0"/>
              <a:t>, Rafael, Gustavo, Cristiano).</a:t>
            </a:r>
          </a:p>
          <a:p>
            <a:r>
              <a:rPr lang="pt-BR" dirty="0"/>
              <a:t>Dos 8 membros 6 compõem a UCP desde o a assinatura do contrato de financiamento (Sandro, Marcos, Alan, Gustavo, Rosana e </a:t>
            </a:r>
            <a:r>
              <a:rPr lang="pt-BR" dirty="0" err="1"/>
              <a:t>Adriel</a:t>
            </a:r>
            <a:r>
              <a:rPr lang="pt-BR" dirty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07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SGPP – SISTEMA DE GERENCIAMENTO DE PORTFÓLIO E PROJETOS DA SEFA/PR – Nele também estão o PE, a Gestão de Riscos e os </a:t>
            </a:r>
            <a:r>
              <a:rPr lang="pt-BR" dirty="0" err="1"/>
              <a:t>OKRs</a:t>
            </a:r>
            <a:r>
              <a:rPr lang="pt-BR" dirty="0"/>
              <a:t>.</a:t>
            </a:r>
          </a:p>
          <a:p>
            <a:r>
              <a:rPr lang="pt-BR" dirty="0"/>
              <a:t>Está integrado ao SIGMAPP (sistema financeiro homologado pelo BID).</a:t>
            </a:r>
          </a:p>
          <a:p>
            <a:r>
              <a:rPr lang="pt-BR" dirty="0"/>
              <a:t>É a ferramenta de comunicação com o BID, em reuniões de Monitoramento e Avaliação.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47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A9102-2844-B3A9-695C-0A096C96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3FC2AC8-FD3C-C4AF-D761-634C95CD1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5FC2AC-FE5B-F9DD-C54D-6365EB0A1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2AD89D-E6D4-73E8-133B-47A11ED50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93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1581B-348F-FCD8-7176-6A06290B6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6645C3-C735-AA72-9D53-F9782358E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470A55-3C93-14FA-4EF0-16B9C1EB1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19EFEA-F405-F429-9AE7-E11F756BB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11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74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4C8F6-D3AA-F51F-BC82-1B842578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77583F-84D4-2295-0D27-19AE6631C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4E1920-0146-E794-4B9E-ACA11E083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Previsão de execução global acumulada até Dez/2025 = 75%</a:t>
            </a:r>
          </a:p>
          <a:p>
            <a:r>
              <a:rPr lang="pt-BR" dirty="0"/>
              <a:t>Previsão de Solicitação de Desembolso em </a:t>
            </a:r>
            <a:r>
              <a:rPr lang="pt-BR" dirty="0" err="1"/>
              <a:t>Nov</a:t>
            </a:r>
            <a:r>
              <a:rPr lang="pt-BR" dirty="0"/>
              <a:t>/2025 = USD 3,5 mi</a:t>
            </a:r>
          </a:p>
          <a:p>
            <a:r>
              <a:rPr lang="pt-BR" dirty="0"/>
              <a:t>Previsão de desembolso acumulado fonte BID até Dez/2025 = 80%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C9B689-FABB-02FD-C6C2-5663EEA12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82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0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85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E6BDE-4EEB-9FCB-F57F-5EA25B63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DB48B8-DC41-68B8-BB9E-7B9A86077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AAAC13C-C0FD-BA83-BE95-24E72E22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684EC8-DBE9-B476-3DDC-C5310E6F2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17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70CAE-A50B-0986-2825-2B6A3D14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60926E-B312-9CFE-2849-71F1002A2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5C41BA-61DF-3E30-DAA4-DEA9AF060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77D6E1-AA94-B680-5C14-DAD1DB8DF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82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4433-F000-77CD-519F-38D2C5F83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727E0CA-7C80-3DD6-5422-D213D8CDD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D5AD297-FD7E-DA2D-5927-75DB80C72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8550AD-6DB7-6B71-A47A-C53800B71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09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9C34C-FDBA-FE6D-D3D7-9FA6809BD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E9431F-EB03-15AB-D546-1228C9B9D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FB2A02-4E96-6F3E-EA9C-DA7A88EEA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0353FC-B509-C5E1-5A6A-FC881D661A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9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7ACA-E926-D6B8-6E99-F88EE31A1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68148D-B880-2822-CCEE-295FA5B5B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492D8B3-9834-E198-3D2C-45CFB3FBE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74D6AA-33BE-0A6E-66AC-F1FEB3B7F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64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16C2C-6B5F-4133-8F9B-BD8E2EF88AD5}" type="datetime1">
              <a:rPr lang="pt-BR" smtClean="0"/>
              <a:t>06/08/2025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DDEA8-63E9-4FD2-B09D-2F4C4FD3F746}" type="datetime1">
              <a:rPr lang="pt-BR" smtClean="0"/>
              <a:t>06/08/2025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08C6-0205-44F6-9F5E-2C6CC754858A}" type="datetime1">
              <a:rPr lang="pt-BR" smtClean="0"/>
              <a:t>06/08/2025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B29E9-6012-497F-9BE7-85C4E39E6B4F}" type="datetime1">
              <a:rPr lang="pt-BR" smtClean="0"/>
              <a:t>06/08/2025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D0AAE-1B05-4D9A-8701-64ECAC57CB20}" type="datetime1">
              <a:rPr lang="pt-BR" smtClean="0"/>
              <a:t>06/08/2025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9CCBA-771F-4B7E-BDDD-16E0A9913165}" type="datetime1">
              <a:rPr lang="pt-BR" smtClean="0"/>
              <a:t>06/08/2025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93B10-E674-4E61-8FFC-E00EA1C0E963}" type="datetime1">
              <a:rPr lang="pt-BR" smtClean="0"/>
              <a:t>06/08/2025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4E23D-AC08-4F5A-BBD3-CF918697C747}" type="datetime1">
              <a:rPr lang="pt-BR" smtClean="0"/>
              <a:t>06/08/2025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5BE24-BE67-4794-9F37-AB5A67BEA202}" type="datetime1">
              <a:rPr lang="pt-BR" smtClean="0"/>
              <a:t>06/08/2025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365A7-B6BC-4980-8A7F-A3AF39E7E0D1}" type="datetime1">
              <a:rPr lang="pt-BR" smtClean="0"/>
              <a:t>06/08/2025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AACD-29C1-424B-832E-49D9C7138D2E}" type="datetime1">
              <a:rPr lang="pt-BR" smtClean="0"/>
              <a:t>06/08/2025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amf.fazenda.pr.gov.b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cferrari@sefa.pr.gov.b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914A0C-CCB4-3042-9F19-AFB77A53D0A1}"/>
              </a:ext>
            </a:extLst>
          </p:cNvPr>
          <p:cNvSpPr txBox="1"/>
          <p:nvPr/>
        </p:nvSpPr>
        <p:spPr>
          <a:xfrm>
            <a:off x="4361163" y="511389"/>
            <a:ext cx="4597129" cy="528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b="1" noProof="0" dirty="0"/>
              <a:t>Comitê Gestor da Rede PNAFM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b="1" noProof="0" dirty="0"/>
              <a:t>24ª Reunião da Rede PNAFM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b="1" noProof="0" dirty="0"/>
              <a:t>04 a 06/08/2025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00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00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b="1" noProof="0" dirty="0"/>
              <a:t>PROFISCO II PR – Principais Produtos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noProof="0" dirty="0"/>
              <a:t>DATA: 06/08/2025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noProof="0" dirty="0"/>
              <a:t>Horário: 14h50 às 15h20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noProof="0" dirty="0"/>
              <a:t>Local: Auditório Mário Lobo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dirty="0"/>
              <a:t>           Palácio das Araucárias – Curitiba/PR	</a:t>
            </a:r>
            <a:endParaRPr lang="pt-BR" sz="200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00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00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b="1" noProof="0" dirty="0"/>
              <a:t>REPRESENTANTE SEFA-PR/UCP: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noProof="0" dirty="0"/>
              <a:t>SANDRO CELSO FERRARI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noProof="0" dirty="0"/>
              <a:t>Coordenador Geral PROFISCO II PR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52" y="1236382"/>
            <a:ext cx="2503993" cy="1370935"/>
          </a:xfrm>
          <a:prstGeom prst="rect">
            <a:avLst/>
          </a:prstGeom>
        </p:spPr>
      </p:pic>
      <p:pic>
        <p:nvPicPr>
          <p:cNvPr id="5" name="Picture 2" descr="C:\Users\edwinta\Desktop\Documents\Logo Reg.png">
            <a:extLst>
              <a:ext uri="{FF2B5EF4-FFF2-40B4-BE49-F238E27FC236}">
                <a16:creationId xmlns:a16="http://schemas.microsoft.com/office/drawing/2014/main" id="{61EE2804-5056-431B-9CE3-4AFA1842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7535" y="3478245"/>
            <a:ext cx="2103826" cy="14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A6BF9B-EDC2-7044-A166-DFB0B22A8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451" y="5799362"/>
            <a:ext cx="2503993" cy="262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345BFC-943E-39C7-C32B-3544EA8762A1}"/>
              </a:ext>
            </a:extLst>
          </p:cNvPr>
          <p:cNvSpPr txBox="1"/>
          <p:nvPr/>
        </p:nvSpPr>
        <p:spPr>
          <a:xfrm>
            <a:off x="430193" y="1099233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000" b="1" noProof="0" dirty="0">
                <a:solidFill>
                  <a:schemeClr val="bg1"/>
                </a:solidFill>
                <a:latin typeface="+mj-lt"/>
              </a:rPr>
              <a:t>PROFISCO II PR (BR-L1527)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4000" b="1" noProof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3500" b="1" noProof="0" dirty="0">
                <a:solidFill>
                  <a:schemeClr val="bg1"/>
                </a:solidFill>
                <a:latin typeface="+mj-lt"/>
              </a:rPr>
              <a:t>Projeto de Modernização da Gestão Fiscal do Estado do Paraná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4699" y="6356350"/>
            <a:ext cx="345494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1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0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0D7D59-3B82-72CB-FD48-3A86974F63E0}"/>
              </a:ext>
            </a:extLst>
          </p:cNvPr>
          <p:cNvSpPr txBox="1"/>
          <p:nvPr/>
        </p:nvSpPr>
        <p:spPr>
          <a:xfrm>
            <a:off x="934718" y="80407"/>
            <a:ext cx="10197107" cy="4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558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PROFISCO II PR: Desembolsos (30/07/2025)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6" y="518651"/>
            <a:ext cx="11462428" cy="633934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524" y="6339890"/>
            <a:ext cx="427684" cy="365125"/>
          </a:xfrm>
        </p:spPr>
        <p:txBody>
          <a:bodyPr/>
          <a:lstStyle/>
          <a:p>
            <a:pPr algn="r"/>
            <a:fld id="{4CF1C993-A24B-2341-A7F5-4ACD2F147BF9}" type="slidenum">
              <a:rPr lang="pt-BR" smtClean="0"/>
              <a:pPr algn="r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55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A847A-236F-850D-B40E-2BC557A1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2554056-64C0-0E5C-5FC8-23513B467F6A}"/>
              </a:ext>
            </a:extLst>
          </p:cNvPr>
          <p:cNvSpPr txBox="1"/>
          <p:nvPr/>
        </p:nvSpPr>
        <p:spPr>
          <a:xfrm>
            <a:off x="934718" y="76593"/>
            <a:ext cx="10197107" cy="4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</a:pPr>
            <a:r>
              <a:rPr lang="pt-BR" sz="2800" b="1" noProof="0" dirty="0">
                <a:solidFill>
                  <a:srgbClr val="455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PROFISCO II PR: Execução Financeira Global (30/07/2025)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26" y="533000"/>
            <a:ext cx="11269344" cy="6325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19878" cy="365125"/>
          </a:xfrm>
        </p:spPr>
        <p:txBody>
          <a:bodyPr/>
          <a:lstStyle/>
          <a:p>
            <a:fld id="{4CF1C993-A24B-2341-A7F5-4ACD2F147BF9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63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927EA-8965-3A12-1D00-C5E64D7F2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3" name="Freeform: Shape 4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1BC1D9-AEB6-3FD0-8AB8-F3CAC1C6A062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dirty="0">
                <a:solidFill>
                  <a:srgbClr val="FFFFFF"/>
                </a:solidFill>
              </a:rPr>
              <a:t>PROFISCO II PR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endParaRPr lang="pt-BR" sz="3700" b="1" dirty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3700" b="1" dirty="0">
                <a:solidFill>
                  <a:srgbClr val="FFFFFF"/>
                </a:solidFill>
              </a:rPr>
              <a:t>LIÇÕES APRENDIDAS</a:t>
            </a:r>
            <a:endParaRPr lang="pt-BR" sz="3700" dirty="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05C53F-FA38-1FA5-6412-9979E084A268}"/>
              </a:ext>
            </a:extLst>
          </p:cNvPr>
          <p:cNvSpPr txBox="1"/>
          <p:nvPr/>
        </p:nvSpPr>
        <p:spPr>
          <a:xfrm>
            <a:off x="4134810" y="939138"/>
            <a:ext cx="7351174" cy="473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pt-BR" noProof="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7C97DC8-6875-0A6D-B5BB-A69B5F07C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AC36D25D-F85C-0D59-690B-1B6CFC78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6841" y="6310308"/>
            <a:ext cx="464335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144A28-F071-DA30-9577-2FCA10A9B453}"/>
              </a:ext>
            </a:extLst>
          </p:cNvPr>
          <p:cNvSpPr txBox="1"/>
          <p:nvPr/>
        </p:nvSpPr>
        <p:spPr>
          <a:xfrm>
            <a:off x="4305059" y="1212984"/>
            <a:ext cx="6624198" cy="418576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Gestão do Programa com pessoal próprio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Ferramentas de Gestão e Monitoramento de Projetos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Revisão de Processos de Trabalho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Capacitação intensiva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Equipe de licitações e gestão de contratos capacitada e integrada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Participação em fóruns e compartilhamento de soluções</a:t>
            </a:r>
          </a:p>
        </p:txBody>
      </p:sp>
    </p:spTree>
    <p:extLst>
      <p:ext uri="{BB962C8B-B14F-4D97-AF65-F5344CB8AC3E}">
        <p14:creationId xmlns:p14="http://schemas.microsoft.com/office/powerpoint/2010/main" val="44486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456145"/>
            <a:ext cx="4856199" cy="26587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8715F8-F7E2-4D75-A6E1-5AD1C643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" y="3552728"/>
            <a:ext cx="3350106" cy="2160818"/>
          </a:xfrm>
          <a:prstGeom prst="rect">
            <a:avLst/>
          </a:prstGeom>
        </p:spPr>
      </p:pic>
      <p:pic>
        <p:nvPicPr>
          <p:cNvPr id="8" name="Picture 2" descr="C:\Users\edwinta\Desktop\Documents\Logo Reg.png">
            <a:extLst>
              <a:ext uri="{FF2B5EF4-FFF2-40B4-BE49-F238E27FC236}">
                <a16:creationId xmlns:a16="http://schemas.microsoft.com/office/drawing/2014/main" id="{61EE2804-5056-431B-9CE3-4AFA1842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C68E769-B076-429D-9908-C7D429E61CA5}"/>
              </a:ext>
            </a:extLst>
          </p:cNvPr>
          <p:cNvSpPr txBox="1"/>
          <p:nvPr/>
        </p:nvSpPr>
        <p:spPr>
          <a:xfrm>
            <a:off x="5747338" y="1960751"/>
            <a:ext cx="5861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cap="all" noProof="0" dirty="0">
                <a:latin typeface="Calibri" panose="020F0502020204030204" pitchFamily="34" charset="0"/>
              </a:rPr>
              <a:t>PROFISCO II PR</a:t>
            </a:r>
          </a:p>
          <a:p>
            <a:pPr algn="ctr">
              <a:spcBef>
                <a:spcPct val="0"/>
              </a:spcBef>
            </a:pPr>
            <a:r>
              <a:rPr lang="pt-BR" sz="2000" noProof="0" dirty="0">
                <a:latin typeface="Calibri" panose="020F0502020204030204" pitchFamily="34" charset="0"/>
              </a:rPr>
              <a:t>Assessoria de Modernização Fazendária – SEFA/AMF</a:t>
            </a:r>
          </a:p>
          <a:p>
            <a:pPr algn="ctr">
              <a:spcBef>
                <a:spcPct val="0"/>
              </a:spcBef>
            </a:pPr>
            <a:r>
              <a:rPr lang="pt-BR" sz="2000" noProof="0" dirty="0">
                <a:latin typeface="Calibri" panose="020F0502020204030204" pitchFamily="34" charset="0"/>
              </a:rPr>
              <a:t>Unidade de Coordenação do Projeto – SEFA/AMF/UCP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31445E-3779-34C0-75D0-F2EC7A41B714}"/>
              </a:ext>
            </a:extLst>
          </p:cNvPr>
          <p:cNvSpPr txBox="1"/>
          <p:nvPr/>
        </p:nvSpPr>
        <p:spPr>
          <a:xfrm>
            <a:off x="6099103" y="5185605"/>
            <a:ext cx="515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cap="all" noProof="0" dirty="0">
                <a:latin typeface="Calibri" panose="020F0502020204030204" pitchFamily="34" charset="0"/>
              </a:rPr>
              <a:t>Sandro Celso FERRARI</a:t>
            </a:r>
          </a:p>
          <a:p>
            <a:pPr algn="ctr">
              <a:spcBef>
                <a:spcPct val="0"/>
              </a:spcBef>
            </a:pPr>
            <a:r>
              <a:rPr lang="pt-BR" noProof="0" dirty="0">
                <a:latin typeface="Calibri" panose="020F0502020204030204" pitchFamily="34" charset="0"/>
              </a:rPr>
              <a:t>Coordenador Geral do PROFISCO II PR</a:t>
            </a:r>
          </a:p>
          <a:p>
            <a:pPr algn="ctr">
              <a:spcBef>
                <a:spcPct val="0"/>
              </a:spcBef>
            </a:pPr>
            <a:r>
              <a:rPr lang="pt-BR" noProof="0" dirty="0">
                <a:latin typeface="Calibri" panose="020F0502020204030204" pitchFamily="34" charset="0"/>
              </a:rPr>
              <a:t>Email: </a:t>
            </a:r>
            <a:r>
              <a:rPr lang="pt-BR" noProof="0" dirty="0">
                <a:latin typeface="Calibri" panose="020F0502020204030204" pitchFamily="34" charset="0"/>
                <a:hlinkClick r:id="rId6"/>
              </a:rPr>
              <a:t>scferrari@sefa.pr.gov.br</a:t>
            </a:r>
            <a:endParaRPr lang="pt-BR" noProof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noProof="0" dirty="0">
                <a:latin typeface="Calibri" panose="020F0502020204030204" pitchFamily="34" charset="0"/>
              </a:rPr>
              <a:t>Fone: 41-3235-8490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64592" y="4111064"/>
            <a:ext cx="5626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noProof="0" dirty="0">
                <a:hlinkClick r:id="rId7"/>
              </a:rPr>
              <a:t>http://www.amf.fazenda.pr.gov.br/</a:t>
            </a:r>
            <a:endParaRPr lang="pt-BR" sz="1600" noProof="0" dirty="0"/>
          </a:p>
          <a:p>
            <a:pPr algn="ctr"/>
            <a:endParaRPr lang="pt-BR" sz="1600" noProof="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29767" cy="365125"/>
          </a:xfrm>
        </p:spPr>
        <p:txBody>
          <a:bodyPr/>
          <a:lstStyle/>
          <a:p>
            <a:fld id="{4CF1C993-A24B-2341-A7F5-4ACD2F147BF9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15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30B257-99F5-37D8-B709-D090B61D6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A01B8F-3839-CAE4-C414-B415EB1258C4}"/>
              </a:ext>
            </a:extLst>
          </p:cNvPr>
          <p:cNvSpPr txBox="1"/>
          <p:nvPr/>
        </p:nvSpPr>
        <p:spPr>
          <a:xfrm>
            <a:off x="419918" y="938390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PROFISCO II PR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endParaRPr lang="pt-BR" sz="3700" b="1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RESUMO EXECUTIVO</a:t>
            </a:r>
            <a:endParaRPr lang="pt-BR" sz="37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08769A-975B-17BE-68A1-121B361867B0}"/>
              </a:ext>
            </a:extLst>
          </p:cNvPr>
          <p:cNvSpPr/>
          <p:nvPr/>
        </p:nvSpPr>
        <p:spPr>
          <a:xfrm>
            <a:off x="4180982" y="746485"/>
            <a:ext cx="7591100" cy="4888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b="1" noProof="0" dirty="0"/>
              <a:t>PROFISCO II PR </a:t>
            </a:r>
          </a:p>
          <a:p>
            <a:pPr>
              <a:lnSpc>
                <a:spcPct val="90000"/>
              </a:lnSpc>
            </a:pPr>
            <a:r>
              <a:rPr lang="pt-BR" sz="2000" b="1" noProof="0" dirty="0"/>
              <a:t>Projeto de Modernização da Gestão Fiscal do Estado do Paraná</a:t>
            </a:r>
          </a:p>
          <a:p>
            <a:pPr>
              <a:lnSpc>
                <a:spcPct val="90000"/>
              </a:lnSpc>
            </a:pPr>
            <a:endParaRPr lang="pt-BR" b="1" noProof="0" dirty="0"/>
          </a:p>
          <a:p>
            <a:pPr>
              <a:spcAft>
                <a:spcPts val="900"/>
              </a:spcAft>
            </a:pPr>
            <a:r>
              <a:rPr lang="pt-BR" noProof="0" dirty="0"/>
              <a:t>Projeto: BR-L1527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Empréstimo: 4951/OC-BR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Executor: Secretaria da Fazenda do Paraná - SEFA/PR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Valor do Empréstimo: US$ 50.000.000,00 (90%)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Valor da Contrapartida: US$ 5.000.000,00 (10%)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Prazo de Execução: 5 anos, a partir de 30/09/2020</a:t>
            </a:r>
          </a:p>
          <a:p>
            <a:pPr>
              <a:spcAft>
                <a:spcPts val="900"/>
              </a:spcAft>
            </a:pPr>
            <a:r>
              <a:rPr lang="pt-BR" dirty="0"/>
              <a:t>Data de expiração para Desembolso: 30/09/2027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Valor total desembolsado BID até 30/07/2025: US$ 36.536.721,00 (73,07%)</a:t>
            </a:r>
          </a:p>
          <a:p>
            <a:pPr>
              <a:spcAft>
                <a:spcPts val="900"/>
              </a:spcAft>
            </a:pPr>
            <a:r>
              <a:rPr lang="pt-BR" noProof="0" dirty="0"/>
              <a:t>Valor total executado global até 30/07/2025 : US$ 35.751.190,10 (65,00%)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E725408-0AE3-ACE3-A4AC-F4CC84A21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7B7BE2B1-4F62-8F42-F81F-664F102A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6841" y="6351872"/>
            <a:ext cx="343077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2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41E898A-966E-BB49-9FDB-13C5F55FDE12}"/>
              </a:ext>
            </a:extLst>
          </p:cNvPr>
          <p:cNvSpPr txBox="1"/>
          <p:nvPr/>
        </p:nvSpPr>
        <p:spPr>
          <a:xfrm>
            <a:off x="934720" y="438785"/>
            <a:ext cx="8293418" cy="4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</a:pPr>
            <a:r>
              <a:rPr lang="pt-BR" sz="2800" b="1" noProof="0" dirty="0">
                <a:solidFill>
                  <a:srgbClr val="455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 COMPONENTES DO PROGRAMA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D8386F2-F742-49E3-8AB8-677CA394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88316"/>
              </p:ext>
            </p:extLst>
          </p:nvPr>
        </p:nvGraphicFramePr>
        <p:xfrm>
          <a:off x="1089383" y="4332080"/>
          <a:ext cx="9126597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Arredondado 2">
            <a:extLst>
              <a:ext uri="{FF2B5EF4-FFF2-40B4-BE49-F238E27FC236}">
                <a16:creationId xmlns:a16="http://schemas.microsoft.com/office/drawing/2014/main" id="{91702B8C-EAFA-4386-98F7-0EFC29E49499}"/>
              </a:ext>
            </a:extLst>
          </p:cNvPr>
          <p:cNvSpPr/>
          <p:nvPr/>
        </p:nvSpPr>
        <p:spPr bwMode="auto">
          <a:xfrm>
            <a:off x="1043005" y="1126411"/>
            <a:ext cx="9181023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kumimoji="0" lang="pt-BR" sz="24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tângulo de cantos arredondados 10">
            <a:extLst>
              <a:ext uri="{FF2B5EF4-FFF2-40B4-BE49-F238E27FC236}">
                <a16:creationId xmlns:a16="http://schemas.microsoft.com/office/drawing/2014/main" id="{F61EEA64-7B10-4E72-A7B9-27CACD9333A6}"/>
              </a:ext>
            </a:extLst>
          </p:cNvPr>
          <p:cNvSpPr/>
          <p:nvPr/>
        </p:nvSpPr>
        <p:spPr>
          <a:xfrm>
            <a:off x="1034463" y="1871145"/>
            <a:ext cx="9187395" cy="1419261"/>
          </a:xfrm>
          <a:prstGeom prst="roundRect">
            <a:avLst/>
          </a:prstGeom>
          <a:solidFill>
            <a:schemeClr val="bg1"/>
          </a:solidFill>
          <a:ln>
            <a:solidFill>
              <a:srgbClr val="006FB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pt-BR" noProof="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6F0CDC-FD33-480C-85CE-1CB8BBAA0199}"/>
              </a:ext>
            </a:extLst>
          </p:cNvPr>
          <p:cNvSpPr/>
          <p:nvPr/>
        </p:nvSpPr>
        <p:spPr>
          <a:xfrm>
            <a:off x="1161585" y="2035153"/>
            <a:ext cx="8960263" cy="109964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pt-BR" sz="1900" i="1" noProof="0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do Projeto é contribuir para a sustentabilidade da gestão fiscal, por meio do aperfeiçoamento da gestão fazendária, da administração tributária e contencioso fiscal e da administração financeira e do gasto público, atendendo às diretrizes estratégicas estaduais.</a:t>
            </a:r>
            <a:endParaRPr lang="pt-BR" sz="1900" noProof="0" dirty="0">
              <a:solidFill>
                <a:srgbClr val="006F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Arredondado 2">
            <a:extLst>
              <a:ext uri="{FF2B5EF4-FFF2-40B4-BE49-F238E27FC236}">
                <a16:creationId xmlns:a16="http://schemas.microsoft.com/office/drawing/2014/main" id="{D5564FF1-96FF-4296-86BB-F7FD5E72FFEA}"/>
              </a:ext>
            </a:extLst>
          </p:cNvPr>
          <p:cNvSpPr/>
          <p:nvPr/>
        </p:nvSpPr>
        <p:spPr bwMode="auto">
          <a:xfrm>
            <a:off x="1043005" y="3531812"/>
            <a:ext cx="9181023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endParaRPr kumimoji="0" lang="pt-BR" sz="24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7" name="Picture 2" descr="C:\Users\edwinta\Desktop\Documents\Logo Reg.png">
            <a:extLst>
              <a:ext uri="{FF2B5EF4-FFF2-40B4-BE49-F238E27FC236}">
                <a16:creationId xmlns:a16="http://schemas.microsoft.com/office/drawing/2014/main" id="{61EE2804-5056-431B-9CE3-4AFA1842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BE611AC-ECD9-B34F-8752-A8B4A4118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571687"/>
            <a:ext cx="12192000" cy="127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8110A9F-C5A2-AEA0-238A-FC17F8903F0E}"/>
              </a:ext>
            </a:extLst>
          </p:cNvPr>
          <p:cNvSpPr txBox="1"/>
          <p:nvPr/>
        </p:nvSpPr>
        <p:spPr>
          <a:xfrm>
            <a:off x="1147389" y="6046750"/>
            <a:ext cx="145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none" strike="noStrike" noProof="0" dirty="0">
                <a:solidFill>
                  <a:schemeClr val="bg1"/>
                </a:solidFill>
                <a:effectLst/>
              </a:rPr>
              <a:t> </a:t>
            </a:r>
            <a:r>
              <a:rPr lang="pt-BR" sz="1800" b="1" u="none" noProof="0" dirty="0">
                <a:solidFill>
                  <a:srgbClr val="6EA92D"/>
                </a:solidFill>
                <a:effectLst/>
              </a:rPr>
              <a:t>16</a:t>
            </a:r>
            <a:r>
              <a:rPr lang="pt-BR" sz="1800" b="1" u="none" strike="noStrike" noProof="0" dirty="0">
                <a:solidFill>
                  <a:srgbClr val="6EA92D"/>
                </a:solidFill>
                <a:effectLst/>
              </a:rPr>
              <a:t> Projetos</a:t>
            </a:r>
            <a:endParaRPr lang="pt-BR" noProof="0" dirty="0">
              <a:solidFill>
                <a:srgbClr val="6EA92D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DABD59-4A23-3DD9-243C-94E8A9AE805D}"/>
              </a:ext>
            </a:extLst>
          </p:cNvPr>
          <p:cNvSpPr txBox="1"/>
          <p:nvPr/>
        </p:nvSpPr>
        <p:spPr>
          <a:xfrm>
            <a:off x="3668370" y="6048112"/>
            <a:ext cx="145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none" strike="noStrike" noProof="0" dirty="0">
                <a:solidFill>
                  <a:schemeClr val="bg1"/>
                </a:solidFill>
                <a:effectLst/>
              </a:rPr>
              <a:t> </a:t>
            </a:r>
            <a:r>
              <a:rPr lang="pt-BR" sz="1800" b="1" u="none" noProof="0" dirty="0">
                <a:solidFill>
                  <a:srgbClr val="EE8E00"/>
                </a:solidFill>
                <a:effectLst/>
              </a:rPr>
              <a:t>40</a:t>
            </a:r>
            <a:r>
              <a:rPr lang="pt-BR" sz="1800" b="1" u="none" strike="noStrike" noProof="0" dirty="0">
                <a:solidFill>
                  <a:srgbClr val="EE8E00"/>
                </a:solidFill>
                <a:effectLst/>
              </a:rPr>
              <a:t> Projetos</a:t>
            </a:r>
            <a:endParaRPr lang="pt-BR" noProof="0" dirty="0">
              <a:solidFill>
                <a:srgbClr val="EE8E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63BC3C-9859-3637-17F7-FE0614E8ACAE}"/>
              </a:ext>
            </a:extLst>
          </p:cNvPr>
          <p:cNvSpPr txBox="1"/>
          <p:nvPr/>
        </p:nvSpPr>
        <p:spPr>
          <a:xfrm>
            <a:off x="6213680" y="6046750"/>
            <a:ext cx="145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none" strike="noStrike" noProof="0" dirty="0">
                <a:solidFill>
                  <a:schemeClr val="bg1"/>
                </a:solidFill>
                <a:effectLst/>
              </a:rPr>
              <a:t> </a:t>
            </a:r>
            <a:r>
              <a:rPr lang="pt-BR" sz="1800" b="1" u="none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10</a:t>
            </a:r>
            <a:r>
              <a:rPr lang="pt-BR" sz="1800" b="1" u="none" strike="noStrike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 Projetos</a:t>
            </a:r>
            <a:endParaRPr lang="pt-BR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C3C4FC-F142-CB70-5AF7-E583B6917318}"/>
              </a:ext>
            </a:extLst>
          </p:cNvPr>
          <p:cNvSpPr txBox="1"/>
          <p:nvPr/>
        </p:nvSpPr>
        <p:spPr>
          <a:xfrm>
            <a:off x="8852898" y="6046750"/>
            <a:ext cx="145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none" strike="noStrike" noProof="0" dirty="0">
                <a:solidFill>
                  <a:schemeClr val="bg1"/>
                </a:solidFill>
                <a:effectLst/>
              </a:rPr>
              <a:t> </a:t>
            </a:r>
            <a:r>
              <a:rPr lang="pt-BR" sz="1800" b="1" u="none" noProof="0" dirty="0">
                <a:solidFill>
                  <a:srgbClr val="0D2235"/>
                </a:solidFill>
                <a:effectLst/>
              </a:rPr>
              <a:t>66</a:t>
            </a:r>
            <a:r>
              <a:rPr lang="pt-BR" sz="1800" b="1" u="none" strike="noStrike" noProof="0" dirty="0">
                <a:solidFill>
                  <a:srgbClr val="0D2235"/>
                </a:solidFill>
                <a:effectLst/>
              </a:rPr>
              <a:t> Projetos</a:t>
            </a:r>
            <a:endParaRPr lang="pt-BR" noProof="0" dirty="0">
              <a:solidFill>
                <a:srgbClr val="0D2235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4919" y="6151303"/>
            <a:ext cx="300983" cy="365125"/>
          </a:xfrm>
        </p:spPr>
        <p:txBody>
          <a:bodyPr/>
          <a:lstStyle/>
          <a:p>
            <a:fld id="{4CF1C993-A24B-2341-A7F5-4ACD2F147BF9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10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1E898A-966E-BB49-9FDB-13C5F55FDE12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OBJETIVOS E COMPONENTES DO PROGRAMA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3700" b="1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COMPONENTES</a:t>
            </a:r>
            <a:endParaRPr lang="pt-BR" sz="37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67695" y="800100"/>
            <a:ext cx="6579705" cy="5395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600" b="1" i="0" u="none" strike="noStrike" baseline="0" noProof="0" dirty="0"/>
              <a:t>COMPONENTE 1. GESTÃO FAZENDÁRIA E TRANSPARÊNCIA FISCAL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600" b="0" i="0" u="none" strike="noStrike" baseline="0" noProof="0" dirty="0"/>
              <a:t>De caráter transversal, contempla projetos que visam estabelecer modelos de governança institucional; de gestão estratégica de pessoas; de gestão da tecnologia da informação; e de transparência e cidadania fiscal.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1600" b="0" i="0" u="none" strike="noStrike" baseline="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600" b="1" i="0" u="none" strike="noStrike" baseline="0" noProof="0" dirty="0"/>
              <a:t>COMPONENTE 2. ADMINISTRAÇÃO TRIBUTÁRIA E CONTENCIOSO FISCAL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600" b="0" i="0" u="none" strike="noStrike" baseline="0" noProof="0" dirty="0"/>
              <a:t>Nesse eixo, estão projetos voltados ao planejamento e execução da gestão de política tributária, desenvolvimento de sistemas e modelos de gestão de documentos eletrônicos, de cobrança, de fiscalização e de arrecadação de tributos, com foco na melhoria dos serviços prestados ao contribuinte.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1600" b="0" i="0" u="none" strike="noStrike" baseline="0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600" b="1" i="0" u="none" strike="noStrike" baseline="0" noProof="0" dirty="0"/>
              <a:t>COMPONENTE 3. ADMINISTRAÇÃO FINANCEIRA E GASTO PÚBLICO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600" b="0" i="0" u="none" strike="noStrike" baseline="0" noProof="0" dirty="0"/>
              <a:t>Os projetos elencados neste componente têm a finalidade de estabelecer: modelo de planejamento orçamentário orientado para resultados; desenvolver Sistema de Gestão Contábil, Orçamentária, Financeira e Patrimonial - SIAFIC; sistemas de gestão de ativos; modelo de gestão de custos de serviços públicos; sistemas de gestão da dívida pública.</a:t>
            </a:r>
            <a:endParaRPr lang="pt-BR" sz="1600" noProof="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61EE2804-5056-431B-9CE3-4AFA1842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17241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4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ABFB9-46ED-EC06-E490-DC4A4F614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5D01B038-2460-A9BB-E535-9C67A35A4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8E67FD67-DD5A-32DF-3FE0-D09793A6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3A65B0EA-1BEE-FD5C-72AF-A9232D5E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FD0C31-049B-2479-8889-C77C9591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4BCC96-CF22-0DB3-5780-032F8D3FD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50D0AE-00DA-595D-9C84-76D1B285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CE7CD9-ADA3-688C-97E4-6115F8FED9EE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OBJETIVOS E COMPONENTES DO PROGRAMA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3700" b="1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PRINCIPAIS PRODUTOS </a:t>
            </a:r>
            <a:r>
              <a:rPr lang="pt-BR" sz="3700" b="1" noProof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ENTREGUES</a:t>
            </a:r>
            <a:endParaRPr lang="pt-BR" sz="3700" kern="1200" noProof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2A8A3A-CE21-BC26-97A6-FE1F88CF3526}"/>
              </a:ext>
            </a:extLst>
          </p:cNvPr>
          <p:cNvSpPr/>
          <p:nvPr/>
        </p:nvSpPr>
        <p:spPr>
          <a:xfrm>
            <a:off x="4269724" y="511388"/>
            <a:ext cx="6579705" cy="60679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400" b="1" noProof="0" dirty="0"/>
              <a:t>COMPONENTE 1. GESTÃO FAZENDÁRIA E TRANSPARÊNCIA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Metodologia e Escritório de Gestão de Processos implementados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Sistema de Gerenciamento de Portfólio e Projetos – SGPP, incluindo Planejamento Estratégico, Indicadores e </a:t>
            </a:r>
            <a:r>
              <a:rPr lang="pt-BR" sz="1600" dirty="0" err="1"/>
              <a:t>OKRs</a:t>
            </a:r>
            <a:endParaRPr lang="pt-BR" sz="1600" dirty="0"/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Metodologia e sistema de gestão de Riscos implementada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Programa de Capacitação anual da SEFA e REPR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Contratações de infraestrutura de 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1600" dirty="0"/>
          </a:p>
          <a:p>
            <a:pPr>
              <a:lnSpc>
                <a:spcPct val="90000"/>
              </a:lnSpc>
            </a:pPr>
            <a:r>
              <a:rPr lang="pt-BR" sz="1600" dirty="0"/>
              <a:t>COMPONENTE 2. ADMINISTRAÇÃO TRIBUTÁRIA E CONTENCIOSO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Diagnóstico da ST do ICMS no Estado do 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Portal dos Municípios implantado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REDESIM implantado (PRODUTO OBRIGATÓRIO)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Módulo de integração ao Portal Único de Comércio Exterior implementado (PRODUTO OBRIGATÓRIO)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Sistemas de gestão de documentos fiscais eletrônicos – 4 módulos concluídos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Malhas fiscais geradas a partir do ambiente analítico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Gestão do contencioso fiscal no âmbito da PGE implantada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Sistemática de atendimento ao contribuinte definida</a:t>
            </a:r>
          </a:p>
          <a:p>
            <a:pPr marL="533400" indent="-2619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>
              <a:lnSpc>
                <a:spcPct val="90000"/>
              </a:lnSpc>
            </a:pPr>
            <a:r>
              <a:rPr lang="pt-BR" sz="1600" dirty="0"/>
              <a:t>COMPONENTE 3. ADMINISTRAÇÃO FINANCEIRA E GASTO PÚBLICO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Sistema Integrado de Administração Financeira e Controle – SIAFIC (PRODUTO OBRIGATÓRIO)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Sistemática da recuperação de ativos em favor do Estado do 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Sistema de Guia de Recolhimento Estadual (GRE) implantado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Sistema de Gestão de RPV implantado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A2E6206-6415-6A7F-322F-FB5B77700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6D0D34D6-262F-67B9-8F4E-8454574E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6841" y="6320446"/>
            <a:ext cx="305714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3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B0D21-FA3C-B322-45F2-59A301CB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35639A1E-3383-3CD1-18D3-CB4F8967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141DC50D-0E07-F82A-632A-A98DC78F6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CC812F77-D485-D1AC-8B8C-45C0E88F5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83A076-8EC9-6733-19C6-DC3E8468A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1D976B3-F901-AAC0-D98B-97A8B46A8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4237A5-30BD-8AE5-86F2-3BD9823D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A44B84-4BCF-AB8B-77FB-0952631C9F42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OBJETIVOS E COMPONENTES DO PROGRAMA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3700" b="1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PRINCIPAIS PRODUTOS </a:t>
            </a:r>
            <a:r>
              <a:rPr lang="pt-BR" sz="3700" b="1" noProof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EM EXECUÇÃO</a:t>
            </a:r>
            <a:endParaRPr lang="pt-BR" sz="3700" kern="1200" noProof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B1207F-2E8C-06EA-6662-C7F64F320ABB}"/>
              </a:ext>
            </a:extLst>
          </p:cNvPr>
          <p:cNvSpPr/>
          <p:nvPr/>
        </p:nvSpPr>
        <p:spPr>
          <a:xfrm>
            <a:off x="4037834" y="194105"/>
            <a:ext cx="7148034" cy="6565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600" b="1" noProof="0" dirty="0"/>
              <a:t>COMPONENTE 1. GESTÃO FAZENDÁRIA E TRANSPARÊNCIA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Sistema de Gestão de Atividades – SGA, no âmbito da REPR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Programa de Capacitação anual da SEFA e REPR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Modelo de Governança e Gestão de TI – ESM/ITSM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Contratações de infraestrutura de TI</a:t>
            </a:r>
          </a:p>
          <a:p>
            <a:pPr marL="533400" indent="-2619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noProof="0" dirty="0"/>
              <a:t>Novo Modelo de Educação Fiscal</a:t>
            </a:r>
          </a:p>
          <a:p>
            <a:pPr>
              <a:lnSpc>
                <a:spcPct val="90000"/>
              </a:lnSpc>
            </a:pPr>
            <a:r>
              <a:rPr lang="pt-BR" sz="1600" b="1" noProof="0" dirty="0"/>
              <a:t>COMPONENTE 2. ADMINISTRAÇÃO TRIBUTÁRIA E CONTENCIOSO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Estudo Econômico-Tributário para Levantamento MVA/PMPF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Módulos adicionais para o Portal dos Municípios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Cadastro Único de Pessoas – CUP (Sistema </a:t>
            </a:r>
            <a:r>
              <a:rPr lang="pt-BR" sz="1600" noProof="0" dirty="0" err="1"/>
              <a:t>b_Cadastro</a:t>
            </a:r>
            <a:r>
              <a:rPr lang="pt-BR" sz="1600" noProof="0" dirty="0"/>
              <a:t>)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CNPJ Alfanumérico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Módulo de pós-validação EFD c/novos filtros implementados (</a:t>
            </a:r>
            <a:r>
              <a:rPr lang="pt-BR" sz="1600" b="1" noProof="0" dirty="0"/>
              <a:t>PRODUTO OBRIGATÓRIO</a:t>
            </a:r>
            <a:r>
              <a:rPr lang="pt-BR" sz="1600" noProof="0" dirty="0"/>
              <a:t>)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Módulo e </a:t>
            </a:r>
            <a:r>
              <a:rPr lang="pt-BR" sz="1600" noProof="0" dirty="0" err="1"/>
              <a:t>App</a:t>
            </a:r>
            <a:r>
              <a:rPr lang="pt-BR" sz="1600" noProof="0" dirty="0"/>
              <a:t> do Sistema de Declaração de Conteúdo eletrônica – </a:t>
            </a:r>
            <a:r>
              <a:rPr lang="pt-BR" sz="1600" noProof="0" dirty="0" err="1"/>
              <a:t>DCe</a:t>
            </a:r>
            <a:endParaRPr lang="pt-BR" sz="1600" noProof="0" dirty="0"/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Programa CONFIA Paraná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Sistemática de automatização da 2ª instância no e-PAF implementada</a:t>
            </a:r>
          </a:p>
          <a:p>
            <a:pPr marL="533400" indent="-2619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noProof="0" dirty="0"/>
              <a:t>Sistemática de arrecadação e distribuição de recursos implantada</a:t>
            </a:r>
          </a:p>
          <a:p>
            <a:pPr>
              <a:lnSpc>
                <a:spcPct val="90000"/>
              </a:lnSpc>
            </a:pPr>
            <a:r>
              <a:rPr lang="pt-BR" sz="1600" b="1" noProof="0" dirty="0"/>
              <a:t>COMPONENTE 3. ADMINISTRAÇÃO FINANCEIRA E GASTO PÚBLICO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Modelo de orçamento por resultados implantado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Integrações de sistemas legados com o SIAFIC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Integração do Sistema de Gestão de RPV com o SIAFIC e demandas: Correção Monetária; RPV Federal, RPV Trabalhista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Modelo de gestão de custos do serviço público implantado (Módulo do SIAFIC)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Sistema de gestão da dívida pública (Módulo do SIAFIC)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0FE5587-C2FB-591B-A66E-618C2068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839478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A3B877AB-82BC-DDD3-9BF6-6503849B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013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6841" y="6387367"/>
            <a:ext cx="305714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6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E235C-616D-B44F-5994-7BE94CD1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F9AFFFB8-3D72-5835-BD6F-F5E843C9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68F8E1B5-FEC6-1A5B-FC80-FF1C3B94E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F5EF7D06-D449-8C24-661F-3D1CF9F57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7CF8A3-FA6D-C092-3BFD-B4B68A7A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C891D8E-B8B6-373A-BC73-7D7BE7BBF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293764B-7B44-B013-53A5-D8C8C516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B6AFB3-3195-B038-C6B0-4CE16653FBA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OBJETIVOS E COMPONENTES DO PROGRAMA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3700" b="1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PRINCIPAIS PRODUTOS </a:t>
            </a:r>
            <a:r>
              <a:rPr lang="pt-BR" sz="3700" b="1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EM CONTRATAÇÃO</a:t>
            </a:r>
            <a:endParaRPr lang="pt-BR" sz="3700" kern="1200" noProof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55FC333-45BE-84C8-E638-D327B5D60524}"/>
              </a:ext>
            </a:extLst>
          </p:cNvPr>
          <p:cNvSpPr/>
          <p:nvPr/>
        </p:nvSpPr>
        <p:spPr>
          <a:xfrm>
            <a:off x="4288972" y="1148753"/>
            <a:ext cx="6999514" cy="4458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b="1" noProof="0" dirty="0"/>
              <a:t>COMPONENTE 1. GESTÃO FAZENDÁRIA E TRANSPARÊNCIA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Implantar metodologia de Gestão Integrada por Competências e do Conhecimento - </a:t>
            </a:r>
            <a:r>
              <a:rPr lang="pt-BR" noProof="0" dirty="0" err="1"/>
              <a:t>GIpCC</a:t>
            </a:r>
            <a:endParaRPr lang="pt-BR" noProof="0" dirty="0"/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Programa de Capacitação anual da SEFA e REPR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Contratações de infraestrutura de TI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b="1" noProof="0" dirty="0"/>
          </a:p>
          <a:p>
            <a:pPr>
              <a:lnSpc>
                <a:spcPct val="90000"/>
              </a:lnSpc>
            </a:pPr>
            <a:r>
              <a:rPr lang="pt-BR" b="1" noProof="0" dirty="0"/>
              <a:t>COMPONENTE 2. ADMINISTRAÇÃO TRIBUTÁRIA E CONTENCIOSO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Plataforma unificada de legislação tributária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Modelo de gestão da recuperação de créditos 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Sistemática de Gestão da Ação Fiscal 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noProof="0" dirty="0"/>
              <a:t>Novas releases no Processo Administrativo Fiscal eletrônico - </a:t>
            </a:r>
            <a:r>
              <a:rPr lang="pt-BR" noProof="0" dirty="0" err="1"/>
              <a:t>ePAF</a:t>
            </a:r>
            <a:endParaRPr lang="pt-BR" noProof="0" dirty="0"/>
          </a:p>
          <a:p>
            <a:pPr>
              <a:lnSpc>
                <a:spcPct val="90000"/>
              </a:lnSpc>
            </a:pPr>
            <a:endParaRPr lang="pt-BR" noProof="0" dirty="0"/>
          </a:p>
          <a:p>
            <a:pPr>
              <a:lnSpc>
                <a:spcPct val="90000"/>
              </a:lnSpc>
            </a:pPr>
            <a:endParaRPr lang="pt-BR" noProof="0" dirty="0"/>
          </a:p>
          <a:p>
            <a:pPr>
              <a:lnSpc>
                <a:spcPct val="90000"/>
              </a:lnSpc>
            </a:pPr>
            <a:r>
              <a:rPr lang="pt-BR" b="1" noProof="0" dirty="0"/>
              <a:t>COMPONENTE 3. ADMINISTRAÇÃO FINANCEIRA E GASTO PÚBLICO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7EF10F4-2747-961F-ED26-F9DF5656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C7FC7322-7F63-4893-ADA7-D7BDC4D0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6841" y="6358553"/>
            <a:ext cx="324375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1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A7317-01A3-FC2F-0AFE-254C9C7C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ACC8C0EB-165B-5544-0734-E1A5E39C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72669B8B-2A96-1659-BC78-6849417A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159BE6D5-55AC-15BB-708E-84405DCB6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48CD62-780C-BCE5-1514-AFDE571EE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3D63E5B-3D2D-0D84-DED1-4F50C4DE3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26A579-A53B-8494-D4F7-5DDF5B192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B09CE6-5D20-3A45-11F4-984AF7E89ABB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OBJETIVOS E COMPONENTES DO PROGRAMA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3700" b="1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00" b="1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PRINCIPAIS PRODUTOS </a:t>
            </a:r>
            <a:r>
              <a:rPr lang="pt-BR" sz="3700" b="1" noProof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CONTRATAR</a:t>
            </a:r>
            <a:endParaRPr lang="pt-BR" sz="3700" kern="1200" noProof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88A6F72-FCEB-654A-6F9E-89AC40B20872}"/>
              </a:ext>
            </a:extLst>
          </p:cNvPr>
          <p:cNvSpPr/>
          <p:nvPr/>
        </p:nvSpPr>
        <p:spPr>
          <a:xfrm>
            <a:off x="4257492" y="1148753"/>
            <a:ext cx="6953448" cy="4874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600" b="1" noProof="0" dirty="0"/>
              <a:t>COMPONENTE 1. GESTÃO FAZENDÁRIA E TRANSPARÊNCIA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Implantar metodologia de inovação na SEFA/REPR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Programa de Capacitação anual da SEFA e REPR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Sistemática de Segurança da Informação implantada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Contratações de infraestrutura de TI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Contratação de Consultores para implementar política de IA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Ferramentas de comunicação com a sociedade implantadas - solução para substituição do documentador e Consulta inteligente no PTE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1600" b="1" noProof="0" dirty="0"/>
          </a:p>
          <a:p>
            <a:pPr>
              <a:lnSpc>
                <a:spcPct val="90000"/>
              </a:lnSpc>
            </a:pPr>
            <a:r>
              <a:rPr lang="pt-BR" sz="1600" b="1" noProof="0" dirty="0"/>
              <a:t>COMPONENTE 2. ADMINISTRAÇÃO TRIBUTÁRIA E CONTENCIOSO FISCAL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Modelo de gestão integrada da dívida ativa no âmbito da PGE implantado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Sistema de inscrição, controle e gerenciamento de Dívida Ativa implantado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noProof="0" dirty="0"/>
              <a:t>Central de monitoramento de contribuintes implantada</a:t>
            </a:r>
          </a:p>
          <a:p>
            <a:pPr marL="533400" indent="-261938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1600" noProof="0" dirty="0"/>
          </a:p>
          <a:p>
            <a:pPr>
              <a:lnSpc>
                <a:spcPct val="90000"/>
              </a:lnSpc>
            </a:pPr>
            <a:endParaRPr lang="pt-BR" sz="1600" noProof="0" dirty="0"/>
          </a:p>
          <a:p>
            <a:pPr>
              <a:lnSpc>
                <a:spcPct val="90000"/>
              </a:lnSpc>
            </a:pPr>
            <a:r>
              <a:rPr lang="pt-BR" sz="1600" b="1" noProof="0" dirty="0"/>
              <a:t>COMPONENTE 3. ADMINISTRAÇÃO FINANCEIRA E GASTO PÚBLICO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E93B56F-1584-4321-6367-353404629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803F2AE4-9898-03C7-B36C-4EB05866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6841" y="6369115"/>
            <a:ext cx="315045" cy="365125"/>
          </a:xfrm>
        </p:spPr>
        <p:txBody>
          <a:bodyPr/>
          <a:lstStyle/>
          <a:p>
            <a:fld id="{4CF1C993-A24B-2341-A7F5-4ACD2F147BF9}" type="slidenum">
              <a:rPr lang="pt-BR" smtClean="0">
                <a:solidFill>
                  <a:schemeClr val="bg1"/>
                </a:solidFill>
              </a:rPr>
              <a:pPr/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FEB7D1-D938-6A7C-58DE-DFAFFA18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5E3E61-081A-27EB-DE65-46BE233064F7}"/>
              </a:ext>
            </a:extLst>
          </p:cNvPr>
          <p:cNvSpPr txBox="1"/>
          <p:nvPr/>
        </p:nvSpPr>
        <p:spPr>
          <a:xfrm>
            <a:off x="934720" y="243875"/>
            <a:ext cx="829341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</a:pPr>
            <a:r>
              <a:rPr lang="pt-BR" sz="2600" b="1" noProof="0" dirty="0">
                <a:solidFill>
                  <a:srgbClr val="455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PROFISCO II PR – STATUS DE EXECUÇÃO FINANCEIRA</a:t>
            </a:r>
          </a:p>
          <a:p>
            <a:pPr>
              <a:lnSpc>
                <a:spcPts val="2840"/>
              </a:lnSpc>
            </a:pPr>
            <a:r>
              <a:rPr lang="pt-BR" sz="2600" b="1" noProof="0" dirty="0">
                <a:solidFill>
                  <a:srgbClr val="455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0AF957C-4754-2D01-E676-8A4004E88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1687"/>
            <a:ext cx="12192000" cy="127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C3AED2D-5ADC-45C6-E4FF-15DF2A2F7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29" y="5672593"/>
            <a:ext cx="1403466" cy="798748"/>
          </a:xfrm>
          <a:prstGeom prst="rect">
            <a:avLst/>
          </a:prstGeom>
        </p:spPr>
      </p:pic>
      <p:pic>
        <p:nvPicPr>
          <p:cNvPr id="13" name="Picture 2" descr="C:\Users\edwinta\Desktop\Documents\Logo Reg.png">
            <a:extLst>
              <a:ext uri="{FF2B5EF4-FFF2-40B4-BE49-F238E27FC236}">
                <a16:creationId xmlns:a16="http://schemas.microsoft.com/office/drawing/2014/main" id="{D52FFBCC-35FC-C337-C23B-24911D41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82" y="127548"/>
            <a:ext cx="1146560" cy="8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AEABDF3-111C-A0A8-19E2-089C74B78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15110"/>
              </p:ext>
            </p:extLst>
          </p:nvPr>
        </p:nvGraphicFramePr>
        <p:xfrm>
          <a:off x="1043029" y="1465943"/>
          <a:ext cx="9106812" cy="4606024"/>
        </p:xfrm>
        <a:graphic>
          <a:graphicData uri="http://schemas.openxmlformats.org/drawingml/2006/table">
            <a:tbl>
              <a:tblPr/>
              <a:tblGrid>
                <a:gridCol w="4591961">
                  <a:extLst>
                    <a:ext uri="{9D8B030D-6E8A-4147-A177-3AD203B41FA5}">
                      <a16:colId xmlns:a16="http://schemas.microsoft.com/office/drawing/2014/main" val="808948195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90282599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87483132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4154860979"/>
                    </a:ext>
                  </a:extLst>
                </a:gridCol>
                <a:gridCol w="1348741">
                  <a:extLst>
                    <a:ext uri="{9D8B030D-6E8A-4147-A177-3AD203B41FA5}">
                      <a16:colId xmlns:a16="http://schemas.microsoft.com/office/drawing/2014/main" val="4054671855"/>
                    </a:ext>
                  </a:extLst>
                </a:gridCol>
              </a:tblGrid>
              <a:tr h="5757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Contratos Assinados (inclui Contratações Diretas)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Qtdade</a:t>
                      </a: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R$ (milhão)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US$</a:t>
                      </a:r>
                      <a:b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(milhão)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</a:t>
                      </a:r>
                      <a:b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PROFISCO II 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5237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Concluídos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94986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Contratos com Execução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104,89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38,14%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01688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Contratos com Execução Vigente - Aditados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06549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Licitações em Andamento - a Contratar em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07670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PREVISTO Contratações até Jul/2025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38133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224017"/>
                  </a:ext>
                </a:extLst>
              </a:tr>
              <a:tr h="57575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SALDO ESTIMADO A CONTRATAR (US$ 1 = R$ 5,50)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49928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173787"/>
            <a:ext cx="419878" cy="365125"/>
          </a:xfrm>
        </p:spPr>
        <p:txBody>
          <a:bodyPr/>
          <a:lstStyle/>
          <a:p>
            <a:fld id="{4CF1C993-A24B-2341-A7F5-4ACD2F147BF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583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10756</TotalTime>
  <Words>1409</Words>
  <Application>Microsoft Office PowerPoint</Application>
  <PresentationFormat>Widescreen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Convidado Auditorio Mario Lobo</cp:lastModifiedBy>
  <cp:revision>520</cp:revision>
  <cp:lastPrinted>2025-08-06T13:55:30Z</cp:lastPrinted>
  <dcterms:created xsi:type="dcterms:W3CDTF">2019-02-06T16:41:46Z</dcterms:created>
  <dcterms:modified xsi:type="dcterms:W3CDTF">2025-08-06T17:17:12Z</dcterms:modified>
</cp:coreProperties>
</file>