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12"/>
  </p:notesMasterIdLst>
  <p:sldIdLst>
    <p:sldId id="877" r:id="rId3"/>
    <p:sldId id="258" r:id="rId4"/>
    <p:sldId id="262" r:id="rId5"/>
    <p:sldId id="2146847898" r:id="rId6"/>
    <p:sldId id="2146847895" r:id="rId7"/>
    <p:sldId id="2146847887" r:id="rId8"/>
    <p:sldId id="2146847896" r:id="rId9"/>
    <p:sldId id="2146847886" r:id="rId10"/>
    <p:sldId id="2146847892" r:id="rId11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62C9DA-2E47-4D38-82E8-60E3A064C7EF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07AE788A-C3F7-48A1-B3F6-936539AC01EB}">
      <dgm:prSet phldrT="[Texto]" custT="1"/>
      <dgm:spPr>
        <a:xfrm>
          <a:off x="0" y="41032"/>
          <a:ext cx="10436496" cy="550797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rgbClr val="E7E6E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lrTx/>
            <a:buSzTx/>
            <a:buFont typeface="Arial" panose="020B0604020202020204" pitchFamily="34" charset="0"/>
            <a:buNone/>
          </a:pPr>
          <a:r>
            <a:rPr lang="pt-BR" sz="24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Produto Obrigatório – União – Estados – DF – Municípios</a:t>
          </a:r>
          <a:endParaRPr lang="pt-BR" sz="2400" b="1" dirty="0">
            <a:solidFill>
              <a:schemeClr val="tx1"/>
            </a:solidFill>
            <a:highlight>
              <a:srgbClr val="FFFF00"/>
            </a:highlight>
            <a:latin typeface="Calibri"/>
            <a:ea typeface="+mn-ea"/>
            <a:cs typeface="+mn-cs"/>
          </a:endParaRPr>
        </a:p>
      </dgm:t>
    </dgm:pt>
    <dgm:pt modelId="{709A5A7D-5300-45C7-8F3B-36CD38D33851}" type="parTrans" cxnId="{C58DE42A-8641-4BCF-9927-AE7B08BB8BB1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A261D545-4A32-44F9-A6B8-6A5E05615336}" type="sibTrans" cxnId="{C58DE42A-8641-4BCF-9927-AE7B08BB8BB1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A5B1FD84-C868-49F8-A066-8E5CE1C226BC}">
      <dgm:prSet phldrT="[Texto]" custT="1"/>
      <dgm:spPr>
        <a:xfrm>
          <a:off x="0" y="591830"/>
          <a:ext cx="10436496" cy="3982680"/>
        </a:xfrm>
        <a:noFill/>
        <a:ln>
          <a:noFill/>
        </a:ln>
        <a:effectLst/>
      </dgm:spPr>
      <dgm:t>
        <a:bodyPr/>
        <a:lstStyle/>
        <a:p>
          <a:pPr algn="l">
            <a:buClrTx/>
            <a:buSzTx/>
            <a:buFont typeface="Arial" panose="020B0604020202020204" pitchFamily="34" charset="0"/>
            <a:buChar char="•"/>
          </a:pPr>
          <a:r>
            <a:rPr lang="pt-BR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Cadastro Nacional (RFB)</a:t>
          </a:r>
        </a:p>
      </dgm:t>
    </dgm:pt>
    <dgm:pt modelId="{8209E7FC-4EE9-41B0-8807-C5FB5AE07A5C}" type="parTrans" cxnId="{6D75CA5E-69CB-4CFF-9E14-3985C8261AA3}">
      <dgm:prSet/>
      <dgm:spPr/>
      <dgm:t>
        <a:bodyPr/>
        <a:lstStyle/>
        <a:p>
          <a:endParaRPr lang="pt-BR"/>
        </a:p>
      </dgm:t>
    </dgm:pt>
    <dgm:pt modelId="{FD82439C-EB34-4A49-8D2E-3DDF688DE27D}" type="sibTrans" cxnId="{6D75CA5E-69CB-4CFF-9E14-3985C8261AA3}">
      <dgm:prSet/>
      <dgm:spPr/>
      <dgm:t>
        <a:bodyPr/>
        <a:lstStyle/>
        <a:p>
          <a:endParaRPr lang="pt-BR"/>
        </a:p>
      </dgm:t>
    </dgm:pt>
    <dgm:pt modelId="{FE0E611D-13BB-490F-AF8F-CE841C8C4A84}">
      <dgm:prSet phldrT="[Texto]" custT="1"/>
      <dgm:spPr>
        <a:xfrm>
          <a:off x="0" y="591830"/>
          <a:ext cx="10436496" cy="3982680"/>
        </a:xfrm>
        <a:noFill/>
        <a:ln>
          <a:noFill/>
        </a:ln>
        <a:effectLst/>
      </dgm:spPr>
      <dgm:t>
        <a:bodyPr/>
        <a:lstStyle/>
        <a:p>
          <a:pPr algn="l">
            <a:buClrTx/>
            <a:buSzTx/>
            <a:buFont typeface="Arial" panose="020B0604020202020204" pitchFamily="34" charset="0"/>
            <a:buNone/>
          </a:pPr>
          <a:r>
            <a:rPr lang="pt-BR" sz="2000" b="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Novo Cadastro decorrente da Reforma Tributária e adequação a nova formatação do CNPJ Alfanumérico</a:t>
          </a:r>
          <a:br>
            <a:rPr lang="pt-BR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</a:br>
          <a:endParaRPr lang="pt-BR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BA07654-58FC-4B2B-AD0E-57FDD8C2889C}" type="parTrans" cxnId="{10A51B62-0EFE-4E9D-AE32-08A77FA534B3}">
      <dgm:prSet/>
      <dgm:spPr/>
      <dgm:t>
        <a:bodyPr/>
        <a:lstStyle/>
        <a:p>
          <a:endParaRPr lang="pt-BR"/>
        </a:p>
      </dgm:t>
    </dgm:pt>
    <dgm:pt modelId="{785911A9-0650-4E62-BE8D-E4184FC28ED2}" type="sibTrans" cxnId="{10A51B62-0EFE-4E9D-AE32-08A77FA534B3}">
      <dgm:prSet/>
      <dgm:spPr/>
      <dgm:t>
        <a:bodyPr/>
        <a:lstStyle/>
        <a:p>
          <a:endParaRPr lang="pt-BR"/>
        </a:p>
      </dgm:t>
    </dgm:pt>
    <dgm:pt modelId="{3ABB028B-FD4D-4864-85CD-DD3D6905DA70}" type="pres">
      <dgm:prSet presAssocID="{6062C9DA-2E47-4D38-82E8-60E3A064C7EF}" presName="linear" presStyleCnt="0">
        <dgm:presLayoutVars>
          <dgm:animLvl val="lvl"/>
          <dgm:resizeHandles val="exact"/>
        </dgm:presLayoutVars>
      </dgm:prSet>
      <dgm:spPr/>
    </dgm:pt>
    <dgm:pt modelId="{64D1E3FF-3FDC-425F-BA54-36943F7EAA57}" type="pres">
      <dgm:prSet presAssocID="{07AE788A-C3F7-48A1-B3F6-936539AC01EB}" presName="parentText" presStyleLbl="node1" presStyleIdx="0" presStyleCnt="1" custScaleY="86437" custLinFactY="-13074" custLinFactNeighborX="-424" custLinFactNeighborY="-100000">
        <dgm:presLayoutVars>
          <dgm:chMax val="0"/>
          <dgm:bulletEnabled val="1"/>
        </dgm:presLayoutVars>
      </dgm:prSet>
      <dgm:spPr/>
    </dgm:pt>
    <dgm:pt modelId="{EC23E498-9B8E-4D58-813F-1A9D62B67E52}" type="pres">
      <dgm:prSet presAssocID="{07AE788A-C3F7-48A1-B3F6-936539AC01EB}" presName="childText" presStyleLbl="revTx" presStyleIdx="0" presStyleCnt="1" custScaleY="151884" custLinFactY="-6534" custLinFactNeighborX="-170" custLinFactNeighborY="-100000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F0A26802-1838-492E-8917-C664FCA6E78E}" type="presOf" srcId="{A5B1FD84-C868-49F8-A066-8E5CE1C226BC}" destId="{EC23E498-9B8E-4D58-813F-1A9D62B67E52}" srcOrd="0" destOrd="0" presId="urn:microsoft.com/office/officeart/2005/8/layout/vList2"/>
    <dgm:cxn modelId="{C58DE42A-8641-4BCF-9927-AE7B08BB8BB1}" srcId="{6062C9DA-2E47-4D38-82E8-60E3A064C7EF}" destId="{07AE788A-C3F7-48A1-B3F6-936539AC01EB}" srcOrd="0" destOrd="0" parTransId="{709A5A7D-5300-45C7-8F3B-36CD38D33851}" sibTransId="{A261D545-4A32-44F9-A6B8-6A5E05615336}"/>
    <dgm:cxn modelId="{6D75CA5E-69CB-4CFF-9E14-3985C8261AA3}" srcId="{07AE788A-C3F7-48A1-B3F6-936539AC01EB}" destId="{A5B1FD84-C868-49F8-A066-8E5CE1C226BC}" srcOrd="0" destOrd="0" parTransId="{8209E7FC-4EE9-41B0-8807-C5FB5AE07A5C}" sibTransId="{FD82439C-EB34-4A49-8D2E-3DDF688DE27D}"/>
    <dgm:cxn modelId="{10A51B62-0EFE-4E9D-AE32-08A77FA534B3}" srcId="{A5B1FD84-C868-49F8-A066-8E5CE1C226BC}" destId="{FE0E611D-13BB-490F-AF8F-CE841C8C4A84}" srcOrd="0" destOrd="0" parTransId="{CBA07654-58FC-4B2B-AD0E-57FDD8C2889C}" sibTransId="{785911A9-0650-4E62-BE8D-E4184FC28ED2}"/>
    <dgm:cxn modelId="{776BA583-D76C-412E-A5D8-9251ECB74C61}" type="presOf" srcId="{07AE788A-C3F7-48A1-B3F6-936539AC01EB}" destId="{64D1E3FF-3FDC-425F-BA54-36943F7EAA57}" srcOrd="0" destOrd="0" presId="urn:microsoft.com/office/officeart/2005/8/layout/vList2"/>
    <dgm:cxn modelId="{9E7BD98C-BBD4-487E-990D-923AFC817860}" type="presOf" srcId="{FE0E611D-13BB-490F-AF8F-CE841C8C4A84}" destId="{EC23E498-9B8E-4D58-813F-1A9D62B67E52}" srcOrd="0" destOrd="1" presId="urn:microsoft.com/office/officeart/2005/8/layout/vList2"/>
    <dgm:cxn modelId="{366AF0FB-86B1-4ADC-8F80-9BBE815B8270}" type="presOf" srcId="{6062C9DA-2E47-4D38-82E8-60E3A064C7EF}" destId="{3ABB028B-FD4D-4864-85CD-DD3D6905DA70}" srcOrd="0" destOrd="0" presId="urn:microsoft.com/office/officeart/2005/8/layout/vList2"/>
    <dgm:cxn modelId="{388EAA58-3E59-4FD2-9BF4-FDDB60239C85}" type="presParOf" srcId="{3ABB028B-FD4D-4864-85CD-DD3D6905DA70}" destId="{64D1E3FF-3FDC-425F-BA54-36943F7EAA57}" srcOrd="0" destOrd="0" presId="urn:microsoft.com/office/officeart/2005/8/layout/vList2"/>
    <dgm:cxn modelId="{420CC841-BA93-41FC-9C12-20D89D561420}" type="presParOf" srcId="{3ABB028B-FD4D-4864-85CD-DD3D6905DA70}" destId="{EC23E498-9B8E-4D58-813F-1A9D62B67E52}" srcOrd="1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1E3FF-3FDC-425F-BA54-36943F7EAA57}">
      <dsp:nvSpPr>
        <dsp:cNvPr id="0" name=""/>
        <dsp:cNvSpPr/>
      </dsp:nvSpPr>
      <dsp:spPr>
        <a:xfrm>
          <a:off x="0" y="69947"/>
          <a:ext cx="10664576" cy="1051765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rgbClr val="E7E6E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pt-BR" sz="24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Produto Obrigatório – União – Estados – DF – Municípios</a:t>
          </a:r>
          <a:endParaRPr lang="pt-BR" sz="2400" b="1" kern="1200" dirty="0">
            <a:solidFill>
              <a:schemeClr val="tx1"/>
            </a:solidFill>
            <a:highlight>
              <a:srgbClr val="FFFF00"/>
            </a:highlight>
            <a:latin typeface="Calibri"/>
            <a:ea typeface="+mn-ea"/>
            <a:cs typeface="+mn-cs"/>
          </a:endParaRPr>
        </a:p>
      </dsp:txBody>
      <dsp:txXfrm>
        <a:off x="51343" y="121290"/>
        <a:ext cx="10561890" cy="949079"/>
      </dsp:txXfrm>
    </dsp:sp>
    <dsp:sp modelId="{EC23E498-9B8E-4D58-813F-1A9D62B67E52}">
      <dsp:nvSpPr>
        <dsp:cNvPr id="0" name=""/>
        <dsp:cNvSpPr/>
      </dsp:nvSpPr>
      <dsp:spPr>
        <a:xfrm>
          <a:off x="0" y="1227263"/>
          <a:ext cx="10664576" cy="1890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860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</a:pPr>
          <a:r>
            <a:rPr lang="pt-BR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Cadastro Nacional (RFB)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None/>
          </a:pPr>
          <a:r>
            <a:rPr lang="pt-BR" sz="2000" b="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Novo Cadastro decorrente da Reforma Tributária e adequação a nova formatação do CNPJ Alfanumérico</a:t>
          </a:r>
          <a:br>
            <a:rPr lang="pt-BR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</a:br>
          <a:endParaRPr lang="pt-BR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0" y="1227263"/>
        <a:ext cx="10664576" cy="18903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F3800-22EB-493D-A37E-CD22ABF84708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A2059-9705-44FB-B21B-A4284E012F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550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0D5FB-B772-8C1E-169F-07B637E05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A8FCCD5-E99A-284A-8CC9-B1CCC2BC98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6B5C0FC-5D69-E4A4-8D73-7E1979675F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BF723A-0521-DAF6-1EC8-0F4ED181CF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3A2059-9705-44FB-B21B-A4284E012FFA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4228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44FC2-B404-0D42-8C72-A8B417252F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A44B6E-614F-0842-BCEE-BAB65170A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098A8-98B2-124C-8ED2-49D907EDE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B2622-8B9F-004D-A7BE-7DAD0318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02B92-B4E5-EE4D-9209-0435A6178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90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980FB-CC7D-8F4F-B4C4-599DA6CA0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BCBEF4-83B7-7741-A8ED-7421BF50F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1C74B-8A47-3440-A0B3-528235A3F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15F9A-69A0-AE44-8702-79C5512EB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44FED-34EA-024B-A3F9-A50396EFD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3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19E7B1-B7FC-B946-A85A-542C9DF636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32DA47-225C-4C48-A32A-B4355485D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B5427-3ED4-3C47-843D-8047915BE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32D1E-E196-4E49-B853-BB05204F8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B4491-10EB-5148-B2F2-13D9F3EA5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61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5227" y="990970"/>
            <a:ext cx="8741546" cy="642521"/>
          </a:xfrm>
        </p:spPr>
        <p:txBody>
          <a:bodyPr/>
          <a:lstStyle>
            <a:lvl1pPr algn="ctr">
              <a:defRPr sz="2400" spc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962835" y="724640"/>
            <a:ext cx="266330" cy="26633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0" y="1151446"/>
            <a:ext cx="985423" cy="985421"/>
            <a:chOff x="0" y="2148396"/>
            <a:chExt cx="985423" cy="985421"/>
          </a:xfrm>
        </p:grpSpPr>
        <p:cxnSp>
          <p:nvCxnSpPr>
            <p:cNvPr id="10" name="Straight Connector 9"/>
            <p:cNvCxnSpPr/>
            <p:nvPr userDrawn="1"/>
          </p:nvCxnSpPr>
          <p:spPr>
            <a:xfrm flipV="1">
              <a:off x="0" y="2148396"/>
              <a:ext cx="985421" cy="985421"/>
            </a:xfrm>
            <a:prstGeom prst="line">
              <a:avLst/>
            </a:prstGeom>
            <a:ln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985421" y="2148396"/>
              <a:ext cx="0" cy="575245"/>
            </a:xfrm>
            <a:prstGeom prst="line">
              <a:avLst/>
            </a:prstGeom>
            <a:ln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H="1">
              <a:off x="407988" y="2148396"/>
              <a:ext cx="577435" cy="0"/>
            </a:xfrm>
            <a:prstGeom prst="line">
              <a:avLst/>
            </a:prstGeom>
            <a:ln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18"/>
          <p:cNvCxnSpPr/>
          <p:nvPr/>
        </p:nvCxnSpPr>
        <p:spPr>
          <a:xfrm flipV="1">
            <a:off x="10466773" y="4670684"/>
            <a:ext cx="1730117" cy="1730116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923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11"/>
            <a:ext cx="12195173" cy="6859904"/>
          </a:xfrm>
          <a:custGeom>
            <a:avLst/>
            <a:gdLst/>
            <a:ahLst/>
            <a:cxnLst/>
            <a:rect l="l" t="t" r="r" b="b"/>
            <a:pathLst>
              <a:path w="3658552" h="2057971" extrusionOk="0">
                <a:moveTo>
                  <a:pt x="0" y="0"/>
                </a:moveTo>
                <a:lnTo>
                  <a:pt x="0" y="2057972"/>
                </a:lnTo>
                <a:lnTo>
                  <a:pt x="3658552" y="2057972"/>
                </a:lnTo>
                <a:lnTo>
                  <a:pt x="3658552" y="0"/>
                </a:lnTo>
                <a:close/>
                <a:moveTo>
                  <a:pt x="3448805" y="671868"/>
                </a:moveTo>
                <a:lnTo>
                  <a:pt x="3289865" y="830811"/>
                </a:lnTo>
                <a:lnTo>
                  <a:pt x="3130659" y="671602"/>
                </a:lnTo>
                <a:lnTo>
                  <a:pt x="2971453" y="830811"/>
                </a:lnTo>
                <a:lnTo>
                  <a:pt x="2812512" y="671868"/>
                </a:lnTo>
                <a:lnTo>
                  <a:pt x="2971719" y="512659"/>
                </a:lnTo>
                <a:lnTo>
                  <a:pt x="2812512" y="353450"/>
                </a:lnTo>
                <a:lnTo>
                  <a:pt x="2971453" y="194507"/>
                </a:lnTo>
                <a:lnTo>
                  <a:pt x="3130659" y="353716"/>
                </a:lnTo>
                <a:lnTo>
                  <a:pt x="3289865" y="194507"/>
                </a:lnTo>
                <a:lnTo>
                  <a:pt x="3448805" y="353450"/>
                </a:lnTo>
                <a:lnTo>
                  <a:pt x="3289599" y="51265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142875" dist="9525" dir="5400000" algn="bl" rotWithShape="0">
              <a:srgbClr val="20124D">
                <a:alpha val="40000"/>
              </a:srgbClr>
            </a:outerShdw>
          </a:effectLst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1060767" y="5468667"/>
            <a:ext cx="9908000" cy="69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>
              <a:spcBef>
                <a:spcPts val="480"/>
              </a:spcBef>
              <a:spcAft>
                <a:spcPts val="0"/>
              </a:spcAft>
              <a:buSzPts val="1800"/>
              <a:buNone/>
              <a:defRPr sz="2400"/>
            </a:lvl1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11205845" y="6231535"/>
            <a:ext cx="7316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06593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78983" y="438596"/>
            <a:ext cx="11434034" cy="30581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2200">
                <a:solidFill>
                  <a:srgbClr val="363F49"/>
                </a:solidFill>
                <a:latin typeface="Lato" panose="020F0502020204030203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00844" y="800104"/>
            <a:ext cx="11390313" cy="2419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31891" y="6317836"/>
            <a:ext cx="1727959" cy="284168"/>
            <a:chOff x="369215" y="6317836"/>
            <a:chExt cx="1727959" cy="284168"/>
          </a:xfrm>
        </p:grpSpPr>
        <p:sp>
          <p:nvSpPr>
            <p:cNvPr id="11" name="TextBox 10"/>
            <p:cNvSpPr txBox="1"/>
            <p:nvPr userDrawn="1"/>
          </p:nvSpPr>
          <p:spPr>
            <a:xfrm>
              <a:off x="676592" y="6334485"/>
              <a:ext cx="142058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err="1">
                  <a:solidFill>
                    <a:schemeClr val="bg1">
                      <a:lumMod val="50000"/>
                    </a:schemeClr>
                  </a:solidFill>
                </a:rPr>
                <a:t>Mevo</a:t>
              </a:r>
              <a:r>
                <a:rPr lang="en-US" sz="800" baseline="0">
                  <a:solidFill>
                    <a:schemeClr val="bg1">
                      <a:lumMod val="50000"/>
                    </a:schemeClr>
                  </a:solidFill>
                </a:rPr>
                <a:t> Creative </a:t>
              </a:r>
              <a:r>
                <a:rPr lang="en-US" sz="800">
                  <a:solidFill>
                    <a:schemeClr val="bg1">
                      <a:lumMod val="50000"/>
                    </a:schemeClr>
                  </a:solidFill>
                </a:rPr>
                <a:t>Presentation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9215" y="6317836"/>
              <a:ext cx="316708" cy="284168"/>
            </a:xfrm>
            <a:prstGeom prst="rect">
              <a:avLst/>
            </a:prstGeom>
          </p:spPr>
        </p:pic>
      </p:grpSp>
      <p:sp>
        <p:nvSpPr>
          <p:cNvPr id="14" name="Hexagon 13"/>
          <p:cNvSpPr/>
          <p:nvPr/>
        </p:nvSpPr>
        <p:spPr>
          <a:xfrm>
            <a:off x="11562663" y="6327167"/>
            <a:ext cx="307377" cy="264980"/>
          </a:xfrm>
          <a:prstGeom prst="hexagon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562663" y="6349065"/>
            <a:ext cx="309789" cy="252939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4B5554"/>
                </a:solidFill>
                <a:latin typeface="+mj-lt"/>
              </a:defRPr>
            </a:lvl1pPr>
          </a:lstStyle>
          <a:p>
            <a:fld id="{502AA32E-850A-4F3A-9344-4AB458E1939A}" type="slidenum">
              <a:rPr lang="en-AU" smtClean="0"/>
              <a:pPr/>
              <a:t>‹nº›</a:t>
            </a:fld>
            <a:endParaRPr lang="en-AU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412875" y="2202287"/>
            <a:ext cx="2128815" cy="28359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id-ID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3898301" y="3108066"/>
            <a:ext cx="1057275" cy="18788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11018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78983" y="438596"/>
            <a:ext cx="11434034" cy="30581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2200">
                <a:solidFill>
                  <a:srgbClr val="363F49"/>
                </a:solidFill>
                <a:latin typeface="Lato" panose="020F0502020204030203" pitchFamily="34" charset="0"/>
              </a:defRPr>
            </a:lvl1pPr>
          </a:lstStyle>
          <a:p>
            <a:pPr lvl="0"/>
            <a:endParaRPr lang="en-US"/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00844" y="800104"/>
            <a:ext cx="11390313" cy="2419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31891" y="6317836"/>
            <a:ext cx="1727959" cy="284168"/>
            <a:chOff x="369215" y="6317836"/>
            <a:chExt cx="1727959" cy="284168"/>
          </a:xfrm>
        </p:grpSpPr>
        <p:sp>
          <p:nvSpPr>
            <p:cNvPr id="11" name="TextBox 10"/>
            <p:cNvSpPr txBox="1"/>
            <p:nvPr userDrawn="1"/>
          </p:nvSpPr>
          <p:spPr>
            <a:xfrm>
              <a:off x="676592" y="6334485"/>
              <a:ext cx="142058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err="1">
                  <a:solidFill>
                    <a:schemeClr val="bg1">
                      <a:lumMod val="50000"/>
                    </a:schemeClr>
                  </a:solidFill>
                </a:rPr>
                <a:t>Mevo</a:t>
              </a:r>
              <a:r>
                <a:rPr lang="en-US" sz="800" baseline="0">
                  <a:solidFill>
                    <a:schemeClr val="bg1">
                      <a:lumMod val="50000"/>
                    </a:schemeClr>
                  </a:solidFill>
                </a:rPr>
                <a:t> Creative </a:t>
              </a:r>
              <a:r>
                <a:rPr lang="en-US" sz="800">
                  <a:solidFill>
                    <a:schemeClr val="bg1">
                      <a:lumMod val="50000"/>
                    </a:schemeClr>
                  </a:solidFill>
                </a:rPr>
                <a:t>Presentation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9215" y="6317836"/>
              <a:ext cx="316708" cy="284168"/>
            </a:xfrm>
            <a:prstGeom prst="rect">
              <a:avLst/>
            </a:prstGeom>
          </p:spPr>
        </p:pic>
      </p:grpSp>
      <p:sp>
        <p:nvSpPr>
          <p:cNvPr id="14" name="Hexagon 13"/>
          <p:cNvSpPr/>
          <p:nvPr/>
        </p:nvSpPr>
        <p:spPr>
          <a:xfrm>
            <a:off x="11562663" y="6327167"/>
            <a:ext cx="307377" cy="264980"/>
          </a:xfrm>
          <a:prstGeom prst="hexagon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562663" y="6349065"/>
            <a:ext cx="309789" cy="252939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rgbClr val="4B5554"/>
                </a:solidFill>
                <a:latin typeface="+mj-lt"/>
              </a:defRPr>
            </a:lvl1pPr>
          </a:lstStyle>
          <a:p>
            <a:fld id="{502AA32E-850A-4F3A-9344-4AB458E1939A}" type="slidenum">
              <a:rPr lang="en-AU" smtClean="0"/>
              <a:pPr/>
              <a:t>‹nº›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5436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99D80F-3260-1F51-1267-535DA6631F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091312-3848-D833-5B9A-F7C902CC9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8424C8-FAF2-F6F6-4555-0F2683F7F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474438-3686-9625-6CEF-119AC5623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A8CD2E-9B9D-B38A-6838-628C18E93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096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52BA62-DBD5-56D4-ABF8-C0C296DD9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31EFFF-C580-6D21-6795-E2000EE7F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8FF83BD-6628-54DD-E26D-A5E76E30F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39D6EA-3086-41DB-D59D-8B02352D6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DDF0AF-65F3-3492-5301-A5829EF53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8060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8446EE-F8ED-12C0-E6DA-71BB259DF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EDB54B0-5E11-E421-2FC6-4B6F3A145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EBE217-A4D6-0FD2-E383-7439D6BC8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71014D-E273-A00D-0C83-9A2AE22A2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625669-C597-4C20-66B7-521968E4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03642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3FA5EF-3812-7790-E639-87E118335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4DA168-3EB1-95C5-1B0A-7F7C7C6739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92F2BA8-1573-078B-0026-D2C05FDE5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D9302E0-983B-A930-326A-5BA8E358C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8BD719F-8308-A40C-A800-BDDDD62E6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39E1B0-680D-D254-F8DA-8F7810547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6509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DEB27-2EC6-B14E-B323-0894F8677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18A06-5A4B-1B47-A641-30D9A88B5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C15DA-977B-9545-8882-A33A19EEE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DA6B2-7094-8543-9E16-49AE1C0CA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FD4EC-0472-0449-8CC9-E6A04B151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5389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7E774B-8A4E-358A-DAD4-211B085E6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E9973C-DBF7-D441-62F7-A41B1601F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28FC22A-B155-2157-5805-513462895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A6BC87E-7C18-90F3-2191-65AAEC159B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860D734-0023-F478-6F60-ED78AA2D64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9352994-A65F-C9B2-560A-6749AE893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6B1CA93-AC91-7A0A-4863-DD8FCB202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1ABC7A-569F-A404-6028-0913FF88F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87090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B2BF35-39B2-8F01-9A57-67A94C6B4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D922E0B-2740-6312-12B4-7627DB706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2C7C305-0D9A-F6E5-AB98-1D5C9B25D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1BC5E11-8577-0EA3-7F83-310E58996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47454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BDD7055-EA90-E013-B757-4E0B5A17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CD86823-7708-6C0E-156D-A78D58826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6089D3-8AD6-8369-EB01-8A3ED1512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9674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1FBD32-B018-DCFB-5769-411137529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16F8E0E-2C27-79D9-65F6-587F1AFD8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1650E82-9159-D610-0024-BA5C1A3E1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209E18-3C04-E74C-E95A-ABB6BC118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12234DF-ABD4-CEA3-5561-9BF49ED0F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FA312CA-FEFD-4F5A-56E4-7C4401A16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85929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5D82A1-CAD1-0561-214D-A50F3D271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05BC63E-1D0F-BC1E-6FF7-91518D259E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51CCC49-7913-2BAA-E5B8-44FA19BD5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9B32B83-023C-1C07-44AF-96D17B9A5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C86E82-5981-55A9-8225-310C859FC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EE2D4C0-E765-DCB7-B6D2-2AF94F8E2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56004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AF8859-AA4A-ED48-1476-308718521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790BEC8-87FF-0451-FA1C-BF92E6A32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6B8E62-6BCE-1CA7-662E-26A1FE901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CF6C01-0189-41A9-5F26-BB3F92CC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79FABA-8386-FF17-8AE5-BB1A8A765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7753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2835F3F-3098-7B4F-1079-2F005016DF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DACBCB2-742A-CFD5-8539-174E1B9B38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472316-CEC7-7A79-0988-66D53161B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E10130-19FB-EF00-BF4B-B069FCF45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580BFA-81E2-B565-056F-FE7EB9156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833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5BD7A-661B-D249-8018-369492330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58E76F-1C10-494B-B78F-1C8CB7DCA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B95D2-B3A8-194B-9D78-E05B78407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16D05-926B-B14E-89B5-60E003119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731E0-5168-DA42-AC75-4DBE26E9B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5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DA420-2CBB-3C41-8016-6B5DAD459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84DB4-34DF-264A-AE08-B79F9C4AEC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66984A-A43D-1642-955C-44A14F3BA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74E7F2-91C0-5042-A0CF-8276D8D86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F3DA9-04EA-4946-B9A4-ED304E028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5351DD-8977-4A43-8F13-E5B92809D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39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8B0C4-FBD1-7545-BAC9-40B11DDB6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9E1B7-6C86-4E4A-95A9-649F58D4F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FEC9D5-799C-344B-9623-0B878A2BE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CEF217-9F57-2F42-A1FC-6E8B96E236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56FBBD-2916-0743-9385-3B7140EAD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426CD-060F-564D-8DED-52657753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56FEC5-4B67-5B43-ADBB-A3604EE03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4086B-39A5-C449-9F15-AB4B00BB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99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19BC6-EE06-E24A-A0CD-64884DFEB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619241-4F9D-1D4A-B5BC-8F0BEC7CC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6CD139-4CB9-4C4D-91CC-BFB9FC5B1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D7BCDD-B045-074E-A2A9-4E8BA7DBB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145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FF91F6-F0D3-AD49-843A-52909A5EE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1861FD-6078-5542-A88F-41BC90E68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241AE9-3CC1-5543-90F2-E824F2D64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33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B529C-4FC6-574C-8358-0C062ADAB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DB026-E467-5740-B8F4-9462A11E3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354146-2FEF-004B-9A5B-4B266D1C5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67DAB-64B4-AC4F-B904-AF6F0CFF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316BA-FCC3-414C-9F98-DE987D3E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CEA43-5521-B141-84A7-C5098CE9D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75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E1C7B-A004-E741-AEA1-1CCB54E6C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06BEAE-0F4A-DF4A-B4A7-BF50F0E6C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92EE7E-7C6A-824F-9DBB-9B84A9865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C7AAB-C72A-2D47-A351-DAD4C1FA4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A8A5F-DAC7-084D-94E0-9C01EB903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7B2CA-48F1-BD45-B0CB-02AAFAAC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15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CD3A74-BFDB-7A45-832A-48A13ACD0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CA83D-1823-F946-9289-2961E1E56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77650-9BCA-2948-BB33-DB35287F74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2CB83-9883-2F40-A6E0-30BF86A1F9F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F0F86-7A98-3147-9B12-BF6A23DE82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7A469-746F-CD46-925A-A28B158446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E3160-F584-C14D-8621-130F0E04C97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8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D532C71-511E-5610-3E33-E71819614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8E35B2F-9C4D-830F-7F23-AF6D70EDC9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40E9B7-EA6A-B61F-EB0B-FCEE50BB2C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5D5E1-4BDF-4ADF-AF43-E6E4661BEAA3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D723F1-AD73-BDD4-4493-7A5668BB64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F79CC2-6DCD-074D-C30A-2057DED76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04E49-6ED6-48A9-813E-9D67709A02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818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61DE7F49-C6EC-447C-9E4C-700CFC476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916" y="670862"/>
            <a:ext cx="7848167" cy="457472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085F469-CFC6-4B80-B60C-B5AB4AA736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5509" y="6073602"/>
            <a:ext cx="2683769" cy="652358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DA99168-FDB3-59EA-FAE3-590A08426FDB}"/>
              </a:ext>
            </a:extLst>
          </p:cNvPr>
          <p:cNvSpPr txBox="1"/>
          <p:nvPr/>
        </p:nvSpPr>
        <p:spPr>
          <a:xfrm>
            <a:off x="905347" y="5617933"/>
            <a:ext cx="4952245" cy="10772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COMITÊ GESTOR DO PNAFM-III - COGEP</a:t>
            </a:r>
          </a:p>
          <a:p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ALINHAMENTO: UNIÃO – ESTADOS – DF - MUNICÍPIOS</a:t>
            </a:r>
          </a:p>
          <a:p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COOPE/SGE/SE/MF</a:t>
            </a:r>
          </a:p>
          <a:p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CURITIBA/PR – AGOSTO - 2025</a:t>
            </a:r>
          </a:p>
        </p:txBody>
      </p:sp>
    </p:spTree>
    <p:extLst>
      <p:ext uri="{BB962C8B-B14F-4D97-AF65-F5344CB8AC3E}">
        <p14:creationId xmlns:p14="http://schemas.microsoft.com/office/powerpoint/2010/main" val="105563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057497" y="6493896"/>
            <a:ext cx="4134503" cy="80086"/>
            <a:chOff x="0" y="0"/>
            <a:chExt cx="3047517" cy="5903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047517" cy="59031"/>
            </a:xfrm>
            <a:custGeom>
              <a:avLst/>
              <a:gdLst/>
              <a:ahLst/>
              <a:cxnLst/>
              <a:rect l="l" t="t" r="r" b="b"/>
              <a:pathLst>
                <a:path w="3047517" h="59031">
                  <a:moveTo>
                    <a:pt x="0" y="0"/>
                  </a:moveTo>
                  <a:lnTo>
                    <a:pt x="3047517" y="0"/>
                  </a:lnTo>
                  <a:lnTo>
                    <a:pt x="3047517" y="59031"/>
                  </a:lnTo>
                  <a:lnTo>
                    <a:pt x="0" y="59031"/>
                  </a:lnTo>
                  <a:close/>
                </a:path>
              </a:pathLst>
            </a:custGeom>
            <a:solidFill>
              <a:srgbClr val="18AA41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3047517" cy="7808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119"/>
                </a:lnSpc>
              </a:pPr>
              <a:endParaRPr sz="120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817560" y="6493896"/>
            <a:ext cx="4121747" cy="80086"/>
            <a:chOff x="0" y="0"/>
            <a:chExt cx="3038115" cy="5903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038115" cy="59031"/>
            </a:xfrm>
            <a:custGeom>
              <a:avLst/>
              <a:gdLst/>
              <a:ahLst/>
              <a:cxnLst/>
              <a:rect l="l" t="t" r="r" b="b"/>
              <a:pathLst>
                <a:path w="3038115" h="59031">
                  <a:moveTo>
                    <a:pt x="0" y="0"/>
                  </a:moveTo>
                  <a:lnTo>
                    <a:pt x="3038115" y="0"/>
                  </a:lnTo>
                  <a:lnTo>
                    <a:pt x="3038115" y="59031"/>
                  </a:lnTo>
                  <a:lnTo>
                    <a:pt x="0" y="59031"/>
                  </a:lnTo>
                  <a:close/>
                </a:path>
              </a:pathLst>
            </a:custGeom>
            <a:solidFill>
              <a:srgbClr val="FAB71B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9050"/>
              <a:ext cx="3038115" cy="7808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119"/>
                </a:lnSpc>
              </a:pPr>
              <a:endParaRPr sz="12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0" y="6493896"/>
            <a:ext cx="3701353" cy="80086"/>
            <a:chOff x="0" y="0"/>
            <a:chExt cx="2728245" cy="5903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728245" cy="59031"/>
            </a:xfrm>
            <a:custGeom>
              <a:avLst/>
              <a:gdLst/>
              <a:ahLst/>
              <a:cxnLst/>
              <a:rect l="l" t="t" r="r" b="b"/>
              <a:pathLst>
                <a:path w="2728245" h="59031">
                  <a:moveTo>
                    <a:pt x="0" y="0"/>
                  </a:moveTo>
                  <a:lnTo>
                    <a:pt x="2728245" y="0"/>
                  </a:lnTo>
                  <a:lnTo>
                    <a:pt x="2728245" y="59031"/>
                  </a:lnTo>
                  <a:lnTo>
                    <a:pt x="0" y="59031"/>
                  </a:lnTo>
                  <a:close/>
                </a:path>
              </a:pathLst>
            </a:custGeom>
            <a:solidFill>
              <a:srgbClr val="F75D27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9050"/>
              <a:ext cx="2728245" cy="78081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119"/>
                </a:lnSpc>
              </a:pPr>
              <a:endParaRPr sz="1200"/>
            </a:p>
          </p:txBody>
        </p:sp>
      </p:grp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7923B490-8BDD-DCA5-975A-D54341B7E9AC}"/>
              </a:ext>
            </a:extLst>
          </p:cNvPr>
          <p:cNvSpPr txBox="1"/>
          <p:nvPr/>
        </p:nvSpPr>
        <p:spPr>
          <a:xfrm>
            <a:off x="716449" y="1562156"/>
            <a:ext cx="10323968" cy="4161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304815">
              <a:lnSpc>
                <a:spcPct val="150000"/>
              </a:lnSpc>
              <a:spcBef>
                <a:spcPts val="433"/>
              </a:spcBef>
              <a:spcAft>
                <a:spcPts val="433"/>
              </a:spcAft>
              <a:tabLst>
                <a:tab pos="271060" algn="l"/>
              </a:tabLst>
              <a:defRPr/>
            </a:pPr>
            <a:r>
              <a:rPr lang="pt-BR" sz="3600" b="1" kern="100" dirty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Estados, DF, Municípios e Ministério da Fazenda</a:t>
            </a:r>
            <a:r>
              <a:rPr lang="pt-BR" sz="3600" kern="100" dirty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, considerando a </a:t>
            </a:r>
            <a:r>
              <a:rPr lang="pt-BR" sz="3600" b="1" kern="100" dirty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Emenda Constitucional nº 42/2003</a:t>
            </a:r>
            <a:r>
              <a:rPr lang="pt-BR" sz="3600" kern="100" dirty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pt-BR" sz="3600" b="1" kern="100" dirty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devem atuar de forma integrada</a:t>
            </a:r>
            <a:r>
              <a:rPr lang="pt-BR" sz="3600" kern="100" dirty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, inclusive com o compartilhamento de cadastros e de informações fiscais.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3AB14523-5CB0-5427-F604-C1B0E47CE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566" y="5784698"/>
            <a:ext cx="1943359" cy="586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ítulo 3">
            <a:extLst>
              <a:ext uri="{FF2B5EF4-FFF2-40B4-BE49-F238E27FC236}">
                <a16:creationId xmlns:a16="http://schemas.microsoft.com/office/drawing/2014/main" id="{EB9F820B-76E4-48A6-94BF-AC0923C027DD}"/>
              </a:ext>
            </a:extLst>
          </p:cNvPr>
          <p:cNvSpPr txBox="1">
            <a:spLocks/>
          </p:cNvSpPr>
          <p:nvPr/>
        </p:nvSpPr>
        <p:spPr>
          <a:xfrm>
            <a:off x="1324647" y="872017"/>
            <a:ext cx="2078953" cy="372583"/>
          </a:xfrm>
          <a:prstGeom prst="rect">
            <a:avLst/>
          </a:prstGeom>
        </p:spPr>
        <p:txBody>
          <a:bodyPr vert="horz" lIns="49530" tIns="24765" rIns="49530" bIns="24765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PREMISSA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02B5B209-DB89-1CDA-BB74-26D74D92C4F8}"/>
              </a:ext>
            </a:extLst>
          </p:cNvPr>
          <p:cNvCxnSpPr>
            <a:cxnSpLocks/>
          </p:cNvCxnSpPr>
          <p:nvPr/>
        </p:nvCxnSpPr>
        <p:spPr>
          <a:xfrm>
            <a:off x="1219200" y="1256122"/>
            <a:ext cx="1930400" cy="0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93D8D8DD-0D64-4AA5-9246-8BB00CEC0ADB}"/>
              </a:ext>
            </a:extLst>
          </p:cNvPr>
          <p:cNvSpPr txBox="1">
            <a:spLocks/>
          </p:cNvSpPr>
          <p:nvPr/>
        </p:nvSpPr>
        <p:spPr>
          <a:xfrm>
            <a:off x="2098861" y="252881"/>
            <a:ext cx="7355892" cy="512530"/>
          </a:xfrm>
          <a:prstGeom prst="rect">
            <a:avLst/>
          </a:prstGeom>
        </p:spPr>
        <p:txBody>
          <a:bodyPr vert="horz" lIns="74295" tIns="37148" rIns="74295" bIns="3714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38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COMPONENTES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8B7784EB-5AEA-4DE6-83C2-EFB95EFD2895}"/>
              </a:ext>
            </a:extLst>
          </p:cNvPr>
          <p:cNvCxnSpPr>
            <a:cxnSpLocks/>
          </p:cNvCxnSpPr>
          <p:nvPr/>
        </p:nvCxnSpPr>
        <p:spPr>
          <a:xfrm>
            <a:off x="2098861" y="765411"/>
            <a:ext cx="2617994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>
            <a:extLst>
              <a:ext uri="{FF2B5EF4-FFF2-40B4-BE49-F238E27FC236}">
                <a16:creationId xmlns:a16="http://schemas.microsoft.com/office/drawing/2014/main" id="{8BB22E25-C7DD-4642-AC13-770CEAEF68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061" y="1138425"/>
            <a:ext cx="8105338" cy="4085525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C973D8FA-AF36-B242-D094-6513525A9EC6}"/>
              </a:ext>
            </a:extLst>
          </p:cNvPr>
          <p:cNvSpPr txBox="1"/>
          <p:nvPr/>
        </p:nvSpPr>
        <p:spPr>
          <a:xfrm>
            <a:off x="1123644" y="3933166"/>
            <a:ext cx="841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STN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7409E32-EF85-3FCB-33EE-BE52F769929A}"/>
              </a:ext>
            </a:extLst>
          </p:cNvPr>
          <p:cNvSpPr txBox="1"/>
          <p:nvPr/>
        </p:nvSpPr>
        <p:spPr>
          <a:xfrm>
            <a:off x="10470187" y="3854901"/>
            <a:ext cx="841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PGFN   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DF40EBC-CA82-CBF9-8E88-6D27380DB78C}"/>
              </a:ext>
            </a:extLst>
          </p:cNvPr>
          <p:cNvSpPr txBox="1"/>
          <p:nvPr/>
        </p:nvSpPr>
        <p:spPr>
          <a:xfrm>
            <a:off x="994042" y="1781099"/>
            <a:ext cx="9491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SE/MF</a:t>
            </a:r>
          </a:p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</a:p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PGFN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795AF27-9E43-E90D-D3A0-319E329B0B4D}"/>
              </a:ext>
            </a:extLst>
          </p:cNvPr>
          <p:cNvSpPr txBox="1"/>
          <p:nvPr/>
        </p:nvSpPr>
        <p:spPr>
          <a:xfrm>
            <a:off x="10515452" y="1767287"/>
            <a:ext cx="841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RFB e CARF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3FFDFB27-BD48-49BE-39F7-DA165CBBB3B4}"/>
              </a:ext>
            </a:extLst>
          </p:cNvPr>
          <p:cNvSpPr/>
          <p:nvPr/>
        </p:nvSpPr>
        <p:spPr>
          <a:xfrm>
            <a:off x="950670" y="1773564"/>
            <a:ext cx="1034514" cy="923329"/>
          </a:xfrm>
          <a:prstGeom prst="roundRect">
            <a:avLst/>
          </a:prstGeom>
          <a:noFill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BDD9F25A-1F99-3BBB-CBEC-D448D6D6CDB8}"/>
              </a:ext>
            </a:extLst>
          </p:cNvPr>
          <p:cNvSpPr/>
          <p:nvPr/>
        </p:nvSpPr>
        <p:spPr>
          <a:xfrm>
            <a:off x="952458" y="3925605"/>
            <a:ext cx="1034514" cy="385930"/>
          </a:xfrm>
          <a:prstGeom prst="roundRect">
            <a:avLst/>
          </a:prstGeom>
          <a:noFill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CDAAB3B-7DF6-47BC-F99D-55F81D4FD984}"/>
              </a:ext>
            </a:extLst>
          </p:cNvPr>
          <p:cNvSpPr/>
          <p:nvPr/>
        </p:nvSpPr>
        <p:spPr>
          <a:xfrm>
            <a:off x="10378575" y="1767287"/>
            <a:ext cx="1034514" cy="923330"/>
          </a:xfrm>
          <a:prstGeom prst="roundRect">
            <a:avLst/>
          </a:prstGeom>
          <a:noFill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CA6D44CF-4209-D58D-3E01-E201ACD13CAE}"/>
              </a:ext>
            </a:extLst>
          </p:cNvPr>
          <p:cNvSpPr/>
          <p:nvPr/>
        </p:nvSpPr>
        <p:spPr>
          <a:xfrm>
            <a:off x="10364863" y="3845848"/>
            <a:ext cx="1034514" cy="385930"/>
          </a:xfrm>
          <a:prstGeom prst="roundRect">
            <a:avLst/>
          </a:prstGeom>
          <a:noFill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: para a Direita 13">
            <a:extLst>
              <a:ext uri="{FF2B5EF4-FFF2-40B4-BE49-F238E27FC236}">
                <a16:creationId xmlns:a16="http://schemas.microsoft.com/office/drawing/2014/main" id="{EA77F0CF-8D6D-0379-BD8F-6337FA75F1EF}"/>
              </a:ext>
            </a:extLst>
          </p:cNvPr>
          <p:cNvSpPr/>
          <p:nvPr/>
        </p:nvSpPr>
        <p:spPr>
          <a:xfrm>
            <a:off x="2015355" y="2092347"/>
            <a:ext cx="451659" cy="26816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: para a Direita 14">
            <a:extLst>
              <a:ext uri="{FF2B5EF4-FFF2-40B4-BE49-F238E27FC236}">
                <a16:creationId xmlns:a16="http://schemas.microsoft.com/office/drawing/2014/main" id="{7D3C7A6D-B4BB-91E8-46A1-8B43DB91218D}"/>
              </a:ext>
            </a:extLst>
          </p:cNvPr>
          <p:cNvSpPr/>
          <p:nvPr/>
        </p:nvSpPr>
        <p:spPr>
          <a:xfrm>
            <a:off x="2010816" y="3985240"/>
            <a:ext cx="451659" cy="26816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eta: para a Direita 15">
            <a:extLst>
              <a:ext uri="{FF2B5EF4-FFF2-40B4-BE49-F238E27FC236}">
                <a16:creationId xmlns:a16="http://schemas.microsoft.com/office/drawing/2014/main" id="{ACD5135A-E7DF-FCB3-1508-AE20109D9BCA}"/>
              </a:ext>
            </a:extLst>
          </p:cNvPr>
          <p:cNvSpPr/>
          <p:nvPr/>
        </p:nvSpPr>
        <p:spPr>
          <a:xfrm rot="10800000">
            <a:off x="9858426" y="2092348"/>
            <a:ext cx="451659" cy="26816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eta: para a Direita 16">
            <a:extLst>
              <a:ext uri="{FF2B5EF4-FFF2-40B4-BE49-F238E27FC236}">
                <a16:creationId xmlns:a16="http://schemas.microsoft.com/office/drawing/2014/main" id="{C6F3F67C-974C-3B79-E237-E8C81A1F1B0C}"/>
              </a:ext>
            </a:extLst>
          </p:cNvPr>
          <p:cNvSpPr/>
          <p:nvPr/>
        </p:nvSpPr>
        <p:spPr>
          <a:xfrm rot="10800000">
            <a:off x="9848907" y="3952840"/>
            <a:ext cx="451659" cy="26816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have Direita 23">
            <a:extLst>
              <a:ext uri="{FF2B5EF4-FFF2-40B4-BE49-F238E27FC236}">
                <a16:creationId xmlns:a16="http://schemas.microsoft.com/office/drawing/2014/main" id="{F4BBEC05-467B-CA81-C9E3-72868FC5FB98}"/>
              </a:ext>
            </a:extLst>
          </p:cNvPr>
          <p:cNvSpPr/>
          <p:nvPr/>
        </p:nvSpPr>
        <p:spPr>
          <a:xfrm rot="5400000">
            <a:off x="6026462" y="192859"/>
            <a:ext cx="310836" cy="10462421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422DEE6A-C4B4-4EE6-07FA-C3EE8B32FB88}"/>
              </a:ext>
            </a:extLst>
          </p:cNvPr>
          <p:cNvSpPr/>
          <p:nvPr/>
        </p:nvSpPr>
        <p:spPr>
          <a:xfrm>
            <a:off x="1747370" y="5685576"/>
            <a:ext cx="8962876" cy="76708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4A69264-9297-FC63-9E2F-2CBA346B8B5F}"/>
              </a:ext>
            </a:extLst>
          </p:cNvPr>
          <p:cNvSpPr txBox="1"/>
          <p:nvPr/>
        </p:nvSpPr>
        <p:spPr>
          <a:xfrm>
            <a:off x="1920344" y="5857592"/>
            <a:ext cx="10242833" cy="381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GESTÃO INTEGRADA DOS PROJETOS PROFISCO - III                              REFORMA TRIBUTÁRIA</a:t>
            </a:r>
          </a:p>
        </p:txBody>
      </p:sp>
      <p:sp>
        <p:nvSpPr>
          <p:cNvPr id="27" name="Seta: para a Direita 26">
            <a:extLst>
              <a:ext uri="{FF2B5EF4-FFF2-40B4-BE49-F238E27FC236}">
                <a16:creationId xmlns:a16="http://schemas.microsoft.com/office/drawing/2014/main" id="{6C99BD41-3CC0-99FD-C4D3-33A5134D44E2}"/>
              </a:ext>
            </a:extLst>
          </p:cNvPr>
          <p:cNvSpPr/>
          <p:nvPr/>
        </p:nvSpPr>
        <p:spPr>
          <a:xfrm>
            <a:off x="6965116" y="5806076"/>
            <a:ext cx="978408" cy="484632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09370D1-F9CC-F02F-B930-D6F41AEE9FAB}"/>
              </a:ext>
            </a:extLst>
          </p:cNvPr>
          <p:cNvSpPr txBox="1"/>
          <p:nvPr/>
        </p:nvSpPr>
        <p:spPr>
          <a:xfrm>
            <a:off x="6907780" y="1411323"/>
            <a:ext cx="2617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Estados, DF e Municípios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4262A80-60A2-AC4A-EE15-1B35C37F1C72}"/>
              </a:ext>
            </a:extLst>
          </p:cNvPr>
          <p:cNvSpPr txBox="1"/>
          <p:nvPr/>
        </p:nvSpPr>
        <p:spPr>
          <a:xfrm>
            <a:off x="2995155" y="1411323"/>
            <a:ext cx="2617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Estados, DF e Municípios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5AD66ED7-71F4-EA00-9801-31106D096608}"/>
              </a:ext>
            </a:extLst>
          </p:cNvPr>
          <p:cNvSpPr txBox="1"/>
          <p:nvPr/>
        </p:nvSpPr>
        <p:spPr>
          <a:xfrm>
            <a:off x="2995155" y="3386546"/>
            <a:ext cx="2617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Estados, DF e Municípios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1A7D3D47-B914-071C-E0A4-E582A8CFDBFE}"/>
              </a:ext>
            </a:extLst>
          </p:cNvPr>
          <p:cNvSpPr txBox="1"/>
          <p:nvPr/>
        </p:nvSpPr>
        <p:spPr>
          <a:xfrm>
            <a:off x="6892692" y="3386546"/>
            <a:ext cx="2617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Estados, DF e Municípios</a:t>
            </a:r>
          </a:p>
        </p:txBody>
      </p:sp>
    </p:spTree>
    <p:extLst>
      <p:ext uri="{BB962C8B-B14F-4D97-AF65-F5344CB8AC3E}">
        <p14:creationId xmlns:p14="http://schemas.microsoft.com/office/powerpoint/2010/main" val="19149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080F7-53C6-6DBA-342C-EAEE2DB55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364BC3EA-98E7-23AF-A42B-090F4B5BC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566" y="5784698"/>
            <a:ext cx="1943359" cy="586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ítulo 3">
            <a:extLst>
              <a:ext uri="{FF2B5EF4-FFF2-40B4-BE49-F238E27FC236}">
                <a16:creationId xmlns:a16="http://schemas.microsoft.com/office/drawing/2014/main" id="{3FB167B5-C55C-039B-34B7-0C99BB101CC5}"/>
              </a:ext>
            </a:extLst>
          </p:cNvPr>
          <p:cNvSpPr txBox="1">
            <a:spLocks/>
          </p:cNvSpPr>
          <p:nvPr/>
        </p:nvSpPr>
        <p:spPr>
          <a:xfrm>
            <a:off x="1324647" y="887010"/>
            <a:ext cx="10179095" cy="372583"/>
          </a:xfrm>
          <a:prstGeom prst="rect">
            <a:avLst/>
          </a:prstGeom>
        </p:spPr>
        <p:txBody>
          <a:bodyPr vert="horz" lIns="49530" tIns="24765" rIns="49530" bIns="24765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PROFISCO-III – FOCO: REFORMA TRIBUTÁRIA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D50C55FB-EB96-D316-8695-C4A26253D288}"/>
              </a:ext>
            </a:extLst>
          </p:cNvPr>
          <p:cNvCxnSpPr>
            <a:cxnSpLocks/>
          </p:cNvCxnSpPr>
          <p:nvPr/>
        </p:nvCxnSpPr>
        <p:spPr>
          <a:xfrm>
            <a:off x="1324647" y="1287101"/>
            <a:ext cx="7303305" cy="0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DAE75C1A-0D8E-4D3E-981C-E25065447CB1}"/>
              </a:ext>
            </a:extLst>
          </p:cNvPr>
          <p:cNvSpPr txBox="1"/>
          <p:nvPr/>
        </p:nvSpPr>
        <p:spPr>
          <a:xfrm>
            <a:off x="1155737" y="1484769"/>
            <a:ext cx="932506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t-BR" sz="2400" dirty="0"/>
              <a:t>A Reforma Tributária aprovada pelo Congresso Nacional em 2023 tem como principal objetivo </a:t>
            </a:r>
            <a:r>
              <a:rPr lang="pt-BR" sz="2400" b="1" dirty="0"/>
              <a:t>simplificar o sistema tributário brasileiro</a:t>
            </a:r>
            <a:r>
              <a:rPr lang="pt-BR" sz="2400" dirty="0"/>
              <a:t>, substituindo cinco tributos sobre o consumo (</a:t>
            </a:r>
            <a:r>
              <a:rPr lang="pt-BR" sz="2400" b="1" dirty="0"/>
              <a:t>PIS, COFINS, IPI, ICMS e ISS</a:t>
            </a:r>
            <a:r>
              <a:rPr lang="pt-BR" sz="2400" dirty="0"/>
              <a:t>) por dois novos impostos:</a:t>
            </a:r>
          </a:p>
          <a:p>
            <a:pPr>
              <a:buNone/>
            </a:pPr>
            <a:endParaRPr lang="pt-B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/>
              <a:t>IBS (Imposto sobre Bens e Serviços)</a:t>
            </a:r>
            <a:r>
              <a:rPr lang="pt-BR" sz="2400" dirty="0"/>
              <a:t> – de competência dos </a:t>
            </a:r>
            <a:r>
              <a:rPr lang="pt-BR" sz="2400" b="1" dirty="0"/>
              <a:t>Estados e Municípios</a:t>
            </a:r>
            <a:r>
              <a:rPr lang="pt-BR" sz="2400" dirty="0"/>
              <a:t>.</a:t>
            </a:r>
          </a:p>
          <a:p>
            <a:endParaRPr lang="pt-B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/>
              <a:t>CBS (Contribuição sobre Bens e Serviços)</a:t>
            </a:r>
            <a:r>
              <a:rPr lang="pt-BR" sz="2400" dirty="0"/>
              <a:t> – de competência da </a:t>
            </a:r>
            <a:r>
              <a:rPr lang="pt-BR" sz="2400" b="1" dirty="0"/>
              <a:t>União</a:t>
            </a:r>
            <a:r>
              <a:rPr lang="pt-BR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/>
              <a:t>Período de transição </a:t>
            </a:r>
            <a:r>
              <a:rPr lang="pt-BR" sz="2400" dirty="0"/>
              <a:t>de </a:t>
            </a:r>
            <a:r>
              <a:rPr lang="pt-BR" sz="2400" b="1" dirty="0"/>
              <a:t>2026 a 2033</a:t>
            </a:r>
            <a:r>
              <a:rPr lang="pt-BR" sz="2400" dirty="0"/>
              <a:t>, de forma gradual.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0772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C09EB-BE0B-622C-FFF5-34C2259AC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9F372B5C-6F6A-422F-8D41-FB00FC3AA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566" y="5784698"/>
            <a:ext cx="1943359" cy="586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ítulo 3">
            <a:extLst>
              <a:ext uri="{FF2B5EF4-FFF2-40B4-BE49-F238E27FC236}">
                <a16:creationId xmlns:a16="http://schemas.microsoft.com/office/drawing/2014/main" id="{2C7A5B04-C9D5-5BA1-E0F6-B0988809459D}"/>
              </a:ext>
            </a:extLst>
          </p:cNvPr>
          <p:cNvSpPr txBox="1">
            <a:spLocks/>
          </p:cNvSpPr>
          <p:nvPr/>
        </p:nvSpPr>
        <p:spPr>
          <a:xfrm>
            <a:off x="1324647" y="887010"/>
            <a:ext cx="10179095" cy="372583"/>
          </a:xfrm>
          <a:prstGeom prst="rect">
            <a:avLst/>
          </a:prstGeom>
        </p:spPr>
        <p:txBody>
          <a:bodyPr vert="horz" lIns="49530" tIns="24765" rIns="49530" bIns="24765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ABRANGÊNCIA DO NOVO PROGRAMA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32A143D2-CD49-1400-8076-6F14A445DF19}"/>
              </a:ext>
            </a:extLst>
          </p:cNvPr>
          <p:cNvCxnSpPr>
            <a:cxnSpLocks/>
          </p:cNvCxnSpPr>
          <p:nvPr/>
        </p:nvCxnSpPr>
        <p:spPr>
          <a:xfrm>
            <a:off x="1324647" y="1287101"/>
            <a:ext cx="5836644" cy="0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97B9888C-EA7A-EDE0-32BB-AF449D4EF4C0}"/>
              </a:ext>
            </a:extLst>
          </p:cNvPr>
          <p:cNvSpPr txBox="1"/>
          <p:nvPr/>
        </p:nvSpPr>
        <p:spPr>
          <a:xfrm>
            <a:off x="1095470" y="1743638"/>
            <a:ext cx="772260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b="1" dirty="0"/>
              <a:t>Governança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b="1" dirty="0"/>
              <a:t>Sistemas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b="1" dirty="0"/>
              <a:t>Controle do Gasto com Pagamento de Pessoal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b="1" dirty="0"/>
              <a:t>Capacitação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b="1" dirty="0"/>
              <a:t>Contabilidade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b="1" dirty="0"/>
              <a:t>Fiscalização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b="1" dirty="0"/>
              <a:t>Arrecadação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b="1" dirty="0"/>
              <a:t>Dívida Ativa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400" b="1" dirty="0"/>
              <a:t>Reforma Tributária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t-BR" sz="2400" b="1" dirty="0"/>
              <a:t>Comitê Gestor do IBS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t-BR" sz="2400" b="1" dirty="0"/>
              <a:t>Relação Estados e Municípios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215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DEF8A-EA6B-3629-84EE-0E5F4BD94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FD78DBC-DAB4-69F4-5872-56743A487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566" y="5784698"/>
            <a:ext cx="1943359" cy="586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ítulo 3">
            <a:extLst>
              <a:ext uri="{FF2B5EF4-FFF2-40B4-BE49-F238E27FC236}">
                <a16:creationId xmlns:a16="http://schemas.microsoft.com/office/drawing/2014/main" id="{50F1F108-A51B-DA75-9670-7D472BDAE145}"/>
              </a:ext>
            </a:extLst>
          </p:cNvPr>
          <p:cNvSpPr txBox="1">
            <a:spLocks/>
          </p:cNvSpPr>
          <p:nvPr/>
        </p:nvSpPr>
        <p:spPr>
          <a:xfrm>
            <a:off x="1324647" y="887010"/>
            <a:ext cx="10179095" cy="372583"/>
          </a:xfrm>
          <a:prstGeom prst="rect">
            <a:avLst/>
          </a:prstGeom>
        </p:spPr>
        <p:txBody>
          <a:bodyPr vert="horz" lIns="49530" tIns="24765" rIns="49530" bIns="24765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PREMISSAS COMENTADAS EM EVENTOS DA RTC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FAA88A5D-68AB-02D1-F2A5-0BE4E3D10788}"/>
              </a:ext>
            </a:extLst>
          </p:cNvPr>
          <p:cNvCxnSpPr>
            <a:cxnSpLocks/>
          </p:cNvCxnSpPr>
          <p:nvPr/>
        </p:nvCxnSpPr>
        <p:spPr>
          <a:xfrm flipV="1">
            <a:off x="1324647" y="1259593"/>
            <a:ext cx="7430054" cy="27508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B61F401E-3CA1-A7D8-D5E3-F3BF5E32D974}"/>
              </a:ext>
            </a:extLst>
          </p:cNvPr>
          <p:cNvSpPr txBox="1"/>
          <p:nvPr/>
        </p:nvSpPr>
        <p:spPr>
          <a:xfrm>
            <a:off x="1104522" y="1792587"/>
            <a:ext cx="1004029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Federalismo Cooperativo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Cooperação Institucional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Responsabilidade Institucional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Harmonia entre os entes federativos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Compromisso de Estados e Municípios com a implementação da RTC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Segurança e Eficiência de implementação da RTC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Distribuição dos recursos arrecadados para Estados e Municípios com transparência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Fiscalização, Lançamento e Cobrança integradas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Avaliação Técnica para a Delegação de Competência para a Fiscalização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Desafio maior para os Municípios – Necessidade de apoio dos Estados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Aceitação da Gestão Compartilhada (Inovação)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8258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C1EF1-8CF8-776F-3620-83E41772B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FB6E4AC-1B1A-488E-BA87-9E62A6A3E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566" y="5784698"/>
            <a:ext cx="1943359" cy="586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ítulo 3">
            <a:extLst>
              <a:ext uri="{FF2B5EF4-FFF2-40B4-BE49-F238E27FC236}">
                <a16:creationId xmlns:a16="http://schemas.microsoft.com/office/drawing/2014/main" id="{D2F88834-5255-FD75-E1C5-F34F37578C0B}"/>
              </a:ext>
            </a:extLst>
          </p:cNvPr>
          <p:cNvSpPr txBox="1">
            <a:spLocks/>
          </p:cNvSpPr>
          <p:nvPr/>
        </p:nvSpPr>
        <p:spPr>
          <a:xfrm>
            <a:off x="1324647" y="887010"/>
            <a:ext cx="10179095" cy="372583"/>
          </a:xfrm>
          <a:prstGeom prst="rect">
            <a:avLst/>
          </a:prstGeom>
        </p:spPr>
        <p:txBody>
          <a:bodyPr vert="horz" lIns="49530" tIns="24765" rIns="49530" bIns="24765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RELAÇÃO INSTITUCIONAL – ESTADOS, DF E MUNICÍPIOS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84E52617-07B5-E6E6-8F87-CAE577F4C090}"/>
              </a:ext>
            </a:extLst>
          </p:cNvPr>
          <p:cNvCxnSpPr>
            <a:cxnSpLocks/>
          </p:cNvCxnSpPr>
          <p:nvPr/>
        </p:nvCxnSpPr>
        <p:spPr>
          <a:xfrm>
            <a:off x="1324647" y="1287101"/>
            <a:ext cx="8987250" cy="0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8E93C888-F031-6A9F-5B74-0C5779912A23}"/>
              </a:ext>
            </a:extLst>
          </p:cNvPr>
          <p:cNvSpPr txBox="1"/>
          <p:nvPr/>
        </p:nvSpPr>
        <p:spPr>
          <a:xfrm>
            <a:off x="1023041" y="1314610"/>
            <a:ext cx="937939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400" dirty="0"/>
              <a:t>A </a:t>
            </a:r>
            <a:r>
              <a:rPr lang="pt-BR" sz="2400" b="1" dirty="0"/>
              <a:t>relação entre Estados, DF e Municípios com a Reforma Tributária</a:t>
            </a:r>
            <a:r>
              <a:rPr lang="pt-BR" sz="2400" dirty="0"/>
              <a:t> no Brasil é um dos pontos mais </a:t>
            </a:r>
            <a:r>
              <a:rPr lang="pt-BR" sz="2400" b="1" dirty="0"/>
              <a:t>sensíveis e estratégico</a:t>
            </a:r>
            <a:r>
              <a:rPr lang="pt-BR" sz="2400" dirty="0"/>
              <a:t>, uma vez, que envolve a redistribuição de competências tributárias e receitas públicas.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algn="just"/>
            <a:endParaRPr lang="pt-B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lvl="2" algn="just"/>
            <a:endParaRPr lang="pt-BR" sz="2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algn="just"/>
            <a:endParaRPr lang="pt-BR" sz="2400" dirty="0"/>
          </a:p>
          <a:p>
            <a:pPr>
              <a:buNone/>
            </a:pPr>
            <a:endParaRPr lang="pt-BR" dirty="0"/>
          </a:p>
        </p:txBody>
      </p:sp>
      <p:sp>
        <p:nvSpPr>
          <p:cNvPr id="7" name="Seta: para Baixo 6">
            <a:extLst>
              <a:ext uri="{FF2B5EF4-FFF2-40B4-BE49-F238E27FC236}">
                <a16:creationId xmlns:a16="http://schemas.microsoft.com/office/drawing/2014/main" id="{B76A56DB-762B-681E-1434-63B71AF22AC0}"/>
              </a:ext>
            </a:extLst>
          </p:cNvPr>
          <p:cNvSpPr/>
          <p:nvPr/>
        </p:nvSpPr>
        <p:spPr>
          <a:xfrm>
            <a:off x="4300396" y="2487473"/>
            <a:ext cx="2544024" cy="751438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14B5765-5303-1D86-96EC-D2F1AE970A82}"/>
              </a:ext>
            </a:extLst>
          </p:cNvPr>
          <p:cNvSpPr/>
          <p:nvPr/>
        </p:nvSpPr>
        <p:spPr>
          <a:xfrm>
            <a:off x="1324647" y="3349782"/>
            <a:ext cx="9077784" cy="246242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b="1" dirty="0"/>
              <a:t>Comitê Gestor do IBS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Composição Estados/DF e Municípios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000" dirty="0"/>
              <a:t>16.05.2025 – Início do funcionamento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t-BR" sz="2000" dirty="0"/>
              <a:t>Estados e DF fizeram suas indicações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t-BR" sz="2000" b="1" dirty="0"/>
              <a:t>As representações municipais não fizeram as indicações por questões de indefinições nas distribuições dos representantes. (Judicializada)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pt-BR" sz="2000" dirty="0"/>
              <a:t>Repasse da União para o funcionamento do Comitê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pt-BR" sz="2000" dirty="0"/>
              <a:t>Legitimidade do funcionamento do Comitê de forma não paritária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4B440F9-CF98-5499-4D60-98481249A734}"/>
              </a:ext>
            </a:extLst>
          </p:cNvPr>
          <p:cNvSpPr txBox="1"/>
          <p:nvPr/>
        </p:nvSpPr>
        <p:spPr>
          <a:xfrm>
            <a:off x="5054851" y="2644357"/>
            <a:ext cx="10351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bg1"/>
                </a:solidFill>
              </a:rPr>
              <a:t>EXEMPLO</a:t>
            </a:r>
          </a:p>
        </p:txBody>
      </p:sp>
    </p:spTree>
    <p:extLst>
      <p:ext uri="{BB962C8B-B14F-4D97-AF65-F5344CB8AC3E}">
        <p14:creationId xmlns:p14="http://schemas.microsoft.com/office/powerpoint/2010/main" val="189743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A14F4-FB6E-7670-747C-77E116B3C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BFA0267-DAB4-5DAE-0D40-800E1CDC09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8167210"/>
              </p:ext>
            </p:extLst>
          </p:nvPr>
        </p:nvGraphicFramePr>
        <p:xfrm>
          <a:off x="998248" y="1511875"/>
          <a:ext cx="10664576" cy="5889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6FC24E77-7BE3-A4AC-DC09-6F82DF4E9FA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58154" y="6124010"/>
            <a:ext cx="1944793" cy="585267"/>
          </a:xfrm>
          <a:prstGeom prst="rect">
            <a:avLst/>
          </a:prstGeom>
        </p:spPr>
      </p:pic>
      <p:sp>
        <p:nvSpPr>
          <p:cNvPr id="3" name="Título 3">
            <a:extLst>
              <a:ext uri="{FF2B5EF4-FFF2-40B4-BE49-F238E27FC236}">
                <a16:creationId xmlns:a16="http://schemas.microsoft.com/office/drawing/2014/main" id="{ABE3CD7D-2CDC-17C0-279D-FDFB1168DC14}"/>
              </a:ext>
            </a:extLst>
          </p:cNvPr>
          <p:cNvSpPr txBox="1">
            <a:spLocks/>
          </p:cNvSpPr>
          <p:nvPr/>
        </p:nvSpPr>
        <p:spPr>
          <a:xfrm>
            <a:off x="1324647" y="872017"/>
            <a:ext cx="10179095" cy="372583"/>
          </a:xfrm>
          <a:prstGeom prst="rect">
            <a:avLst/>
          </a:prstGeom>
        </p:spPr>
        <p:txBody>
          <a:bodyPr vert="horz" lIns="49530" tIns="24765" rIns="49530" bIns="24765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PROFISCO - III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8DA5A87B-411C-AC45-CA57-3203ECD42AEF}"/>
              </a:ext>
            </a:extLst>
          </p:cNvPr>
          <p:cNvCxnSpPr>
            <a:cxnSpLocks/>
          </p:cNvCxnSpPr>
          <p:nvPr/>
        </p:nvCxnSpPr>
        <p:spPr>
          <a:xfrm>
            <a:off x="1371600" y="1273776"/>
            <a:ext cx="2421802" cy="0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2881191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74807-4E3E-8B72-19FD-7F8F57C21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3EFF7E6D-47D3-AAEE-409B-631A74FB99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221" y="489793"/>
            <a:ext cx="7848167" cy="457472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3B5E5E7-425A-7847-B606-6B94C40E90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5509" y="6073602"/>
            <a:ext cx="2683769" cy="65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228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103411</TotalTime>
  <Words>437</Words>
  <Application>Microsoft Office PowerPoint</Application>
  <PresentationFormat>Widescreen</PresentationFormat>
  <Paragraphs>71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Lato</vt:lpstr>
      <vt:lpstr>Tahoma</vt:lpstr>
      <vt:lpstr>Office Theme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Luiz Alberto de Almeida Palmeira</dc:creator>
  <cp:lastModifiedBy>Luiz Alberto de Almeida Palmeira</cp:lastModifiedBy>
  <cp:revision>78</cp:revision>
  <cp:lastPrinted>2024-11-26T17:44:17Z</cp:lastPrinted>
  <dcterms:created xsi:type="dcterms:W3CDTF">2024-11-14T18:44:50Z</dcterms:created>
  <dcterms:modified xsi:type="dcterms:W3CDTF">2025-07-15T17:48:59Z</dcterms:modified>
</cp:coreProperties>
</file>