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85" r:id="rId9"/>
    <p:sldId id="263" r:id="rId10"/>
    <p:sldId id="264" r:id="rId11"/>
    <p:sldId id="265" r:id="rId12"/>
    <p:sldId id="266" r:id="rId13"/>
    <p:sldId id="287" r:id="rId14"/>
    <p:sldId id="288" r:id="rId15"/>
    <p:sldId id="289" r:id="rId16"/>
    <p:sldId id="286" r:id="rId17"/>
    <p:sldId id="267" r:id="rId18"/>
    <p:sldId id="268" r:id="rId19"/>
    <p:sldId id="269" r:id="rId20"/>
    <p:sldId id="270" r:id="rId21"/>
    <p:sldId id="271" r:id="rId22"/>
    <p:sldId id="272" r:id="rId23"/>
    <p:sldId id="273" r:id="rId24"/>
    <p:sldId id="274" r:id="rId25"/>
    <p:sldId id="275" r:id="rId26"/>
    <p:sldId id="283" r:id="rId27"/>
    <p:sldId id="276" r:id="rId28"/>
    <p:sldId id="277" r:id="rId29"/>
    <p:sldId id="278" r:id="rId30"/>
    <p:sldId id="279" r:id="rId31"/>
    <p:sldId id="280" r:id="rId32"/>
    <p:sldId id="281" r:id="rId33"/>
    <p:sldId id="284" r:id="rId34"/>
    <p:sldId id="282" r:id="rId35"/>
  </p:sldIdLst>
  <p:sldSz cx="18288000" cy="10287000"/>
  <p:notesSz cx="6858000" cy="9144000"/>
  <p:embeddedFontLst>
    <p:embeddedFont>
      <p:font typeface="Antonio Bold" panose="020B0604020202020204" charset="0"/>
      <p:regular r:id="rId36"/>
    </p:embeddedFont>
    <p:embeddedFont>
      <p:font typeface="Open Sauce" panose="020B0604020202020204" charset="0"/>
      <p:regular r:id="rId37"/>
    </p:embeddedFont>
    <p:embeddedFont>
      <p:font typeface="Open Sauce Bold" panose="020B0604020202020204" charset="0"/>
      <p:regular r:id="rId38"/>
    </p:embeddedFont>
    <p:embeddedFont>
      <p:font typeface="Open Sauce Italics" panose="020B0604020202020204"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C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74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ilo.org/brasilia/lang--es/index.htm"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v.br/esporte/pt-br/canais_atendimento/ouvidoria/assedio-moral-e-sexual/"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escolavirtual.gov.br/curso/1058" TargetMode="External"/><Relationship Id="rId5" Type="http://schemas.openxmlformats.org/officeDocument/2006/relationships/hyperlink" Target="https://www.escolavirtual.gov.br/catalogo?query=&amp;carga_horaria=&amp;conteudistas%5B%5D=8" TargetMode="Externa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mailto:wesley.tavares@esporte.gov.br" TargetMode="External"/><Relationship Id="rId4" Type="http://schemas.openxmlformats.org/officeDocument/2006/relationships/hyperlink" Target="mailto:aureliano.junior@esporte.gov.b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188304" y="-1513365"/>
            <a:ext cx="13313729" cy="13313729"/>
            <a:chOff x="0" y="0"/>
            <a:chExt cx="6350000" cy="6350000"/>
          </a:xfrm>
        </p:grpSpPr>
        <p:sp>
          <p:nvSpPr>
            <p:cNvPr id="3" name="Freeform 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20954D"/>
            </a:solidFill>
          </p:spPr>
          <p:txBody>
            <a:bodyPr/>
            <a:lstStyle/>
            <a:p>
              <a:endParaRPr lang="pt-BR"/>
            </a:p>
          </p:txBody>
        </p:sp>
      </p:grpSp>
      <p:grpSp>
        <p:nvGrpSpPr>
          <p:cNvPr id="4" name="Group 4"/>
          <p:cNvGrpSpPr/>
          <p:nvPr/>
        </p:nvGrpSpPr>
        <p:grpSpPr>
          <a:xfrm rot="-3270436">
            <a:off x="9315878" y="102642"/>
            <a:ext cx="12098771" cy="6654453"/>
            <a:chOff x="0" y="0"/>
            <a:chExt cx="4060919" cy="2233549"/>
          </a:xfrm>
        </p:grpSpPr>
        <p:sp>
          <p:nvSpPr>
            <p:cNvPr id="5" name="Freeform 5"/>
            <p:cNvSpPr/>
            <p:nvPr/>
          </p:nvSpPr>
          <p:spPr>
            <a:xfrm>
              <a:off x="19050" y="19050"/>
              <a:ext cx="4022947" cy="2195449"/>
            </a:xfrm>
            <a:custGeom>
              <a:avLst/>
              <a:gdLst/>
              <a:ahLst/>
              <a:cxnLst/>
              <a:rect l="l" t="t" r="r" b="b"/>
              <a:pathLst>
                <a:path w="4022947" h="2195449">
                  <a:moveTo>
                    <a:pt x="2925031" y="2195449"/>
                  </a:moveTo>
                  <a:lnTo>
                    <a:pt x="1097788" y="2195449"/>
                  </a:lnTo>
                  <a:cubicBezTo>
                    <a:pt x="491490" y="2195449"/>
                    <a:pt x="0" y="1703959"/>
                    <a:pt x="0" y="1097661"/>
                  </a:cubicBezTo>
                  <a:cubicBezTo>
                    <a:pt x="0" y="491490"/>
                    <a:pt x="491490" y="0"/>
                    <a:pt x="1097788" y="0"/>
                  </a:cubicBezTo>
                  <a:lnTo>
                    <a:pt x="2925158" y="0"/>
                  </a:lnTo>
                  <a:cubicBezTo>
                    <a:pt x="3531457" y="0"/>
                    <a:pt x="4022947" y="491490"/>
                    <a:pt x="4022947" y="1097788"/>
                  </a:cubicBezTo>
                  <a:cubicBezTo>
                    <a:pt x="4022820" y="1703959"/>
                    <a:pt x="3531329" y="2195449"/>
                    <a:pt x="2925031" y="2195449"/>
                  </a:cubicBezTo>
                  <a:close/>
                </a:path>
              </a:pathLst>
            </a:custGeom>
            <a:solidFill>
              <a:srgbClr val="F1EEEE"/>
            </a:solidFill>
          </p:spPr>
          <p:txBody>
            <a:bodyPr/>
            <a:lstStyle/>
            <a:p>
              <a:endParaRPr lang="pt-BR"/>
            </a:p>
          </p:txBody>
        </p:sp>
        <p:sp>
          <p:nvSpPr>
            <p:cNvPr id="6" name="Freeform 6"/>
            <p:cNvSpPr/>
            <p:nvPr/>
          </p:nvSpPr>
          <p:spPr>
            <a:xfrm>
              <a:off x="0" y="0"/>
              <a:ext cx="4060920" cy="2233549"/>
            </a:xfrm>
            <a:custGeom>
              <a:avLst/>
              <a:gdLst/>
              <a:ahLst/>
              <a:cxnLst/>
              <a:rect l="l" t="t" r="r" b="b"/>
              <a:pathLst>
                <a:path w="4060920" h="2233549">
                  <a:moveTo>
                    <a:pt x="2944081" y="2233549"/>
                  </a:moveTo>
                  <a:lnTo>
                    <a:pt x="1116838" y="2233549"/>
                  </a:lnTo>
                  <a:cubicBezTo>
                    <a:pt x="501015" y="2233549"/>
                    <a:pt x="0" y="1732534"/>
                    <a:pt x="0" y="1116838"/>
                  </a:cubicBezTo>
                  <a:cubicBezTo>
                    <a:pt x="0" y="501015"/>
                    <a:pt x="501015" y="0"/>
                    <a:pt x="1116838" y="0"/>
                  </a:cubicBezTo>
                  <a:lnTo>
                    <a:pt x="2944208" y="0"/>
                  </a:lnTo>
                  <a:cubicBezTo>
                    <a:pt x="3559904" y="0"/>
                    <a:pt x="4060920" y="501015"/>
                    <a:pt x="4060920" y="1116838"/>
                  </a:cubicBezTo>
                  <a:cubicBezTo>
                    <a:pt x="4060920" y="1732534"/>
                    <a:pt x="3559904" y="2233549"/>
                    <a:pt x="2944081" y="2233549"/>
                  </a:cubicBezTo>
                  <a:close/>
                  <a:moveTo>
                    <a:pt x="1116838" y="38100"/>
                  </a:moveTo>
                  <a:cubicBezTo>
                    <a:pt x="521970" y="38100"/>
                    <a:pt x="38100" y="521970"/>
                    <a:pt x="38100" y="1116838"/>
                  </a:cubicBezTo>
                  <a:cubicBezTo>
                    <a:pt x="38100" y="1711579"/>
                    <a:pt x="521970" y="2195576"/>
                    <a:pt x="1116838" y="2195576"/>
                  </a:cubicBezTo>
                  <a:lnTo>
                    <a:pt x="2944208" y="2195576"/>
                  </a:lnTo>
                  <a:cubicBezTo>
                    <a:pt x="3538950" y="2195576"/>
                    <a:pt x="4022947" y="1711706"/>
                    <a:pt x="4022947" y="1116838"/>
                  </a:cubicBezTo>
                  <a:cubicBezTo>
                    <a:pt x="4022820" y="521970"/>
                    <a:pt x="3538949" y="38100"/>
                    <a:pt x="2944081" y="38100"/>
                  </a:cubicBezTo>
                  <a:lnTo>
                    <a:pt x="1116838" y="38100"/>
                  </a:lnTo>
                  <a:close/>
                </a:path>
              </a:pathLst>
            </a:custGeom>
            <a:solidFill>
              <a:srgbClr val="F1EEEE"/>
            </a:solidFill>
          </p:spPr>
          <p:txBody>
            <a:bodyPr/>
            <a:lstStyle/>
            <a:p>
              <a:endParaRPr lang="pt-BR"/>
            </a:p>
          </p:txBody>
        </p:sp>
      </p:grpSp>
      <p:grpSp>
        <p:nvGrpSpPr>
          <p:cNvPr id="7" name="Group 7"/>
          <p:cNvGrpSpPr>
            <a:grpSpLocks noChangeAspect="1"/>
          </p:cNvGrpSpPr>
          <p:nvPr/>
        </p:nvGrpSpPr>
        <p:grpSpPr>
          <a:xfrm>
            <a:off x="11207104" y="2944648"/>
            <a:ext cx="5246391" cy="5246370"/>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a:stretch>
            </a:blipFill>
          </p:spPr>
          <p:txBody>
            <a:bodyPr/>
            <a:lstStyle/>
            <a:p>
              <a:endParaRPr lang="pt-BR"/>
            </a:p>
          </p:txBody>
        </p:sp>
      </p:grpSp>
      <p:sp>
        <p:nvSpPr>
          <p:cNvPr id="9" name="Freeform 9"/>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3"/>
            <a:stretch>
              <a:fillRect/>
            </a:stretch>
          </a:blipFill>
        </p:spPr>
        <p:txBody>
          <a:bodyPr/>
          <a:lstStyle/>
          <a:p>
            <a:endParaRPr lang="pt-BR"/>
          </a:p>
        </p:txBody>
      </p:sp>
      <p:sp>
        <p:nvSpPr>
          <p:cNvPr id="10" name="TextBox 10"/>
          <p:cNvSpPr txBox="1"/>
          <p:nvPr/>
        </p:nvSpPr>
        <p:spPr>
          <a:xfrm>
            <a:off x="1028700" y="2210670"/>
            <a:ext cx="8295772" cy="2524122"/>
          </a:xfrm>
          <a:prstGeom prst="rect">
            <a:avLst/>
          </a:prstGeom>
        </p:spPr>
        <p:txBody>
          <a:bodyPr lIns="0" tIns="0" rIns="0" bIns="0" rtlCol="0" anchor="t">
            <a:spAutoFit/>
          </a:bodyPr>
          <a:lstStyle/>
          <a:p>
            <a:pPr>
              <a:lnSpc>
                <a:spcPts val="9899"/>
              </a:lnSpc>
            </a:pPr>
            <a:r>
              <a:rPr lang="en-US" sz="8999" spc="-404">
                <a:solidFill>
                  <a:srgbClr val="000000"/>
                </a:solidFill>
                <a:latin typeface="Antonio Bold"/>
              </a:rPr>
              <a:t>ALINHAMENTO DE DIRIGENTES DO MESP </a:t>
            </a:r>
          </a:p>
        </p:txBody>
      </p:sp>
      <p:sp>
        <p:nvSpPr>
          <p:cNvPr id="11" name="TextBox 11"/>
          <p:cNvSpPr txBox="1"/>
          <p:nvPr/>
        </p:nvSpPr>
        <p:spPr>
          <a:xfrm>
            <a:off x="1028700" y="4948555"/>
            <a:ext cx="8295772" cy="2380615"/>
          </a:xfrm>
          <a:prstGeom prst="rect">
            <a:avLst/>
          </a:prstGeom>
        </p:spPr>
        <p:txBody>
          <a:bodyPr lIns="0" tIns="0" rIns="0" bIns="0" rtlCol="0" anchor="t">
            <a:spAutoFit/>
          </a:bodyPr>
          <a:lstStyle/>
          <a:p>
            <a:pPr algn="just">
              <a:lnSpc>
                <a:spcPts val="4759"/>
              </a:lnSpc>
            </a:pPr>
            <a:r>
              <a:rPr lang="en-US" sz="3399">
                <a:solidFill>
                  <a:srgbClr val="000000"/>
                </a:solidFill>
                <a:latin typeface="Open Sauce Bold"/>
              </a:rPr>
              <a:t>Oficina sobre normativos e conformidades legais de cumprimento obrigatório na Administração Pública Federal</a:t>
            </a:r>
          </a:p>
        </p:txBody>
      </p:sp>
      <p:sp>
        <p:nvSpPr>
          <p:cNvPr id="12" name="TextBox 12"/>
          <p:cNvSpPr txBox="1"/>
          <p:nvPr/>
        </p:nvSpPr>
        <p:spPr>
          <a:xfrm>
            <a:off x="1058517" y="8113875"/>
            <a:ext cx="8295772" cy="1897955"/>
          </a:xfrm>
          <a:prstGeom prst="rect">
            <a:avLst/>
          </a:prstGeom>
        </p:spPr>
        <p:txBody>
          <a:bodyPr lIns="0" tIns="0" rIns="0" bIns="0" rtlCol="0" anchor="t">
            <a:spAutoFit/>
          </a:bodyPr>
          <a:lstStyle/>
          <a:p>
            <a:pPr algn="ctr">
              <a:lnSpc>
                <a:spcPts val="3719"/>
              </a:lnSpc>
            </a:pPr>
            <a:br>
              <a:rPr lang="en-US" sz="3099" dirty="0">
                <a:solidFill>
                  <a:schemeClr val="accent1">
                    <a:lumMod val="75000"/>
                  </a:schemeClr>
                </a:solidFill>
                <a:latin typeface="Open Sauce Bold"/>
              </a:rPr>
            </a:br>
            <a:r>
              <a:rPr lang="en-US" sz="3099" dirty="0" err="1">
                <a:solidFill>
                  <a:schemeClr val="accent1">
                    <a:lumMod val="75000"/>
                  </a:schemeClr>
                </a:solidFill>
                <a:latin typeface="Open Sauce Bold"/>
              </a:rPr>
              <a:t>Assessoria</a:t>
            </a:r>
            <a:r>
              <a:rPr lang="en-US" sz="3099" dirty="0">
                <a:solidFill>
                  <a:schemeClr val="accent1">
                    <a:lumMod val="75000"/>
                  </a:schemeClr>
                </a:solidFill>
                <a:latin typeface="Open Sauce Bold"/>
              </a:rPr>
              <a:t> Especial de </a:t>
            </a:r>
            <a:r>
              <a:rPr lang="en-US" sz="3099" dirty="0" err="1">
                <a:solidFill>
                  <a:schemeClr val="accent1">
                    <a:lumMod val="75000"/>
                  </a:schemeClr>
                </a:solidFill>
                <a:latin typeface="Open Sauce Bold"/>
              </a:rPr>
              <a:t>Controle</a:t>
            </a:r>
            <a:r>
              <a:rPr lang="en-US" sz="3099" dirty="0">
                <a:solidFill>
                  <a:schemeClr val="accent1">
                    <a:lumMod val="75000"/>
                  </a:schemeClr>
                </a:solidFill>
                <a:latin typeface="Open Sauce Bold"/>
              </a:rPr>
              <a:t> </a:t>
            </a:r>
            <a:r>
              <a:rPr lang="en-US" sz="3099" dirty="0" err="1">
                <a:solidFill>
                  <a:schemeClr val="accent1">
                    <a:lumMod val="75000"/>
                  </a:schemeClr>
                </a:solidFill>
                <a:latin typeface="Open Sauce Bold"/>
              </a:rPr>
              <a:t>Interno</a:t>
            </a:r>
            <a:endParaRPr lang="en-US" sz="3099" dirty="0">
              <a:solidFill>
                <a:schemeClr val="accent1">
                  <a:lumMod val="75000"/>
                </a:schemeClr>
              </a:solidFill>
              <a:latin typeface="Open Sauce Bold"/>
            </a:endParaRPr>
          </a:p>
          <a:p>
            <a:pPr algn="ctr">
              <a:lnSpc>
                <a:spcPts val="3719"/>
              </a:lnSpc>
            </a:pPr>
            <a:r>
              <a:rPr lang="en-US" sz="3099" dirty="0">
                <a:solidFill>
                  <a:schemeClr val="accent1">
                    <a:lumMod val="75000"/>
                  </a:schemeClr>
                </a:solidFill>
                <a:latin typeface="Open Sauce Bold"/>
              </a:rPr>
              <a:t>&amp;</a:t>
            </a:r>
          </a:p>
          <a:p>
            <a:pPr algn="ctr">
              <a:lnSpc>
                <a:spcPts val="3719"/>
              </a:lnSpc>
            </a:pPr>
            <a:r>
              <a:rPr lang="en-US" sz="3099" dirty="0" err="1">
                <a:solidFill>
                  <a:schemeClr val="accent1">
                    <a:lumMod val="75000"/>
                  </a:schemeClr>
                </a:solidFill>
                <a:latin typeface="Open Sauce Bold"/>
              </a:rPr>
              <a:t>Ouvidoria</a:t>
            </a:r>
            <a:endParaRPr lang="en-US" sz="3099" dirty="0">
              <a:solidFill>
                <a:schemeClr val="accent1">
                  <a:lumMod val="75000"/>
                </a:schemeClr>
              </a:solidFill>
              <a:latin typeface="Open Sauce Bold"/>
            </a:endParaRPr>
          </a:p>
        </p:txBody>
      </p:sp>
      <p:sp>
        <p:nvSpPr>
          <p:cNvPr id="13" name="Freeform 13"/>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3"/>
            <a:stretch>
              <a:fillRect/>
            </a:stretch>
          </a:blipFill>
        </p:spPr>
        <p:txBody>
          <a:bodyPr/>
          <a:lstStyle/>
          <a:p>
            <a:endParaRPr 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5168560" y="-185442"/>
            <a:ext cx="4856568" cy="2428284"/>
          </a:xfrm>
          <a:custGeom>
            <a:avLst/>
            <a:gdLst/>
            <a:ahLst/>
            <a:cxnLst/>
            <a:rect l="l" t="t" r="r" b="b"/>
            <a:pathLst>
              <a:path w="4856568" h="2428284">
                <a:moveTo>
                  <a:pt x="0" y="0"/>
                </a:moveTo>
                <a:lnTo>
                  <a:pt x="4856568" y="0"/>
                </a:lnTo>
                <a:lnTo>
                  <a:pt x="4856568" y="2428284"/>
                </a:lnTo>
                <a:lnTo>
                  <a:pt x="0" y="2428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AutoShape 3"/>
          <p:cNvSpPr/>
          <p:nvPr/>
        </p:nvSpPr>
        <p:spPr>
          <a:xfrm>
            <a:off x="5161882" y="3288491"/>
            <a:ext cx="1241552" cy="0"/>
          </a:xfrm>
          <a:prstGeom prst="line">
            <a:avLst/>
          </a:prstGeom>
          <a:ln w="85725" cap="flat">
            <a:solidFill>
              <a:srgbClr val="000000"/>
            </a:solidFill>
            <a:prstDash val="solid"/>
            <a:headEnd type="none" w="sm" len="sm"/>
            <a:tailEnd type="arrow" w="med" len="sm"/>
          </a:ln>
        </p:spPr>
        <p:txBody>
          <a:bodyPr/>
          <a:lstStyle/>
          <a:p>
            <a:endParaRPr lang="pt-BR"/>
          </a:p>
        </p:txBody>
      </p:sp>
      <p:sp>
        <p:nvSpPr>
          <p:cNvPr id="4" name="AutoShape 4"/>
          <p:cNvSpPr/>
          <p:nvPr/>
        </p:nvSpPr>
        <p:spPr>
          <a:xfrm>
            <a:off x="11649604" y="3436129"/>
            <a:ext cx="1241552" cy="0"/>
          </a:xfrm>
          <a:prstGeom prst="line">
            <a:avLst/>
          </a:prstGeom>
          <a:ln w="85725" cap="flat">
            <a:solidFill>
              <a:srgbClr val="000000"/>
            </a:solidFill>
            <a:prstDash val="solid"/>
            <a:headEnd type="none" w="sm" len="sm"/>
            <a:tailEnd type="arrow" w="med" len="sm"/>
          </a:ln>
        </p:spPr>
        <p:txBody>
          <a:bodyPr/>
          <a:lstStyle/>
          <a:p>
            <a:endParaRPr lang="pt-BR"/>
          </a:p>
        </p:txBody>
      </p:sp>
      <p:sp>
        <p:nvSpPr>
          <p:cNvPr id="5" name="TextBox 5"/>
          <p:cNvSpPr txBox="1"/>
          <p:nvPr/>
        </p:nvSpPr>
        <p:spPr>
          <a:xfrm>
            <a:off x="13100706" y="2475494"/>
            <a:ext cx="4973909" cy="173672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O pedido é encaminhado à área técnica competente, iniciando-se a contagem de prazo de 30 dias</a:t>
            </a:r>
          </a:p>
        </p:txBody>
      </p:sp>
      <p:sp>
        <p:nvSpPr>
          <p:cNvPr id="6" name="AutoShape 6"/>
          <p:cNvSpPr/>
          <p:nvPr/>
        </p:nvSpPr>
        <p:spPr>
          <a:xfrm>
            <a:off x="5161882" y="7458075"/>
            <a:ext cx="1241552" cy="0"/>
          </a:xfrm>
          <a:prstGeom prst="line">
            <a:avLst/>
          </a:prstGeom>
          <a:ln w="85725" cap="flat">
            <a:solidFill>
              <a:srgbClr val="000000"/>
            </a:solidFill>
            <a:prstDash val="solid"/>
            <a:headEnd type="none" w="sm" len="sm"/>
            <a:tailEnd type="arrow" w="med" len="sm"/>
          </a:ln>
        </p:spPr>
        <p:txBody>
          <a:bodyPr/>
          <a:lstStyle/>
          <a:p>
            <a:endParaRPr lang="pt-BR"/>
          </a:p>
        </p:txBody>
      </p:sp>
      <p:sp>
        <p:nvSpPr>
          <p:cNvPr id="7" name="AutoShape 7"/>
          <p:cNvSpPr/>
          <p:nvPr/>
        </p:nvSpPr>
        <p:spPr>
          <a:xfrm flipV="1">
            <a:off x="2948741" y="3983116"/>
            <a:ext cx="12638918" cy="1829806"/>
          </a:xfrm>
          <a:prstGeom prst="line">
            <a:avLst/>
          </a:prstGeom>
          <a:ln w="85725" cap="flat">
            <a:solidFill>
              <a:srgbClr val="000000"/>
            </a:solidFill>
            <a:prstDash val="solid"/>
            <a:headEnd type="arrow" w="med" len="sm"/>
            <a:tailEnd type="none" w="sm" len="sm"/>
          </a:ln>
        </p:spPr>
        <p:txBody>
          <a:bodyPr/>
          <a:lstStyle/>
          <a:p>
            <a:endParaRPr lang="pt-BR"/>
          </a:p>
        </p:txBody>
      </p:sp>
      <p:sp>
        <p:nvSpPr>
          <p:cNvPr id="8" name="Freeform 8"/>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4"/>
            <a:stretch>
              <a:fillRect/>
            </a:stretch>
          </a:blipFill>
        </p:spPr>
        <p:txBody>
          <a:bodyPr/>
          <a:lstStyle/>
          <a:p>
            <a:endParaRPr lang="pt-BR"/>
          </a:p>
        </p:txBody>
      </p:sp>
      <p:sp>
        <p:nvSpPr>
          <p:cNvPr id="9" name="TextBox 9"/>
          <p:cNvSpPr txBox="1"/>
          <p:nvPr/>
        </p:nvSpPr>
        <p:spPr>
          <a:xfrm>
            <a:off x="1028700" y="1126316"/>
            <a:ext cx="13086989" cy="828675"/>
          </a:xfrm>
          <a:prstGeom prst="rect">
            <a:avLst/>
          </a:prstGeom>
        </p:spPr>
        <p:txBody>
          <a:bodyPr lIns="0" tIns="0" rIns="0" bIns="0" rtlCol="0" anchor="t">
            <a:spAutoFit/>
          </a:bodyPr>
          <a:lstStyle/>
          <a:p>
            <a:pPr marL="0" lvl="0" indent="0">
              <a:lnSpc>
                <a:spcPts val="6599"/>
              </a:lnSpc>
            </a:pPr>
            <a:r>
              <a:rPr lang="en-US" sz="5499" spc="-109">
                <a:solidFill>
                  <a:srgbClr val="000000"/>
                </a:solidFill>
                <a:latin typeface="Antonio Bold"/>
              </a:rPr>
              <a:t>Fluxo de uma manifestação de ouvidoria </a:t>
            </a:r>
          </a:p>
        </p:txBody>
      </p:sp>
      <p:sp>
        <p:nvSpPr>
          <p:cNvPr id="10" name="TextBox 10"/>
          <p:cNvSpPr txBox="1"/>
          <p:nvPr/>
        </p:nvSpPr>
        <p:spPr>
          <a:xfrm>
            <a:off x="1028700" y="2834466"/>
            <a:ext cx="3840083" cy="86042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O pedido é recebido pelo Fala.Br</a:t>
            </a:r>
          </a:p>
        </p:txBody>
      </p:sp>
      <p:sp>
        <p:nvSpPr>
          <p:cNvPr id="11" name="TextBox 11"/>
          <p:cNvSpPr txBox="1"/>
          <p:nvPr/>
        </p:nvSpPr>
        <p:spPr>
          <a:xfrm>
            <a:off x="6466145" y="2615391"/>
            <a:ext cx="4973909" cy="129857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Após análise interna, a manifestação é encaminhada para área técnica responsável </a:t>
            </a:r>
          </a:p>
        </p:txBody>
      </p:sp>
      <p:sp>
        <p:nvSpPr>
          <p:cNvPr id="12" name="TextBox 12"/>
          <p:cNvSpPr txBox="1"/>
          <p:nvPr/>
        </p:nvSpPr>
        <p:spPr>
          <a:xfrm>
            <a:off x="1028700" y="5994400"/>
            <a:ext cx="3840083" cy="305117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Caso o prazo não seja suficiente, a área  poderá, na véspera do vencimento, solicitar a prorrogação de prazo por mais 30 dias, mediante justificativa</a:t>
            </a:r>
          </a:p>
        </p:txBody>
      </p:sp>
      <p:sp>
        <p:nvSpPr>
          <p:cNvPr id="13" name="TextBox 13"/>
          <p:cNvSpPr txBox="1"/>
          <p:nvPr/>
        </p:nvSpPr>
        <p:spPr>
          <a:xfrm>
            <a:off x="6466145" y="6680200"/>
            <a:ext cx="5054276" cy="129857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A área técnica responsável envia a resposta por meio do sistema Fala.Br</a:t>
            </a:r>
          </a:p>
        </p:txBody>
      </p:sp>
      <p:sp>
        <p:nvSpPr>
          <p:cNvPr id="14" name="TextBox 14"/>
          <p:cNvSpPr txBox="1"/>
          <p:nvPr/>
        </p:nvSpPr>
        <p:spPr>
          <a:xfrm>
            <a:off x="12891156" y="6042025"/>
            <a:ext cx="5054276" cy="129857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A Ouvidoria avalia e, quando necessário, adéqua a resposta para a linguagem devida</a:t>
            </a:r>
          </a:p>
        </p:txBody>
      </p:sp>
      <p:sp>
        <p:nvSpPr>
          <p:cNvPr id="15" name="Freeform 15"/>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4"/>
            <a:stretch>
              <a:fillRect/>
            </a:stretch>
          </a:blipFill>
        </p:spPr>
        <p:txBody>
          <a:bodyPr/>
          <a:lstStyle/>
          <a:p>
            <a:endParaRPr lang="pt-BR"/>
          </a:p>
        </p:txBody>
      </p:sp>
      <p:sp>
        <p:nvSpPr>
          <p:cNvPr id="16" name="AutoShape 16"/>
          <p:cNvSpPr/>
          <p:nvPr/>
        </p:nvSpPr>
        <p:spPr>
          <a:xfrm>
            <a:off x="11671138" y="7415212"/>
            <a:ext cx="1241552" cy="0"/>
          </a:xfrm>
          <a:prstGeom prst="line">
            <a:avLst/>
          </a:prstGeom>
          <a:ln w="85725" cap="flat">
            <a:solidFill>
              <a:srgbClr val="000000"/>
            </a:solidFill>
            <a:prstDash val="solid"/>
            <a:headEnd type="none" w="sm" len="sm"/>
            <a:tailEnd type="arrow" w="med" len="sm"/>
          </a:ln>
        </p:spPr>
        <p:txBody>
          <a:bodyPr/>
          <a:lstStyle/>
          <a:p>
            <a:endParaRPr lang="pt-BR"/>
          </a:p>
        </p:txBody>
      </p:sp>
      <p:sp>
        <p:nvSpPr>
          <p:cNvPr id="17" name="TextBox 17"/>
          <p:cNvSpPr txBox="1"/>
          <p:nvPr/>
        </p:nvSpPr>
        <p:spPr>
          <a:xfrm>
            <a:off x="12891156" y="7413625"/>
            <a:ext cx="5054276" cy="173672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Caso haja a necessidade de ajustes e/ou correções, o pedido é devolvido à área técnica responsável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1599" y="2603272"/>
            <a:ext cx="3733801" cy="766813"/>
            <a:chOff x="0" y="256364"/>
            <a:chExt cx="5555065" cy="1022417"/>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590333" y="256364"/>
              <a:ext cx="4419489" cy="1022417"/>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Fala.Br</a:t>
              </a:r>
              <a:endParaRPr lang="en-US" sz="2412" dirty="0">
                <a:solidFill>
                  <a:srgbClr val="000000"/>
                </a:solidFill>
                <a:latin typeface="Open Sauce"/>
              </a:endParaRPr>
            </a:p>
            <a:p>
              <a:pPr algn="ctr">
                <a:lnSpc>
                  <a:spcPts val="3136"/>
                </a:lnSpc>
              </a:pPr>
              <a:r>
                <a:rPr lang="en-US" sz="2412" dirty="0">
                  <a:solidFill>
                    <a:srgbClr val="000000"/>
                  </a:solidFill>
                  <a:latin typeface="Open Sauce"/>
                </a:rPr>
                <a:t>Lei nº 13.460/2017 </a:t>
              </a:r>
            </a:p>
          </p:txBody>
        </p:sp>
      </p:grpSp>
      <p:sp>
        <p:nvSpPr>
          <p:cNvPr id="5" name="Freeform 5"/>
          <p:cNvSpPr/>
          <p:nvPr/>
        </p:nvSpPr>
        <p:spPr>
          <a:xfrm>
            <a:off x="17730679"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6" name="Freeform 6"/>
          <p:cNvSpPr/>
          <p:nvPr/>
        </p:nvSpPr>
        <p:spPr>
          <a:xfrm>
            <a:off x="17730679"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7" name="Freeform 7"/>
          <p:cNvSpPr/>
          <p:nvPr/>
        </p:nvSpPr>
        <p:spPr>
          <a:xfrm>
            <a:off x="6161351" y="5986780"/>
            <a:ext cx="5797307" cy="3277433"/>
          </a:xfrm>
          <a:custGeom>
            <a:avLst/>
            <a:gdLst/>
            <a:ahLst/>
            <a:cxnLst/>
            <a:rect l="l" t="t" r="r" b="b"/>
            <a:pathLst>
              <a:path w="5797307" h="3277433">
                <a:moveTo>
                  <a:pt x="0" y="0"/>
                </a:moveTo>
                <a:lnTo>
                  <a:pt x="5797307" y="0"/>
                </a:lnTo>
                <a:lnTo>
                  <a:pt x="5797307" y="3277433"/>
                </a:lnTo>
                <a:lnTo>
                  <a:pt x="0" y="3277433"/>
                </a:lnTo>
                <a:lnTo>
                  <a:pt x="0" y="0"/>
                </a:lnTo>
                <a:close/>
              </a:path>
            </a:pathLst>
          </a:custGeom>
          <a:blipFill>
            <a:blip r:embed="rId3"/>
            <a:stretch>
              <a:fillRect l="-21627" t="-27681" r="-104067" b="-71929"/>
            </a:stretch>
          </a:blipFill>
        </p:spPr>
        <p:txBody>
          <a:bodyPr/>
          <a:lstStyle/>
          <a:p>
            <a:endParaRPr lang="pt-BR"/>
          </a:p>
        </p:txBody>
      </p:sp>
      <p:sp>
        <p:nvSpPr>
          <p:cNvPr id="8" name="TextBox 8"/>
          <p:cNvSpPr txBox="1"/>
          <p:nvPr/>
        </p:nvSpPr>
        <p:spPr>
          <a:xfrm>
            <a:off x="1028700" y="1039399"/>
            <a:ext cx="3642696"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Ouvidoria</a:t>
            </a:r>
          </a:p>
        </p:txBody>
      </p:sp>
      <p:sp>
        <p:nvSpPr>
          <p:cNvPr id="9" name="TextBox 9"/>
          <p:cNvSpPr txBox="1"/>
          <p:nvPr/>
        </p:nvSpPr>
        <p:spPr>
          <a:xfrm>
            <a:off x="1028700" y="3809365"/>
            <a:ext cx="15592920" cy="8864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a:solidFill>
                  <a:srgbClr val="000000"/>
                </a:solidFill>
                <a:latin typeface="Open Sauce"/>
              </a:rPr>
              <a:t>A </a:t>
            </a:r>
            <a:r>
              <a:rPr lang="en-US" sz="2600" dirty="0" err="1">
                <a:solidFill>
                  <a:srgbClr val="000000"/>
                </a:solidFill>
                <a:latin typeface="Open Sauce"/>
              </a:rPr>
              <a:t>Ouvidoria</a:t>
            </a:r>
            <a:r>
              <a:rPr lang="en-US" sz="2600" dirty="0">
                <a:solidFill>
                  <a:srgbClr val="000000"/>
                </a:solidFill>
                <a:latin typeface="Open Sauce"/>
              </a:rPr>
              <a:t> do </a:t>
            </a:r>
            <a:r>
              <a:rPr lang="en-US" sz="2600" dirty="0" err="1">
                <a:solidFill>
                  <a:srgbClr val="000000"/>
                </a:solidFill>
                <a:latin typeface="Open Sauce"/>
              </a:rPr>
              <a:t>MEsp</a:t>
            </a:r>
            <a:r>
              <a:rPr lang="en-US" sz="2600" dirty="0">
                <a:solidFill>
                  <a:srgbClr val="000000"/>
                </a:solidFill>
                <a:latin typeface="Open Sauce"/>
              </a:rPr>
              <a:t> </a:t>
            </a:r>
            <a:r>
              <a:rPr lang="en-US" sz="2600" dirty="0" err="1">
                <a:solidFill>
                  <a:srgbClr val="000000"/>
                </a:solidFill>
                <a:latin typeface="Open Sauce"/>
              </a:rPr>
              <a:t>também</a:t>
            </a:r>
            <a:r>
              <a:rPr lang="en-US" sz="2600" dirty="0">
                <a:solidFill>
                  <a:srgbClr val="000000"/>
                </a:solidFill>
                <a:latin typeface="Open Sauce"/>
              </a:rPr>
              <a:t> </a:t>
            </a:r>
            <a:r>
              <a:rPr lang="en-US" sz="2600" dirty="0" err="1">
                <a:solidFill>
                  <a:srgbClr val="000000"/>
                </a:solidFill>
                <a:latin typeface="Open Sauce"/>
              </a:rPr>
              <a:t>conta</a:t>
            </a:r>
            <a:r>
              <a:rPr lang="en-US" sz="2600" dirty="0">
                <a:solidFill>
                  <a:srgbClr val="000000"/>
                </a:solidFill>
                <a:latin typeface="Open Sauce"/>
              </a:rPr>
              <a:t> com </a:t>
            </a:r>
            <a:r>
              <a:rPr lang="en-US" sz="2600" dirty="0" err="1">
                <a:solidFill>
                  <a:srgbClr val="000000"/>
                </a:solidFill>
                <a:latin typeface="Open Sauce"/>
              </a:rPr>
              <a:t>uma</a:t>
            </a:r>
            <a:r>
              <a:rPr lang="en-US" sz="2600" dirty="0">
                <a:solidFill>
                  <a:srgbClr val="000000"/>
                </a:solidFill>
                <a:latin typeface="Open Sauce"/>
              </a:rPr>
              <a:t> central de </a:t>
            </a:r>
            <a:r>
              <a:rPr lang="en-US" sz="2600" dirty="0" err="1">
                <a:solidFill>
                  <a:srgbClr val="000000"/>
                </a:solidFill>
                <a:latin typeface="Open Sauce"/>
              </a:rPr>
              <a:t>relacionamento</a:t>
            </a:r>
            <a:r>
              <a:rPr lang="en-US" sz="2600" dirty="0">
                <a:solidFill>
                  <a:srgbClr val="000000"/>
                </a:solidFill>
                <a:latin typeface="Open Sauce"/>
              </a:rPr>
              <a:t>, que </a:t>
            </a:r>
            <a:r>
              <a:rPr lang="en-US" sz="2600" dirty="0" err="1">
                <a:solidFill>
                  <a:srgbClr val="000000"/>
                </a:solidFill>
                <a:latin typeface="Open Sauce"/>
              </a:rPr>
              <a:t>atende</a:t>
            </a:r>
            <a:r>
              <a:rPr lang="en-US" sz="2600" dirty="0">
                <a:solidFill>
                  <a:srgbClr val="000000"/>
                </a:solidFill>
                <a:latin typeface="Open Sauce"/>
              </a:rPr>
              <a:t> </a:t>
            </a:r>
            <a:r>
              <a:rPr lang="en-US" sz="2600" dirty="0" err="1">
                <a:solidFill>
                  <a:srgbClr val="000000"/>
                </a:solidFill>
                <a:latin typeface="Open Sauce"/>
              </a:rPr>
              <a:t>diretamente</a:t>
            </a:r>
            <a:r>
              <a:rPr lang="en-US" sz="2600" dirty="0">
                <a:solidFill>
                  <a:srgbClr val="000000"/>
                </a:solidFill>
                <a:latin typeface="Open Sauce"/>
              </a:rPr>
              <a:t> o </a:t>
            </a:r>
            <a:r>
              <a:rPr lang="en-US" sz="2600" dirty="0" err="1">
                <a:solidFill>
                  <a:srgbClr val="000000"/>
                </a:solidFill>
                <a:latin typeface="Open Sauce"/>
              </a:rPr>
              <a:t>cidadão</a:t>
            </a:r>
            <a:r>
              <a:rPr lang="en-US" sz="2600" dirty="0">
                <a:solidFill>
                  <a:srgbClr val="000000"/>
                </a:solidFill>
                <a:latin typeface="Open Sauce"/>
              </a:rPr>
              <a:t> </a:t>
            </a:r>
            <a:r>
              <a:rPr lang="en-US" sz="2600" dirty="0" err="1">
                <a:solidFill>
                  <a:srgbClr val="000000"/>
                </a:solidFill>
                <a:latin typeface="Open Sauce"/>
              </a:rPr>
              <a:t>por</a:t>
            </a:r>
            <a:r>
              <a:rPr lang="en-US" sz="2600" dirty="0">
                <a:solidFill>
                  <a:srgbClr val="000000"/>
                </a:solidFill>
                <a:latin typeface="Open Sauce"/>
              </a:rPr>
              <a:t> </a:t>
            </a:r>
            <a:r>
              <a:rPr lang="en-US" sz="2600" dirty="0" err="1">
                <a:solidFill>
                  <a:srgbClr val="000000"/>
                </a:solidFill>
                <a:latin typeface="Open Sauce"/>
              </a:rPr>
              <a:t>meio</a:t>
            </a:r>
            <a:r>
              <a:rPr lang="en-US" sz="2600" dirty="0">
                <a:solidFill>
                  <a:srgbClr val="000000"/>
                </a:solidFill>
                <a:latin typeface="Open Sauce"/>
              </a:rPr>
              <a:t> do </a:t>
            </a:r>
            <a:r>
              <a:rPr lang="en-US" sz="2600" dirty="0" err="1">
                <a:solidFill>
                  <a:srgbClr val="000000"/>
                </a:solidFill>
                <a:latin typeface="Open Sauce"/>
              </a:rPr>
              <a:t>número</a:t>
            </a:r>
            <a:r>
              <a:rPr lang="en-US" sz="2600" dirty="0">
                <a:solidFill>
                  <a:srgbClr val="000000"/>
                </a:solidFill>
                <a:latin typeface="Open Sauce"/>
              </a:rPr>
              <a:t> </a:t>
            </a:r>
            <a:r>
              <a:rPr lang="en-US" sz="2600" b="1" dirty="0">
                <a:solidFill>
                  <a:srgbClr val="000000"/>
                </a:solidFill>
                <a:latin typeface="Open Sauce"/>
              </a:rPr>
              <a:t>0800 942 9100</a:t>
            </a:r>
          </a:p>
        </p:txBody>
      </p:sp>
      <p:sp>
        <p:nvSpPr>
          <p:cNvPr id="10" name="TextBox 10"/>
          <p:cNvSpPr txBox="1"/>
          <p:nvPr/>
        </p:nvSpPr>
        <p:spPr>
          <a:xfrm>
            <a:off x="1028700" y="5133975"/>
            <a:ext cx="15592920" cy="405130"/>
          </a:xfrm>
          <a:prstGeom prst="rect">
            <a:avLst/>
          </a:prstGeom>
        </p:spPr>
        <p:txBody>
          <a:bodyPr lIns="0" tIns="0" rIns="0" bIns="0" rtlCol="0" anchor="t">
            <a:spAutoFit/>
          </a:bodyPr>
          <a:lstStyle/>
          <a:p>
            <a:pPr marL="561344" lvl="1" indent="-280672" algn="just">
              <a:lnSpc>
                <a:spcPts val="3380"/>
              </a:lnSpc>
              <a:buFont typeface="Arial"/>
              <a:buChar char="•"/>
            </a:pPr>
            <a:r>
              <a:rPr lang="en-US" sz="2600">
                <a:solidFill>
                  <a:srgbClr val="000000"/>
                </a:solidFill>
                <a:latin typeface="Open Sauce"/>
              </a:rPr>
              <a:t>Também é disponibilizado o atendimento presencial para registro de manifestações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60200" y="2575598"/>
            <a:ext cx="4533900" cy="369268"/>
            <a:chOff x="-1" y="436736"/>
            <a:chExt cx="6045200" cy="492357"/>
          </a:xfrm>
        </p:grpSpPr>
        <p:sp>
          <p:nvSpPr>
            <p:cNvPr id="3" name="AutoShape 3"/>
            <p:cNvSpPr/>
            <p:nvPr/>
          </p:nvSpPr>
          <p:spPr>
            <a:xfrm>
              <a:off x="245067" y="710421"/>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1" y="436736"/>
              <a:ext cx="6045200" cy="492357"/>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Guia</a:t>
              </a:r>
              <a:r>
                <a:rPr lang="en-US" sz="2412" dirty="0">
                  <a:solidFill>
                    <a:srgbClr val="000000"/>
                  </a:solidFill>
                  <a:latin typeface="Open Sauce"/>
                </a:rPr>
                <a:t> </a:t>
              </a:r>
              <a:r>
                <a:rPr lang="en-US" sz="2412" dirty="0" err="1">
                  <a:solidFill>
                    <a:srgbClr val="000000"/>
                  </a:solidFill>
                  <a:latin typeface="Open Sauce"/>
                </a:rPr>
                <a:t>Lilás</a:t>
              </a:r>
              <a:r>
                <a:rPr lang="en-US" sz="2412" dirty="0">
                  <a:solidFill>
                    <a:srgbClr val="000000"/>
                  </a:solidFill>
                  <a:latin typeface="Open Sauce"/>
                </a:rPr>
                <a:t> </a:t>
              </a:r>
            </a:p>
          </p:txBody>
        </p:sp>
      </p:grpSp>
      <p:sp>
        <p:nvSpPr>
          <p:cNvPr id="5" name="Freeform 5"/>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6" name="TextBox 6"/>
          <p:cNvSpPr txBox="1"/>
          <p:nvPr/>
        </p:nvSpPr>
        <p:spPr>
          <a:xfrm>
            <a:off x="1028700" y="1038225"/>
            <a:ext cx="7505700" cy="1031051"/>
          </a:xfrm>
          <a:prstGeom prst="rect">
            <a:avLst/>
          </a:prstGeom>
        </p:spPr>
        <p:txBody>
          <a:bodyPr wrap="square" lIns="0" tIns="0" rIns="0" bIns="0" rtlCol="0" anchor="t">
            <a:spAutoFit/>
          </a:bodyPr>
          <a:lstStyle/>
          <a:p>
            <a:pPr marL="0" lvl="0" indent="0" algn="ctr">
              <a:lnSpc>
                <a:spcPts val="8399"/>
              </a:lnSpc>
            </a:pPr>
            <a:r>
              <a:rPr lang="en-US" sz="6999" spc="-139" dirty="0" err="1">
                <a:solidFill>
                  <a:srgbClr val="000000"/>
                </a:solidFill>
                <a:latin typeface="Antonio Bold"/>
              </a:rPr>
              <a:t>Assédio</a:t>
            </a:r>
            <a:r>
              <a:rPr lang="en-US" sz="6999" spc="-139" dirty="0">
                <a:solidFill>
                  <a:srgbClr val="000000"/>
                </a:solidFill>
                <a:latin typeface="Antonio Bold"/>
              </a:rPr>
              <a:t> Moral e Sexual </a:t>
            </a:r>
          </a:p>
        </p:txBody>
      </p:sp>
      <p:sp>
        <p:nvSpPr>
          <p:cNvPr id="7" name="TextBox 7"/>
          <p:cNvSpPr txBox="1"/>
          <p:nvPr/>
        </p:nvSpPr>
        <p:spPr>
          <a:xfrm>
            <a:off x="1028700" y="3610460"/>
            <a:ext cx="15592920" cy="5516575"/>
          </a:xfrm>
          <a:prstGeom prst="rect">
            <a:avLst/>
          </a:prstGeom>
        </p:spPr>
        <p:txBody>
          <a:bodyPr lIns="0" tIns="0" rIns="0" bIns="0" rtlCol="0" anchor="t">
            <a:spAutoFit/>
          </a:bodyPr>
          <a:lstStyle/>
          <a:p>
            <a:pPr marL="561344" lvl="1" indent="-280672" algn="just">
              <a:lnSpc>
                <a:spcPts val="3640"/>
              </a:lnSpc>
              <a:buFont typeface="Arial"/>
              <a:buChar char="•"/>
            </a:pPr>
            <a:r>
              <a:rPr lang="pt-BR" sz="2600" b="0" i="0" dirty="0">
                <a:effectLst/>
                <a:latin typeface="Open Sauce" panose="020B0604020202020204" charset="0"/>
              </a:rPr>
              <a:t>Segundo a </a:t>
            </a:r>
            <a:r>
              <a:rPr lang="pt-BR" sz="2600" b="1" i="0" u="none" strike="noStrike" dirty="0">
                <a:solidFill>
                  <a:srgbClr val="0000FF"/>
                </a:solidFill>
                <a:effectLst/>
                <a:latin typeface="Open Sauce" panose="020B0604020202020204" charset="0"/>
                <a:hlinkClick r:id="rId3">
                  <a:extLst>
                    <a:ext uri="{A12FA001-AC4F-418D-AE19-62706E023703}">
                      <ahyp:hlinkClr xmlns:ahyp="http://schemas.microsoft.com/office/drawing/2018/hyperlinkcolor" val="tx"/>
                    </a:ext>
                  </a:extLst>
                </a:hlinkClick>
              </a:rPr>
              <a:t>Organização Internacional do Trabalho (OIT</a:t>
            </a:r>
            <a:r>
              <a:rPr lang="pt-BR" sz="2600" b="0" i="0" u="none" strike="noStrike" dirty="0">
                <a:effectLst/>
                <a:latin typeface="Open Sauce" panose="020B0604020202020204" charset="0"/>
                <a:hlinkClick r:id="rId3">
                  <a:extLst>
                    <a:ext uri="{A12FA001-AC4F-418D-AE19-62706E023703}">
                      <ahyp:hlinkClr xmlns:ahyp="http://schemas.microsoft.com/office/drawing/2018/hyperlinkcolor" val="tx"/>
                    </a:ext>
                  </a:extLst>
                </a:hlinkClick>
              </a:rPr>
              <a:t>)</a:t>
            </a:r>
            <a:r>
              <a:rPr lang="pt-BR" sz="2600" b="0" i="0" dirty="0">
                <a:effectLst/>
                <a:latin typeface="Open Sauce" panose="020B0604020202020204" charset="0"/>
              </a:rPr>
              <a:t>, as formas de assédio e discriminação no ambiente de trabalho são consideradas violações de direitos humanos e ameaçam tanto a igualdade de oportunidades de trabalho, quanto a saúde dos trabalhadores.</a:t>
            </a:r>
          </a:p>
          <a:p>
            <a:pPr marL="561344" lvl="1" indent="-280672" algn="just">
              <a:lnSpc>
                <a:spcPts val="3640"/>
              </a:lnSpc>
              <a:buFont typeface="Arial"/>
              <a:buChar char="•"/>
            </a:pPr>
            <a:r>
              <a:rPr lang="pt-BR" sz="2600" b="0" i="0" dirty="0">
                <a:effectLst/>
                <a:latin typeface="Open Sauce" panose="020B0604020202020204" charset="0"/>
              </a:rPr>
              <a:t>Para a configuração de assédio moral é necessária que a conduta seja reiterada e prolongada no tempo, com a intenção de desestabilizar emocionalmente a vítima. Episódios isolados podem até caracterizar dano moral, mas não necessariamente configuram assédio moral.  </a:t>
            </a:r>
          </a:p>
          <a:p>
            <a:pPr marL="561344" lvl="1" indent="-280672" algn="just">
              <a:lnSpc>
                <a:spcPts val="3640"/>
              </a:lnSpc>
              <a:buFont typeface="Arial"/>
              <a:buChar char="•"/>
            </a:pPr>
            <a:r>
              <a:rPr lang="pt-BR" sz="2600" b="0" i="0" dirty="0">
                <a:effectLst/>
                <a:latin typeface="Open Sauce" panose="020B0604020202020204" charset="0"/>
              </a:rPr>
              <a:t>O assédio pode ser configurado como condutas abusivas exaradas por meio de palavras, comportamentos, atos, gestos, escritos que podem trazer danos à personalidade, à dignidade ou à integridade física ou psíquica de uma pessoa, pôr em perigo o seu emprego ou degradar o ambiente de trabalho.  </a:t>
            </a:r>
            <a:endParaRPr lang="en-US" sz="2600" dirty="0">
              <a:latin typeface="Open Sauce" panose="020B0604020202020204" charset="0"/>
            </a:endParaRPr>
          </a:p>
        </p:txBody>
      </p:sp>
      <p:sp>
        <p:nvSpPr>
          <p:cNvPr id="8" name="Freeform 8"/>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60200" y="2575598"/>
            <a:ext cx="4533900" cy="369268"/>
            <a:chOff x="-1" y="436736"/>
            <a:chExt cx="6045200" cy="492357"/>
          </a:xfrm>
        </p:grpSpPr>
        <p:sp>
          <p:nvSpPr>
            <p:cNvPr id="3" name="AutoShape 3"/>
            <p:cNvSpPr/>
            <p:nvPr/>
          </p:nvSpPr>
          <p:spPr>
            <a:xfrm>
              <a:off x="245067" y="710421"/>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1" y="436736"/>
              <a:ext cx="6045200" cy="492357"/>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Guia</a:t>
              </a:r>
              <a:r>
                <a:rPr lang="en-US" sz="2412" dirty="0">
                  <a:solidFill>
                    <a:srgbClr val="000000"/>
                  </a:solidFill>
                  <a:latin typeface="Open Sauce"/>
                </a:rPr>
                <a:t> </a:t>
              </a:r>
              <a:r>
                <a:rPr lang="en-US" sz="2412" dirty="0" err="1">
                  <a:solidFill>
                    <a:srgbClr val="000000"/>
                  </a:solidFill>
                  <a:latin typeface="Open Sauce"/>
                </a:rPr>
                <a:t>Lilás</a:t>
              </a:r>
              <a:r>
                <a:rPr lang="en-US" sz="2412" dirty="0">
                  <a:solidFill>
                    <a:srgbClr val="000000"/>
                  </a:solidFill>
                  <a:latin typeface="Open Sauce"/>
                </a:rPr>
                <a:t> </a:t>
              </a:r>
            </a:p>
          </p:txBody>
        </p:sp>
      </p:grpSp>
      <p:sp>
        <p:nvSpPr>
          <p:cNvPr id="5" name="Freeform 5"/>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6" name="TextBox 6"/>
          <p:cNvSpPr txBox="1"/>
          <p:nvPr/>
        </p:nvSpPr>
        <p:spPr>
          <a:xfrm>
            <a:off x="1028700" y="1038225"/>
            <a:ext cx="7505700" cy="1031051"/>
          </a:xfrm>
          <a:prstGeom prst="rect">
            <a:avLst/>
          </a:prstGeom>
        </p:spPr>
        <p:txBody>
          <a:bodyPr wrap="square" lIns="0" tIns="0" rIns="0" bIns="0" rtlCol="0" anchor="t">
            <a:spAutoFit/>
          </a:bodyPr>
          <a:lstStyle/>
          <a:p>
            <a:pPr marL="0" lvl="0" indent="0" algn="ctr">
              <a:lnSpc>
                <a:spcPts val="8399"/>
              </a:lnSpc>
            </a:pPr>
            <a:r>
              <a:rPr lang="en-US" sz="6999" spc="-139" dirty="0" err="1">
                <a:solidFill>
                  <a:srgbClr val="000000"/>
                </a:solidFill>
                <a:latin typeface="Antonio Bold"/>
              </a:rPr>
              <a:t>Assédio</a:t>
            </a:r>
            <a:r>
              <a:rPr lang="en-US" sz="6999" spc="-139" dirty="0">
                <a:solidFill>
                  <a:srgbClr val="000000"/>
                </a:solidFill>
                <a:latin typeface="Antonio Bold"/>
              </a:rPr>
              <a:t> Moral e Sexual </a:t>
            </a:r>
          </a:p>
        </p:txBody>
      </p:sp>
      <p:sp>
        <p:nvSpPr>
          <p:cNvPr id="7" name="TextBox 7"/>
          <p:cNvSpPr txBox="1"/>
          <p:nvPr/>
        </p:nvSpPr>
        <p:spPr>
          <a:xfrm>
            <a:off x="1045633" y="3695700"/>
            <a:ext cx="15592920" cy="5962851"/>
          </a:xfrm>
          <a:prstGeom prst="rect">
            <a:avLst/>
          </a:prstGeom>
        </p:spPr>
        <p:txBody>
          <a:bodyPr lIns="0" tIns="0" rIns="0" bIns="0" rtlCol="0" anchor="t">
            <a:spAutoFit/>
          </a:bodyPr>
          <a:lstStyle/>
          <a:p>
            <a:pPr marL="561344" lvl="1" indent="-280672" algn="just">
              <a:lnSpc>
                <a:spcPts val="3640"/>
              </a:lnSpc>
              <a:buFont typeface="Arial"/>
              <a:buChar char="•"/>
            </a:pPr>
            <a:r>
              <a:rPr lang="pt-BR" sz="2600" dirty="0">
                <a:latin typeface="Open Sauce" panose="020B0604020202020204" charset="0"/>
              </a:rPr>
              <a:t>O assédio moral pode acontecer de forma horizontal, vertical ou misto:</a:t>
            </a:r>
          </a:p>
          <a:p>
            <a:pPr marL="1018544" lvl="2" indent="-280672" algn="just">
              <a:lnSpc>
                <a:spcPts val="3640"/>
              </a:lnSpc>
              <a:buFont typeface="Arial"/>
              <a:buChar char="•"/>
            </a:pPr>
            <a:r>
              <a:rPr lang="pt-BR" sz="2600" b="0" i="0" dirty="0">
                <a:effectLst/>
                <a:latin typeface="Open Sauce" panose="020B0604020202020204" charset="0"/>
              </a:rPr>
              <a:t>Horizontal: Relações de trabalho sem distinção hierárquica, ou seja, entre colegas de trabalho sem relação de subordinação;</a:t>
            </a:r>
          </a:p>
          <a:p>
            <a:pPr marL="1018544" lvl="2" indent="-280672" algn="just">
              <a:lnSpc>
                <a:spcPts val="3640"/>
              </a:lnSpc>
              <a:buFont typeface="Arial"/>
              <a:buChar char="•"/>
            </a:pPr>
            <a:r>
              <a:rPr lang="pt-BR" sz="2600" dirty="0">
                <a:latin typeface="Open Sauce" panose="020B0604020202020204" charset="0"/>
              </a:rPr>
              <a:t>Vertical: </a:t>
            </a:r>
            <a:r>
              <a:rPr lang="pt-BR" sz="2600" b="0" i="0" dirty="0">
                <a:effectLst/>
                <a:latin typeface="Open Sauce" panose="020B0604020202020204" charset="0"/>
              </a:rPr>
              <a:t>Relações de trabalho marcadas pela diferença de posição hierárquica</a:t>
            </a:r>
          </a:p>
          <a:p>
            <a:pPr marL="1018544" lvl="2" indent="-280672" algn="just">
              <a:lnSpc>
                <a:spcPts val="3640"/>
              </a:lnSpc>
              <a:buFont typeface="Arial"/>
              <a:buChar char="•"/>
            </a:pPr>
            <a:r>
              <a:rPr lang="pt-BR" sz="2600" dirty="0">
                <a:latin typeface="Open Sauce" panose="020B0604020202020204" charset="0"/>
              </a:rPr>
              <a:t>Misto: </a:t>
            </a:r>
            <a:r>
              <a:rPr lang="pt-BR" sz="2600" b="0" i="0" dirty="0">
                <a:effectLst/>
                <a:latin typeface="Open Sauce" panose="020B0604020202020204" charset="0"/>
              </a:rPr>
              <a:t>Consiste na cumulação do assédio moral vertical e do horizontal. A pessoa é assediada por superiores hierárquicos e também por colegas de trabalho com os quais não mantém relação de subordinação.</a:t>
            </a:r>
            <a:r>
              <a:rPr lang="pt-BR" sz="2600" dirty="0">
                <a:latin typeface="Open Sauce" panose="020B0604020202020204" charset="0"/>
              </a:rPr>
              <a:t> </a:t>
            </a:r>
          </a:p>
          <a:p>
            <a:pPr marL="561344" lvl="1" indent="-280672" algn="just">
              <a:lnSpc>
                <a:spcPts val="3640"/>
              </a:lnSpc>
              <a:buFont typeface="Arial"/>
              <a:buChar char="•"/>
            </a:pPr>
            <a:r>
              <a:rPr lang="pt-BR" sz="2600" b="1" i="0" dirty="0">
                <a:effectLst/>
                <a:latin typeface="Open Sauce" panose="020B0604020202020204" charset="0"/>
              </a:rPr>
              <a:t>Consequências que o assédio moral pode trazer:</a:t>
            </a:r>
            <a:endParaRPr lang="pt-BR" sz="2600" b="1" dirty="0">
              <a:latin typeface="Open Sauce" panose="020B0604020202020204" charset="0"/>
            </a:endParaRPr>
          </a:p>
          <a:p>
            <a:pPr marL="1018544" lvl="2" indent="-280672" algn="just">
              <a:lnSpc>
                <a:spcPts val="3640"/>
              </a:lnSpc>
              <a:buFont typeface="Arial"/>
              <a:buChar char="•"/>
            </a:pPr>
            <a:r>
              <a:rPr lang="pt-BR" sz="2600" b="0" i="0" dirty="0">
                <a:effectLst/>
                <a:latin typeface="Open Sauce" panose="020B0604020202020204" charset="0"/>
              </a:rPr>
              <a:t>Diminuição da autoestima do servidor</a:t>
            </a:r>
          </a:p>
          <a:p>
            <a:pPr marL="1018544" lvl="2" indent="-280672" algn="just">
              <a:lnSpc>
                <a:spcPts val="3640"/>
              </a:lnSpc>
              <a:buFont typeface="Arial"/>
              <a:buChar char="•"/>
            </a:pPr>
            <a:r>
              <a:rPr lang="pt-BR" sz="2600" b="0" i="0" dirty="0">
                <a:effectLst/>
                <a:latin typeface="Open Sauce" panose="020B0604020202020204" charset="0"/>
              </a:rPr>
              <a:t>Desmotivação</a:t>
            </a:r>
          </a:p>
          <a:p>
            <a:pPr marL="1018544" lvl="2" indent="-280672" algn="just">
              <a:lnSpc>
                <a:spcPts val="3640"/>
              </a:lnSpc>
              <a:buFont typeface="Arial"/>
              <a:buChar char="•"/>
            </a:pPr>
            <a:r>
              <a:rPr lang="pt-BR" sz="2600" b="0" i="0" dirty="0">
                <a:effectLst/>
                <a:latin typeface="Open Sauce" panose="020B0604020202020204" charset="0"/>
              </a:rPr>
              <a:t>Produtividade reduzida</a:t>
            </a:r>
          </a:p>
          <a:p>
            <a:pPr marL="1018544" lvl="2" indent="-280672" algn="just">
              <a:lnSpc>
                <a:spcPts val="3640"/>
              </a:lnSpc>
              <a:buFont typeface="Arial"/>
              <a:buChar char="•"/>
            </a:pPr>
            <a:r>
              <a:rPr lang="pt-BR" sz="2600" b="0" i="0" dirty="0">
                <a:effectLst/>
                <a:latin typeface="Open Sauce" panose="020B0604020202020204" charset="0"/>
              </a:rPr>
              <a:t>Rotatividade de pessoal</a:t>
            </a:r>
          </a:p>
          <a:p>
            <a:pPr marL="1018544" lvl="2" indent="-280672" algn="just">
              <a:lnSpc>
                <a:spcPts val="3640"/>
              </a:lnSpc>
              <a:buFont typeface="Arial"/>
              <a:buChar char="•"/>
            </a:pPr>
            <a:r>
              <a:rPr lang="pt-BR" sz="2600" b="0" i="0" dirty="0">
                <a:effectLst/>
                <a:latin typeface="Open Sauce" panose="020B0604020202020204" charset="0"/>
              </a:rPr>
              <a:t>Aumento de erros e acidentes</a:t>
            </a:r>
          </a:p>
        </p:txBody>
      </p:sp>
      <p:sp>
        <p:nvSpPr>
          <p:cNvPr id="8" name="Freeform 8"/>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Tree>
    <p:extLst>
      <p:ext uri="{BB962C8B-B14F-4D97-AF65-F5344CB8AC3E}">
        <p14:creationId xmlns:p14="http://schemas.microsoft.com/office/powerpoint/2010/main" val="160012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60200" y="2575598"/>
            <a:ext cx="4533900" cy="369268"/>
            <a:chOff x="-1" y="436736"/>
            <a:chExt cx="6045200" cy="492357"/>
          </a:xfrm>
        </p:grpSpPr>
        <p:sp>
          <p:nvSpPr>
            <p:cNvPr id="3" name="AutoShape 3"/>
            <p:cNvSpPr/>
            <p:nvPr/>
          </p:nvSpPr>
          <p:spPr>
            <a:xfrm>
              <a:off x="245067" y="710421"/>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1" y="436736"/>
              <a:ext cx="6045200" cy="492357"/>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Guia</a:t>
              </a:r>
              <a:r>
                <a:rPr lang="en-US" sz="2412" dirty="0">
                  <a:solidFill>
                    <a:srgbClr val="000000"/>
                  </a:solidFill>
                  <a:latin typeface="Open Sauce"/>
                </a:rPr>
                <a:t> </a:t>
              </a:r>
              <a:r>
                <a:rPr lang="en-US" sz="2412" dirty="0" err="1">
                  <a:solidFill>
                    <a:srgbClr val="000000"/>
                  </a:solidFill>
                  <a:latin typeface="Open Sauce"/>
                </a:rPr>
                <a:t>Lilás</a:t>
              </a:r>
              <a:r>
                <a:rPr lang="en-US" sz="2412" dirty="0">
                  <a:solidFill>
                    <a:srgbClr val="000000"/>
                  </a:solidFill>
                  <a:latin typeface="Open Sauce"/>
                </a:rPr>
                <a:t> </a:t>
              </a:r>
            </a:p>
          </p:txBody>
        </p:sp>
      </p:grpSp>
      <p:sp>
        <p:nvSpPr>
          <p:cNvPr id="5" name="Freeform 5"/>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6" name="TextBox 6"/>
          <p:cNvSpPr txBox="1"/>
          <p:nvPr/>
        </p:nvSpPr>
        <p:spPr>
          <a:xfrm>
            <a:off x="1028700" y="1038225"/>
            <a:ext cx="7505700" cy="1031051"/>
          </a:xfrm>
          <a:prstGeom prst="rect">
            <a:avLst/>
          </a:prstGeom>
        </p:spPr>
        <p:txBody>
          <a:bodyPr wrap="square" lIns="0" tIns="0" rIns="0" bIns="0" rtlCol="0" anchor="t">
            <a:spAutoFit/>
          </a:bodyPr>
          <a:lstStyle/>
          <a:p>
            <a:pPr marL="0" lvl="0" indent="0" algn="ctr">
              <a:lnSpc>
                <a:spcPts val="8399"/>
              </a:lnSpc>
            </a:pPr>
            <a:r>
              <a:rPr lang="en-US" sz="6999" spc="-139" dirty="0" err="1">
                <a:solidFill>
                  <a:srgbClr val="000000"/>
                </a:solidFill>
                <a:latin typeface="Antonio Bold"/>
              </a:rPr>
              <a:t>Assédio</a:t>
            </a:r>
            <a:r>
              <a:rPr lang="en-US" sz="6999" spc="-139" dirty="0">
                <a:solidFill>
                  <a:srgbClr val="000000"/>
                </a:solidFill>
                <a:latin typeface="Antonio Bold"/>
              </a:rPr>
              <a:t> Moral e Sexual </a:t>
            </a:r>
          </a:p>
        </p:txBody>
      </p:sp>
      <p:sp>
        <p:nvSpPr>
          <p:cNvPr id="7" name="TextBox 7"/>
          <p:cNvSpPr txBox="1"/>
          <p:nvPr/>
        </p:nvSpPr>
        <p:spPr>
          <a:xfrm>
            <a:off x="1028700" y="3918815"/>
            <a:ext cx="15592920" cy="5055038"/>
          </a:xfrm>
          <a:prstGeom prst="rect">
            <a:avLst/>
          </a:prstGeom>
        </p:spPr>
        <p:txBody>
          <a:bodyPr lIns="0" tIns="0" rIns="0" bIns="0" rtlCol="0" anchor="t">
            <a:spAutoFit/>
          </a:bodyPr>
          <a:lstStyle/>
          <a:p>
            <a:pPr marL="561344" lvl="1" indent="-280672" algn="just">
              <a:lnSpc>
                <a:spcPts val="3640"/>
              </a:lnSpc>
              <a:buFont typeface="Arial"/>
              <a:buChar char="•"/>
            </a:pPr>
            <a:r>
              <a:rPr lang="pt-BR" sz="2600" b="0" i="0" dirty="0">
                <a:effectLst/>
                <a:latin typeface="Open Sauce" panose="020B0604020202020204" charset="0"/>
              </a:rPr>
              <a:t>O Ministério Público do Trabalho, em parceria com a Organização Internacional do Trabalho, define o assédio sexual no ambiente de trabalho como “a conduta de natureza sexual, manifestada fisicamente, por palavras, gestos ou outros meios, propostas ou impostas a pessoas contra sua vontade, causando-lhe constrangimento e violando a sua liberdade </a:t>
            </a:r>
            <a:r>
              <a:rPr lang="pt-BR" sz="2600" i="0" dirty="0">
                <a:effectLst/>
                <a:latin typeface="Open Sauce" panose="020B0604020202020204" charset="0"/>
              </a:rPr>
              <a:t>sexual”.  </a:t>
            </a:r>
          </a:p>
          <a:p>
            <a:pPr marL="561344" lvl="1" indent="-280672" algn="just">
              <a:lnSpc>
                <a:spcPts val="3640"/>
              </a:lnSpc>
              <a:buFont typeface="Arial"/>
              <a:buChar char="•"/>
            </a:pPr>
            <a:r>
              <a:rPr lang="pt-BR" sz="2600" dirty="0">
                <a:latin typeface="Open Sauce" panose="020B0604020202020204" charset="0"/>
              </a:rPr>
              <a:t>Os tipos de assédio sexual podem ser: </a:t>
            </a:r>
          </a:p>
          <a:p>
            <a:pPr marL="1018544" lvl="2" indent="-280672" algn="just">
              <a:lnSpc>
                <a:spcPts val="3640"/>
              </a:lnSpc>
              <a:buFont typeface="Arial"/>
              <a:buChar char="•"/>
            </a:pPr>
            <a:r>
              <a:rPr lang="pt-BR" sz="2600" i="0" dirty="0">
                <a:effectLst/>
                <a:latin typeface="Open Sauce" panose="020B0604020202020204" charset="0"/>
              </a:rPr>
              <a:t>Assédio sexual por chantagem: </a:t>
            </a:r>
            <a:r>
              <a:rPr lang="pt-BR" sz="2600" b="0" i="0" dirty="0">
                <a:effectLst/>
                <a:latin typeface="Open Sauce" panose="020B0604020202020204" charset="0"/>
              </a:rPr>
              <a:t>Ocorre quando há a exigência de uma conduta sexual, em troca de benefícios ou para evitar prejuízos na relação de trabalho.</a:t>
            </a:r>
            <a:endParaRPr lang="pt-BR" sz="2600" i="0" dirty="0">
              <a:effectLst/>
              <a:latin typeface="Open Sauce" panose="020B0604020202020204" charset="0"/>
            </a:endParaRPr>
          </a:p>
          <a:p>
            <a:pPr marL="1018544" lvl="2" indent="-280672" algn="just">
              <a:lnSpc>
                <a:spcPts val="3640"/>
              </a:lnSpc>
              <a:buFont typeface="Arial"/>
              <a:buChar char="•"/>
            </a:pPr>
            <a:r>
              <a:rPr lang="pt-BR" sz="2600" i="0" dirty="0">
                <a:effectLst/>
                <a:latin typeface="Open Sauce" panose="020B0604020202020204" charset="0"/>
              </a:rPr>
              <a:t>Assédio Sexual por intimidação ou ambiental: </a:t>
            </a:r>
            <a:r>
              <a:rPr lang="pt-BR" sz="2600" b="0" i="0" dirty="0">
                <a:effectLst/>
                <a:latin typeface="Open Sauce" panose="020B0604020202020204" charset="0"/>
              </a:rPr>
              <a:t>Ocorre quando há provocações sexuais inoportunas no ambiente de trabalho, com o objetivo de prejudicar a atuação laboral de uma pessoa ou de criar uma situação ofensiva, de intimidação ou humilhação.</a:t>
            </a:r>
            <a:endParaRPr lang="pt-BR" sz="2600" i="0" dirty="0">
              <a:effectLst/>
              <a:latin typeface="Open Sauce" panose="020B0604020202020204" charset="0"/>
            </a:endParaRPr>
          </a:p>
        </p:txBody>
      </p:sp>
      <p:sp>
        <p:nvSpPr>
          <p:cNvPr id="8" name="Freeform 8"/>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Tree>
    <p:extLst>
      <p:ext uri="{BB962C8B-B14F-4D97-AF65-F5344CB8AC3E}">
        <p14:creationId xmlns:p14="http://schemas.microsoft.com/office/powerpoint/2010/main" val="306390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57400" y="2469283"/>
            <a:ext cx="3473800" cy="159245"/>
            <a:chOff x="-1" y="-1032032"/>
            <a:chExt cx="6045200" cy="1714941"/>
          </a:xfrm>
        </p:grpSpPr>
        <p:sp>
          <p:nvSpPr>
            <p:cNvPr id="3" name="AutoShape 3"/>
            <p:cNvSpPr/>
            <p:nvPr/>
          </p:nvSpPr>
          <p:spPr>
            <a:xfrm>
              <a:off x="490134" y="682909"/>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1" y="-1032032"/>
              <a:ext cx="6045200" cy="492357"/>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Guia</a:t>
              </a:r>
              <a:r>
                <a:rPr lang="en-US" sz="2412" dirty="0">
                  <a:solidFill>
                    <a:srgbClr val="000000"/>
                  </a:solidFill>
                  <a:latin typeface="Open Sauce"/>
                </a:rPr>
                <a:t> </a:t>
              </a:r>
              <a:r>
                <a:rPr lang="en-US" sz="2412" dirty="0" err="1">
                  <a:solidFill>
                    <a:srgbClr val="000000"/>
                  </a:solidFill>
                  <a:latin typeface="Open Sauce"/>
                </a:rPr>
                <a:t>Lilás</a:t>
              </a:r>
              <a:r>
                <a:rPr lang="en-US" sz="2412" dirty="0">
                  <a:solidFill>
                    <a:srgbClr val="000000"/>
                  </a:solidFill>
                  <a:latin typeface="Open Sauce"/>
                </a:rPr>
                <a:t> </a:t>
              </a:r>
            </a:p>
          </p:txBody>
        </p:sp>
      </p:grpSp>
      <p:sp>
        <p:nvSpPr>
          <p:cNvPr id="5" name="Freeform 5"/>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6" name="TextBox 6"/>
          <p:cNvSpPr txBox="1"/>
          <p:nvPr/>
        </p:nvSpPr>
        <p:spPr>
          <a:xfrm>
            <a:off x="1028700" y="865944"/>
            <a:ext cx="7505700" cy="1031051"/>
          </a:xfrm>
          <a:prstGeom prst="rect">
            <a:avLst/>
          </a:prstGeom>
        </p:spPr>
        <p:txBody>
          <a:bodyPr wrap="square" lIns="0" tIns="0" rIns="0" bIns="0" rtlCol="0" anchor="t">
            <a:spAutoFit/>
          </a:bodyPr>
          <a:lstStyle/>
          <a:p>
            <a:pPr marL="0" lvl="0" indent="0" algn="ctr">
              <a:lnSpc>
                <a:spcPts val="8399"/>
              </a:lnSpc>
            </a:pPr>
            <a:r>
              <a:rPr lang="en-US" sz="6999" spc="-139" dirty="0" err="1">
                <a:solidFill>
                  <a:srgbClr val="000000"/>
                </a:solidFill>
                <a:latin typeface="Antonio Bold"/>
              </a:rPr>
              <a:t>Assédio</a:t>
            </a:r>
            <a:r>
              <a:rPr lang="en-US" sz="6999" spc="-139" dirty="0">
                <a:solidFill>
                  <a:srgbClr val="000000"/>
                </a:solidFill>
                <a:latin typeface="Antonio Bold"/>
              </a:rPr>
              <a:t> Moral e Sexual </a:t>
            </a:r>
          </a:p>
        </p:txBody>
      </p:sp>
      <p:sp>
        <p:nvSpPr>
          <p:cNvPr id="7" name="TextBox 7"/>
          <p:cNvSpPr txBox="1"/>
          <p:nvPr/>
        </p:nvSpPr>
        <p:spPr>
          <a:xfrm>
            <a:off x="1028700" y="3400820"/>
            <a:ext cx="16344900" cy="6424516"/>
          </a:xfrm>
          <a:prstGeom prst="rect">
            <a:avLst/>
          </a:prstGeom>
        </p:spPr>
        <p:txBody>
          <a:bodyPr wrap="square" lIns="0" tIns="0" rIns="0" bIns="0" rtlCol="0" anchor="t">
            <a:spAutoFit/>
          </a:bodyPr>
          <a:lstStyle/>
          <a:p>
            <a:pPr marL="561344" lvl="1" indent="-280672" algn="just">
              <a:lnSpc>
                <a:spcPts val="3640"/>
              </a:lnSpc>
              <a:buFont typeface="Arial"/>
              <a:buChar char="•"/>
            </a:pPr>
            <a:r>
              <a:rPr lang="pt-BR" sz="2600" b="1" i="0" dirty="0">
                <a:effectLst/>
                <a:latin typeface="Open Sauce" panose="020B0604020202020204" charset="0"/>
              </a:rPr>
              <a:t>Diferença entre Assédio Moral e Assédio Sexual: </a:t>
            </a:r>
          </a:p>
          <a:p>
            <a:pPr marL="737872" lvl="2" algn="just">
              <a:lnSpc>
                <a:spcPts val="3640"/>
              </a:lnSpc>
            </a:pPr>
            <a:r>
              <a:rPr lang="pt-BR" sz="2600" b="0" i="0" dirty="0">
                <a:effectLst/>
                <a:latin typeface="Open Sauce" panose="020B0604020202020204" charset="0"/>
              </a:rPr>
              <a:t>O assédio de conotação sexual pode se manifestar como uma espécie agravada do moral, que é mais amplo. O assédio sexual caracteriza-se por constranger alguém, mediante palavras, gestos ou atos, com o fim de obter vantagem ou favorecimento sexual, prevalecendo-se a pessoa que assedia da sua condição hierárquica superior ou da ascendência inerente ao exercício de cargo, emprego ou função. Há, portanto, uma finalidade de natureza sexual para os atos de perseguição e importunação. O assédio sexual pode se consumar mesmo que ocorra uma única vez e mesmo que os favores sexuais não sejam entregues pelo assediado.</a:t>
            </a:r>
            <a:endParaRPr lang="pt-BR" sz="2600" b="1" dirty="0">
              <a:latin typeface="Open Sauce" panose="020B0604020202020204" charset="0"/>
            </a:endParaRPr>
          </a:p>
          <a:p>
            <a:pPr marL="737872" lvl="1" indent="-457200" algn="just">
              <a:lnSpc>
                <a:spcPts val="3640"/>
              </a:lnSpc>
              <a:buFont typeface="Arial" panose="020B0604020202020204" pitchFamily="34" charset="0"/>
              <a:buChar char="•"/>
            </a:pPr>
            <a:r>
              <a:rPr lang="pt-BR" sz="2600" dirty="0">
                <a:effectLst/>
                <a:latin typeface="Open Sauce" panose="020B0604020202020204" charset="0"/>
              </a:rPr>
              <a:t>Para mais </a:t>
            </a:r>
            <a:r>
              <a:rPr lang="pt-BR" sz="2600" dirty="0">
                <a:latin typeface="Open Sauce" panose="020B0604020202020204" charset="0"/>
              </a:rPr>
              <a:t>informações, consultar a página: </a:t>
            </a:r>
            <a:r>
              <a:rPr lang="pt-BR" sz="2600" b="1" dirty="0">
                <a:latin typeface="Open Sauce" panose="020B0604020202020204" charset="0"/>
                <a:hlinkClick r:id="rId3">
                  <a:extLst>
                    <a:ext uri="{A12FA001-AC4F-418D-AE19-62706E023703}">
                      <ahyp:hlinkClr xmlns:ahyp="http://schemas.microsoft.com/office/drawing/2018/hyperlinkcolor" val="tx"/>
                    </a:ext>
                  </a:extLst>
                </a:hlinkClick>
              </a:rPr>
              <a:t>https://www.gov.br/esporte/pt-br/canais_atendimento/ouvidoria/assedio-moral-e-sexual/</a:t>
            </a:r>
            <a:endParaRPr lang="pt-BR" sz="2600" b="1" dirty="0">
              <a:latin typeface="Open Sauce" panose="020B0604020202020204" charset="0"/>
            </a:endParaRPr>
          </a:p>
          <a:p>
            <a:pPr marL="737872" lvl="1" indent="-457200" algn="just">
              <a:lnSpc>
                <a:spcPts val="3640"/>
              </a:lnSpc>
              <a:buFont typeface="Arial" panose="020B0604020202020204" pitchFamily="34" charset="0"/>
              <a:buChar char="•"/>
            </a:pPr>
            <a:r>
              <a:rPr lang="pt-BR" sz="2600" dirty="0">
                <a:effectLst/>
                <a:latin typeface="Open Sauce" panose="020B0604020202020204" charset="0"/>
              </a:rPr>
              <a:t>Também é possível acessar o Guia Lilás que apresenta </a:t>
            </a:r>
            <a:r>
              <a:rPr lang="pt-BR" sz="2600" dirty="0">
                <a:latin typeface="Open Sauce" panose="020B0604020202020204" charset="0"/>
              </a:rPr>
              <a:t>o</a:t>
            </a:r>
            <a:r>
              <a:rPr lang="pt-BR" sz="2600" b="0" i="0" dirty="0">
                <a:effectLst/>
                <a:latin typeface="Open Sauce" panose="020B0604020202020204" charset="0"/>
              </a:rPr>
              <a:t>rientações para prevenção e tratamento ao assédio moral e sexual e à discriminação no Governo Federal: </a:t>
            </a:r>
            <a:r>
              <a:rPr lang="pt-BR" sz="2600" dirty="0">
                <a:latin typeface="Open Sauce" panose="020B0604020202020204" charset="0"/>
              </a:rPr>
              <a:t> </a:t>
            </a:r>
            <a:r>
              <a:rPr lang="pt-BR" sz="2600" b="1" dirty="0">
                <a:latin typeface="Open Sauce" panose="020B0604020202020204" charset="0"/>
              </a:rPr>
              <a:t>https://www.gov.br/jbrj/pt-br/assuntos/noticias/cgu-disponibiliza-guia-lilas-sobre-assedio-moral-sexual-e-discriminacao-no-servico-publico-federal</a:t>
            </a:r>
            <a:endParaRPr lang="pt-BR" sz="2600" b="1" dirty="0">
              <a:effectLst/>
              <a:latin typeface="Open Sauce" panose="020B0604020202020204" charset="0"/>
            </a:endParaRPr>
          </a:p>
        </p:txBody>
      </p:sp>
      <p:sp>
        <p:nvSpPr>
          <p:cNvPr id="8" name="Freeform 8"/>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Tree>
    <p:extLst>
      <p:ext uri="{BB962C8B-B14F-4D97-AF65-F5344CB8AC3E}">
        <p14:creationId xmlns:p14="http://schemas.microsoft.com/office/powerpoint/2010/main" val="4261913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76400" y="2324100"/>
            <a:ext cx="4533900" cy="795089"/>
            <a:chOff x="-290525" y="226373"/>
            <a:chExt cx="6045200" cy="1060118"/>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290525" y="226373"/>
              <a:ext cx="6045200" cy="1060118"/>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Orientação</a:t>
              </a:r>
              <a:r>
                <a:rPr lang="en-US" sz="2412" dirty="0">
                  <a:solidFill>
                    <a:srgbClr val="000000"/>
                  </a:solidFill>
                  <a:latin typeface="Open Sauce"/>
                </a:rPr>
                <a:t> nº 3</a:t>
              </a:r>
            </a:p>
            <a:p>
              <a:pPr algn="ctr">
                <a:lnSpc>
                  <a:spcPts val="3136"/>
                </a:lnSpc>
              </a:pPr>
              <a:r>
                <a:rPr lang="en-US" sz="2412" dirty="0">
                  <a:solidFill>
                    <a:srgbClr val="000000"/>
                  </a:solidFill>
                  <a:latin typeface="Open Sauce"/>
                </a:rPr>
                <a:t>71000.066968/2023-41</a:t>
              </a:r>
            </a:p>
          </p:txBody>
        </p:sp>
      </p:grpSp>
      <p:sp>
        <p:nvSpPr>
          <p:cNvPr id="5" name="Freeform 5"/>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6" name="TextBox 6"/>
          <p:cNvSpPr txBox="1"/>
          <p:nvPr/>
        </p:nvSpPr>
        <p:spPr>
          <a:xfrm>
            <a:off x="1028700" y="1038225"/>
            <a:ext cx="4098113"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Tarjamento </a:t>
            </a:r>
          </a:p>
        </p:txBody>
      </p:sp>
      <p:sp>
        <p:nvSpPr>
          <p:cNvPr id="7" name="TextBox 7"/>
          <p:cNvSpPr txBox="1"/>
          <p:nvPr/>
        </p:nvSpPr>
        <p:spPr>
          <a:xfrm>
            <a:off x="1028700" y="3506667"/>
            <a:ext cx="15592920" cy="63728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a:solidFill>
                  <a:srgbClr val="000000"/>
                </a:solidFill>
                <a:latin typeface="Open Sauce"/>
              </a:rPr>
              <a:t>Ao </a:t>
            </a:r>
            <a:r>
              <a:rPr lang="en-US" sz="2600" dirty="0" err="1">
                <a:solidFill>
                  <a:srgbClr val="000000"/>
                </a:solidFill>
                <a:latin typeface="Open Sauce"/>
              </a:rPr>
              <a:t>disponibilizar</a:t>
            </a:r>
            <a:r>
              <a:rPr lang="en-US" sz="2600" dirty="0">
                <a:solidFill>
                  <a:srgbClr val="000000"/>
                </a:solidFill>
                <a:latin typeface="Open Sauce"/>
              </a:rPr>
              <a:t> </a:t>
            </a:r>
            <a:r>
              <a:rPr lang="en-US" sz="2600" dirty="0" err="1">
                <a:solidFill>
                  <a:srgbClr val="000000"/>
                </a:solidFill>
                <a:latin typeface="Open Sauce"/>
              </a:rPr>
              <a:t>informações</a:t>
            </a:r>
            <a:r>
              <a:rPr lang="en-US" sz="2600" dirty="0">
                <a:solidFill>
                  <a:srgbClr val="000000"/>
                </a:solidFill>
                <a:latin typeface="Open Sauce"/>
              </a:rPr>
              <a:t>, </a:t>
            </a:r>
            <a:r>
              <a:rPr lang="en-US" sz="2600" dirty="0" err="1">
                <a:solidFill>
                  <a:srgbClr val="000000"/>
                </a:solidFill>
                <a:latin typeface="Open Sauce"/>
              </a:rPr>
              <a:t>seja</a:t>
            </a:r>
            <a:r>
              <a:rPr lang="en-US" sz="2600" dirty="0">
                <a:solidFill>
                  <a:srgbClr val="000000"/>
                </a:solidFill>
                <a:latin typeface="Open Sauce"/>
              </a:rPr>
              <a:t> </a:t>
            </a:r>
            <a:r>
              <a:rPr lang="en-US" sz="2600" dirty="0" err="1">
                <a:solidFill>
                  <a:srgbClr val="000000"/>
                </a:solidFill>
                <a:latin typeface="Open Sauce"/>
              </a:rPr>
              <a:t>por</a:t>
            </a:r>
            <a:r>
              <a:rPr lang="en-US" sz="2600" dirty="0">
                <a:solidFill>
                  <a:srgbClr val="000000"/>
                </a:solidFill>
                <a:latin typeface="Open Sauce"/>
              </a:rPr>
              <a:t> </a:t>
            </a:r>
            <a:r>
              <a:rPr lang="en-US" sz="2600" dirty="0" err="1">
                <a:solidFill>
                  <a:srgbClr val="000000"/>
                </a:solidFill>
                <a:latin typeface="Open Sauce"/>
              </a:rPr>
              <a:t>meio</a:t>
            </a:r>
            <a:r>
              <a:rPr lang="en-US" sz="2600" dirty="0">
                <a:solidFill>
                  <a:srgbClr val="000000"/>
                </a:solidFill>
                <a:latin typeface="Open Sauce"/>
              </a:rPr>
              <a:t> de um </a:t>
            </a:r>
            <a:r>
              <a:rPr lang="en-US" sz="2600" dirty="0" err="1">
                <a:solidFill>
                  <a:srgbClr val="000000"/>
                </a:solidFill>
                <a:latin typeface="Open Sauce"/>
              </a:rPr>
              <a:t>pedido</a:t>
            </a:r>
            <a:r>
              <a:rPr lang="en-US" sz="2600" dirty="0">
                <a:solidFill>
                  <a:srgbClr val="000000"/>
                </a:solidFill>
                <a:latin typeface="Open Sauce"/>
              </a:rPr>
              <a:t> de </a:t>
            </a:r>
            <a:r>
              <a:rPr lang="en-US" sz="2600" dirty="0" err="1">
                <a:solidFill>
                  <a:srgbClr val="000000"/>
                </a:solidFill>
                <a:latin typeface="Open Sauce"/>
              </a:rPr>
              <a:t>acesso</a:t>
            </a:r>
            <a:r>
              <a:rPr lang="en-US" sz="2600" dirty="0">
                <a:solidFill>
                  <a:srgbClr val="000000"/>
                </a:solidFill>
                <a:latin typeface="Open Sauce"/>
              </a:rPr>
              <a:t> à </a:t>
            </a:r>
            <a:r>
              <a:rPr lang="en-US" sz="2600" dirty="0" err="1">
                <a:solidFill>
                  <a:srgbClr val="000000"/>
                </a:solidFill>
                <a:latin typeface="Open Sauce"/>
              </a:rPr>
              <a:t>informação</a:t>
            </a:r>
            <a:r>
              <a:rPr lang="en-US" sz="2600" dirty="0">
                <a:solidFill>
                  <a:srgbClr val="000000"/>
                </a:solidFill>
                <a:latin typeface="Open Sauce"/>
              </a:rPr>
              <a:t>, </a:t>
            </a:r>
            <a:r>
              <a:rPr lang="en-US" sz="2600" dirty="0" err="1">
                <a:solidFill>
                  <a:srgbClr val="000000"/>
                </a:solidFill>
                <a:latin typeface="Open Sauce"/>
              </a:rPr>
              <a:t>manifestação</a:t>
            </a:r>
            <a:r>
              <a:rPr lang="en-US" sz="2600" dirty="0">
                <a:solidFill>
                  <a:srgbClr val="000000"/>
                </a:solidFill>
                <a:latin typeface="Open Sauce"/>
              </a:rPr>
              <a:t> de </a:t>
            </a:r>
            <a:r>
              <a:rPr lang="en-US" sz="2600" dirty="0" err="1">
                <a:solidFill>
                  <a:srgbClr val="000000"/>
                </a:solidFill>
                <a:latin typeface="Open Sauce"/>
              </a:rPr>
              <a:t>ouvidoria</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até</a:t>
            </a:r>
            <a:r>
              <a:rPr lang="en-US" sz="2600" dirty="0">
                <a:solidFill>
                  <a:srgbClr val="000000"/>
                </a:solidFill>
                <a:latin typeface="Open Sauce"/>
              </a:rPr>
              <a:t> </a:t>
            </a:r>
            <a:r>
              <a:rPr lang="en-US" sz="2600" dirty="0" err="1">
                <a:solidFill>
                  <a:srgbClr val="000000"/>
                </a:solidFill>
                <a:latin typeface="Open Sauce"/>
              </a:rPr>
              <a:t>mesmo</a:t>
            </a:r>
            <a:r>
              <a:rPr lang="en-US" sz="2600" dirty="0">
                <a:solidFill>
                  <a:srgbClr val="000000"/>
                </a:solidFill>
                <a:latin typeface="Open Sauce"/>
              </a:rPr>
              <a:t> </a:t>
            </a:r>
            <a:r>
              <a:rPr lang="en-US" sz="2600" dirty="0" err="1">
                <a:solidFill>
                  <a:srgbClr val="000000"/>
                </a:solidFill>
                <a:latin typeface="Open Sauce"/>
              </a:rPr>
              <a:t>informações</a:t>
            </a:r>
            <a:r>
              <a:rPr lang="en-US" sz="2600" dirty="0">
                <a:solidFill>
                  <a:srgbClr val="000000"/>
                </a:solidFill>
                <a:latin typeface="Open Sauce"/>
              </a:rPr>
              <a:t> </a:t>
            </a:r>
            <a:r>
              <a:rPr lang="en-US" sz="2600" dirty="0" err="1">
                <a:solidFill>
                  <a:srgbClr val="000000"/>
                </a:solidFill>
                <a:latin typeface="Open Sauce"/>
              </a:rPr>
              <a:t>disponíveis</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transparência</a:t>
            </a:r>
            <a:r>
              <a:rPr lang="en-US" sz="2600" dirty="0">
                <a:solidFill>
                  <a:srgbClr val="000000"/>
                </a:solidFill>
                <a:latin typeface="Open Sauce"/>
              </a:rPr>
              <a:t> </a:t>
            </a:r>
            <a:r>
              <a:rPr lang="en-US" sz="2600" dirty="0" err="1">
                <a:solidFill>
                  <a:srgbClr val="000000"/>
                </a:solidFill>
                <a:latin typeface="Open Sauce"/>
              </a:rPr>
              <a:t>ativa</a:t>
            </a:r>
            <a:r>
              <a:rPr lang="en-US" sz="2600" dirty="0">
                <a:solidFill>
                  <a:srgbClr val="000000"/>
                </a:solidFill>
                <a:latin typeface="Open Sauce"/>
              </a:rPr>
              <a:t>, é </a:t>
            </a:r>
            <a:r>
              <a:rPr lang="en-US" sz="2600" dirty="0" err="1">
                <a:solidFill>
                  <a:srgbClr val="000000"/>
                </a:solidFill>
                <a:latin typeface="Open Sauce"/>
              </a:rPr>
              <a:t>necessário</a:t>
            </a:r>
            <a:r>
              <a:rPr lang="en-US" sz="2600" dirty="0">
                <a:solidFill>
                  <a:srgbClr val="000000"/>
                </a:solidFill>
                <a:latin typeface="Open Sauce"/>
              </a:rPr>
              <a:t> </a:t>
            </a:r>
            <a:r>
              <a:rPr lang="en-US" sz="2600" dirty="0" err="1">
                <a:solidFill>
                  <a:srgbClr val="000000"/>
                </a:solidFill>
                <a:latin typeface="Open Sauce"/>
              </a:rPr>
              <a:t>tarjar</a:t>
            </a:r>
            <a:r>
              <a:rPr lang="en-US" sz="2600" dirty="0">
                <a:solidFill>
                  <a:srgbClr val="000000"/>
                </a:solidFill>
                <a:latin typeface="Open Sauce"/>
              </a:rPr>
              <a:t> dados </a:t>
            </a:r>
            <a:r>
              <a:rPr lang="en-US" sz="2600" dirty="0" err="1">
                <a:solidFill>
                  <a:srgbClr val="000000"/>
                </a:solidFill>
                <a:latin typeface="Open Sauce"/>
              </a:rPr>
              <a:t>pessoais</a:t>
            </a:r>
            <a:r>
              <a:rPr lang="en-US" sz="2600" dirty="0">
                <a:solidFill>
                  <a:srgbClr val="000000"/>
                </a:solidFill>
                <a:latin typeface="Open Sauce"/>
              </a:rPr>
              <a:t> e </a:t>
            </a:r>
            <a:r>
              <a:rPr lang="en-US" sz="2600" dirty="0" err="1">
                <a:solidFill>
                  <a:srgbClr val="000000"/>
                </a:solidFill>
                <a:latin typeface="Open Sauce"/>
              </a:rPr>
              <a:t>sensíveis</a:t>
            </a:r>
            <a:endParaRPr lang="en-US" sz="2600" dirty="0">
              <a:solidFill>
                <a:srgbClr val="000000"/>
              </a:solidFill>
              <a:latin typeface="Open Sauce"/>
            </a:endParaRPr>
          </a:p>
          <a:p>
            <a:pPr marL="561344" lvl="1" indent="-280672" algn="just">
              <a:lnSpc>
                <a:spcPts val="3640"/>
              </a:lnSpc>
              <a:buFont typeface="Arial"/>
              <a:buChar char="•"/>
            </a:pPr>
            <a:r>
              <a:rPr lang="en-US" sz="2600" dirty="0">
                <a:solidFill>
                  <a:srgbClr val="000000"/>
                </a:solidFill>
                <a:latin typeface="Open Sauce"/>
              </a:rPr>
              <a:t>Dados </a:t>
            </a:r>
            <a:r>
              <a:rPr lang="en-US" sz="2600" dirty="0" err="1">
                <a:solidFill>
                  <a:srgbClr val="000000"/>
                </a:solidFill>
                <a:latin typeface="Open Sauce"/>
              </a:rPr>
              <a:t>pessoais</a:t>
            </a:r>
            <a:r>
              <a:rPr lang="en-US" sz="2600" dirty="0">
                <a:solidFill>
                  <a:srgbClr val="000000"/>
                </a:solidFill>
                <a:latin typeface="Open Sauce"/>
              </a:rPr>
              <a:t> e </a:t>
            </a:r>
            <a:r>
              <a:rPr lang="en-US" sz="2600" dirty="0" err="1">
                <a:solidFill>
                  <a:srgbClr val="000000"/>
                </a:solidFill>
                <a:latin typeface="Open Sauce"/>
              </a:rPr>
              <a:t>sensíveis</a:t>
            </a:r>
            <a:r>
              <a:rPr lang="en-US" sz="2600" dirty="0">
                <a:solidFill>
                  <a:srgbClr val="000000"/>
                </a:solidFill>
                <a:latin typeface="Open Sauce"/>
              </a:rPr>
              <a:t> </a:t>
            </a:r>
            <a:r>
              <a:rPr lang="en-US" sz="2600" dirty="0" err="1">
                <a:solidFill>
                  <a:srgbClr val="000000"/>
                </a:solidFill>
                <a:latin typeface="Open Sauce"/>
              </a:rPr>
              <a:t>são</a:t>
            </a:r>
            <a:r>
              <a:rPr lang="en-US" sz="2600" dirty="0">
                <a:solidFill>
                  <a:srgbClr val="000000"/>
                </a:solidFill>
                <a:latin typeface="Open Sauce"/>
              </a:rPr>
              <a:t> </a:t>
            </a:r>
            <a:r>
              <a:rPr lang="en-US" sz="2600" dirty="0" err="1">
                <a:solidFill>
                  <a:srgbClr val="000000"/>
                </a:solidFill>
                <a:latin typeface="Open Sauce"/>
              </a:rPr>
              <a:t>todas</a:t>
            </a:r>
            <a:r>
              <a:rPr lang="en-US" sz="2600" dirty="0">
                <a:solidFill>
                  <a:srgbClr val="000000"/>
                </a:solidFill>
                <a:latin typeface="Open Sauce"/>
              </a:rPr>
              <a:t> as </a:t>
            </a:r>
            <a:r>
              <a:rPr lang="en-US" sz="2600" dirty="0" err="1">
                <a:solidFill>
                  <a:srgbClr val="000000"/>
                </a:solidFill>
                <a:latin typeface="Open Sauce"/>
              </a:rPr>
              <a:t>informações</a:t>
            </a:r>
            <a:r>
              <a:rPr lang="en-US" sz="2600" dirty="0">
                <a:solidFill>
                  <a:srgbClr val="000000"/>
                </a:solidFill>
                <a:latin typeface="Open Sauce"/>
              </a:rPr>
              <a:t> que </a:t>
            </a:r>
            <a:r>
              <a:rPr lang="en-US" sz="2600" dirty="0" err="1">
                <a:solidFill>
                  <a:srgbClr val="000000"/>
                </a:solidFill>
                <a:latin typeface="Open Sauce"/>
              </a:rPr>
              <a:t>dizem</a:t>
            </a:r>
            <a:r>
              <a:rPr lang="en-US" sz="2600" dirty="0">
                <a:solidFill>
                  <a:srgbClr val="000000"/>
                </a:solidFill>
                <a:latin typeface="Open Sauce"/>
              </a:rPr>
              <a:t> </a:t>
            </a:r>
            <a:r>
              <a:rPr lang="en-US" sz="2600" dirty="0" err="1">
                <a:solidFill>
                  <a:srgbClr val="000000"/>
                </a:solidFill>
                <a:latin typeface="Open Sauce"/>
              </a:rPr>
              <a:t>respeito</a:t>
            </a:r>
            <a:r>
              <a:rPr lang="en-US" sz="2600" dirty="0">
                <a:solidFill>
                  <a:srgbClr val="000000"/>
                </a:solidFill>
                <a:latin typeface="Open Sauce"/>
              </a:rPr>
              <a:t> a </a:t>
            </a:r>
            <a:r>
              <a:rPr lang="en-US" sz="2600" dirty="0" err="1">
                <a:solidFill>
                  <a:srgbClr val="000000"/>
                </a:solidFill>
                <a:latin typeface="Open Sauce"/>
              </a:rPr>
              <a:t>uma</a:t>
            </a:r>
            <a:r>
              <a:rPr lang="en-US" sz="2600" dirty="0">
                <a:solidFill>
                  <a:srgbClr val="000000"/>
                </a:solidFill>
                <a:latin typeface="Open Sauce"/>
              </a:rPr>
              <a:t> </a:t>
            </a:r>
            <a:r>
              <a:rPr lang="en-US" sz="2600" dirty="0" err="1">
                <a:solidFill>
                  <a:srgbClr val="000000"/>
                </a:solidFill>
                <a:latin typeface="Open Sauce"/>
              </a:rPr>
              <a:t>pessoa</a:t>
            </a:r>
            <a:r>
              <a:rPr lang="en-US" sz="2600" dirty="0">
                <a:solidFill>
                  <a:srgbClr val="000000"/>
                </a:solidFill>
                <a:latin typeface="Open Sauce"/>
              </a:rPr>
              <a:t> </a:t>
            </a:r>
            <a:r>
              <a:rPr lang="en-US" sz="2600" dirty="0" err="1">
                <a:solidFill>
                  <a:srgbClr val="000000"/>
                </a:solidFill>
                <a:latin typeface="Open Sauce"/>
              </a:rPr>
              <a:t>física</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moral, </a:t>
            </a:r>
            <a:r>
              <a:rPr lang="en-US" sz="2600" dirty="0" err="1">
                <a:solidFill>
                  <a:srgbClr val="000000"/>
                </a:solidFill>
                <a:latin typeface="Open Sauce"/>
              </a:rPr>
              <a:t>identificada</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identificável</a:t>
            </a:r>
            <a:r>
              <a:rPr lang="en-US" sz="2600" dirty="0">
                <a:solidFill>
                  <a:srgbClr val="000000"/>
                </a:solidFill>
                <a:latin typeface="Open Sauce"/>
              </a:rPr>
              <a:t>, à </a:t>
            </a:r>
            <a:r>
              <a:rPr lang="en-US" sz="2600" dirty="0" err="1">
                <a:solidFill>
                  <a:srgbClr val="000000"/>
                </a:solidFill>
                <a:latin typeface="Open Sauce"/>
              </a:rPr>
              <a:t>exemplo</a:t>
            </a:r>
            <a:r>
              <a:rPr lang="en-US" sz="2600" dirty="0">
                <a:solidFill>
                  <a:srgbClr val="000000"/>
                </a:solidFill>
                <a:latin typeface="Open Sauce"/>
              </a:rPr>
              <a:t> </a:t>
            </a:r>
            <a:r>
              <a:rPr lang="en-US" sz="2600" dirty="0" err="1">
                <a:solidFill>
                  <a:srgbClr val="000000"/>
                </a:solidFill>
                <a:latin typeface="Open Sauce"/>
              </a:rPr>
              <a:t>disso</a:t>
            </a:r>
            <a:r>
              <a:rPr lang="en-US" sz="2600" dirty="0">
                <a:solidFill>
                  <a:srgbClr val="000000"/>
                </a:solidFill>
                <a:latin typeface="Open Sauce"/>
              </a:rPr>
              <a:t> </a:t>
            </a:r>
            <a:r>
              <a:rPr lang="en-US" sz="2600" dirty="0" err="1">
                <a:solidFill>
                  <a:srgbClr val="000000"/>
                </a:solidFill>
                <a:latin typeface="Open Sauce"/>
              </a:rPr>
              <a:t>estão</a:t>
            </a:r>
            <a:r>
              <a:rPr lang="en-US" sz="2600" dirty="0">
                <a:solidFill>
                  <a:srgbClr val="000000"/>
                </a:solidFill>
                <a:latin typeface="Open Sauce"/>
              </a:rPr>
              <a:t>: </a:t>
            </a:r>
          </a:p>
          <a:p>
            <a:pPr marL="1122688" lvl="2" indent="-374229" algn="just">
              <a:lnSpc>
                <a:spcPts val="3640"/>
              </a:lnSpc>
              <a:buFont typeface="Arial"/>
              <a:buChar char="⚬"/>
            </a:pPr>
            <a:r>
              <a:rPr lang="en-US" sz="2600" dirty="0">
                <a:solidFill>
                  <a:srgbClr val="000000"/>
                </a:solidFill>
                <a:latin typeface="Open Sauce"/>
              </a:rPr>
              <a:t>Sua </a:t>
            </a:r>
            <a:r>
              <a:rPr lang="en-US" sz="2600" dirty="0" err="1">
                <a:solidFill>
                  <a:srgbClr val="000000"/>
                </a:solidFill>
                <a:latin typeface="Open Sauce"/>
              </a:rPr>
              <a:t>personalidade</a:t>
            </a:r>
            <a:endParaRPr lang="en-US" sz="2600" dirty="0">
              <a:solidFill>
                <a:srgbClr val="000000"/>
              </a:solidFill>
              <a:latin typeface="Open Sauce"/>
            </a:endParaRPr>
          </a:p>
          <a:p>
            <a:pPr marL="1122688" lvl="2" indent="-374229" algn="just">
              <a:lnSpc>
                <a:spcPts val="3640"/>
              </a:lnSpc>
              <a:buFont typeface="Arial"/>
              <a:buChar char="⚬"/>
            </a:pPr>
            <a:r>
              <a:rPr lang="en-US" sz="2600" dirty="0">
                <a:solidFill>
                  <a:srgbClr val="000000"/>
                </a:solidFill>
                <a:latin typeface="Open Sauce"/>
              </a:rPr>
              <a:t>Sua </a:t>
            </a:r>
            <a:r>
              <a:rPr lang="en-US" sz="2600" dirty="0" err="1">
                <a:solidFill>
                  <a:srgbClr val="000000"/>
                </a:solidFill>
                <a:latin typeface="Open Sauce"/>
              </a:rPr>
              <a:t>origem</a:t>
            </a:r>
            <a:r>
              <a:rPr lang="en-US" sz="2600" dirty="0">
                <a:solidFill>
                  <a:srgbClr val="000000"/>
                </a:solidFill>
                <a:latin typeface="Open Sauce"/>
              </a:rPr>
              <a:t> </a:t>
            </a:r>
            <a:r>
              <a:rPr lang="en-US" sz="2600" dirty="0" err="1">
                <a:solidFill>
                  <a:srgbClr val="000000"/>
                </a:solidFill>
                <a:latin typeface="Open Sauce"/>
              </a:rPr>
              <a:t>étnica</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racial</a:t>
            </a:r>
          </a:p>
          <a:p>
            <a:pPr marL="1122688" lvl="2" indent="-374229" algn="just">
              <a:lnSpc>
                <a:spcPts val="3640"/>
              </a:lnSpc>
              <a:buFont typeface="Arial"/>
              <a:buChar char="⚬"/>
            </a:pPr>
            <a:r>
              <a:rPr lang="en-US" sz="2600" dirty="0">
                <a:solidFill>
                  <a:srgbClr val="000000"/>
                </a:solidFill>
                <a:latin typeface="Open Sauce"/>
              </a:rPr>
              <a:t>Seus dados </a:t>
            </a:r>
            <a:r>
              <a:rPr lang="en-US" sz="2600" dirty="0" err="1">
                <a:solidFill>
                  <a:srgbClr val="000000"/>
                </a:solidFill>
                <a:latin typeface="Open Sauce"/>
              </a:rPr>
              <a:t>genéticos</a:t>
            </a:r>
            <a:r>
              <a:rPr lang="en-US" sz="2600" dirty="0">
                <a:solidFill>
                  <a:srgbClr val="000000"/>
                </a:solidFill>
                <a:latin typeface="Open Sauce"/>
              </a:rPr>
              <a:t> e </a:t>
            </a:r>
            <a:r>
              <a:rPr lang="en-US" sz="2600" dirty="0" err="1">
                <a:solidFill>
                  <a:srgbClr val="000000"/>
                </a:solidFill>
                <a:latin typeface="Open Sauce"/>
              </a:rPr>
              <a:t>biométricos</a:t>
            </a:r>
            <a:endParaRPr lang="en-US" sz="2600" dirty="0">
              <a:solidFill>
                <a:srgbClr val="000000"/>
              </a:solidFill>
              <a:latin typeface="Open Sauce"/>
            </a:endParaRPr>
          </a:p>
          <a:p>
            <a:pPr marL="1122688" lvl="2" indent="-374229" algn="just">
              <a:lnSpc>
                <a:spcPts val="3640"/>
              </a:lnSpc>
              <a:buFont typeface="Arial"/>
              <a:buChar char="⚬"/>
            </a:pPr>
            <a:r>
              <a:rPr lang="en-US" sz="2600" dirty="0">
                <a:solidFill>
                  <a:srgbClr val="000000"/>
                </a:solidFill>
                <a:latin typeface="Open Sauce"/>
              </a:rPr>
              <a:t>Seu </a:t>
            </a:r>
            <a:r>
              <a:rPr lang="en-US" sz="2600" dirty="0" err="1">
                <a:solidFill>
                  <a:srgbClr val="000000"/>
                </a:solidFill>
                <a:latin typeface="Open Sauce"/>
              </a:rPr>
              <a:t>domicílio</a:t>
            </a:r>
            <a:r>
              <a:rPr lang="en-US" sz="2600" dirty="0">
                <a:solidFill>
                  <a:srgbClr val="000000"/>
                </a:solidFill>
                <a:latin typeface="Open Sauce"/>
              </a:rPr>
              <a:t> </a:t>
            </a:r>
            <a:r>
              <a:rPr lang="en-US" sz="2600" dirty="0" err="1">
                <a:solidFill>
                  <a:srgbClr val="000000"/>
                </a:solidFill>
                <a:latin typeface="Open Sauce"/>
              </a:rPr>
              <a:t>físico</a:t>
            </a:r>
            <a:r>
              <a:rPr lang="en-US" sz="2600" dirty="0">
                <a:solidFill>
                  <a:srgbClr val="000000"/>
                </a:solidFill>
                <a:latin typeface="Open Sauce"/>
              </a:rPr>
              <a:t> e </a:t>
            </a:r>
            <a:r>
              <a:rPr lang="en-US" sz="2600" dirty="0" err="1">
                <a:solidFill>
                  <a:srgbClr val="000000"/>
                </a:solidFill>
                <a:latin typeface="Open Sauce"/>
              </a:rPr>
              <a:t>eletrônico</a:t>
            </a:r>
            <a:endParaRPr lang="en-US" sz="2600" dirty="0">
              <a:solidFill>
                <a:srgbClr val="000000"/>
              </a:solidFill>
              <a:latin typeface="Open Sauce"/>
            </a:endParaRPr>
          </a:p>
          <a:p>
            <a:pPr marL="1122688" lvl="2" indent="-374229" algn="just">
              <a:lnSpc>
                <a:spcPts val="3640"/>
              </a:lnSpc>
              <a:buFont typeface="Arial"/>
              <a:buChar char="⚬"/>
            </a:pPr>
            <a:r>
              <a:rPr lang="en-US" sz="2600" dirty="0">
                <a:solidFill>
                  <a:srgbClr val="000000"/>
                </a:solidFill>
                <a:latin typeface="Open Sauce"/>
              </a:rPr>
              <a:t>Seus </a:t>
            </a:r>
            <a:r>
              <a:rPr lang="en-US" sz="2600" dirty="0" err="1">
                <a:solidFill>
                  <a:srgbClr val="000000"/>
                </a:solidFill>
                <a:latin typeface="Open Sauce"/>
              </a:rPr>
              <a:t>números</a:t>
            </a:r>
            <a:r>
              <a:rPr lang="en-US" sz="2600" dirty="0">
                <a:solidFill>
                  <a:srgbClr val="000000"/>
                </a:solidFill>
                <a:latin typeface="Open Sauce"/>
              </a:rPr>
              <a:t> de </a:t>
            </a:r>
            <a:r>
              <a:rPr lang="en-US" sz="2600" dirty="0" err="1">
                <a:solidFill>
                  <a:srgbClr val="000000"/>
                </a:solidFill>
                <a:latin typeface="Open Sauce"/>
              </a:rPr>
              <a:t>telefone</a:t>
            </a:r>
            <a:r>
              <a:rPr lang="en-US" sz="2600" dirty="0">
                <a:solidFill>
                  <a:srgbClr val="000000"/>
                </a:solidFill>
                <a:latin typeface="Open Sauce"/>
              </a:rPr>
              <a:t> </a:t>
            </a:r>
            <a:r>
              <a:rPr lang="en-US" sz="2600" dirty="0" err="1">
                <a:solidFill>
                  <a:srgbClr val="000000"/>
                </a:solidFill>
                <a:latin typeface="Open Sauce"/>
              </a:rPr>
              <a:t>fixo</a:t>
            </a:r>
            <a:r>
              <a:rPr lang="en-US" sz="2600" dirty="0">
                <a:solidFill>
                  <a:srgbClr val="000000"/>
                </a:solidFill>
                <a:latin typeface="Open Sauce"/>
              </a:rPr>
              <a:t> e </a:t>
            </a:r>
            <a:r>
              <a:rPr lang="en-US" sz="2600" dirty="0" err="1">
                <a:solidFill>
                  <a:srgbClr val="000000"/>
                </a:solidFill>
                <a:latin typeface="Open Sauce"/>
              </a:rPr>
              <a:t>móvel</a:t>
            </a:r>
            <a:endParaRPr lang="en-US" sz="2600" dirty="0">
              <a:solidFill>
                <a:srgbClr val="000000"/>
              </a:solidFill>
              <a:latin typeface="Open Sauce"/>
            </a:endParaRPr>
          </a:p>
          <a:p>
            <a:pPr marL="1122688" lvl="2" indent="-374229" algn="just">
              <a:lnSpc>
                <a:spcPts val="3640"/>
              </a:lnSpc>
              <a:buFont typeface="Arial"/>
              <a:buChar char="⚬"/>
            </a:pPr>
            <a:r>
              <a:rPr lang="en-US" sz="2600" dirty="0">
                <a:solidFill>
                  <a:srgbClr val="000000"/>
                </a:solidFill>
                <a:latin typeface="Open Sauce"/>
              </a:rPr>
              <a:t>Seus </a:t>
            </a:r>
            <a:r>
              <a:rPr lang="en-US" sz="2600" dirty="0" err="1">
                <a:solidFill>
                  <a:srgbClr val="000000"/>
                </a:solidFill>
                <a:latin typeface="Open Sauce"/>
              </a:rPr>
              <a:t>números</a:t>
            </a:r>
            <a:r>
              <a:rPr lang="en-US" sz="2600" dirty="0">
                <a:solidFill>
                  <a:srgbClr val="000000"/>
                </a:solidFill>
                <a:latin typeface="Open Sauce"/>
              </a:rPr>
              <a:t> de </a:t>
            </a:r>
            <a:r>
              <a:rPr lang="en-US" sz="2600" dirty="0" err="1">
                <a:solidFill>
                  <a:srgbClr val="000000"/>
                </a:solidFill>
                <a:latin typeface="Open Sauce"/>
              </a:rPr>
              <a:t>documentos</a:t>
            </a:r>
            <a:r>
              <a:rPr lang="en-US" sz="2600" dirty="0">
                <a:solidFill>
                  <a:srgbClr val="000000"/>
                </a:solidFill>
                <a:latin typeface="Open Sauce"/>
              </a:rPr>
              <a:t> de </a:t>
            </a:r>
            <a:r>
              <a:rPr lang="en-US" sz="2600" dirty="0" err="1">
                <a:solidFill>
                  <a:srgbClr val="000000"/>
                </a:solidFill>
                <a:latin typeface="Open Sauce"/>
              </a:rPr>
              <a:t>identificação</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geral</a:t>
            </a:r>
            <a:endParaRPr lang="en-US" sz="2600" dirty="0">
              <a:solidFill>
                <a:srgbClr val="000000"/>
              </a:solidFill>
              <a:latin typeface="Open Sauce"/>
            </a:endParaRPr>
          </a:p>
          <a:p>
            <a:pPr marL="1122688" lvl="2" indent="-374229" algn="just">
              <a:lnSpc>
                <a:spcPts val="3640"/>
              </a:lnSpc>
              <a:buFont typeface="Arial"/>
              <a:buChar char="⚬"/>
            </a:pPr>
            <a:r>
              <a:rPr lang="en-US" sz="2600" dirty="0">
                <a:solidFill>
                  <a:srgbClr val="000000"/>
                </a:solidFill>
                <a:latin typeface="Open Sauce"/>
              </a:rPr>
              <a:t>Sua </a:t>
            </a:r>
            <a:r>
              <a:rPr lang="en-US" sz="2600" dirty="0" err="1">
                <a:solidFill>
                  <a:srgbClr val="000000"/>
                </a:solidFill>
                <a:latin typeface="Open Sauce"/>
              </a:rPr>
              <a:t>condição</a:t>
            </a:r>
            <a:r>
              <a:rPr lang="en-US" sz="2600" dirty="0">
                <a:solidFill>
                  <a:srgbClr val="000000"/>
                </a:solidFill>
                <a:latin typeface="Open Sauce"/>
              </a:rPr>
              <a:t> sexual</a:t>
            </a:r>
          </a:p>
          <a:p>
            <a:pPr marL="1122688" lvl="2" indent="-374229" algn="just">
              <a:lnSpc>
                <a:spcPts val="3640"/>
              </a:lnSpc>
              <a:buFont typeface="Arial"/>
              <a:buChar char="⚬"/>
            </a:pPr>
            <a:r>
              <a:rPr lang="en-US" sz="2600" dirty="0">
                <a:solidFill>
                  <a:srgbClr val="000000"/>
                </a:solidFill>
                <a:latin typeface="Open Sauce"/>
              </a:rPr>
              <a:t>Seu </a:t>
            </a:r>
            <a:r>
              <a:rPr lang="en-US" sz="2600" dirty="0" err="1">
                <a:solidFill>
                  <a:srgbClr val="000000"/>
                </a:solidFill>
                <a:latin typeface="Open Sauce"/>
              </a:rPr>
              <a:t>estado</a:t>
            </a:r>
            <a:r>
              <a:rPr lang="en-US" sz="2600" dirty="0">
                <a:solidFill>
                  <a:srgbClr val="000000"/>
                </a:solidFill>
                <a:latin typeface="Open Sauce"/>
              </a:rPr>
              <a:t> civil</a:t>
            </a:r>
          </a:p>
          <a:p>
            <a:pPr marL="1122688" lvl="2" indent="-374229" algn="just">
              <a:lnSpc>
                <a:spcPts val="3640"/>
              </a:lnSpc>
              <a:buFont typeface="Arial"/>
              <a:buChar char="⚬"/>
            </a:pPr>
            <a:r>
              <a:rPr lang="en-US" sz="2600" dirty="0">
                <a:solidFill>
                  <a:srgbClr val="000000"/>
                </a:solidFill>
                <a:latin typeface="Open Sauce"/>
              </a:rPr>
              <a:t>Sua data de </a:t>
            </a:r>
            <a:r>
              <a:rPr lang="en-US" sz="2600" dirty="0" err="1">
                <a:solidFill>
                  <a:srgbClr val="000000"/>
                </a:solidFill>
                <a:latin typeface="Open Sauce"/>
              </a:rPr>
              <a:t>nascimento</a:t>
            </a:r>
            <a:endParaRPr lang="en-US" sz="2600" dirty="0">
              <a:solidFill>
                <a:srgbClr val="000000"/>
              </a:solidFill>
              <a:latin typeface="Open Sauce"/>
            </a:endParaRPr>
          </a:p>
        </p:txBody>
      </p:sp>
      <p:sp>
        <p:nvSpPr>
          <p:cNvPr id="8" name="Freeform 8"/>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Tree>
    <p:extLst>
      <p:ext uri="{BB962C8B-B14F-4D97-AF65-F5344CB8AC3E}">
        <p14:creationId xmlns:p14="http://schemas.microsoft.com/office/powerpoint/2010/main" val="869057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2758085"/>
            <a:ext cx="4166299" cy="397545"/>
            <a:chOff x="0" y="499283"/>
            <a:chExt cx="5555065" cy="530060"/>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812911" y="499283"/>
              <a:ext cx="3826532" cy="530060"/>
            </a:xfrm>
            <a:prstGeom prst="rect">
              <a:avLst/>
            </a:prstGeom>
          </p:spPr>
          <p:txBody>
            <a:bodyPr lIns="0" tIns="0" rIns="0" bIns="0" rtlCol="0" anchor="t">
              <a:spAutoFit/>
            </a:bodyPr>
            <a:lstStyle/>
            <a:p>
              <a:pPr algn="ctr">
                <a:lnSpc>
                  <a:spcPts val="3136"/>
                </a:lnSpc>
              </a:pPr>
              <a:r>
                <a:rPr lang="en-US" sz="2412" dirty="0">
                  <a:solidFill>
                    <a:srgbClr val="000000"/>
                  </a:solidFill>
                  <a:latin typeface="Open Sauce"/>
                  <a:ea typeface="Open Sauce"/>
                </a:rPr>
                <a:t>Lei n° 13.709/2018</a:t>
              </a:r>
            </a:p>
          </p:txBody>
        </p:sp>
      </p:grpSp>
      <p:sp>
        <p:nvSpPr>
          <p:cNvPr id="5" name="Freeform 5"/>
          <p:cNvSpPr/>
          <p:nvPr/>
        </p:nvSpPr>
        <p:spPr>
          <a:xfrm>
            <a:off x="17730679"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6" name="TextBox 6"/>
          <p:cNvSpPr txBox="1"/>
          <p:nvPr/>
        </p:nvSpPr>
        <p:spPr>
          <a:xfrm>
            <a:off x="1028700" y="1038225"/>
            <a:ext cx="12134880"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Lei Geral de Proteção de Dados - LGPD</a:t>
            </a:r>
          </a:p>
        </p:txBody>
      </p:sp>
      <p:sp>
        <p:nvSpPr>
          <p:cNvPr id="7" name="TextBox 7"/>
          <p:cNvSpPr txBox="1"/>
          <p:nvPr/>
        </p:nvSpPr>
        <p:spPr>
          <a:xfrm>
            <a:off x="1028700" y="4155255"/>
            <a:ext cx="15592920" cy="4616648"/>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a:solidFill>
                  <a:srgbClr val="000000"/>
                </a:solidFill>
                <a:latin typeface="Open Sauce"/>
              </a:rPr>
              <a:t>O </a:t>
            </a:r>
            <a:r>
              <a:rPr lang="en-US" sz="2600" dirty="0" err="1">
                <a:solidFill>
                  <a:srgbClr val="000000"/>
                </a:solidFill>
                <a:latin typeface="Open Sauce"/>
              </a:rPr>
              <a:t>Ouvidor</a:t>
            </a:r>
            <a:r>
              <a:rPr lang="en-US" sz="2600" dirty="0">
                <a:solidFill>
                  <a:srgbClr val="000000"/>
                </a:solidFill>
                <a:latin typeface="Open Sauce"/>
              </a:rPr>
              <a:t> do </a:t>
            </a:r>
            <a:r>
              <a:rPr lang="en-US" sz="2600" dirty="0" err="1">
                <a:solidFill>
                  <a:srgbClr val="000000"/>
                </a:solidFill>
                <a:latin typeface="Open Sauce"/>
              </a:rPr>
              <a:t>Mesp</a:t>
            </a:r>
            <a:r>
              <a:rPr lang="en-US" sz="2600" dirty="0">
                <a:solidFill>
                  <a:srgbClr val="000000"/>
                </a:solidFill>
                <a:latin typeface="Open Sauce"/>
              </a:rPr>
              <a:t> </a:t>
            </a:r>
            <a:r>
              <a:rPr lang="en-US" sz="2600" dirty="0" err="1">
                <a:solidFill>
                  <a:srgbClr val="000000"/>
                </a:solidFill>
                <a:latin typeface="Open Sauce"/>
              </a:rPr>
              <a:t>exerce</a:t>
            </a:r>
            <a:r>
              <a:rPr lang="en-US" sz="2600" dirty="0">
                <a:solidFill>
                  <a:srgbClr val="000000"/>
                </a:solidFill>
                <a:latin typeface="Open Sauce"/>
              </a:rPr>
              <a:t> </a:t>
            </a:r>
            <a:r>
              <a:rPr lang="en-US" sz="2600" dirty="0" err="1">
                <a:solidFill>
                  <a:srgbClr val="000000"/>
                </a:solidFill>
                <a:latin typeface="Open Sauce"/>
              </a:rPr>
              <a:t>função</a:t>
            </a:r>
            <a:r>
              <a:rPr lang="en-US" sz="2600" dirty="0">
                <a:solidFill>
                  <a:srgbClr val="000000"/>
                </a:solidFill>
                <a:latin typeface="Open Sauce"/>
              </a:rPr>
              <a:t> de </a:t>
            </a:r>
            <a:r>
              <a:rPr lang="en-US" sz="2600" dirty="0" err="1">
                <a:solidFill>
                  <a:srgbClr val="000000"/>
                </a:solidFill>
                <a:latin typeface="Open Sauce"/>
              </a:rPr>
              <a:t>Encarregado</a:t>
            </a:r>
            <a:endParaRPr lang="en-US" sz="2600" dirty="0">
              <a:solidFill>
                <a:srgbClr val="000000"/>
              </a:solidFill>
              <a:latin typeface="Open Sauce"/>
            </a:endParaRPr>
          </a:p>
          <a:p>
            <a:pPr marL="561344" lvl="1" indent="-280672" algn="just">
              <a:lnSpc>
                <a:spcPts val="3640"/>
              </a:lnSpc>
              <a:buFont typeface="Arial"/>
              <a:buChar char="•"/>
            </a:pPr>
            <a:r>
              <a:rPr lang="en-US" sz="2600" dirty="0" err="1">
                <a:solidFill>
                  <a:srgbClr val="000000"/>
                </a:solidFill>
                <a:latin typeface="Open Sauce"/>
              </a:rPr>
              <a:t>Ouvidoria</a:t>
            </a:r>
            <a:r>
              <a:rPr lang="en-US" sz="2600" dirty="0">
                <a:solidFill>
                  <a:srgbClr val="000000"/>
                </a:solidFill>
                <a:latin typeface="Open Sauce"/>
              </a:rPr>
              <a:t> segue as </a:t>
            </a:r>
            <a:r>
              <a:rPr lang="en-US" sz="2600" dirty="0" err="1">
                <a:solidFill>
                  <a:srgbClr val="000000"/>
                </a:solidFill>
                <a:latin typeface="Open Sauce"/>
              </a:rPr>
              <a:t>diretrizes</a:t>
            </a:r>
            <a:r>
              <a:rPr lang="en-US" sz="2600" dirty="0">
                <a:solidFill>
                  <a:srgbClr val="000000"/>
                </a:solidFill>
                <a:latin typeface="Open Sauce"/>
              </a:rPr>
              <a:t> da Lei </a:t>
            </a:r>
            <a:r>
              <a:rPr lang="en-US" sz="2600" dirty="0" err="1">
                <a:solidFill>
                  <a:srgbClr val="000000"/>
                </a:solidFill>
                <a:latin typeface="Open Sauce"/>
              </a:rPr>
              <a:t>Geral</a:t>
            </a:r>
            <a:r>
              <a:rPr lang="en-US" sz="2600" dirty="0">
                <a:solidFill>
                  <a:srgbClr val="000000"/>
                </a:solidFill>
                <a:latin typeface="Open Sauce"/>
              </a:rPr>
              <a:t> de </a:t>
            </a:r>
            <a:r>
              <a:rPr lang="en-US" sz="2600" dirty="0" err="1">
                <a:solidFill>
                  <a:srgbClr val="000000"/>
                </a:solidFill>
                <a:latin typeface="Open Sauce"/>
              </a:rPr>
              <a:t>Proteção</a:t>
            </a:r>
            <a:r>
              <a:rPr lang="en-US" sz="2600" dirty="0">
                <a:solidFill>
                  <a:srgbClr val="000000"/>
                </a:solidFill>
                <a:latin typeface="Open Sauce"/>
              </a:rPr>
              <a:t> de Dados </a:t>
            </a:r>
            <a:r>
              <a:rPr lang="en-US" sz="2600" dirty="0" err="1">
                <a:solidFill>
                  <a:srgbClr val="000000"/>
                </a:solidFill>
                <a:latin typeface="Open Sauce"/>
              </a:rPr>
              <a:t>Pessoais</a:t>
            </a:r>
            <a:endParaRPr lang="en-US" sz="2600" dirty="0">
              <a:solidFill>
                <a:srgbClr val="000000"/>
              </a:solidFill>
              <a:latin typeface="Open Sauce"/>
            </a:endParaRPr>
          </a:p>
          <a:p>
            <a:pPr marL="561344" lvl="1" indent="-280672" algn="just">
              <a:lnSpc>
                <a:spcPts val="3640"/>
              </a:lnSpc>
              <a:buFont typeface="Arial"/>
              <a:buChar char="•"/>
            </a:pPr>
            <a:r>
              <a:rPr lang="en-US" sz="2600" dirty="0">
                <a:solidFill>
                  <a:srgbClr val="000000"/>
                </a:solidFill>
                <a:latin typeface="Open Sauce"/>
              </a:rPr>
              <a:t>A  Lei </a:t>
            </a:r>
            <a:r>
              <a:rPr lang="en-US" sz="2600" dirty="0" err="1">
                <a:solidFill>
                  <a:srgbClr val="000000"/>
                </a:solidFill>
                <a:latin typeface="Open Sauce"/>
              </a:rPr>
              <a:t>fala</a:t>
            </a:r>
            <a:r>
              <a:rPr lang="en-US" sz="2600" dirty="0">
                <a:solidFill>
                  <a:srgbClr val="000000"/>
                </a:solidFill>
                <a:latin typeface="Open Sauce"/>
              </a:rPr>
              <a:t> </a:t>
            </a:r>
            <a:r>
              <a:rPr lang="en-US" sz="2600" dirty="0" err="1">
                <a:solidFill>
                  <a:srgbClr val="000000"/>
                </a:solidFill>
                <a:latin typeface="Open Sauce"/>
              </a:rPr>
              <a:t>sobre</a:t>
            </a:r>
            <a:r>
              <a:rPr lang="en-US" sz="2600" dirty="0">
                <a:solidFill>
                  <a:srgbClr val="000000"/>
                </a:solidFill>
                <a:latin typeface="Open Sauce"/>
              </a:rPr>
              <a:t> o </a:t>
            </a:r>
            <a:r>
              <a:rPr lang="en-US" sz="2600" dirty="0" err="1">
                <a:solidFill>
                  <a:srgbClr val="000000"/>
                </a:solidFill>
                <a:latin typeface="Open Sauce"/>
              </a:rPr>
              <a:t>tratamento</a:t>
            </a:r>
            <a:r>
              <a:rPr lang="en-US" sz="2600" dirty="0">
                <a:solidFill>
                  <a:srgbClr val="000000"/>
                </a:solidFill>
                <a:latin typeface="Open Sauce"/>
              </a:rPr>
              <a:t> de dados </a:t>
            </a:r>
            <a:r>
              <a:rPr lang="en-US" sz="2600" dirty="0" err="1">
                <a:solidFill>
                  <a:srgbClr val="000000"/>
                </a:solidFill>
                <a:latin typeface="Open Sauce"/>
              </a:rPr>
              <a:t>pessoais</a:t>
            </a:r>
            <a:r>
              <a:rPr lang="en-US" sz="2600" dirty="0">
                <a:solidFill>
                  <a:srgbClr val="000000"/>
                </a:solidFill>
                <a:latin typeface="Open Sauce"/>
              </a:rPr>
              <a:t>, </a:t>
            </a:r>
            <a:r>
              <a:rPr lang="en-US" sz="2600" dirty="0" err="1">
                <a:solidFill>
                  <a:srgbClr val="000000"/>
                </a:solidFill>
                <a:latin typeface="Open Sauce"/>
              </a:rPr>
              <a:t>dispostos</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meio</a:t>
            </a:r>
            <a:r>
              <a:rPr lang="en-US" sz="2600" dirty="0">
                <a:solidFill>
                  <a:srgbClr val="000000"/>
                </a:solidFill>
                <a:latin typeface="Open Sauce"/>
              </a:rPr>
              <a:t> </a:t>
            </a:r>
            <a:r>
              <a:rPr lang="en-US" sz="2600" dirty="0" err="1">
                <a:solidFill>
                  <a:srgbClr val="000000"/>
                </a:solidFill>
                <a:latin typeface="Open Sauce"/>
              </a:rPr>
              <a:t>físico</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digital, </a:t>
            </a:r>
            <a:r>
              <a:rPr lang="en-US" sz="2600" dirty="0" err="1">
                <a:solidFill>
                  <a:srgbClr val="000000"/>
                </a:solidFill>
                <a:latin typeface="Open Sauce"/>
              </a:rPr>
              <a:t>feito</a:t>
            </a:r>
            <a:r>
              <a:rPr lang="en-US" sz="2600" dirty="0">
                <a:solidFill>
                  <a:srgbClr val="000000"/>
                </a:solidFill>
                <a:latin typeface="Open Sauce"/>
              </a:rPr>
              <a:t> </a:t>
            </a:r>
            <a:r>
              <a:rPr lang="en-US" sz="2600" dirty="0" err="1">
                <a:solidFill>
                  <a:srgbClr val="000000"/>
                </a:solidFill>
                <a:latin typeface="Open Sauce"/>
              </a:rPr>
              <a:t>por</a:t>
            </a:r>
            <a:r>
              <a:rPr lang="en-US" sz="2600" dirty="0">
                <a:solidFill>
                  <a:srgbClr val="000000"/>
                </a:solidFill>
                <a:latin typeface="Open Sauce"/>
              </a:rPr>
              <a:t> </a:t>
            </a:r>
            <a:r>
              <a:rPr lang="en-US" sz="2600" dirty="0" err="1">
                <a:solidFill>
                  <a:srgbClr val="000000"/>
                </a:solidFill>
                <a:latin typeface="Open Sauce"/>
              </a:rPr>
              <a:t>pessoa</a:t>
            </a:r>
            <a:r>
              <a:rPr lang="en-US" sz="2600" dirty="0">
                <a:solidFill>
                  <a:srgbClr val="000000"/>
                </a:solidFill>
                <a:latin typeface="Open Sauce"/>
              </a:rPr>
              <a:t> </a:t>
            </a:r>
            <a:r>
              <a:rPr lang="en-US" sz="2600" dirty="0" err="1">
                <a:solidFill>
                  <a:srgbClr val="000000"/>
                </a:solidFill>
                <a:latin typeface="Open Sauce"/>
              </a:rPr>
              <a:t>física</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jurídica</a:t>
            </a:r>
            <a:r>
              <a:rPr lang="en-US" sz="2600" dirty="0">
                <a:solidFill>
                  <a:srgbClr val="000000"/>
                </a:solidFill>
                <a:latin typeface="Open Sauce"/>
              </a:rPr>
              <a:t> de </a:t>
            </a:r>
            <a:r>
              <a:rPr lang="en-US" sz="2600" dirty="0" err="1">
                <a:solidFill>
                  <a:srgbClr val="000000"/>
                </a:solidFill>
                <a:latin typeface="Open Sauce"/>
              </a:rPr>
              <a:t>direito</a:t>
            </a:r>
            <a:r>
              <a:rPr lang="en-US" sz="2600" dirty="0">
                <a:solidFill>
                  <a:srgbClr val="000000"/>
                </a:solidFill>
                <a:latin typeface="Open Sauce"/>
              </a:rPr>
              <a:t> </a:t>
            </a:r>
            <a:r>
              <a:rPr lang="en-US" sz="2600" dirty="0" err="1">
                <a:solidFill>
                  <a:srgbClr val="000000"/>
                </a:solidFill>
                <a:latin typeface="Open Sauce"/>
              </a:rPr>
              <a:t>público</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privado</a:t>
            </a:r>
            <a:r>
              <a:rPr lang="en-US" sz="2600" dirty="0">
                <a:solidFill>
                  <a:srgbClr val="000000"/>
                </a:solidFill>
                <a:latin typeface="Open Sauce"/>
              </a:rPr>
              <a:t>, </a:t>
            </a:r>
            <a:r>
              <a:rPr lang="en-US" sz="2600" dirty="0" err="1">
                <a:solidFill>
                  <a:srgbClr val="000000"/>
                </a:solidFill>
                <a:latin typeface="Open Sauce"/>
              </a:rPr>
              <a:t>englobando</a:t>
            </a:r>
            <a:r>
              <a:rPr lang="en-US" sz="2600" dirty="0">
                <a:solidFill>
                  <a:srgbClr val="000000"/>
                </a:solidFill>
                <a:latin typeface="Open Sauce"/>
              </a:rPr>
              <a:t> um </a:t>
            </a:r>
            <a:r>
              <a:rPr lang="en-US" sz="2600" dirty="0" err="1">
                <a:solidFill>
                  <a:srgbClr val="000000"/>
                </a:solidFill>
                <a:latin typeface="Open Sauce"/>
              </a:rPr>
              <a:t>amplo</a:t>
            </a:r>
            <a:r>
              <a:rPr lang="en-US" sz="2600" dirty="0">
                <a:solidFill>
                  <a:srgbClr val="000000"/>
                </a:solidFill>
                <a:latin typeface="Open Sauce"/>
              </a:rPr>
              <a:t> </a:t>
            </a:r>
            <a:r>
              <a:rPr lang="en-US" sz="2600" dirty="0" err="1">
                <a:solidFill>
                  <a:srgbClr val="000000"/>
                </a:solidFill>
                <a:latin typeface="Open Sauce"/>
              </a:rPr>
              <a:t>conjunto</a:t>
            </a:r>
            <a:r>
              <a:rPr lang="en-US" sz="2600" dirty="0">
                <a:solidFill>
                  <a:srgbClr val="000000"/>
                </a:solidFill>
                <a:latin typeface="Open Sauce"/>
              </a:rPr>
              <a:t> de </a:t>
            </a:r>
            <a:r>
              <a:rPr lang="en-US" sz="2600" dirty="0" err="1">
                <a:solidFill>
                  <a:srgbClr val="000000"/>
                </a:solidFill>
                <a:latin typeface="Open Sauce"/>
              </a:rPr>
              <a:t>operações</a:t>
            </a:r>
            <a:r>
              <a:rPr lang="en-US" sz="2600" dirty="0">
                <a:solidFill>
                  <a:srgbClr val="000000"/>
                </a:solidFill>
                <a:latin typeface="Open Sauce"/>
              </a:rPr>
              <a:t> que </a:t>
            </a:r>
            <a:r>
              <a:rPr lang="en-US" sz="2600" dirty="0" err="1">
                <a:solidFill>
                  <a:srgbClr val="000000"/>
                </a:solidFill>
                <a:latin typeface="Open Sauce"/>
              </a:rPr>
              <a:t>podem</a:t>
            </a:r>
            <a:r>
              <a:rPr lang="en-US" sz="2600" dirty="0">
                <a:solidFill>
                  <a:srgbClr val="000000"/>
                </a:solidFill>
                <a:latin typeface="Open Sauce"/>
              </a:rPr>
              <a:t> </a:t>
            </a:r>
            <a:r>
              <a:rPr lang="en-US" sz="2600" dirty="0" err="1">
                <a:solidFill>
                  <a:srgbClr val="000000"/>
                </a:solidFill>
                <a:latin typeface="Open Sauce"/>
              </a:rPr>
              <a:t>ocorrer</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meios</a:t>
            </a:r>
            <a:r>
              <a:rPr lang="en-US" sz="2600" dirty="0">
                <a:solidFill>
                  <a:srgbClr val="000000"/>
                </a:solidFill>
                <a:latin typeface="Open Sauce"/>
              </a:rPr>
              <a:t> </a:t>
            </a:r>
            <a:r>
              <a:rPr lang="en-US" sz="2600" dirty="0" err="1">
                <a:solidFill>
                  <a:srgbClr val="000000"/>
                </a:solidFill>
                <a:latin typeface="Open Sauce"/>
              </a:rPr>
              <a:t>manuais</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digitais</a:t>
            </a:r>
            <a:r>
              <a:rPr lang="en-US" sz="2600" dirty="0">
                <a:solidFill>
                  <a:srgbClr val="000000"/>
                </a:solidFill>
                <a:latin typeface="Open Sauce"/>
              </a:rPr>
              <a:t>. </a:t>
            </a:r>
          </a:p>
          <a:p>
            <a:pPr marL="561344" lvl="1" indent="-280672" algn="just">
              <a:lnSpc>
                <a:spcPts val="3640"/>
              </a:lnSpc>
              <a:buFont typeface="Arial"/>
              <a:buChar char="•"/>
            </a:pPr>
            <a:r>
              <a:rPr lang="en-US" sz="2600" dirty="0">
                <a:solidFill>
                  <a:srgbClr val="000000"/>
                </a:solidFill>
                <a:latin typeface="Open Sauce"/>
              </a:rPr>
              <a:t>O </a:t>
            </a:r>
            <a:r>
              <a:rPr lang="en-US" sz="2600" dirty="0" err="1">
                <a:solidFill>
                  <a:srgbClr val="000000"/>
                </a:solidFill>
                <a:latin typeface="Open Sauce"/>
              </a:rPr>
              <a:t>tratamento</a:t>
            </a:r>
            <a:r>
              <a:rPr lang="en-US" sz="2600" dirty="0">
                <a:solidFill>
                  <a:srgbClr val="000000"/>
                </a:solidFill>
                <a:latin typeface="Open Sauce"/>
              </a:rPr>
              <a:t> de dados </a:t>
            </a:r>
            <a:r>
              <a:rPr lang="en-US" sz="2600" dirty="0" err="1">
                <a:solidFill>
                  <a:srgbClr val="000000"/>
                </a:solidFill>
                <a:latin typeface="Open Sauce"/>
              </a:rPr>
              <a:t>diz</a:t>
            </a:r>
            <a:r>
              <a:rPr lang="en-US" sz="2600" dirty="0">
                <a:solidFill>
                  <a:srgbClr val="000000"/>
                </a:solidFill>
                <a:latin typeface="Open Sauce"/>
              </a:rPr>
              <a:t> </a:t>
            </a:r>
            <a:r>
              <a:rPr lang="en-US" sz="2600" dirty="0" err="1">
                <a:solidFill>
                  <a:srgbClr val="000000"/>
                </a:solidFill>
                <a:latin typeface="Open Sauce"/>
              </a:rPr>
              <a:t>respeito</a:t>
            </a:r>
            <a:r>
              <a:rPr lang="en-US" sz="2600" dirty="0">
                <a:solidFill>
                  <a:srgbClr val="000000"/>
                </a:solidFill>
                <a:latin typeface="Open Sauce"/>
              </a:rPr>
              <a:t> a </a:t>
            </a:r>
            <a:r>
              <a:rPr lang="en-US" sz="2600" dirty="0" err="1">
                <a:solidFill>
                  <a:srgbClr val="000000"/>
                </a:solidFill>
                <a:latin typeface="Open Sauce"/>
              </a:rPr>
              <a:t>qualquer</a:t>
            </a:r>
            <a:r>
              <a:rPr lang="en-US" sz="2600" dirty="0">
                <a:solidFill>
                  <a:srgbClr val="000000"/>
                </a:solidFill>
                <a:latin typeface="Open Sauce"/>
              </a:rPr>
              <a:t> </a:t>
            </a:r>
            <a:r>
              <a:rPr lang="en-US" sz="2600" dirty="0" err="1">
                <a:solidFill>
                  <a:srgbClr val="000000"/>
                </a:solidFill>
                <a:latin typeface="Open Sauce"/>
              </a:rPr>
              <a:t>atividade</a:t>
            </a:r>
            <a:r>
              <a:rPr lang="en-US" sz="2600" dirty="0">
                <a:solidFill>
                  <a:srgbClr val="000000"/>
                </a:solidFill>
                <a:latin typeface="Open Sauce"/>
              </a:rPr>
              <a:t> que </a:t>
            </a:r>
            <a:r>
              <a:rPr lang="en-US" sz="2600" dirty="0" err="1">
                <a:solidFill>
                  <a:srgbClr val="000000"/>
                </a:solidFill>
                <a:latin typeface="Open Sauce"/>
              </a:rPr>
              <a:t>utiliza</a:t>
            </a:r>
            <a:r>
              <a:rPr lang="en-US" sz="2600" dirty="0">
                <a:solidFill>
                  <a:srgbClr val="000000"/>
                </a:solidFill>
                <a:latin typeface="Open Sauce"/>
              </a:rPr>
              <a:t> um dado </a:t>
            </a:r>
            <a:r>
              <a:rPr lang="en-US" sz="2600" dirty="0" err="1">
                <a:solidFill>
                  <a:srgbClr val="000000"/>
                </a:solidFill>
                <a:latin typeface="Open Sauce"/>
              </a:rPr>
              <a:t>pessoal</a:t>
            </a:r>
            <a:r>
              <a:rPr lang="en-US" sz="2600" dirty="0">
                <a:solidFill>
                  <a:srgbClr val="000000"/>
                </a:solidFill>
                <a:latin typeface="Open Sauce"/>
              </a:rPr>
              <a:t> </a:t>
            </a:r>
            <a:r>
              <a:rPr lang="en-US" sz="2600" dirty="0" err="1">
                <a:solidFill>
                  <a:srgbClr val="000000"/>
                </a:solidFill>
                <a:latin typeface="Open Sauce"/>
              </a:rPr>
              <a:t>na</a:t>
            </a:r>
            <a:r>
              <a:rPr lang="en-US" sz="2600" dirty="0">
                <a:solidFill>
                  <a:srgbClr val="000000"/>
                </a:solidFill>
                <a:latin typeface="Open Sauce"/>
              </a:rPr>
              <a:t> </a:t>
            </a:r>
            <a:r>
              <a:rPr lang="en-US" sz="2600" dirty="0" err="1">
                <a:solidFill>
                  <a:srgbClr val="000000"/>
                </a:solidFill>
                <a:latin typeface="Open Sauce"/>
              </a:rPr>
              <a:t>execução</a:t>
            </a:r>
            <a:r>
              <a:rPr lang="en-US" sz="2600" dirty="0">
                <a:solidFill>
                  <a:srgbClr val="000000"/>
                </a:solidFill>
                <a:latin typeface="Open Sauce"/>
              </a:rPr>
              <a:t> da </a:t>
            </a:r>
            <a:r>
              <a:rPr lang="en-US" sz="2600" dirty="0" err="1">
                <a:solidFill>
                  <a:srgbClr val="000000"/>
                </a:solidFill>
                <a:latin typeface="Open Sauce"/>
              </a:rPr>
              <a:t>sua</a:t>
            </a:r>
            <a:r>
              <a:rPr lang="en-US" sz="2600" dirty="0">
                <a:solidFill>
                  <a:srgbClr val="000000"/>
                </a:solidFill>
                <a:latin typeface="Open Sauce"/>
              </a:rPr>
              <a:t> </a:t>
            </a:r>
            <a:r>
              <a:rPr lang="en-US" sz="2600" dirty="0" err="1">
                <a:solidFill>
                  <a:srgbClr val="000000"/>
                </a:solidFill>
                <a:latin typeface="Open Sauce"/>
              </a:rPr>
              <a:t>operação</a:t>
            </a:r>
            <a:r>
              <a:rPr lang="en-US" sz="2600" dirty="0">
                <a:solidFill>
                  <a:srgbClr val="000000"/>
                </a:solidFill>
                <a:latin typeface="Open Sauce"/>
              </a:rPr>
              <a:t>, </a:t>
            </a:r>
            <a:r>
              <a:rPr lang="en-US" sz="2600" dirty="0" err="1">
                <a:solidFill>
                  <a:srgbClr val="000000"/>
                </a:solidFill>
                <a:latin typeface="Open Sauce"/>
              </a:rPr>
              <a:t>como</a:t>
            </a:r>
            <a:r>
              <a:rPr lang="en-US" sz="2600" dirty="0">
                <a:solidFill>
                  <a:srgbClr val="000000"/>
                </a:solidFill>
                <a:latin typeface="Open Sauce"/>
              </a:rPr>
              <a:t>, </a:t>
            </a:r>
            <a:r>
              <a:rPr lang="en-US" sz="2600" dirty="0" err="1">
                <a:solidFill>
                  <a:srgbClr val="000000"/>
                </a:solidFill>
                <a:latin typeface="Open Sauce"/>
              </a:rPr>
              <a:t>por</a:t>
            </a:r>
            <a:r>
              <a:rPr lang="en-US" sz="2600" dirty="0">
                <a:solidFill>
                  <a:srgbClr val="000000"/>
                </a:solidFill>
                <a:latin typeface="Open Sauce"/>
              </a:rPr>
              <a:t> </a:t>
            </a:r>
            <a:r>
              <a:rPr lang="en-US" sz="2600" dirty="0" err="1">
                <a:solidFill>
                  <a:srgbClr val="000000"/>
                </a:solidFill>
                <a:latin typeface="Open Sauce"/>
              </a:rPr>
              <a:t>exemplo</a:t>
            </a:r>
            <a:r>
              <a:rPr lang="en-US" sz="2600" dirty="0">
                <a:solidFill>
                  <a:srgbClr val="000000"/>
                </a:solidFill>
                <a:latin typeface="Open Sauce"/>
              </a:rPr>
              <a:t>, </a:t>
            </a:r>
            <a:r>
              <a:rPr lang="en-US" sz="2600" dirty="0" err="1">
                <a:solidFill>
                  <a:srgbClr val="000000"/>
                </a:solidFill>
                <a:latin typeface="Open Sauce"/>
              </a:rPr>
              <a:t>coleta</a:t>
            </a:r>
            <a:r>
              <a:rPr lang="en-US" sz="2600" dirty="0">
                <a:solidFill>
                  <a:srgbClr val="000000"/>
                </a:solidFill>
                <a:latin typeface="Open Sauce"/>
              </a:rPr>
              <a:t>, </a:t>
            </a:r>
            <a:r>
              <a:rPr lang="en-US" sz="2600" dirty="0" err="1">
                <a:solidFill>
                  <a:srgbClr val="000000"/>
                </a:solidFill>
                <a:latin typeface="Open Sauce"/>
              </a:rPr>
              <a:t>produção</a:t>
            </a:r>
            <a:r>
              <a:rPr lang="en-US" sz="2600" dirty="0">
                <a:solidFill>
                  <a:srgbClr val="000000"/>
                </a:solidFill>
                <a:latin typeface="Open Sauce"/>
              </a:rPr>
              <a:t>, </a:t>
            </a:r>
            <a:r>
              <a:rPr lang="en-US" sz="2600" dirty="0" err="1">
                <a:solidFill>
                  <a:srgbClr val="000000"/>
                </a:solidFill>
                <a:latin typeface="Open Sauce"/>
              </a:rPr>
              <a:t>recepção</a:t>
            </a:r>
            <a:r>
              <a:rPr lang="en-US" sz="2600" dirty="0">
                <a:solidFill>
                  <a:srgbClr val="000000"/>
                </a:solidFill>
                <a:latin typeface="Open Sauce"/>
              </a:rPr>
              <a:t>, </a:t>
            </a:r>
            <a:r>
              <a:rPr lang="en-US" sz="2600" dirty="0" err="1">
                <a:solidFill>
                  <a:srgbClr val="000000"/>
                </a:solidFill>
                <a:latin typeface="Open Sauce"/>
              </a:rPr>
              <a:t>classificação</a:t>
            </a:r>
            <a:r>
              <a:rPr lang="en-US" sz="2600" dirty="0">
                <a:solidFill>
                  <a:srgbClr val="000000"/>
                </a:solidFill>
                <a:latin typeface="Open Sauce"/>
              </a:rPr>
              <a:t>, </a:t>
            </a:r>
            <a:r>
              <a:rPr lang="en-US" sz="2600" dirty="0" err="1">
                <a:solidFill>
                  <a:srgbClr val="000000"/>
                </a:solidFill>
                <a:latin typeface="Open Sauce"/>
              </a:rPr>
              <a:t>utilização</a:t>
            </a:r>
            <a:r>
              <a:rPr lang="en-US" sz="2600" dirty="0">
                <a:solidFill>
                  <a:srgbClr val="000000"/>
                </a:solidFill>
                <a:latin typeface="Open Sauce"/>
              </a:rPr>
              <a:t>, </a:t>
            </a:r>
            <a:r>
              <a:rPr lang="en-US" sz="2600" dirty="0" err="1">
                <a:solidFill>
                  <a:srgbClr val="000000"/>
                </a:solidFill>
                <a:latin typeface="Open Sauce"/>
              </a:rPr>
              <a:t>acesso</a:t>
            </a:r>
            <a:r>
              <a:rPr lang="en-US" sz="2600" dirty="0">
                <a:solidFill>
                  <a:srgbClr val="000000"/>
                </a:solidFill>
                <a:latin typeface="Open Sauce"/>
              </a:rPr>
              <a:t>, </a:t>
            </a:r>
            <a:r>
              <a:rPr lang="en-US" sz="2600" dirty="0" err="1">
                <a:solidFill>
                  <a:srgbClr val="000000"/>
                </a:solidFill>
                <a:latin typeface="Open Sauce"/>
              </a:rPr>
              <a:t>reprodução</a:t>
            </a:r>
            <a:r>
              <a:rPr lang="en-US" sz="2600" dirty="0">
                <a:solidFill>
                  <a:srgbClr val="000000"/>
                </a:solidFill>
                <a:latin typeface="Open Sauce"/>
              </a:rPr>
              <a:t>, </a:t>
            </a:r>
            <a:r>
              <a:rPr lang="en-US" sz="2600" dirty="0" err="1">
                <a:solidFill>
                  <a:srgbClr val="000000"/>
                </a:solidFill>
                <a:latin typeface="Open Sauce"/>
              </a:rPr>
              <a:t>transmissão</a:t>
            </a:r>
            <a:r>
              <a:rPr lang="en-US" sz="2600" dirty="0">
                <a:solidFill>
                  <a:srgbClr val="000000"/>
                </a:solidFill>
                <a:latin typeface="Open Sauce"/>
              </a:rPr>
              <a:t>, </a:t>
            </a:r>
            <a:r>
              <a:rPr lang="en-US" sz="2600" dirty="0" err="1">
                <a:solidFill>
                  <a:srgbClr val="000000"/>
                </a:solidFill>
                <a:latin typeface="Open Sauce"/>
              </a:rPr>
              <a:t>distribuição</a:t>
            </a:r>
            <a:r>
              <a:rPr lang="en-US" sz="2600" dirty="0">
                <a:solidFill>
                  <a:srgbClr val="000000"/>
                </a:solidFill>
                <a:latin typeface="Open Sauce"/>
              </a:rPr>
              <a:t>, </a:t>
            </a:r>
            <a:r>
              <a:rPr lang="en-US" sz="2600" dirty="0" err="1">
                <a:solidFill>
                  <a:srgbClr val="000000"/>
                </a:solidFill>
                <a:latin typeface="Open Sauce"/>
              </a:rPr>
              <a:t>processamento</a:t>
            </a:r>
            <a:r>
              <a:rPr lang="en-US" sz="2600" dirty="0">
                <a:solidFill>
                  <a:srgbClr val="000000"/>
                </a:solidFill>
                <a:latin typeface="Open Sauce"/>
              </a:rPr>
              <a:t>, </a:t>
            </a:r>
            <a:r>
              <a:rPr lang="en-US" sz="2600" dirty="0" err="1">
                <a:solidFill>
                  <a:srgbClr val="000000"/>
                </a:solidFill>
                <a:latin typeface="Open Sauce"/>
              </a:rPr>
              <a:t>arquivamento</a:t>
            </a:r>
            <a:r>
              <a:rPr lang="en-US" sz="2600" dirty="0">
                <a:solidFill>
                  <a:srgbClr val="000000"/>
                </a:solidFill>
                <a:latin typeface="Open Sauce"/>
              </a:rPr>
              <a:t>, </a:t>
            </a:r>
            <a:r>
              <a:rPr lang="en-US" sz="2600" dirty="0" err="1">
                <a:solidFill>
                  <a:srgbClr val="000000"/>
                </a:solidFill>
                <a:latin typeface="Open Sauce"/>
              </a:rPr>
              <a:t>armazenamento</a:t>
            </a:r>
            <a:r>
              <a:rPr lang="en-US" sz="2600" dirty="0">
                <a:solidFill>
                  <a:srgbClr val="000000"/>
                </a:solidFill>
                <a:latin typeface="Open Sauce"/>
              </a:rPr>
              <a:t>, </a:t>
            </a:r>
            <a:r>
              <a:rPr lang="en-US" sz="2600" dirty="0" err="1">
                <a:solidFill>
                  <a:srgbClr val="000000"/>
                </a:solidFill>
                <a:latin typeface="Open Sauce"/>
              </a:rPr>
              <a:t>eliminação</a:t>
            </a:r>
            <a:r>
              <a:rPr lang="en-US" sz="2600" dirty="0">
                <a:solidFill>
                  <a:srgbClr val="000000"/>
                </a:solidFill>
                <a:latin typeface="Open Sauce"/>
              </a:rPr>
              <a:t>, </a:t>
            </a:r>
            <a:r>
              <a:rPr lang="en-US" sz="2600" dirty="0" err="1">
                <a:solidFill>
                  <a:srgbClr val="000000"/>
                </a:solidFill>
                <a:latin typeface="Open Sauce"/>
              </a:rPr>
              <a:t>avaliação</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controle</a:t>
            </a:r>
            <a:r>
              <a:rPr lang="en-US" sz="2600" dirty="0">
                <a:solidFill>
                  <a:srgbClr val="000000"/>
                </a:solidFill>
                <a:latin typeface="Open Sauce"/>
              </a:rPr>
              <a:t> da </a:t>
            </a:r>
            <a:r>
              <a:rPr lang="en-US" sz="2600" dirty="0" err="1">
                <a:solidFill>
                  <a:srgbClr val="000000"/>
                </a:solidFill>
                <a:latin typeface="Open Sauce"/>
              </a:rPr>
              <a:t>informação</a:t>
            </a:r>
            <a:r>
              <a:rPr lang="en-US" sz="2600" dirty="0">
                <a:solidFill>
                  <a:srgbClr val="000000"/>
                </a:solidFill>
                <a:latin typeface="Open Sauce"/>
              </a:rPr>
              <a:t>, </a:t>
            </a:r>
            <a:r>
              <a:rPr lang="en-US" sz="2600" dirty="0" err="1">
                <a:solidFill>
                  <a:srgbClr val="000000"/>
                </a:solidFill>
                <a:latin typeface="Open Sauce"/>
              </a:rPr>
              <a:t>modificação</a:t>
            </a:r>
            <a:r>
              <a:rPr lang="en-US" sz="2600" dirty="0">
                <a:solidFill>
                  <a:srgbClr val="000000"/>
                </a:solidFill>
                <a:latin typeface="Open Sauce"/>
              </a:rPr>
              <a:t>, </a:t>
            </a:r>
            <a:r>
              <a:rPr lang="en-US" sz="2600" dirty="0" err="1">
                <a:solidFill>
                  <a:srgbClr val="000000"/>
                </a:solidFill>
                <a:latin typeface="Open Sauce"/>
              </a:rPr>
              <a:t>comunicação</a:t>
            </a:r>
            <a:r>
              <a:rPr lang="en-US" sz="2600" dirty="0">
                <a:solidFill>
                  <a:srgbClr val="000000"/>
                </a:solidFill>
                <a:latin typeface="Open Sauce"/>
              </a:rPr>
              <a:t>, </a:t>
            </a:r>
            <a:r>
              <a:rPr lang="en-US" sz="2600" dirty="0" err="1">
                <a:solidFill>
                  <a:srgbClr val="000000"/>
                </a:solidFill>
                <a:latin typeface="Open Sauce"/>
              </a:rPr>
              <a:t>transferência</a:t>
            </a:r>
            <a:r>
              <a:rPr lang="en-US" sz="2600" dirty="0">
                <a:solidFill>
                  <a:srgbClr val="000000"/>
                </a:solidFill>
                <a:latin typeface="Open Sauce"/>
              </a:rPr>
              <a:t>, </a:t>
            </a:r>
            <a:r>
              <a:rPr lang="en-US" sz="2600" dirty="0" err="1">
                <a:solidFill>
                  <a:srgbClr val="000000"/>
                </a:solidFill>
                <a:latin typeface="Open Sauce"/>
              </a:rPr>
              <a:t>difusão</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extração</a:t>
            </a:r>
            <a:endParaRPr lang="en-US" sz="2600" dirty="0">
              <a:solidFill>
                <a:srgbClr val="000000"/>
              </a:solidFill>
              <a:latin typeface="Open Sauce"/>
            </a:endParaRPr>
          </a:p>
        </p:txBody>
      </p:sp>
      <p:sp>
        <p:nvSpPr>
          <p:cNvPr id="8" name="Freeform 8"/>
          <p:cNvSpPr/>
          <p:nvPr/>
        </p:nvSpPr>
        <p:spPr>
          <a:xfrm>
            <a:off x="17730679"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2600" y="2478619"/>
            <a:ext cx="4724400" cy="795089"/>
            <a:chOff x="-372068" y="200023"/>
            <a:chExt cx="6299200" cy="1060118"/>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372068" y="200023"/>
              <a:ext cx="6299200" cy="1060118"/>
            </a:xfrm>
            <a:prstGeom prst="rect">
              <a:avLst/>
            </a:prstGeom>
          </p:spPr>
          <p:txBody>
            <a:bodyPr wrap="square" lIns="0" tIns="0" rIns="0" bIns="0" rtlCol="0" anchor="t">
              <a:spAutoFit/>
            </a:bodyPr>
            <a:lstStyle/>
            <a:p>
              <a:pPr algn="ctr">
                <a:lnSpc>
                  <a:spcPts val="3136"/>
                </a:lnSpc>
              </a:pPr>
              <a:r>
                <a:rPr lang="en-US" sz="2412" dirty="0">
                  <a:solidFill>
                    <a:srgbClr val="000000"/>
                  </a:solidFill>
                  <a:latin typeface="Open Sauce"/>
                </a:rPr>
                <a:t> Lei nº 12.813/2013</a:t>
              </a:r>
            </a:p>
            <a:p>
              <a:pPr algn="ctr">
                <a:lnSpc>
                  <a:spcPts val="3136"/>
                </a:lnSpc>
              </a:pPr>
              <a:r>
                <a:rPr lang="en-US" sz="2412" dirty="0" err="1">
                  <a:solidFill>
                    <a:srgbClr val="000000"/>
                  </a:solidFill>
                  <a:latin typeface="Open Sauce"/>
                </a:rPr>
                <a:t>Portaria</a:t>
              </a:r>
              <a:r>
                <a:rPr lang="en-US" sz="2412" dirty="0">
                  <a:solidFill>
                    <a:srgbClr val="000000"/>
                  </a:solidFill>
                  <a:latin typeface="Open Sauce"/>
                </a:rPr>
                <a:t> MESP nº 08/2023</a:t>
              </a:r>
            </a:p>
          </p:txBody>
        </p:sp>
      </p:grpSp>
      <p:sp>
        <p:nvSpPr>
          <p:cNvPr id="5" name="Freeform 5"/>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6" name="TextBox 6"/>
          <p:cNvSpPr txBox="1"/>
          <p:nvPr/>
        </p:nvSpPr>
        <p:spPr>
          <a:xfrm>
            <a:off x="1165141" y="1038225"/>
            <a:ext cx="9241644"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Lei de Conflito de Interesses</a:t>
            </a:r>
          </a:p>
        </p:txBody>
      </p:sp>
      <p:sp>
        <p:nvSpPr>
          <p:cNvPr id="7" name="TextBox 7"/>
          <p:cNvSpPr txBox="1"/>
          <p:nvPr/>
        </p:nvSpPr>
        <p:spPr>
          <a:xfrm>
            <a:off x="1165141" y="5400675"/>
            <a:ext cx="15592920" cy="886460"/>
          </a:xfrm>
          <a:prstGeom prst="rect">
            <a:avLst/>
          </a:prstGeom>
        </p:spPr>
        <p:txBody>
          <a:bodyPr lIns="0" tIns="0" rIns="0" bIns="0" rtlCol="0" anchor="t">
            <a:spAutoFit/>
          </a:bodyPr>
          <a:lstStyle/>
          <a:p>
            <a:pPr marL="561344" lvl="1" indent="-280672" algn="just">
              <a:lnSpc>
                <a:spcPts val="3640"/>
              </a:lnSpc>
              <a:buFont typeface="Arial"/>
              <a:buChar char="•"/>
            </a:pPr>
            <a:r>
              <a:rPr lang="en-US" sz="2600">
                <a:solidFill>
                  <a:srgbClr val="000000"/>
                </a:solidFill>
                <a:latin typeface="Open Sauce"/>
              </a:rPr>
              <a:t>A Lei define situações que configuram conflitos durante e após o exercício de cargo/emprego no Executivo Federal</a:t>
            </a:r>
          </a:p>
        </p:txBody>
      </p:sp>
      <p:sp>
        <p:nvSpPr>
          <p:cNvPr id="8" name="Freeform 8"/>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9" name="TextBox 9"/>
          <p:cNvSpPr txBox="1"/>
          <p:nvPr/>
        </p:nvSpPr>
        <p:spPr>
          <a:xfrm>
            <a:off x="1028700" y="3799840"/>
            <a:ext cx="15592920" cy="1343660"/>
          </a:xfrm>
          <a:prstGeom prst="rect">
            <a:avLst/>
          </a:prstGeom>
        </p:spPr>
        <p:txBody>
          <a:bodyPr lIns="0" tIns="0" rIns="0" bIns="0" rtlCol="0" anchor="t">
            <a:spAutoFit/>
          </a:bodyPr>
          <a:lstStyle/>
          <a:p>
            <a:pPr marL="561344" lvl="1" indent="-280672" algn="just">
              <a:lnSpc>
                <a:spcPts val="3640"/>
              </a:lnSpc>
              <a:buFont typeface="Arial"/>
              <a:buChar char="•"/>
            </a:pPr>
            <a:r>
              <a:rPr lang="en-US" sz="2600">
                <a:solidFill>
                  <a:srgbClr val="000000"/>
                </a:solidFill>
                <a:latin typeface="Open Sauce"/>
              </a:rPr>
              <a:t>Conflito de interesses é a situação gerada pelo confronto entre interesses públicos e privados, que possa comprometer o interesse coletivo ou influenciar, de maneira imprópria, o desempenho da função pública</a:t>
            </a:r>
          </a:p>
        </p:txBody>
      </p:sp>
      <p:sp>
        <p:nvSpPr>
          <p:cNvPr id="10" name="TextBox 10"/>
          <p:cNvSpPr txBox="1"/>
          <p:nvPr/>
        </p:nvSpPr>
        <p:spPr>
          <a:xfrm>
            <a:off x="1165141" y="6408235"/>
            <a:ext cx="15592920" cy="3629660"/>
          </a:xfrm>
          <a:prstGeom prst="rect">
            <a:avLst/>
          </a:prstGeom>
        </p:spPr>
        <p:txBody>
          <a:bodyPr lIns="0" tIns="0" rIns="0" bIns="0" rtlCol="0" anchor="t">
            <a:spAutoFit/>
          </a:bodyPr>
          <a:lstStyle/>
          <a:p>
            <a:pPr marL="561344" lvl="1" indent="-280672" algn="just">
              <a:lnSpc>
                <a:spcPts val="3640"/>
              </a:lnSpc>
              <a:buFont typeface="Arial"/>
              <a:buChar char="•"/>
            </a:pPr>
            <a:r>
              <a:rPr lang="en-US" sz="2600">
                <a:solidFill>
                  <a:srgbClr val="000000"/>
                </a:solidFill>
                <a:latin typeface="Open Sauce"/>
              </a:rPr>
              <a:t>A Lei apresenta algumas situações que configuram conflitos de interesse: </a:t>
            </a:r>
          </a:p>
          <a:p>
            <a:pPr marL="1122688" lvl="2" indent="-374229" algn="just">
              <a:lnSpc>
                <a:spcPts val="3640"/>
              </a:lnSpc>
              <a:buFont typeface="Arial"/>
              <a:buChar char="⚬"/>
            </a:pPr>
            <a:r>
              <a:rPr lang="en-US" sz="2600">
                <a:solidFill>
                  <a:srgbClr val="000000"/>
                </a:solidFill>
                <a:latin typeface="Open Sauce"/>
              </a:rPr>
              <a:t>Receber presente de quem tenha interesse em decisão do agente público ou de colegiado do qual este participe, fora dos limites e condições estabelecidos em regulamento</a:t>
            </a:r>
          </a:p>
          <a:p>
            <a:pPr marL="1122688" lvl="2" indent="-374229" algn="just">
              <a:lnSpc>
                <a:spcPts val="3640"/>
              </a:lnSpc>
              <a:buFont typeface="Arial"/>
              <a:buChar char="⚬"/>
            </a:pPr>
            <a:r>
              <a:rPr lang="en-US" sz="2600">
                <a:solidFill>
                  <a:srgbClr val="000000"/>
                </a:solidFill>
                <a:latin typeface="Open Sauce"/>
              </a:rPr>
              <a:t>Divulgar ou utilizar indevidamente informações privilegiadas, obtidas durante o exercício do cargo, seja em proveito próprio ou de terceiro</a:t>
            </a:r>
          </a:p>
          <a:p>
            <a:pPr marL="1122688" lvl="2" indent="-374229" algn="just">
              <a:lnSpc>
                <a:spcPts val="3640"/>
              </a:lnSpc>
              <a:buFont typeface="Arial"/>
              <a:buChar char="⚬"/>
            </a:pPr>
            <a:r>
              <a:rPr lang="en-US" sz="2600">
                <a:solidFill>
                  <a:srgbClr val="000000"/>
                </a:solidFill>
                <a:latin typeface="Open Sauce"/>
              </a:rPr>
              <a:t>Prestar serviços ou negociar com pessoas físicas ou jurídicas interessadas na decisão do agente público ou de colegiado do qual este participe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7540" y="2622656"/>
            <a:ext cx="4166299" cy="397545"/>
            <a:chOff x="0" y="499283"/>
            <a:chExt cx="5555065" cy="530060"/>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0" y="499283"/>
              <a:ext cx="5112078" cy="530060"/>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Decreto</a:t>
              </a:r>
              <a:r>
                <a:rPr lang="en-US" sz="2412" dirty="0">
                  <a:solidFill>
                    <a:srgbClr val="000000"/>
                  </a:solidFill>
                  <a:latin typeface="Open Sauce"/>
                </a:rPr>
                <a:t> nº 10.889/2021</a:t>
              </a:r>
            </a:p>
          </p:txBody>
        </p:sp>
      </p:grpSp>
      <p:sp>
        <p:nvSpPr>
          <p:cNvPr id="5" name="Freeform 5"/>
          <p:cNvSpPr/>
          <p:nvPr/>
        </p:nvSpPr>
        <p:spPr>
          <a:xfrm>
            <a:off x="17730679"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6" name="TextBox 6"/>
          <p:cNvSpPr txBox="1"/>
          <p:nvPr/>
        </p:nvSpPr>
        <p:spPr>
          <a:xfrm>
            <a:off x="1165141" y="1038225"/>
            <a:ext cx="4098113"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e-Agendas</a:t>
            </a:r>
          </a:p>
        </p:txBody>
      </p:sp>
      <p:sp>
        <p:nvSpPr>
          <p:cNvPr id="7" name="TextBox 7"/>
          <p:cNvSpPr txBox="1"/>
          <p:nvPr/>
        </p:nvSpPr>
        <p:spPr>
          <a:xfrm>
            <a:off x="990600" y="3878157"/>
            <a:ext cx="15592920" cy="54584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a:solidFill>
                  <a:srgbClr val="000000"/>
                </a:solidFill>
                <a:latin typeface="Open Sauce"/>
              </a:rPr>
              <a:t>O Sistema e-Agendas visa a </a:t>
            </a:r>
            <a:r>
              <a:rPr lang="en-US" sz="2600" dirty="0" err="1">
                <a:solidFill>
                  <a:srgbClr val="000000"/>
                </a:solidFill>
                <a:latin typeface="Open Sauce"/>
              </a:rPr>
              <a:t>promover</a:t>
            </a:r>
            <a:r>
              <a:rPr lang="en-US" sz="2600" dirty="0">
                <a:solidFill>
                  <a:srgbClr val="000000"/>
                </a:solidFill>
                <a:latin typeface="Open Sauce"/>
              </a:rPr>
              <a:t>, </a:t>
            </a:r>
            <a:r>
              <a:rPr lang="en-US" sz="2600" dirty="0" err="1">
                <a:solidFill>
                  <a:srgbClr val="000000"/>
                </a:solidFill>
                <a:latin typeface="Open Sauce"/>
              </a:rPr>
              <a:t>por</a:t>
            </a:r>
            <a:r>
              <a:rPr lang="en-US" sz="2600" dirty="0">
                <a:solidFill>
                  <a:srgbClr val="000000"/>
                </a:solidFill>
                <a:latin typeface="Open Sauce"/>
              </a:rPr>
              <a:t> </a:t>
            </a:r>
            <a:r>
              <a:rPr lang="en-US" sz="2600" dirty="0" err="1">
                <a:solidFill>
                  <a:srgbClr val="000000"/>
                </a:solidFill>
                <a:latin typeface="Open Sauce"/>
              </a:rPr>
              <a:t>meio</a:t>
            </a:r>
            <a:r>
              <a:rPr lang="en-US" sz="2600" dirty="0">
                <a:solidFill>
                  <a:srgbClr val="000000"/>
                </a:solidFill>
                <a:latin typeface="Open Sauce"/>
              </a:rPr>
              <a:t> de </a:t>
            </a:r>
            <a:r>
              <a:rPr lang="en-US" sz="2600" dirty="0" err="1">
                <a:solidFill>
                  <a:srgbClr val="000000"/>
                </a:solidFill>
                <a:latin typeface="Open Sauce"/>
              </a:rPr>
              <a:t>divulgação</a:t>
            </a:r>
            <a:r>
              <a:rPr lang="en-US" sz="2600" dirty="0">
                <a:solidFill>
                  <a:srgbClr val="000000"/>
                </a:solidFill>
                <a:latin typeface="Open Sauce"/>
              </a:rPr>
              <a:t> </a:t>
            </a:r>
            <a:r>
              <a:rPr lang="en-US" sz="2600" dirty="0" err="1">
                <a:solidFill>
                  <a:srgbClr val="000000"/>
                </a:solidFill>
                <a:latin typeface="Open Sauce"/>
              </a:rPr>
              <a:t>diária</a:t>
            </a:r>
            <a:r>
              <a:rPr lang="en-US" sz="2600" dirty="0">
                <a:solidFill>
                  <a:srgbClr val="000000"/>
                </a:solidFill>
                <a:latin typeface="Open Sauce"/>
              </a:rPr>
              <a:t> </a:t>
            </a:r>
            <a:r>
              <a:rPr lang="en-US" sz="2600" dirty="0" err="1">
                <a:solidFill>
                  <a:srgbClr val="000000"/>
                </a:solidFill>
                <a:latin typeface="Open Sauce"/>
              </a:rPr>
              <a:t>na</a:t>
            </a:r>
            <a:r>
              <a:rPr lang="en-US" sz="2600" dirty="0">
                <a:solidFill>
                  <a:srgbClr val="000000"/>
                </a:solidFill>
                <a:latin typeface="Open Sauce"/>
              </a:rPr>
              <a:t> internet </a:t>
            </a:r>
            <a:r>
              <a:rPr lang="en-US" sz="2600" dirty="0" err="1">
                <a:solidFill>
                  <a:srgbClr val="000000"/>
                </a:solidFill>
                <a:latin typeface="Open Sauce"/>
              </a:rPr>
              <a:t>em</a:t>
            </a:r>
            <a:r>
              <a:rPr lang="en-US" sz="2600" dirty="0">
                <a:solidFill>
                  <a:srgbClr val="000000"/>
                </a:solidFill>
                <a:latin typeface="Open Sauce"/>
              </a:rPr>
              <a:t> local </a:t>
            </a:r>
            <a:r>
              <a:rPr lang="en-US" sz="2600" dirty="0" err="1">
                <a:solidFill>
                  <a:srgbClr val="000000"/>
                </a:solidFill>
                <a:latin typeface="Open Sauce"/>
              </a:rPr>
              <a:t>único</a:t>
            </a:r>
            <a:r>
              <a:rPr lang="en-US" sz="2600" dirty="0">
                <a:solidFill>
                  <a:srgbClr val="000000"/>
                </a:solidFill>
                <a:latin typeface="Open Sauce"/>
              </a:rPr>
              <a:t> de </a:t>
            </a:r>
            <a:r>
              <a:rPr lang="en-US" sz="2600" dirty="0" err="1">
                <a:solidFill>
                  <a:srgbClr val="000000"/>
                </a:solidFill>
                <a:latin typeface="Open Sauce"/>
              </a:rPr>
              <a:t>fácil</a:t>
            </a:r>
            <a:r>
              <a:rPr lang="en-US" sz="2600" dirty="0">
                <a:solidFill>
                  <a:srgbClr val="000000"/>
                </a:solidFill>
                <a:latin typeface="Open Sauce"/>
              </a:rPr>
              <a:t> </a:t>
            </a:r>
            <a:r>
              <a:rPr lang="en-US" sz="2600" dirty="0" err="1">
                <a:solidFill>
                  <a:srgbClr val="000000"/>
                </a:solidFill>
                <a:latin typeface="Open Sauce"/>
              </a:rPr>
              <a:t>acesso</a:t>
            </a:r>
            <a:r>
              <a:rPr lang="en-US" sz="2600" dirty="0">
                <a:solidFill>
                  <a:srgbClr val="000000"/>
                </a:solidFill>
                <a:latin typeface="Open Sauce"/>
              </a:rPr>
              <a:t>, a </a:t>
            </a:r>
            <a:r>
              <a:rPr lang="en-US" sz="2600" dirty="0" err="1">
                <a:solidFill>
                  <a:srgbClr val="000000"/>
                </a:solidFill>
                <a:latin typeface="Open Sauce"/>
              </a:rPr>
              <a:t>transparência</a:t>
            </a:r>
            <a:r>
              <a:rPr lang="en-US" sz="2600" dirty="0">
                <a:solidFill>
                  <a:srgbClr val="000000"/>
                </a:solidFill>
                <a:latin typeface="Open Sauce"/>
              </a:rPr>
              <a:t> das agendas de </a:t>
            </a:r>
            <a:r>
              <a:rPr lang="en-US" sz="2600" dirty="0" err="1">
                <a:solidFill>
                  <a:srgbClr val="000000"/>
                </a:solidFill>
                <a:latin typeface="Open Sauce"/>
              </a:rPr>
              <a:t>compromissos</a:t>
            </a:r>
            <a:r>
              <a:rPr lang="en-US" sz="2600" dirty="0">
                <a:solidFill>
                  <a:srgbClr val="000000"/>
                </a:solidFill>
                <a:latin typeface="Open Sauce"/>
              </a:rPr>
              <a:t> </a:t>
            </a:r>
            <a:r>
              <a:rPr lang="en-US" sz="2600" dirty="0" err="1">
                <a:solidFill>
                  <a:srgbClr val="000000"/>
                </a:solidFill>
                <a:latin typeface="Open Sauce"/>
              </a:rPr>
              <a:t>públicos</a:t>
            </a:r>
            <a:r>
              <a:rPr lang="en-US" sz="2600" dirty="0">
                <a:solidFill>
                  <a:srgbClr val="000000"/>
                </a:solidFill>
                <a:latin typeface="Open Sauce"/>
              </a:rPr>
              <a:t> de </a:t>
            </a:r>
            <a:r>
              <a:rPr lang="en-US" sz="2600" dirty="0" err="1">
                <a:solidFill>
                  <a:srgbClr val="000000"/>
                </a:solidFill>
                <a:latin typeface="Open Sauce"/>
              </a:rPr>
              <a:t>ocupantes</a:t>
            </a:r>
            <a:r>
              <a:rPr lang="en-US" sz="2600" dirty="0">
                <a:solidFill>
                  <a:srgbClr val="000000"/>
                </a:solidFill>
                <a:latin typeface="Open Sauce"/>
              </a:rPr>
              <a:t> de </a:t>
            </a:r>
            <a:r>
              <a:rPr lang="en-US" sz="2600" dirty="0" err="1">
                <a:solidFill>
                  <a:srgbClr val="000000"/>
                </a:solidFill>
                <a:latin typeface="Open Sauce"/>
              </a:rPr>
              <a:t>determinados</a:t>
            </a:r>
            <a:r>
              <a:rPr lang="en-US" sz="2600" dirty="0">
                <a:solidFill>
                  <a:srgbClr val="000000"/>
                </a:solidFill>
                <a:latin typeface="Open Sauce"/>
              </a:rPr>
              <a:t> cargos e </a:t>
            </a:r>
            <a:r>
              <a:rPr lang="en-US" sz="2600" dirty="0" err="1">
                <a:solidFill>
                  <a:srgbClr val="000000"/>
                </a:solidFill>
                <a:latin typeface="Open Sauce"/>
              </a:rPr>
              <a:t>funções</a:t>
            </a:r>
            <a:r>
              <a:rPr lang="en-US" sz="2600" dirty="0">
                <a:solidFill>
                  <a:srgbClr val="000000"/>
                </a:solidFill>
                <a:latin typeface="Open Sauce"/>
              </a:rPr>
              <a:t> da </a:t>
            </a:r>
            <a:r>
              <a:rPr lang="en-US" sz="2600" dirty="0" err="1">
                <a:solidFill>
                  <a:srgbClr val="000000"/>
                </a:solidFill>
                <a:latin typeface="Open Sauce"/>
              </a:rPr>
              <a:t>Administração</a:t>
            </a:r>
            <a:r>
              <a:rPr lang="en-US" sz="2600" dirty="0">
                <a:solidFill>
                  <a:srgbClr val="000000"/>
                </a:solidFill>
                <a:latin typeface="Open Sauce"/>
              </a:rPr>
              <a:t> </a:t>
            </a:r>
            <a:r>
              <a:rPr lang="en-US" sz="2600" dirty="0" err="1">
                <a:solidFill>
                  <a:srgbClr val="000000"/>
                </a:solidFill>
                <a:latin typeface="Open Sauce"/>
              </a:rPr>
              <a:t>Pública</a:t>
            </a:r>
            <a:r>
              <a:rPr lang="en-US" sz="2600" dirty="0">
                <a:solidFill>
                  <a:srgbClr val="000000"/>
                </a:solidFill>
                <a:latin typeface="Open Sauce"/>
              </a:rPr>
              <a:t> Federal, com </a:t>
            </a:r>
            <a:r>
              <a:rPr lang="en-US" sz="2600" dirty="0" err="1">
                <a:solidFill>
                  <a:srgbClr val="000000"/>
                </a:solidFill>
                <a:latin typeface="Open Sauce"/>
              </a:rPr>
              <a:t>foco</a:t>
            </a:r>
            <a:r>
              <a:rPr lang="en-US" sz="2600" dirty="0">
                <a:solidFill>
                  <a:srgbClr val="000000"/>
                </a:solidFill>
                <a:latin typeface="Open Sauce"/>
              </a:rPr>
              <a:t> </a:t>
            </a:r>
            <a:r>
              <a:rPr lang="en-US" sz="2600" dirty="0" err="1">
                <a:solidFill>
                  <a:srgbClr val="000000"/>
                </a:solidFill>
                <a:latin typeface="Open Sauce"/>
              </a:rPr>
              <a:t>na</a:t>
            </a:r>
            <a:r>
              <a:rPr lang="en-US" sz="2600" dirty="0">
                <a:solidFill>
                  <a:srgbClr val="000000"/>
                </a:solidFill>
                <a:latin typeface="Open Sauce"/>
              </a:rPr>
              <a:t> </a:t>
            </a:r>
            <a:r>
              <a:rPr lang="en-US" sz="2600" dirty="0" err="1">
                <a:solidFill>
                  <a:srgbClr val="000000"/>
                </a:solidFill>
                <a:latin typeface="Open Sauce"/>
              </a:rPr>
              <a:t>disponibilização</a:t>
            </a:r>
            <a:r>
              <a:rPr lang="en-US" sz="2600" dirty="0">
                <a:solidFill>
                  <a:srgbClr val="000000"/>
                </a:solidFill>
                <a:latin typeface="Open Sauce"/>
              </a:rPr>
              <a:t> de </a:t>
            </a:r>
            <a:r>
              <a:rPr lang="en-US" sz="2600" dirty="0" err="1">
                <a:solidFill>
                  <a:srgbClr val="000000"/>
                </a:solidFill>
                <a:latin typeface="Open Sauce"/>
              </a:rPr>
              <a:t>informações</a:t>
            </a:r>
            <a:r>
              <a:rPr lang="en-US" sz="2600" dirty="0">
                <a:solidFill>
                  <a:srgbClr val="000000"/>
                </a:solidFill>
                <a:latin typeface="Open Sauce"/>
              </a:rPr>
              <a:t> </a:t>
            </a:r>
            <a:r>
              <a:rPr lang="en-US" sz="2600" dirty="0" err="1">
                <a:solidFill>
                  <a:srgbClr val="000000"/>
                </a:solidFill>
                <a:latin typeface="Open Sauce"/>
              </a:rPr>
              <a:t>referentes</a:t>
            </a:r>
            <a:r>
              <a:rPr lang="en-US" sz="2600" dirty="0">
                <a:solidFill>
                  <a:srgbClr val="000000"/>
                </a:solidFill>
                <a:latin typeface="Open Sauce"/>
              </a:rPr>
              <a:t> </a:t>
            </a:r>
            <a:r>
              <a:rPr lang="en-US" sz="2600" dirty="0" err="1">
                <a:solidFill>
                  <a:srgbClr val="000000"/>
                </a:solidFill>
                <a:latin typeface="Open Sauce"/>
              </a:rPr>
              <a:t>às</a:t>
            </a:r>
            <a:r>
              <a:rPr lang="en-US" sz="2600" dirty="0">
                <a:solidFill>
                  <a:srgbClr val="000000"/>
                </a:solidFill>
                <a:latin typeface="Open Sauce"/>
              </a:rPr>
              <a:t> </a:t>
            </a:r>
            <a:r>
              <a:rPr lang="en-US" sz="2600" dirty="0" err="1">
                <a:solidFill>
                  <a:srgbClr val="000000"/>
                </a:solidFill>
                <a:latin typeface="Open Sauce"/>
              </a:rPr>
              <a:t>relações</a:t>
            </a:r>
            <a:r>
              <a:rPr lang="en-US" sz="2600" dirty="0">
                <a:solidFill>
                  <a:srgbClr val="000000"/>
                </a:solidFill>
                <a:latin typeface="Open Sauce"/>
              </a:rPr>
              <a:t> </a:t>
            </a:r>
            <a:r>
              <a:rPr lang="en-US" sz="2600" dirty="0" err="1">
                <a:solidFill>
                  <a:srgbClr val="000000"/>
                </a:solidFill>
                <a:latin typeface="Open Sauce"/>
              </a:rPr>
              <a:t>público-privadas</a:t>
            </a:r>
            <a:endParaRPr lang="en-US" sz="2600" dirty="0">
              <a:solidFill>
                <a:srgbClr val="000000"/>
              </a:solidFill>
              <a:latin typeface="Open Sauce"/>
            </a:endParaRPr>
          </a:p>
          <a:p>
            <a:pPr marL="561344" lvl="1" indent="-280672" algn="just">
              <a:lnSpc>
                <a:spcPts val="3640"/>
              </a:lnSpc>
              <a:buFont typeface="Arial"/>
              <a:buChar char="•"/>
            </a:pPr>
            <a:r>
              <a:rPr lang="en-US" sz="2600" dirty="0" err="1">
                <a:solidFill>
                  <a:srgbClr val="000000"/>
                </a:solidFill>
                <a:latin typeface="Open Sauce Bold"/>
              </a:rPr>
              <a:t>Ficam</a:t>
            </a:r>
            <a:r>
              <a:rPr lang="en-US" sz="2600" dirty="0">
                <a:solidFill>
                  <a:srgbClr val="000000"/>
                </a:solidFill>
                <a:latin typeface="Open Sauce Bold"/>
              </a:rPr>
              <a:t> </a:t>
            </a:r>
            <a:r>
              <a:rPr lang="en-US" sz="2600" dirty="0" err="1">
                <a:solidFill>
                  <a:srgbClr val="000000"/>
                </a:solidFill>
                <a:latin typeface="Open Sauce Bold"/>
              </a:rPr>
              <a:t>obrigados</a:t>
            </a:r>
            <a:r>
              <a:rPr lang="en-US" sz="2600" dirty="0">
                <a:solidFill>
                  <a:srgbClr val="000000"/>
                </a:solidFill>
                <a:latin typeface="Open Sauce"/>
              </a:rPr>
              <a:t> a </a:t>
            </a:r>
            <a:r>
              <a:rPr lang="en-US" sz="2600" dirty="0" err="1">
                <a:solidFill>
                  <a:srgbClr val="000000"/>
                </a:solidFill>
                <a:latin typeface="Open Sauce"/>
              </a:rPr>
              <a:t>divulgar</a:t>
            </a:r>
            <a:r>
              <a:rPr lang="en-US" sz="2600" dirty="0">
                <a:solidFill>
                  <a:srgbClr val="000000"/>
                </a:solidFill>
                <a:latin typeface="Open Sauce"/>
              </a:rPr>
              <a:t>, </a:t>
            </a:r>
            <a:r>
              <a:rPr lang="en-US" sz="2600" dirty="0" err="1">
                <a:solidFill>
                  <a:srgbClr val="000000"/>
                </a:solidFill>
                <a:latin typeface="Open Sauce"/>
              </a:rPr>
              <a:t>diariamente</a:t>
            </a:r>
            <a:r>
              <a:rPr lang="en-US" sz="2600" dirty="0">
                <a:solidFill>
                  <a:srgbClr val="000000"/>
                </a:solidFill>
                <a:latin typeface="Open Sauce"/>
              </a:rPr>
              <a:t>, </a:t>
            </a:r>
            <a:r>
              <a:rPr lang="en-US" sz="2600" dirty="0" err="1">
                <a:solidFill>
                  <a:srgbClr val="000000"/>
                </a:solidFill>
                <a:latin typeface="Open Sauce"/>
              </a:rPr>
              <a:t>suas</a:t>
            </a:r>
            <a:r>
              <a:rPr lang="en-US" sz="2600" dirty="0">
                <a:solidFill>
                  <a:srgbClr val="000000"/>
                </a:solidFill>
                <a:latin typeface="Open Sauce"/>
              </a:rPr>
              <a:t> agendas de </a:t>
            </a:r>
            <a:r>
              <a:rPr lang="en-US" sz="2600" dirty="0" err="1">
                <a:solidFill>
                  <a:srgbClr val="000000"/>
                </a:solidFill>
                <a:latin typeface="Open Sauce"/>
              </a:rPr>
              <a:t>compromissos</a:t>
            </a:r>
            <a:r>
              <a:rPr lang="en-US" sz="2600" dirty="0">
                <a:solidFill>
                  <a:srgbClr val="000000"/>
                </a:solidFill>
                <a:latin typeface="Open Sauce"/>
              </a:rPr>
              <a:t> </a:t>
            </a:r>
            <a:r>
              <a:rPr lang="en-US" sz="2600" dirty="0" err="1">
                <a:solidFill>
                  <a:srgbClr val="000000"/>
                </a:solidFill>
                <a:latin typeface="Open Sauce"/>
              </a:rPr>
              <a:t>públicos</a:t>
            </a:r>
            <a:r>
              <a:rPr lang="en-US" sz="2600" dirty="0">
                <a:solidFill>
                  <a:srgbClr val="000000"/>
                </a:solidFill>
                <a:latin typeface="Open Sauce"/>
              </a:rPr>
              <a:t>, </a:t>
            </a:r>
            <a:r>
              <a:rPr lang="en-US" sz="2600" dirty="0" err="1">
                <a:solidFill>
                  <a:srgbClr val="000000"/>
                </a:solidFill>
                <a:latin typeface="Open Sauce"/>
              </a:rPr>
              <a:t>os</a:t>
            </a:r>
            <a:r>
              <a:rPr lang="en-US" sz="2600" dirty="0">
                <a:solidFill>
                  <a:srgbClr val="000000"/>
                </a:solidFill>
                <a:latin typeface="Open Sauce"/>
              </a:rPr>
              <a:t> </a:t>
            </a:r>
            <a:r>
              <a:rPr lang="en-US" sz="2600" dirty="0" err="1">
                <a:solidFill>
                  <a:srgbClr val="000000"/>
                </a:solidFill>
                <a:latin typeface="Open Sauce"/>
              </a:rPr>
              <a:t>ocupantes</a:t>
            </a:r>
            <a:r>
              <a:rPr lang="en-US" sz="2600" dirty="0">
                <a:solidFill>
                  <a:srgbClr val="000000"/>
                </a:solidFill>
                <a:latin typeface="Open Sauce"/>
              </a:rPr>
              <a:t> dos cargos de </a:t>
            </a:r>
            <a:r>
              <a:rPr lang="en-US" sz="2600" dirty="0" err="1">
                <a:solidFill>
                  <a:srgbClr val="000000"/>
                </a:solidFill>
                <a:latin typeface="Open Sauce Bold"/>
              </a:rPr>
              <a:t>ministro</a:t>
            </a:r>
            <a:r>
              <a:rPr lang="en-US" sz="2600" dirty="0">
                <a:solidFill>
                  <a:srgbClr val="000000"/>
                </a:solidFill>
                <a:latin typeface="Open Sauce Bold"/>
              </a:rPr>
              <a:t> de Estado</a:t>
            </a:r>
            <a:r>
              <a:rPr lang="en-US" sz="2600" dirty="0">
                <a:solidFill>
                  <a:srgbClr val="000000"/>
                </a:solidFill>
                <a:latin typeface="Open Sauce"/>
              </a:rPr>
              <a:t>, </a:t>
            </a:r>
            <a:r>
              <a:rPr lang="en-US" sz="2600" dirty="0" err="1">
                <a:solidFill>
                  <a:srgbClr val="000000"/>
                </a:solidFill>
                <a:latin typeface="Open Sauce Bold"/>
              </a:rPr>
              <a:t>secretário-executivo</a:t>
            </a:r>
            <a:r>
              <a:rPr lang="en-US" sz="2600" dirty="0">
                <a:solidFill>
                  <a:srgbClr val="000000"/>
                </a:solidFill>
                <a:latin typeface="Open Sauce"/>
              </a:rPr>
              <a:t>, </a:t>
            </a:r>
            <a:r>
              <a:rPr lang="en-US" sz="2600" dirty="0" err="1">
                <a:solidFill>
                  <a:srgbClr val="000000"/>
                </a:solidFill>
                <a:latin typeface="Open Sauce Bold"/>
              </a:rPr>
              <a:t>secretários</a:t>
            </a:r>
            <a:r>
              <a:rPr lang="en-US" sz="2600" dirty="0">
                <a:solidFill>
                  <a:srgbClr val="000000"/>
                </a:solidFill>
                <a:latin typeface="Open Sauce Bold"/>
              </a:rPr>
              <a:t> </a:t>
            </a:r>
            <a:r>
              <a:rPr lang="en-US" sz="2600" dirty="0" err="1">
                <a:solidFill>
                  <a:srgbClr val="000000"/>
                </a:solidFill>
                <a:latin typeface="Open Sauce Bold"/>
              </a:rPr>
              <a:t>nacionais</a:t>
            </a:r>
            <a:r>
              <a:rPr lang="en-US" sz="2600" dirty="0">
                <a:solidFill>
                  <a:srgbClr val="000000"/>
                </a:solidFill>
                <a:latin typeface="Open Sauce"/>
              </a:rPr>
              <a:t> e </a:t>
            </a:r>
            <a:r>
              <a:rPr lang="en-US" sz="2600" dirty="0" err="1">
                <a:solidFill>
                  <a:srgbClr val="000000"/>
                </a:solidFill>
                <a:latin typeface="Open Sauce"/>
              </a:rPr>
              <a:t>os</a:t>
            </a:r>
            <a:r>
              <a:rPr lang="en-US" sz="2600" dirty="0">
                <a:solidFill>
                  <a:srgbClr val="000000"/>
                </a:solidFill>
                <a:latin typeface="Open Sauce"/>
              </a:rPr>
              <a:t> </a:t>
            </a:r>
            <a:r>
              <a:rPr lang="en-US" sz="2600" dirty="0" err="1">
                <a:solidFill>
                  <a:srgbClr val="000000"/>
                </a:solidFill>
                <a:latin typeface="Open Sauce"/>
              </a:rPr>
              <a:t>demais</a:t>
            </a:r>
            <a:r>
              <a:rPr lang="en-US" sz="2600" dirty="0">
                <a:solidFill>
                  <a:srgbClr val="000000"/>
                </a:solidFill>
                <a:latin typeface="Open Sauce"/>
              </a:rPr>
              <a:t> </a:t>
            </a:r>
            <a:r>
              <a:rPr lang="en-US" sz="2600" dirty="0" err="1">
                <a:solidFill>
                  <a:srgbClr val="000000"/>
                </a:solidFill>
                <a:latin typeface="Open Sauce"/>
              </a:rPr>
              <a:t>ocupantes</a:t>
            </a:r>
            <a:r>
              <a:rPr lang="en-US" sz="2600" dirty="0">
                <a:solidFill>
                  <a:srgbClr val="000000"/>
                </a:solidFill>
                <a:latin typeface="Open Sauce"/>
              </a:rPr>
              <a:t> de cargo </a:t>
            </a:r>
            <a:r>
              <a:rPr lang="en-US" sz="2600" dirty="0">
                <a:solidFill>
                  <a:srgbClr val="000000"/>
                </a:solidFill>
                <a:latin typeface="Open Sauce Bold"/>
              </a:rPr>
              <a:t>CCE X.15 </a:t>
            </a:r>
            <a:r>
              <a:rPr lang="en-US" sz="2600" dirty="0" err="1">
                <a:solidFill>
                  <a:srgbClr val="000000"/>
                </a:solidFill>
                <a:latin typeface="Open Sauce Bold"/>
              </a:rPr>
              <a:t>ou</a:t>
            </a:r>
            <a:r>
              <a:rPr lang="en-US" sz="2600" dirty="0">
                <a:solidFill>
                  <a:srgbClr val="000000"/>
                </a:solidFill>
                <a:latin typeface="Open Sauce Bold"/>
              </a:rPr>
              <a:t> FCE X.15 </a:t>
            </a:r>
            <a:r>
              <a:rPr lang="en-US" sz="2600" dirty="0">
                <a:solidFill>
                  <a:srgbClr val="000000"/>
                </a:solidFill>
                <a:latin typeface="Open Sauce"/>
              </a:rPr>
              <a:t>e </a:t>
            </a:r>
            <a:r>
              <a:rPr lang="en-US" sz="2600" dirty="0" err="1">
                <a:solidFill>
                  <a:srgbClr val="000000"/>
                </a:solidFill>
                <a:latin typeface="Open Sauce"/>
              </a:rPr>
              <a:t>acima</a:t>
            </a:r>
            <a:r>
              <a:rPr lang="en-US" sz="2600" dirty="0">
                <a:solidFill>
                  <a:srgbClr val="000000"/>
                </a:solidFill>
                <a:latin typeface="Open Sauce"/>
              </a:rPr>
              <a:t>. </a:t>
            </a:r>
            <a:r>
              <a:rPr lang="en-US" sz="2600" dirty="0" err="1">
                <a:solidFill>
                  <a:srgbClr val="000000"/>
                </a:solidFill>
                <a:latin typeface="Open Sauce"/>
              </a:rPr>
              <a:t>Os</a:t>
            </a:r>
            <a:r>
              <a:rPr lang="en-US" sz="2600" dirty="0">
                <a:solidFill>
                  <a:srgbClr val="000000"/>
                </a:solidFill>
                <a:latin typeface="Open Sauce"/>
              </a:rPr>
              <a:t> cargos </a:t>
            </a:r>
            <a:r>
              <a:rPr lang="en-US" sz="2600" dirty="0" err="1">
                <a:solidFill>
                  <a:srgbClr val="000000"/>
                </a:solidFill>
                <a:latin typeface="Open Sauce"/>
              </a:rPr>
              <a:t>equivalentes</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aqueles</a:t>
            </a:r>
            <a:r>
              <a:rPr lang="en-US" sz="2600" dirty="0">
                <a:solidFill>
                  <a:srgbClr val="000000"/>
                </a:solidFill>
                <a:latin typeface="Open Sauce"/>
              </a:rPr>
              <a:t> </a:t>
            </a:r>
            <a:r>
              <a:rPr lang="en-US" sz="2600" dirty="0" err="1">
                <a:solidFill>
                  <a:srgbClr val="000000"/>
                </a:solidFill>
                <a:latin typeface="Open Sauce"/>
              </a:rPr>
              <a:t>ocupantes</a:t>
            </a:r>
            <a:r>
              <a:rPr lang="en-US" sz="2600" dirty="0">
                <a:solidFill>
                  <a:srgbClr val="000000"/>
                </a:solidFill>
                <a:latin typeface="Open Sauce"/>
              </a:rPr>
              <a:t> de cargos </a:t>
            </a:r>
            <a:r>
              <a:rPr lang="en-US" sz="2600" dirty="0">
                <a:solidFill>
                  <a:srgbClr val="000000"/>
                </a:solidFill>
                <a:latin typeface="Open Sauce Bold"/>
              </a:rPr>
              <a:t>CCE X.13 </a:t>
            </a:r>
            <a:r>
              <a:rPr lang="en-US" sz="2600" dirty="0" err="1">
                <a:solidFill>
                  <a:srgbClr val="000000"/>
                </a:solidFill>
                <a:latin typeface="Open Sauce Bold"/>
              </a:rPr>
              <a:t>ou</a:t>
            </a:r>
            <a:r>
              <a:rPr lang="en-US" sz="2600" dirty="0">
                <a:solidFill>
                  <a:srgbClr val="000000"/>
                </a:solidFill>
                <a:latin typeface="Open Sauce Bold"/>
              </a:rPr>
              <a:t> FCE X.13</a:t>
            </a:r>
            <a:r>
              <a:rPr lang="en-US" sz="2600" dirty="0">
                <a:solidFill>
                  <a:srgbClr val="000000"/>
                </a:solidFill>
                <a:latin typeface="Open Sauce"/>
              </a:rPr>
              <a:t>, e </a:t>
            </a:r>
            <a:r>
              <a:rPr lang="en-US" sz="2600" dirty="0" err="1">
                <a:solidFill>
                  <a:srgbClr val="000000"/>
                </a:solidFill>
                <a:latin typeface="Open Sauce"/>
              </a:rPr>
              <a:t>seus</a:t>
            </a:r>
            <a:r>
              <a:rPr lang="en-US" sz="2600" dirty="0">
                <a:solidFill>
                  <a:srgbClr val="000000"/>
                </a:solidFill>
                <a:latin typeface="Open Sauce"/>
              </a:rPr>
              <a:t> </a:t>
            </a:r>
            <a:r>
              <a:rPr lang="en-US" sz="2600" dirty="0" err="1">
                <a:solidFill>
                  <a:srgbClr val="000000"/>
                </a:solidFill>
                <a:latin typeface="Open Sauce"/>
              </a:rPr>
              <a:t>substitutos</a:t>
            </a:r>
            <a:r>
              <a:rPr lang="en-US" sz="2600" dirty="0">
                <a:solidFill>
                  <a:srgbClr val="000000"/>
                </a:solidFill>
                <a:latin typeface="Open Sauce"/>
              </a:rPr>
              <a:t> (</a:t>
            </a:r>
            <a:r>
              <a:rPr lang="en-US" sz="2600" dirty="0" err="1">
                <a:solidFill>
                  <a:srgbClr val="000000"/>
                </a:solidFill>
                <a:latin typeface="Open Sauce"/>
              </a:rPr>
              <a:t>durante</a:t>
            </a:r>
            <a:r>
              <a:rPr lang="en-US" sz="2600" dirty="0">
                <a:solidFill>
                  <a:srgbClr val="000000"/>
                </a:solidFill>
                <a:latin typeface="Open Sauce"/>
              </a:rPr>
              <a:t> o </a:t>
            </a:r>
            <a:r>
              <a:rPr lang="en-US" sz="2600" dirty="0" err="1">
                <a:solidFill>
                  <a:srgbClr val="000000"/>
                </a:solidFill>
                <a:latin typeface="Open Sauce"/>
              </a:rPr>
              <a:t>período</a:t>
            </a:r>
            <a:r>
              <a:rPr lang="en-US" sz="2600" dirty="0">
                <a:solidFill>
                  <a:srgbClr val="000000"/>
                </a:solidFill>
                <a:latin typeface="Open Sauce"/>
              </a:rPr>
              <a:t> de </a:t>
            </a:r>
            <a:r>
              <a:rPr lang="en-US" sz="2600" dirty="0" err="1">
                <a:solidFill>
                  <a:srgbClr val="000000"/>
                </a:solidFill>
                <a:latin typeface="Open Sauce"/>
              </a:rPr>
              <a:t>substituição</a:t>
            </a:r>
            <a:r>
              <a:rPr lang="en-US" sz="2600" dirty="0">
                <a:solidFill>
                  <a:srgbClr val="000000"/>
                </a:solidFill>
                <a:latin typeface="Open Sauce"/>
              </a:rPr>
              <a:t>) que, </a:t>
            </a:r>
            <a:r>
              <a:rPr lang="en-US" sz="2600" dirty="0" err="1">
                <a:solidFill>
                  <a:srgbClr val="000000"/>
                </a:solidFill>
                <a:latin typeface="Open Sauce"/>
              </a:rPr>
              <a:t>apesar</a:t>
            </a:r>
            <a:r>
              <a:rPr lang="en-US" sz="2600" dirty="0">
                <a:solidFill>
                  <a:srgbClr val="000000"/>
                </a:solidFill>
                <a:latin typeface="Open Sauce"/>
              </a:rPr>
              <a:t> de </a:t>
            </a:r>
            <a:r>
              <a:rPr lang="en-US" sz="2600" dirty="0" err="1">
                <a:solidFill>
                  <a:srgbClr val="000000"/>
                </a:solidFill>
                <a:latin typeface="Open Sauce"/>
              </a:rPr>
              <a:t>não</a:t>
            </a:r>
            <a:r>
              <a:rPr lang="en-US" sz="2600" dirty="0">
                <a:solidFill>
                  <a:srgbClr val="000000"/>
                </a:solidFill>
                <a:latin typeface="Open Sauce"/>
              </a:rPr>
              <a:t> se </a:t>
            </a:r>
            <a:r>
              <a:rPr lang="en-US" sz="2600" dirty="0" err="1">
                <a:solidFill>
                  <a:srgbClr val="000000"/>
                </a:solidFill>
                <a:latin typeface="Open Sauce"/>
              </a:rPr>
              <a:t>enquadrarem</a:t>
            </a:r>
            <a:r>
              <a:rPr lang="en-US" sz="2600" dirty="0">
                <a:solidFill>
                  <a:srgbClr val="000000"/>
                </a:solidFill>
                <a:latin typeface="Open Sauce"/>
              </a:rPr>
              <a:t> no </a:t>
            </a:r>
            <a:r>
              <a:rPr lang="en-US" sz="2600" dirty="0" err="1">
                <a:solidFill>
                  <a:srgbClr val="000000"/>
                </a:solidFill>
                <a:latin typeface="Open Sauce"/>
              </a:rPr>
              <a:t>rol</a:t>
            </a:r>
            <a:r>
              <a:rPr lang="en-US" sz="2600" dirty="0">
                <a:solidFill>
                  <a:srgbClr val="000000"/>
                </a:solidFill>
                <a:latin typeface="Open Sauce"/>
              </a:rPr>
              <a:t> de </a:t>
            </a:r>
            <a:r>
              <a:rPr lang="en-US" sz="2600" dirty="0" err="1">
                <a:solidFill>
                  <a:srgbClr val="000000"/>
                </a:solidFill>
                <a:latin typeface="Open Sauce"/>
              </a:rPr>
              <a:t>autoridades</a:t>
            </a:r>
            <a:r>
              <a:rPr lang="en-US" sz="2600" dirty="0">
                <a:solidFill>
                  <a:srgbClr val="000000"/>
                </a:solidFill>
                <a:latin typeface="Open Sauce"/>
              </a:rPr>
              <a:t> da Lei nº 12.813/2013, </a:t>
            </a:r>
            <a:r>
              <a:rPr lang="en-US" sz="2600" dirty="0" err="1">
                <a:solidFill>
                  <a:srgbClr val="000000"/>
                </a:solidFill>
                <a:latin typeface="Open Sauce"/>
              </a:rPr>
              <a:t>venham</a:t>
            </a:r>
            <a:r>
              <a:rPr lang="en-US" sz="2600" dirty="0">
                <a:solidFill>
                  <a:srgbClr val="000000"/>
                </a:solidFill>
                <a:latin typeface="Open Sauce"/>
              </a:rPr>
              <a:t> a ser </a:t>
            </a:r>
            <a:r>
              <a:rPr lang="en-US" sz="2600" dirty="0" err="1">
                <a:solidFill>
                  <a:srgbClr val="000000"/>
                </a:solidFill>
                <a:latin typeface="Open Sauce"/>
              </a:rPr>
              <a:t>identificados</a:t>
            </a:r>
            <a:r>
              <a:rPr lang="en-US" sz="2600" dirty="0">
                <a:solidFill>
                  <a:srgbClr val="000000"/>
                </a:solidFill>
                <a:latin typeface="Open Sauce"/>
              </a:rPr>
              <a:t> </a:t>
            </a:r>
            <a:r>
              <a:rPr lang="en-US" sz="2600" dirty="0" err="1">
                <a:solidFill>
                  <a:srgbClr val="000000"/>
                </a:solidFill>
                <a:latin typeface="Open Sauce"/>
              </a:rPr>
              <a:t>pelo</a:t>
            </a:r>
            <a:r>
              <a:rPr lang="en-US" sz="2600" dirty="0">
                <a:solidFill>
                  <a:srgbClr val="000000"/>
                </a:solidFill>
                <a:latin typeface="Open Sauce"/>
              </a:rPr>
              <a:t> </a:t>
            </a:r>
            <a:r>
              <a:rPr lang="en-US" sz="2600" dirty="0" err="1">
                <a:solidFill>
                  <a:srgbClr val="000000"/>
                </a:solidFill>
                <a:latin typeface="Open Sauce"/>
              </a:rPr>
              <a:t>respectivo</a:t>
            </a:r>
            <a:r>
              <a:rPr lang="en-US" sz="2600" dirty="0">
                <a:solidFill>
                  <a:srgbClr val="000000"/>
                </a:solidFill>
                <a:latin typeface="Open Sauce"/>
              </a:rPr>
              <a:t> </a:t>
            </a:r>
            <a:r>
              <a:rPr lang="en-US" sz="2600" dirty="0" err="1">
                <a:solidFill>
                  <a:srgbClr val="000000"/>
                </a:solidFill>
                <a:latin typeface="Open Sauce"/>
              </a:rPr>
              <a:t>órgão</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entidade</a:t>
            </a:r>
            <a:r>
              <a:rPr lang="en-US" sz="2600" dirty="0">
                <a:solidFill>
                  <a:srgbClr val="000000"/>
                </a:solidFill>
                <a:latin typeface="Open Sauce"/>
              </a:rPr>
              <a:t> de </a:t>
            </a:r>
            <a:r>
              <a:rPr lang="en-US" sz="2600" dirty="0" err="1">
                <a:solidFill>
                  <a:srgbClr val="000000"/>
                </a:solidFill>
                <a:latin typeface="Open Sauce"/>
              </a:rPr>
              <a:t>atuação</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razão</a:t>
            </a:r>
            <a:r>
              <a:rPr lang="en-US" sz="2600" dirty="0">
                <a:solidFill>
                  <a:srgbClr val="000000"/>
                </a:solidFill>
                <a:latin typeface="Open Sauce"/>
              </a:rPr>
              <a:t> de </a:t>
            </a:r>
            <a:r>
              <a:rPr lang="en-US" sz="2600" dirty="0" err="1">
                <a:solidFill>
                  <a:srgbClr val="000000"/>
                </a:solidFill>
                <a:latin typeface="Open Sauce"/>
              </a:rPr>
              <a:t>participarem</a:t>
            </a:r>
            <a:r>
              <a:rPr lang="en-US" sz="2600" dirty="0">
                <a:solidFill>
                  <a:srgbClr val="000000"/>
                </a:solidFill>
                <a:latin typeface="Open Sauce"/>
              </a:rPr>
              <a:t> de forma </a:t>
            </a:r>
            <a:r>
              <a:rPr lang="en-US" sz="2600" dirty="0" err="1">
                <a:solidFill>
                  <a:srgbClr val="000000"/>
                </a:solidFill>
                <a:latin typeface="Open Sauce"/>
              </a:rPr>
              <a:t>recorrente</a:t>
            </a:r>
            <a:r>
              <a:rPr lang="en-US" sz="2600" dirty="0">
                <a:solidFill>
                  <a:srgbClr val="000000"/>
                </a:solidFill>
                <a:latin typeface="Open Sauce"/>
              </a:rPr>
              <a:t> de </a:t>
            </a:r>
            <a:r>
              <a:rPr lang="en-US" sz="2600" dirty="0" err="1">
                <a:solidFill>
                  <a:srgbClr val="000000"/>
                </a:solidFill>
                <a:latin typeface="Open Sauce"/>
              </a:rPr>
              <a:t>decisão</a:t>
            </a:r>
            <a:r>
              <a:rPr lang="en-US" sz="2600" dirty="0">
                <a:solidFill>
                  <a:srgbClr val="000000"/>
                </a:solidFill>
                <a:latin typeface="Open Sauce"/>
              </a:rPr>
              <a:t> </a:t>
            </a:r>
            <a:r>
              <a:rPr lang="en-US" sz="2600" dirty="0" err="1">
                <a:solidFill>
                  <a:srgbClr val="000000"/>
                </a:solidFill>
                <a:latin typeface="Open Sauce Bold"/>
              </a:rPr>
              <a:t>passível</a:t>
            </a:r>
            <a:r>
              <a:rPr lang="en-US" sz="2600" dirty="0">
                <a:solidFill>
                  <a:srgbClr val="000000"/>
                </a:solidFill>
                <a:latin typeface="Open Sauce Bold"/>
              </a:rPr>
              <a:t> de </a:t>
            </a:r>
            <a:r>
              <a:rPr lang="en-US" sz="2600" dirty="0" err="1">
                <a:solidFill>
                  <a:srgbClr val="000000"/>
                </a:solidFill>
                <a:latin typeface="Open Sauce Bold"/>
              </a:rPr>
              <a:t>representação</a:t>
            </a:r>
            <a:r>
              <a:rPr lang="en-US" sz="2600" dirty="0">
                <a:solidFill>
                  <a:srgbClr val="000000"/>
                </a:solidFill>
                <a:latin typeface="Open Sauce Bold"/>
              </a:rPr>
              <a:t> </a:t>
            </a:r>
            <a:r>
              <a:rPr lang="en-US" sz="2600" dirty="0" err="1">
                <a:solidFill>
                  <a:srgbClr val="000000"/>
                </a:solidFill>
                <a:latin typeface="Open Sauce Bold"/>
              </a:rPr>
              <a:t>privada</a:t>
            </a:r>
            <a:r>
              <a:rPr lang="en-US" sz="2600" dirty="0">
                <a:solidFill>
                  <a:srgbClr val="000000"/>
                </a:solidFill>
                <a:latin typeface="Open Sauce"/>
              </a:rPr>
              <a:t> de interesses, com base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Bold"/>
              </a:rPr>
              <a:t>processo</a:t>
            </a:r>
            <a:r>
              <a:rPr lang="en-US" sz="2600" dirty="0">
                <a:solidFill>
                  <a:srgbClr val="000000"/>
                </a:solidFill>
                <a:latin typeface="Open Sauce Bold"/>
              </a:rPr>
              <a:t> </a:t>
            </a:r>
            <a:r>
              <a:rPr lang="en-US" sz="2600" dirty="0" err="1">
                <a:solidFill>
                  <a:srgbClr val="000000"/>
                </a:solidFill>
                <a:latin typeface="Open Sauce Bold"/>
              </a:rPr>
              <a:t>interno</a:t>
            </a:r>
            <a:r>
              <a:rPr lang="en-US" sz="2600" dirty="0">
                <a:solidFill>
                  <a:srgbClr val="000000"/>
                </a:solidFill>
                <a:latin typeface="Open Sauce Bold"/>
              </a:rPr>
              <a:t> de </a:t>
            </a:r>
            <a:r>
              <a:rPr lang="en-US" sz="2600" dirty="0" err="1">
                <a:solidFill>
                  <a:srgbClr val="000000"/>
                </a:solidFill>
                <a:latin typeface="Open Sauce Bold"/>
              </a:rPr>
              <a:t>gestão</a:t>
            </a:r>
            <a:r>
              <a:rPr lang="en-US" sz="2600" dirty="0">
                <a:solidFill>
                  <a:srgbClr val="000000"/>
                </a:solidFill>
                <a:latin typeface="Open Sauce Bold"/>
              </a:rPr>
              <a:t> de </a:t>
            </a:r>
            <a:r>
              <a:rPr lang="en-US" sz="2600" dirty="0" err="1">
                <a:solidFill>
                  <a:srgbClr val="000000"/>
                </a:solidFill>
                <a:latin typeface="Open Sauce Bold"/>
              </a:rPr>
              <a:t>riscos</a:t>
            </a:r>
            <a:endParaRPr lang="en-US" sz="2600" dirty="0">
              <a:solidFill>
                <a:srgbClr val="000000"/>
              </a:solidFill>
              <a:latin typeface="Open Sauce Bold"/>
            </a:endParaRPr>
          </a:p>
        </p:txBody>
      </p:sp>
      <p:sp>
        <p:nvSpPr>
          <p:cNvPr id="8" name="Freeform 8"/>
          <p:cNvSpPr/>
          <p:nvPr/>
        </p:nvSpPr>
        <p:spPr>
          <a:xfrm>
            <a:off x="17730679"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grpSp>
        <p:nvGrpSpPr>
          <p:cNvPr id="9" name="Group 9"/>
          <p:cNvGrpSpPr/>
          <p:nvPr/>
        </p:nvGrpSpPr>
        <p:grpSpPr>
          <a:xfrm>
            <a:off x="7619998" y="2417973"/>
            <a:ext cx="4724399" cy="795089"/>
            <a:chOff x="-218784" y="249022"/>
            <a:chExt cx="6299198" cy="1060118"/>
          </a:xfrm>
        </p:grpSpPr>
        <p:sp>
          <p:nvSpPr>
            <p:cNvPr id="10" name="AutoShape 10"/>
            <p:cNvSpPr/>
            <p:nvPr/>
          </p:nvSpPr>
          <p:spPr>
            <a:xfrm>
              <a:off x="153284" y="779081"/>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11" name="TextBox 11"/>
            <p:cNvSpPr txBox="1"/>
            <p:nvPr/>
          </p:nvSpPr>
          <p:spPr>
            <a:xfrm>
              <a:off x="-218784" y="249022"/>
              <a:ext cx="6299198" cy="1060118"/>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Orientação</a:t>
              </a:r>
              <a:r>
                <a:rPr lang="en-US" sz="2412" dirty="0">
                  <a:solidFill>
                    <a:srgbClr val="000000"/>
                  </a:solidFill>
                  <a:latin typeface="Open Sauce"/>
                </a:rPr>
                <a:t> nº 1</a:t>
              </a:r>
            </a:p>
            <a:p>
              <a:pPr algn="ctr">
                <a:lnSpc>
                  <a:spcPts val="3136"/>
                </a:lnSpc>
              </a:pPr>
              <a:r>
                <a:rPr lang="en-US" sz="2412" dirty="0">
                  <a:solidFill>
                    <a:srgbClr val="000000"/>
                  </a:solidFill>
                  <a:latin typeface="Open Sauce"/>
                </a:rPr>
                <a:t>71000.039359/2023-10</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954D"/>
        </a:solidFill>
        <a:effectLst/>
      </p:bgPr>
    </p:bg>
    <p:spTree>
      <p:nvGrpSpPr>
        <p:cNvPr id="1" name=""/>
        <p:cNvGrpSpPr/>
        <p:nvPr/>
      </p:nvGrpSpPr>
      <p:grpSpPr>
        <a:xfrm>
          <a:off x="0" y="0"/>
          <a:ext cx="0" cy="0"/>
          <a:chOff x="0" y="0"/>
          <a:chExt cx="0" cy="0"/>
        </a:xfrm>
      </p:grpSpPr>
      <p:grpSp>
        <p:nvGrpSpPr>
          <p:cNvPr id="2" name="Group 2"/>
          <p:cNvGrpSpPr/>
          <p:nvPr/>
        </p:nvGrpSpPr>
        <p:grpSpPr>
          <a:xfrm>
            <a:off x="747554" y="730685"/>
            <a:ext cx="5029894" cy="1769215"/>
            <a:chOff x="0" y="0"/>
            <a:chExt cx="6350000" cy="2233549"/>
          </a:xfrm>
        </p:grpSpPr>
        <p:sp>
          <p:nvSpPr>
            <p:cNvPr id="3" name="Freeform 3"/>
            <p:cNvSpPr/>
            <p:nvPr/>
          </p:nvSpPr>
          <p:spPr>
            <a:xfrm>
              <a:off x="19050" y="19050"/>
              <a:ext cx="6312027" cy="2195449"/>
            </a:xfrm>
            <a:custGeom>
              <a:avLst/>
              <a:gdLst/>
              <a:ahLst/>
              <a:cxnLst/>
              <a:rect l="l" t="t" r="r" b="b"/>
              <a:pathLst>
                <a:path w="6312027" h="2195449">
                  <a:moveTo>
                    <a:pt x="5214112" y="2195449"/>
                  </a:moveTo>
                  <a:lnTo>
                    <a:pt x="1097788" y="2195449"/>
                  </a:lnTo>
                  <a:cubicBezTo>
                    <a:pt x="491490" y="2195449"/>
                    <a:pt x="0" y="1703959"/>
                    <a:pt x="0" y="1097661"/>
                  </a:cubicBezTo>
                  <a:cubicBezTo>
                    <a:pt x="0" y="491490"/>
                    <a:pt x="491490" y="0"/>
                    <a:pt x="1097788" y="0"/>
                  </a:cubicBezTo>
                  <a:lnTo>
                    <a:pt x="5214239" y="0"/>
                  </a:lnTo>
                  <a:cubicBezTo>
                    <a:pt x="5820537" y="0"/>
                    <a:pt x="6312027" y="491490"/>
                    <a:pt x="6312027" y="1097788"/>
                  </a:cubicBezTo>
                  <a:cubicBezTo>
                    <a:pt x="6311900" y="1703959"/>
                    <a:pt x="5820410" y="2195449"/>
                    <a:pt x="5214112" y="2195449"/>
                  </a:cubicBezTo>
                  <a:close/>
                </a:path>
              </a:pathLst>
            </a:custGeom>
            <a:solidFill>
              <a:srgbClr val="37549D"/>
            </a:solidFill>
          </p:spPr>
          <p:txBody>
            <a:bodyPr/>
            <a:lstStyle/>
            <a:p>
              <a:endParaRPr lang="pt-BR"/>
            </a:p>
          </p:txBody>
        </p:sp>
        <p:sp>
          <p:nvSpPr>
            <p:cNvPr id="4" name="Freeform 4"/>
            <p:cNvSpPr/>
            <p:nvPr/>
          </p:nvSpPr>
          <p:spPr>
            <a:xfrm>
              <a:off x="0" y="0"/>
              <a:ext cx="6350000" cy="2233549"/>
            </a:xfrm>
            <a:custGeom>
              <a:avLst/>
              <a:gdLst/>
              <a:ahLst/>
              <a:cxnLst/>
              <a:rect l="l" t="t" r="r" b="b"/>
              <a:pathLst>
                <a:path w="6350000" h="2233549">
                  <a:moveTo>
                    <a:pt x="5233162" y="2233549"/>
                  </a:moveTo>
                  <a:lnTo>
                    <a:pt x="1116838" y="2233549"/>
                  </a:lnTo>
                  <a:cubicBezTo>
                    <a:pt x="501015" y="2233549"/>
                    <a:pt x="0" y="1732534"/>
                    <a:pt x="0" y="1116838"/>
                  </a:cubicBezTo>
                  <a:cubicBezTo>
                    <a:pt x="0" y="501015"/>
                    <a:pt x="501015" y="0"/>
                    <a:pt x="1116838" y="0"/>
                  </a:cubicBezTo>
                  <a:lnTo>
                    <a:pt x="5233289" y="0"/>
                  </a:lnTo>
                  <a:cubicBezTo>
                    <a:pt x="5848985" y="0"/>
                    <a:pt x="6350000" y="501015"/>
                    <a:pt x="6350000" y="1116838"/>
                  </a:cubicBezTo>
                  <a:cubicBezTo>
                    <a:pt x="6350000" y="1732534"/>
                    <a:pt x="5848985" y="2233549"/>
                    <a:pt x="5233162" y="2233549"/>
                  </a:cubicBezTo>
                  <a:close/>
                  <a:moveTo>
                    <a:pt x="1116838" y="38100"/>
                  </a:moveTo>
                  <a:cubicBezTo>
                    <a:pt x="521970" y="38100"/>
                    <a:pt x="38100" y="521970"/>
                    <a:pt x="38100" y="1116838"/>
                  </a:cubicBezTo>
                  <a:cubicBezTo>
                    <a:pt x="38100" y="1711579"/>
                    <a:pt x="521970" y="2195576"/>
                    <a:pt x="1116838" y="2195576"/>
                  </a:cubicBezTo>
                  <a:lnTo>
                    <a:pt x="5233289" y="2195576"/>
                  </a:lnTo>
                  <a:cubicBezTo>
                    <a:pt x="5828030" y="2195576"/>
                    <a:pt x="6312027" y="1711706"/>
                    <a:pt x="6312027" y="1116838"/>
                  </a:cubicBezTo>
                  <a:cubicBezTo>
                    <a:pt x="6311900" y="521970"/>
                    <a:pt x="5828030" y="38100"/>
                    <a:pt x="5233162" y="38100"/>
                  </a:cubicBezTo>
                  <a:lnTo>
                    <a:pt x="1116838" y="38100"/>
                  </a:lnTo>
                  <a:close/>
                </a:path>
              </a:pathLst>
            </a:custGeom>
            <a:solidFill>
              <a:srgbClr val="37549D"/>
            </a:solidFill>
          </p:spPr>
          <p:txBody>
            <a:bodyPr/>
            <a:lstStyle/>
            <a:p>
              <a:endParaRPr lang="pt-BR"/>
            </a:p>
          </p:txBody>
        </p:sp>
      </p:grpSp>
      <p:sp>
        <p:nvSpPr>
          <p:cNvPr id="5" name="Freeform 5"/>
          <p:cNvSpPr/>
          <p:nvPr/>
        </p:nvSpPr>
        <p:spPr>
          <a:xfrm>
            <a:off x="11551145" y="8148115"/>
            <a:ext cx="6736855" cy="2138885"/>
          </a:xfrm>
          <a:custGeom>
            <a:avLst/>
            <a:gdLst/>
            <a:ahLst/>
            <a:cxnLst/>
            <a:rect l="l" t="t" r="r" b="b"/>
            <a:pathLst>
              <a:path w="6736855" h="2138885">
                <a:moveTo>
                  <a:pt x="0" y="0"/>
                </a:moveTo>
                <a:lnTo>
                  <a:pt x="6736855" y="0"/>
                </a:lnTo>
                <a:lnTo>
                  <a:pt x="6736855" y="2138885"/>
                </a:lnTo>
                <a:lnTo>
                  <a:pt x="0" y="2138885"/>
                </a:lnTo>
                <a:lnTo>
                  <a:pt x="0" y="0"/>
                </a:lnTo>
                <a:close/>
              </a:path>
            </a:pathLst>
          </a:custGeom>
          <a:blipFill>
            <a:blip r:embed="rId2"/>
            <a:stretch>
              <a:fillRect l="-34816" t="-100170" r="-36489" b="-103333"/>
            </a:stretch>
          </a:blipFill>
        </p:spPr>
        <p:txBody>
          <a:bodyPr/>
          <a:lstStyle/>
          <a:p>
            <a:endParaRPr lang="pt-BR"/>
          </a:p>
        </p:txBody>
      </p:sp>
      <p:sp>
        <p:nvSpPr>
          <p:cNvPr id="6" name="TextBox 6"/>
          <p:cNvSpPr txBox="1"/>
          <p:nvPr/>
        </p:nvSpPr>
        <p:spPr>
          <a:xfrm>
            <a:off x="1246910" y="1087709"/>
            <a:ext cx="4031182" cy="1047750"/>
          </a:xfrm>
          <a:prstGeom prst="rect">
            <a:avLst/>
          </a:prstGeom>
        </p:spPr>
        <p:txBody>
          <a:bodyPr lIns="0" tIns="0" rIns="0" bIns="0" rtlCol="0" anchor="t">
            <a:spAutoFit/>
          </a:bodyPr>
          <a:lstStyle/>
          <a:p>
            <a:pPr marL="0" lvl="0" indent="0" algn="ctr">
              <a:lnSpc>
                <a:spcPts val="8399"/>
              </a:lnSpc>
            </a:pPr>
            <a:r>
              <a:rPr lang="en-US" sz="6999" spc="-139">
                <a:solidFill>
                  <a:srgbClr val="FFFFFF"/>
                </a:solidFill>
                <a:latin typeface="Antonio Bold"/>
              </a:rPr>
              <a:t>Tópicos</a:t>
            </a:r>
          </a:p>
        </p:txBody>
      </p:sp>
      <p:sp>
        <p:nvSpPr>
          <p:cNvPr id="7" name="TextBox 7"/>
          <p:cNvSpPr txBox="1"/>
          <p:nvPr/>
        </p:nvSpPr>
        <p:spPr>
          <a:xfrm>
            <a:off x="1028700" y="3361783"/>
            <a:ext cx="8295772" cy="4180840"/>
          </a:xfrm>
          <a:prstGeom prst="rect">
            <a:avLst/>
          </a:prstGeom>
        </p:spPr>
        <p:txBody>
          <a:bodyPr lIns="0" tIns="0" rIns="0" bIns="0" rtlCol="0" anchor="t">
            <a:spAutoFit/>
          </a:bodyPr>
          <a:lstStyle/>
          <a:p>
            <a:pPr marL="734056" lvl="1" indent="-367028" algn="just">
              <a:lnSpc>
                <a:spcPts val="4759"/>
              </a:lnSpc>
              <a:buFont typeface="Arial"/>
              <a:buChar char="•"/>
            </a:pPr>
            <a:r>
              <a:rPr lang="en-US" sz="3399">
                <a:solidFill>
                  <a:srgbClr val="F1EEEE"/>
                </a:solidFill>
                <a:latin typeface="Open Sauce Bold"/>
              </a:rPr>
              <a:t>Lei de Acesso à Informação - LAI</a:t>
            </a:r>
          </a:p>
          <a:p>
            <a:pPr marL="734056" lvl="1" indent="-367028" algn="just">
              <a:lnSpc>
                <a:spcPts val="4759"/>
              </a:lnSpc>
              <a:buFont typeface="Arial"/>
              <a:buChar char="•"/>
            </a:pPr>
            <a:r>
              <a:rPr lang="en-US" sz="3399">
                <a:solidFill>
                  <a:srgbClr val="F1EEEE"/>
                </a:solidFill>
                <a:latin typeface="Open Sauce Bold"/>
              </a:rPr>
              <a:t>Ouvidoria</a:t>
            </a:r>
          </a:p>
          <a:p>
            <a:pPr marL="734056" lvl="1" indent="-367028" algn="just">
              <a:lnSpc>
                <a:spcPts val="4759"/>
              </a:lnSpc>
              <a:buFont typeface="Arial"/>
              <a:buChar char="•"/>
            </a:pPr>
            <a:r>
              <a:rPr lang="en-US" sz="3399">
                <a:solidFill>
                  <a:srgbClr val="F1EEEE"/>
                </a:solidFill>
                <a:latin typeface="Open Sauce Bold"/>
              </a:rPr>
              <a:t>Assédio Moral e Sexual</a:t>
            </a:r>
          </a:p>
          <a:p>
            <a:pPr marL="734056" lvl="1" indent="-367028" algn="just">
              <a:lnSpc>
                <a:spcPts val="4759"/>
              </a:lnSpc>
              <a:buFont typeface="Arial"/>
              <a:buChar char="•"/>
            </a:pPr>
            <a:r>
              <a:rPr lang="en-US" sz="3399">
                <a:solidFill>
                  <a:srgbClr val="F1EEEE"/>
                </a:solidFill>
                <a:latin typeface="Open Sauce Bold"/>
              </a:rPr>
              <a:t>Tarjamento</a:t>
            </a:r>
          </a:p>
          <a:p>
            <a:pPr marL="734056" lvl="1" indent="-367028" algn="just">
              <a:lnSpc>
                <a:spcPts val="4759"/>
              </a:lnSpc>
              <a:buFont typeface="Arial"/>
              <a:buChar char="•"/>
            </a:pPr>
            <a:r>
              <a:rPr lang="en-US" sz="3399">
                <a:solidFill>
                  <a:srgbClr val="F1EEEE"/>
                </a:solidFill>
                <a:latin typeface="Open Sauce Bold"/>
              </a:rPr>
              <a:t>LGPD </a:t>
            </a:r>
          </a:p>
          <a:p>
            <a:pPr marL="734056" lvl="1" indent="-367028" algn="just">
              <a:lnSpc>
                <a:spcPts val="4759"/>
              </a:lnSpc>
              <a:buFont typeface="Arial"/>
              <a:buChar char="•"/>
            </a:pPr>
            <a:r>
              <a:rPr lang="en-US" sz="3399">
                <a:solidFill>
                  <a:srgbClr val="F1EEEE"/>
                </a:solidFill>
                <a:latin typeface="Open Sauce Bold"/>
              </a:rPr>
              <a:t>Conflito de interesses </a:t>
            </a:r>
          </a:p>
          <a:p>
            <a:pPr marL="734056" lvl="1" indent="-367028" algn="just">
              <a:lnSpc>
                <a:spcPts val="4759"/>
              </a:lnSpc>
              <a:buFont typeface="Arial"/>
              <a:buChar char="•"/>
            </a:pPr>
            <a:r>
              <a:rPr lang="en-US" sz="3399">
                <a:solidFill>
                  <a:srgbClr val="F1EEEE"/>
                </a:solidFill>
                <a:latin typeface="Open Sauce Bold"/>
              </a:rPr>
              <a:t>e-Agendas</a:t>
            </a:r>
          </a:p>
        </p:txBody>
      </p:sp>
      <p:sp>
        <p:nvSpPr>
          <p:cNvPr id="8" name="TextBox 8"/>
          <p:cNvSpPr txBox="1"/>
          <p:nvPr/>
        </p:nvSpPr>
        <p:spPr>
          <a:xfrm>
            <a:off x="9593866" y="3361783"/>
            <a:ext cx="8295772" cy="4180840"/>
          </a:xfrm>
          <a:prstGeom prst="rect">
            <a:avLst/>
          </a:prstGeom>
        </p:spPr>
        <p:txBody>
          <a:bodyPr lIns="0" tIns="0" rIns="0" bIns="0" rtlCol="0" anchor="t">
            <a:spAutoFit/>
          </a:bodyPr>
          <a:lstStyle/>
          <a:p>
            <a:pPr marL="734056" lvl="1" indent="-367028" algn="just">
              <a:lnSpc>
                <a:spcPts val="4759"/>
              </a:lnSpc>
              <a:buFont typeface="Arial"/>
              <a:buChar char="•"/>
            </a:pPr>
            <a:r>
              <a:rPr lang="en-US" sz="3399">
                <a:solidFill>
                  <a:srgbClr val="F1EEEE"/>
                </a:solidFill>
                <a:latin typeface="Open Sauce Bold"/>
              </a:rPr>
              <a:t>Dados Abertos</a:t>
            </a:r>
          </a:p>
          <a:p>
            <a:pPr marL="734056" lvl="1" indent="-367028" algn="just">
              <a:lnSpc>
                <a:spcPts val="4759"/>
              </a:lnSpc>
              <a:buFont typeface="Arial"/>
              <a:buChar char="•"/>
            </a:pPr>
            <a:r>
              <a:rPr lang="en-US" sz="3399">
                <a:solidFill>
                  <a:srgbClr val="F1EEEE"/>
                </a:solidFill>
                <a:latin typeface="Open Sauce Bold"/>
              </a:rPr>
              <a:t>Governo Aberto</a:t>
            </a:r>
          </a:p>
          <a:p>
            <a:pPr marL="734056" lvl="1" indent="-367028" algn="just">
              <a:lnSpc>
                <a:spcPts val="4759"/>
              </a:lnSpc>
              <a:buFont typeface="Arial"/>
              <a:buChar char="•"/>
            </a:pPr>
            <a:r>
              <a:rPr lang="en-US" sz="3399">
                <a:solidFill>
                  <a:srgbClr val="F1EEEE"/>
                </a:solidFill>
                <a:latin typeface="Open Sauce Bold"/>
              </a:rPr>
              <a:t>Transparência Ativa</a:t>
            </a:r>
          </a:p>
          <a:p>
            <a:pPr marL="734056" lvl="1" indent="-367028" algn="just">
              <a:lnSpc>
                <a:spcPts val="4759"/>
              </a:lnSpc>
              <a:buFont typeface="Arial"/>
              <a:buChar char="•"/>
            </a:pPr>
            <a:r>
              <a:rPr lang="en-US" sz="3399">
                <a:solidFill>
                  <a:srgbClr val="F1EEEE"/>
                </a:solidFill>
                <a:latin typeface="Open Sauce Bold"/>
              </a:rPr>
              <a:t>Nepotismo</a:t>
            </a:r>
          </a:p>
          <a:p>
            <a:pPr marL="734056" lvl="1" indent="-367028" algn="just">
              <a:lnSpc>
                <a:spcPts val="4759"/>
              </a:lnSpc>
              <a:buFont typeface="Arial"/>
              <a:buChar char="•"/>
            </a:pPr>
            <a:r>
              <a:rPr lang="en-US" sz="3399">
                <a:solidFill>
                  <a:srgbClr val="F1EEEE"/>
                </a:solidFill>
                <a:latin typeface="Open Sauce Bold"/>
              </a:rPr>
              <a:t>Demandas de Controle</a:t>
            </a:r>
          </a:p>
          <a:p>
            <a:pPr marL="734056" lvl="1" indent="-367028" algn="just">
              <a:lnSpc>
                <a:spcPts val="4759"/>
              </a:lnSpc>
              <a:buFont typeface="Arial"/>
              <a:buChar char="•"/>
            </a:pPr>
            <a:r>
              <a:rPr lang="en-US" sz="3399">
                <a:solidFill>
                  <a:srgbClr val="F1EEEE"/>
                </a:solidFill>
                <a:latin typeface="Open Sauce Bold"/>
              </a:rPr>
              <a:t>Plano de Integridade - TIME </a:t>
            </a:r>
          </a:p>
          <a:p>
            <a:pPr marL="734056" lvl="1" indent="-367028" algn="just">
              <a:lnSpc>
                <a:spcPts val="4759"/>
              </a:lnSpc>
              <a:buFont typeface="Arial"/>
              <a:buChar char="•"/>
            </a:pPr>
            <a:r>
              <a:rPr lang="en-US" sz="3399">
                <a:solidFill>
                  <a:srgbClr val="F1EEEE"/>
                </a:solidFill>
                <a:latin typeface="Open Sauce Bold"/>
              </a:rPr>
              <a:t>Relatório de Gestão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569010" y="2208124"/>
            <a:ext cx="4851592" cy="795089"/>
            <a:chOff x="4274970" y="226373"/>
            <a:chExt cx="6468789" cy="1060118"/>
          </a:xfrm>
        </p:grpSpPr>
        <p:sp>
          <p:nvSpPr>
            <p:cNvPr id="3" name="AutoShape 3"/>
            <p:cNvSpPr/>
            <p:nvPr/>
          </p:nvSpPr>
          <p:spPr>
            <a:xfrm>
              <a:off x="4731833" y="706710"/>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4274970" y="226373"/>
              <a:ext cx="6468789" cy="1060118"/>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Orientação</a:t>
              </a:r>
              <a:r>
                <a:rPr lang="en-US" sz="2412" dirty="0">
                  <a:solidFill>
                    <a:srgbClr val="000000"/>
                  </a:solidFill>
                  <a:latin typeface="Open Sauce"/>
                </a:rPr>
                <a:t> nº 1</a:t>
              </a:r>
            </a:p>
            <a:p>
              <a:pPr algn="ctr">
                <a:lnSpc>
                  <a:spcPts val="3136"/>
                </a:lnSpc>
              </a:pPr>
              <a:r>
                <a:rPr lang="en-US" sz="2412" dirty="0">
                  <a:solidFill>
                    <a:srgbClr val="000000"/>
                  </a:solidFill>
                  <a:latin typeface="Open Sauce"/>
                </a:rPr>
                <a:t>71000.039359/2023-10</a:t>
              </a:r>
            </a:p>
          </p:txBody>
        </p:sp>
      </p:grpSp>
      <p:sp>
        <p:nvSpPr>
          <p:cNvPr id="5" name="TextBox 5"/>
          <p:cNvSpPr txBox="1"/>
          <p:nvPr/>
        </p:nvSpPr>
        <p:spPr>
          <a:xfrm>
            <a:off x="914400" y="3482451"/>
            <a:ext cx="16116300" cy="5539978"/>
          </a:xfrm>
          <a:prstGeom prst="rect">
            <a:avLst/>
          </a:prstGeom>
        </p:spPr>
        <p:txBody>
          <a:bodyPr wrap="square" lIns="0" tIns="0" rIns="0" bIns="0" rtlCol="0" anchor="t">
            <a:spAutoFit/>
          </a:bodyPr>
          <a:lstStyle/>
          <a:p>
            <a:pPr marL="561344" lvl="1" indent="-280672" algn="just">
              <a:lnSpc>
                <a:spcPts val="3640"/>
              </a:lnSpc>
              <a:buFont typeface="Arial"/>
              <a:buChar char="•"/>
            </a:pPr>
            <a:r>
              <a:rPr lang="en-US" sz="2600" dirty="0" err="1">
                <a:solidFill>
                  <a:srgbClr val="000000"/>
                </a:solidFill>
                <a:latin typeface="Open Sauce"/>
              </a:rPr>
              <a:t>Conforme</a:t>
            </a:r>
            <a:r>
              <a:rPr lang="en-US" sz="2600" dirty="0">
                <a:solidFill>
                  <a:srgbClr val="000000"/>
                </a:solidFill>
                <a:latin typeface="Open Sauce"/>
              </a:rPr>
              <a:t> o </a:t>
            </a:r>
            <a:r>
              <a:rPr lang="en-US" sz="2600" dirty="0" err="1">
                <a:solidFill>
                  <a:srgbClr val="000000"/>
                </a:solidFill>
                <a:latin typeface="Open Sauce"/>
              </a:rPr>
              <a:t>Decreto</a:t>
            </a:r>
            <a:r>
              <a:rPr lang="en-US" sz="2600" dirty="0">
                <a:solidFill>
                  <a:srgbClr val="000000"/>
                </a:solidFill>
                <a:latin typeface="Open Sauce"/>
              </a:rPr>
              <a:t> nº 10.889/21, </a:t>
            </a:r>
            <a:r>
              <a:rPr lang="en-US" sz="2600" dirty="0" err="1">
                <a:solidFill>
                  <a:srgbClr val="000000"/>
                </a:solidFill>
                <a:latin typeface="Open Sauce"/>
              </a:rPr>
              <a:t>os</a:t>
            </a:r>
            <a:r>
              <a:rPr lang="en-US" sz="2600" dirty="0">
                <a:solidFill>
                  <a:srgbClr val="000000"/>
                </a:solidFill>
                <a:latin typeface="Open Sauce"/>
              </a:rPr>
              <a:t> </a:t>
            </a:r>
            <a:r>
              <a:rPr lang="en-US" sz="2600" dirty="0" err="1">
                <a:solidFill>
                  <a:srgbClr val="000000"/>
                </a:solidFill>
                <a:latin typeface="Open Sauce"/>
              </a:rPr>
              <a:t>compromissos</a:t>
            </a:r>
            <a:r>
              <a:rPr lang="en-US" sz="2600" dirty="0">
                <a:solidFill>
                  <a:srgbClr val="000000"/>
                </a:solidFill>
                <a:latin typeface="Open Sauce"/>
              </a:rPr>
              <a:t> que </a:t>
            </a:r>
            <a:r>
              <a:rPr lang="en-US" sz="2600" dirty="0" err="1">
                <a:solidFill>
                  <a:srgbClr val="000000"/>
                </a:solidFill>
                <a:latin typeface="Open Sauce"/>
              </a:rPr>
              <a:t>devem</a:t>
            </a:r>
            <a:r>
              <a:rPr lang="en-US" sz="2600" dirty="0">
                <a:solidFill>
                  <a:srgbClr val="000000"/>
                </a:solidFill>
                <a:latin typeface="Open Sauce"/>
              </a:rPr>
              <a:t> </a:t>
            </a:r>
            <a:r>
              <a:rPr lang="en-US" sz="2600" dirty="0" err="1">
                <a:solidFill>
                  <a:srgbClr val="000000"/>
                </a:solidFill>
                <a:latin typeface="Open Sauce"/>
              </a:rPr>
              <a:t>ser</a:t>
            </a:r>
            <a:r>
              <a:rPr lang="en-US" sz="2600" dirty="0">
                <a:solidFill>
                  <a:srgbClr val="000000"/>
                </a:solidFill>
                <a:latin typeface="Open Sauce"/>
              </a:rPr>
              <a:t> </a:t>
            </a:r>
            <a:r>
              <a:rPr lang="en-US" sz="2600" dirty="0" err="1">
                <a:solidFill>
                  <a:srgbClr val="000000"/>
                </a:solidFill>
                <a:latin typeface="Open Sauce"/>
              </a:rPr>
              <a:t>registrados</a:t>
            </a:r>
            <a:r>
              <a:rPr lang="en-US" sz="2600" dirty="0">
                <a:solidFill>
                  <a:srgbClr val="000000"/>
                </a:solidFill>
                <a:latin typeface="Open Sauce"/>
              </a:rPr>
              <a:t> no Sistema </a:t>
            </a:r>
            <a:r>
              <a:rPr lang="en-US" sz="2600" dirty="0" err="1">
                <a:solidFill>
                  <a:srgbClr val="000000"/>
                </a:solidFill>
                <a:latin typeface="Open Sauce"/>
              </a:rPr>
              <a:t>são</a:t>
            </a:r>
            <a:r>
              <a:rPr lang="en-US" sz="2600" dirty="0">
                <a:solidFill>
                  <a:srgbClr val="000000"/>
                </a:solidFill>
                <a:latin typeface="Open Sauce"/>
              </a:rPr>
              <a:t>: </a:t>
            </a:r>
          </a:p>
          <a:p>
            <a:pPr marL="1122688" lvl="2" indent="-374229" algn="just">
              <a:lnSpc>
                <a:spcPts val="3640"/>
              </a:lnSpc>
              <a:buFont typeface="Arial"/>
              <a:buChar char="⚬"/>
            </a:pPr>
            <a:r>
              <a:rPr lang="en-US" sz="2600" dirty="0" err="1">
                <a:solidFill>
                  <a:srgbClr val="000000"/>
                </a:solidFill>
                <a:latin typeface="Open Sauce Bold"/>
              </a:rPr>
              <a:t>Audiência</a:t>
            </a:r>
            <a:r>
              <a:rPr lang="en-US" sz="2600" dirty="0">
                <a:solidFill>
                  <a:srgbClr val="000000"/>
                </a:solidFill>
                <a:latin typeface="Open Sauce Bold"/>
              </a:rPr>
              <a:t> </a:t>
            </a:r>
            <a:r>
              <a:rPr lang="en-US" sz="2600" dirty="0" err="1">
                <a:solidFill>
                  <a:srgbClr val="000000"/>
                </a:solidFill>
                <a:latin typeface="Open Sauce Bold"/>
              </a:rPr>
              <a:t>pública</a:t>
            </a:r>
            <a:r>
              <a:rPr lang="en-US" sz="2600" dirty="0">
                <a:solidFill>
                  <a:srgbClr val="000000"/>
                </a:solidFill>
                <a:latin typeface="Open Sauce"/>
              </a:rPr>
              <a:t> - </a:t>
            </a:r>
            <a:r>
              <a:rPr lang="en-US" sz="2600" dirty="0" err="1">
                <a:solidFill>
                  <a:srgbClr val="000000"/>
                </a:solidFill>
                <a:latin typeface="Open Sauce"/>
              </a:rPr>
              <a:t>sessão</a:t>
            </a:r>
            <a:r>
              <a:rPr lang="en-US" sz="2600" dirty="0">
                <a:solidFill>
                  <a:srgbClr val="000000"/>
                </a:solidFill>
                <a:latin typeface="Open Sauce"/>
              </a:rPr>
              <a:t> </a:t>
            </a:r>
            <a:r>
              <a:rPr lang="en-US" sz="2600" dirty="0" err="1">
                <a:solidFill>
                  <a:srgbClr val="000000"/>
                </a:solidFill>
                <a:latin typeface="Open Sauce"/>
              </a:rPr>
              <a:t>pública</a:t>
            </a:r>
            <a:r>
              <a:rPr lang="en-US" sz="2600" dirty="0">
                <a:solidFill>
                  <a:srgbClr val="000000"/>
                </a:solidFill>
                <a:latin typeface="Open Sauce"/>
              </a:rPr>
              <a:t> de </a:t>
            </a:r>
            <a:r>
              <a:rPr lang="en-US" sz="2600" dirty="0" err="1">
                <a:solidFill>
                  <a:srgbClr val="000000"/>
                </a:solidFill>
                <a:latin typeface="Open Sauce"/>
              </a:rPr>
              <a:t>caráter</a:t>
            </a:r>
            <a:r>
              <a:rPr lang="en-US" sz="2600" dirty="0">
                <a:solidFill>
                  <a:srgbClr val="000000"/>
                </a:solidFill>
                <a:latin typeface="Open Sauce"/>
              </a:rPr>
              <a:t> </a:t>
            </a:r>
            <a:r>
              <a:rPr lang="en-US" sz="2600" dirty="0" err="1">
                <a:solidFill>
                  <a:srgbClr val="000000"/>
                </a:solidFill>
                <a:latin typeface="Open Sauce"/>
              </a:rPr>
              <a:t>presencial</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telepresencial</a:t>
            </a:r>
            <a:r>
              <a:rPr lang="en-US" sz="2600" dirty="0">
                <a:solidFill>
                  <a:srgbClr val="000000"/>
                </a:solidFill>
                <a:latin typeface="Open Sauce"/>
              </a:rPr>
              <a:t>, </a:t>
            </a:r>
            <a:r>
              <a:rPr lang="en-US" sz="2600" dirty="0" err="1">
                <a:solidFill>
                  <a:srgbClr val="000000"/>
                </a:solidFill>
                <a:latin typeface="Open Sauce"/>
              </a:rPr>
              <a:t>consultiva</a:t>
            </a:r>
            <a:r>
              <a:rPr lang="en-US" sz="2600" dirty="0">
                <a:solidFill>
                  <a:srgbClr val="000000"/>
                </a:solidFill>
                <a:latin typeface="Open Sauce"/>
              </a:rPr>
              <a:t>, </a:t>
            </a:r>
            <a:r>
              <a:rPr lang="en-US" sz="2600" dirty="0" err="1">
                <a:solidFill>
                  <a:srgbClr val="000000"/>
                </a:solidFill>
                <a:latin typeface="Open Sauce"/>
              </a:rPr>
              <a:t>aberta</a:t>
            </a:r>
            <a:r>
              <a:rPr lang="en-US" sz="2600" dirty="0">
                <a:solidFill>
                  <a:srgbClr val="000000"/>
                </a:solidFill>
                <a:latin typeface="Open Sauce"/>
              </a:rPr>
              <a:t> a </a:t>
            </a:r>
            <a:r>
              <a:rPr lang="en-US" sz="2600" dirty="0" err="1">
                <a:solidFill>
                  <a:srgbClr val="000000"/>
                </a:solidFill>
                <a:latin typeface="Open Sauce"/>
              </a:rPr>
              <a:t>qualquer</a:t>
            </a:r>
            <a:r>
              <a:rPr lang="en-US" sz="2600" dirty="0">
                <a:solidFill>
                  <a:srgbClr val="000000"/>
                </a:solidFill>
                <a:latin typeface="Open Sauce"/>
              </a:rPr>
              <a:t> </a:t>
            </a:r>
            <a:r>
              <a:rPr lang="en-US" sz="2600" dirty="0" err="1">
                <a:solidFill>
                  <a:srgbClr val="000000"/>
                </a:solidFill>
                <a:latin typeface="Open Sauce"/>
              </a:rPr>
              <a:t>interessado</a:t>
            </a:r>
            <a:r>
              <a:rPr lang="en-US" sz="2600" dirty="0">
                <a:solidFill>
                  <a:srgbClr val="000000"/>
                </a:solidFill>
                <a:latin typeface="Open Sauce"/>
              </a:rPr>
              <a:t>, com a </a:t>
            </a:r>
            <a:r>
              <a:rPr lang="en-US" sz="2600" dirty="0" err="1">
                <a:solidFill>
                  <a:srgbClr val="000000"/>
                </a:solidFill>
                <a:latin typeface="Open Sauce"/>
              </a:rPr>
              <a:t>possibilidade</a:t>
            </a:r>
            <a:r>
              <a:rPr lang="en-US" sz="2600" dirty="0">
                <a:solidFill>
                  <a:srgbClr val="000000"/>
                </a:solidFill>
                <a:latin typeface="Open Sauce"/>
              </a:rPr>
              <a:t> de </a:t>
            </a:r>
            <a:r>
              <a:rPr lang="en-US" sz="2600" dirty="0" err="1">
                <a:solidFill>
                  <a:srgbClr val="000000"/>
                </a:solidFill>
                <a:latin typeface="Open Sauce"/>
              </a:rPr>
              <a:t>manifestação</a:t>
            </a:r>
            <a:r>
              <a:rPr lang="en-US" sz="2600" dirty="0">
                <a:solidFill>
                  <a:srgbClr val="000000"/>
                </a:solidFill>
                <a:latin typeface="Open Sauce"/>
              </a:rPr>
              <a:t> oral dos </a:t>
            </a:r>
            <a:r>
              <a:rPr lang="en-US" sz="2600" dirty="0" err="1">
                <a:solidFill>
                  <a:srgbClr val="000000"/>
                </a:solidFill>
                <a:latin typeface="Open Sauce"/>
              </a:rPr>
              <a:t>participantes</a:t>
            </a:r>
            <a:r>
              <a:rPr lang="en-US" sz="2600" dirty="0">
                <a:solidFill>
                  <a:srgbClr val="000000"/>
                </a:solidFill>
                <a:latin typeface="Open Sauce"/>
              </a:rPr>
              <a:t>, com o </a:t>
            </a:r>
            <a:r>
              <a:rPr lang="en-US" sz="2600" dirty="0" err="1">
                <a:solidFill>
                  <a:srgbClr val="000000"/>
                </a:solidFill>
                <a:latin typeface="Open Sauce"/>
              </a:rPr>
              <a:t>objetivo</a:t>
            </a:r>
            <a:r>
              <a:rPr lang="en-US" sz="2600" dirty="0">
                <a:solidFill>
                  <a:srgbClr val="000000"/>
                </a:solidFill>
                <a:latin typeface="Open Sauce"/>
              </a:rPr>
              <a:t> de </a:t>
            </a:r>
            <a:r>
              <a:rPr lang="en-US" sz="2600" dirty="0" err="1">
                <a:solidFill>
                  <a:srgbClr val="000000"/>
                </a:solidFill>
                <a:latin typeface="Open Sauce"/>
              </a:rPr>
              <a:t>subsidiar</a:t>
            </a:r>
            <a:r>
              <a:rPr lang="en-US" sz="2600" dirty="0">
                <a:solidFill>
                  <a:srgbClr val="000000"/>
                </a:solidFill>
                <a:latin typeface="Open Sauce"/>
              </a:rPr>
              <a:t> o </a:t>
            </a:r>
            <a:r>
              <a:rPr lang="en-US" sz="2600" dirty="0" err="1">
                <a:solidFill>
                  <a:srgbClr val="000000"/>
                </a:solidFill>
                <a:latin typeface="Open Sauce"/>
              </a:rPr>
              <a:t>processo</a:t>
            </a:r>
            <a:r>
              <a:rPr lang="en-US" sz="2600" dirty="0">
                <a:solidFill>
                  <a:srgbClr val="000000"/>
                </a:solidFill>
                <a:latin typeface="Open Sauce"/>
              </a:rPr>
              <a:t> de </a:t>
            </a:r>
            <a:r>
              <a:rPr lang="en-US" sz="2600" dirty="0" err="1">
                <a:solidFill>
                  <a:srgbClr val="000000"/>
                </a:solidFill>
                <a:latin typeface="Open Sauce"/>
              </a:rPr>
              <a:t>decisão</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âmbito</a:t>
            </a:r>
            <a:r>
              <a:rPr lang="en-US" sz="2600" dirty="0">
                <a:solidFill>
                  <a:srgbClr val="000000"/>
                </a:solidFill>
                <a:latin typeface="Open Sauce"/>
              </a:rPr>
              <a:t> </a:t>
            </a:r>
            <a:r>
              <a:rPr lang="en-US" sz="2600" dirty="0" err="1">
                <a:solidFill>
                  <a:srgbClr val="000000"/>
                </a:solidFill>
                <a:latin typeface="Open Sauce"/>
              </a:rPr>
              <a:t>estatal</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Bold"/>
              </a:rPr>
              <a:t>Evento</a:t>
            </a:r>
            <a:r>
              <a:rPr lang="en-US" sz="2600" dirty="0">
                <a:solidFill>
                  <a:srgbClr val="000000"/>
                </a:solidFill>
                <a:latin typeface="Open Sauce"/>
              </a:rPr>
              <a:t> - </a:t>
            </a:r>
            <a:r>
              <a:rPr lang="en-US" sz="2600" dirty="0" err="1">
                <a:solidFill>
                  <a:srgbClr val="000000"/>
                </a:solidFill>
                <a:latin typeface="Open Sauce"/>
              </a:rPr>
              <a:t>atividade</a:t>
            </a:r>
            <a:r>
              <a:rPr lang="en-US" sz="2600" dirty="0">
                <a:solidFill>
                  <a:srgbClr val="000000"/>
                </a:solidFill>
                <a:latin typeface="Open Sauce"/>
              </a:rPr>
              <a:t> </a:t>
            </a:r>
            <a:r>
              <a:rPr lang="en-US" sz="2600" dirty="0" err="1">
                <a:solidFill>
                  <a:srgbClr val="000000"/>
                </a:solidFill>
                <a:latin typeface="Open Sauce"/>
              </a:rPr>
              <a:t>aberta</a:t>
            </a:r>
            <a:r>
              <a:rPr lang="en-US" sz="2600" dirty="0">
                <a:solidFill>
                  <a:srgbClr val="000000"/>
                </a:solidFill>
                <a:latin typeface="Open Sauce"/>
              </a:rPr>
              <a:t> </a:t>
            </a:r>
            <a:r>
              <a:rPr lang="en-US" sz="2600" dirty="0" err="1">
                <a:solidFill>
                  <a:srgbClr val="000000"/>
                </a:solidFill>
                <a:latin typeface="Open Sauce"/>
              </a:rPr>
              <a:t>ao</a:t>
            </a:r>
            <a:r>
              <a:rPr lang="en-US" sz="2600" dirty="0">
                <a:solidFill>
                  <a:srgbClr val="000000"/>
                </a:solidFill>
                <a:latin typeface="Open Sauce"/>
              </a:rPr>
              <a:t> </a:t>
            </a:r>
            <a:r>
              <a:rPr lang="en-US" sz="2600" dirty="0" err="1">
                <a:solidFill>
                  <a:srgbClr val="000000"/>
                </a:solidFill>
                <a:latin typeface="Open Sauce"/>
              </a:rPr>
              <a:t>público</a:t>
            </a:r>
            <a:r>
              <a:rPr lang="en-US" sz="2600" dirty="0">
                <a:solidFill>
                  <a:srgbClr val="000000"/>
                </a:solidFill>
                <a:latin typeface="Open Sauce"/>
              </a:rPr>
              <a:t>, </a:t>
            </a:r>
            <a:r>
              <a:rPr lang="en-US" sz="2600" dirty="0" err="1">
                <a:solidFill>
                  <a:srgbClr val="000000"/>
                </a:solidFill>
                <a:latin typeface="Open Sauce"/>
              </a:rPr>
              <a:t>geral</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específico</a:t>
            </a:r>
            <a:r>
              <a:rPr lang="en-US" sz="2600" dirty="0">
                <a:solidFill>
                  <a:srgbClr val="000000"/>
                </a:solidFill>
                <a:latin typeface="Open Sauce"/>
              </a:rPr>
              <a:t>, </a:t>
            </a:r>
            <a:r>
              <a:rPr lang="en-US" sz="2600" dirty="0" err="1">
                <a:solidFill>
                  <a:srgbClr val="000000"/>
                </a:solidFill>
                <a:latin typeface="Open Sauce"/>
              </a:rPr>
              <a:t>tais</a:t>
            </a:r>
            <a:r>
              <a:rPr lang="en-US" sz="2600" dirty="0">
                <a:solidFill>
                  <a:srgbClr val="000000"/>
                </a:solidFill>
                <a:latin typeface="Open Sauce"/>
              </a:rPr>
              <a:t> </a:t>
            </a:r>
            <a:r>
              <a:rPr lang="en-US" sz="2600" dirty="0" err="1">
                <a:solidFill>
                  <a:srgbClr val="000000"/>
                </a:solidFill>
                <a:latin typeface="Open Sauce"/>
              </a:rPr>
              <a:t>como</a:t>
            </a:r>
            <a:r>
              <a:rPr lang="en-US" sz="2600" dirty="0">
                <a:solidFill>
                  <a:srgbClr val="000000"/>
                </a:solidFill>
                <a:latin typeface="Open Sauce"/>
              </a:rPr>
              <a:t> </a:t>
            </a:r>
            <a:r>
              <a:rPr lang="en-US" sz="2600" dirty="0" err="1">
                <a:solidFill>
                  <a:srgbClr val="000000"/>
                </a:solidFill>
                <a:latin typeface="Open Sauce"/>
              </a:rPr>
              <a:t>congressos</a:t>
            </a:r>
            <a:r>
              <a:rPr lang="en-US" sz="2600" dirty="0">
                <a:solidFill>
                  <a:srgbClr val="000000"/>
                </a:solidFill>
                <a:latin typeface="Open Sauce"/>
              </a:rPr>
              <a:t>, </a:t>
            </a:r>
            <a:r>
              <a:rPr lang="en-US" sz="2600" dirty="0" err="1">
                <a:solidFill>
                  <a:srgbClr val="000000"/>
                </a:solidFill>
                <a:latin typeface="Open Sauce"/>
              </a:rPr>
              <a:t>seminários</a:t>
            </a:r>
            <a:r>
              <a:rPr lang="en-US" sz="2600" dirty="0">
                <a:solidFill>
                  <a:srgbClr val="000000"/>
                </a:solidFill>
                <a:latin typeface="Open Sauce"/>
              </a:rPr>
              <a:t>, </a:t>
            </a:r>
            <a:r>
              <a:rPr lang="en-US" sz="2600" dirty="0" err="1">
                <a:solidFill>
                  <a:srgbClr val="000000"/>
                </a:solidFill>
                <a:latin typeface="Open Sauce"/>
              </a:rPr>
              <a:t>convenções</a:t>
            </a:r>
            <a:r>
              <a:rPr lang="en-US" sz="2600" dirty="0">
                <a:solidFill>
                  <a:srgbClr val="000000"/>
                </a:solidFill>
                <a:latin typeface="Open Sauce"/>
              </a:rPr>
              <a:t>, </a:t>
            </a:r>
            <a:r>
              <a:rPr lang="en-US" sz="2600" dirty="0" err="1">
                <a:solidFill>
                  <a:srgbClr val="000000"/>
                </a:solidFill>
                <a:latin typeface="Open Sauce"/>
              </a:rPr>
              <a:t>cursos</a:t>
            </a:r>
            <a:r>
              <a:rPr lang="en-US" sz="2600" dirty="0">
                <a:solidFill>
                  <a:srgbClr val="000000"/>
                </a:solidFill>
                <a:latin typeface="Open Sauce"/>
              </a:rPr>
              <a:t>, </a:t>
            </a:r>
            <a:r>
              <a:rPr lang="en-US" sz="2600" dirty="0" err="1">
                <a:solidFill>
                  <a:srgbClr val="000000"/>
                </a:solidFill>
                <a:latin typeface="Open Sauce"/>
              </a:rPr>
              <a:t>solenidades</a:t>
            </a:r>
            <a:r>
              <a:rPr lang="en-US" sz="2600" dirty="0">
                <a:solidFill>
                  <a:srgbClr val="000000"/>
                </a:solidFill>
                <a:latin typeface="Open Sauce"/>
              </a:rPr>
              <a:t>, </a:t>
            </a:r>
            <a:r>
              <a:rPr lang="en-US" sz="2600" dirty="0" err="1">
                <a:solidFill>
                  <a:srgbClr val="000000"/>
                </a:solidFill>
                <a:latin typeface="Open Sauce"/>
              </a:rPr>
              <a:t>fóruns</a:t>
            </a:r>
            <a:r>
              <a:rPr lang="en-US" sz="2600" dirty="0">
                <a:solidFill>
                  <a:srgbClr val="000000"/>
                </a:solidFill>
                <a:latin typeface="Open Sauce"/>
              </a:rPr>
              <a:t>, </a:t>
            </a:r>
            <a:r>
              <a:rPr lang="en-US" sz="2600" dirty="0" err="1">
                <a:solidFill>
                  <a:srgbClr val="000000"/>
                </a:solidFill>
                <a:latin typeface="Open Sauce"/>
              </a:rPr>
              <a:t>conferências</a:t>
            </a:r>
            <a:r>
              <a:rPr lang="en-US" sz="2600" dirty="0">
                <a:solidFill>
                  <a:srgbClr val="000000"/>
                </a:solidFill>
                <a:latin typeface="Open Sauce"/>
              </a:rPr>
              <a:t> e </a:t>
            </a:r>
            <a:r>
              <a:rPr lang="en-US" sz="2600" dirty="0" err="1">
                <a:solidFill>
                  <a:srgbClr val="000000"/>
                </a:solidFill>
                <a:latin typeface="Open Sauce"/>
              </a:rPr>
              <a:t>similares</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Bold"/>
              </a:rPr>
              <a:t>Reunião</a:t>
            </a:r>
            <a:r>
              <a:rPr lang="en-US" sz="2600" dirty="0">
                <a:solidFill>
                  <a:srgbClr val="000000"/>
                </a:solidFill>
                <a:latin typeface="Open Sauce Bold"/>
              </a:rPr>
              <a:t> </a:t>
            </a:r>
            <a:r>
              <a:rPr lang="en-US" sz="2600" dirty="0">
                <a:solidFill>
                  <a:srgbClr val="000000"/>
                </a:solidFill>
                <a:latin typeface="Open Sauce"/>
              </a:rPr>
              <a:t>- </a:t>
            </a:r>
            <a:r>
              <a:rPr lang="en-US" sz="2600" dirty="0" err="1">
                <a:solidFill>
                  <a:srgbClr val="000000"/>
                </a:solidFill>
                <a:latin typeface="Open Sauce"/>
              </a:rPr>
              <a:t>encontro</a:t>
            </a:r>
            <a:r>
              <a:rPr lang="en-US" sz="2600" dirty="0">
                <a:solidFill>
                  <a:srgbClr val="000000"/>
                </a:solidFill>
                <a:latin typeface="Open Sauce"/>
              </a:rPr>
              <a:t> de </a:t>
            </a:r>
            <a:r>
              <a:rPr lang="en-US" sz="2600" dirty="0" err="1">
                <a:solidFill>
                  <a:srgbClr val="000000"/>
                </a:solidFill>
                <a:latin typeface="Open Sauce"/>
              </a:rPr>
              <a:t>trabalho</a:t>
            </a:r>
            <a:r>
              <a:rPr lang="en-US" sz="2600" dirty="0">
                <a:solidFill>
                  <a:srgbClr val="000000"/>
                </a:solidFill>
                <a:latin typeface="Open Sauce"/>
              </a:rPr>
              <a:t> entre o </a:t>
            </a:r>
            <a:r>
              <a:rPr lang="en-US" sz="2600" dirty="0" err="1">
                <a:solidFill>
                  <a:srgbClr val="000000"/>
                </a:solidFill>
                <a:latin typeface="Open Sauce"/>
              </a:rPr>
              <a:t>agente</a:t>
            </a:r>
            <a:r>
              <a:rPr lang="en-US" sz="2600" dirty="0">
                <a:solidFill>
                  <a:srgbClr val="000000"/>
                </a:solidFill>
                <a:latin typeface="Open Sauce"/>
              </a:rPr>
              <a:t> </a:t>
            </a:r>
            <a:r>
              <a:rPr lang="en-US" sz="2600" dirty="0" err="1">
                <a:solidFill>
                  <a:srgbClr val="000000"/>
                </a:solidFill>
                <a:latin typeface="Open Sauce"/>
              </a:rPr>
              <a:t>público</a:t>
            </a:r>
            <a:r>
              <a:rPr lang="en-US" sz="2600" dirty="0">
                <a:solidFill>
                  <a:srgbClr val="000000"/>
                </a:solidFill>
                <a:latin typeface="Open Sauce"/>
              </a:rPr>
              <a:t> e </a:t>
            </a:r>
            <a:r>
              <a:rPr lang="en-US" sz="2600" dirty="0" err="1">
                <a:solidFill>
                  <a:srgbClr val="000000"/>
                </a:solidFill>
                <a:latin typeface="Open Sauce"/>
              </a:rPr>
              <a:t>uma</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mais</a:t>
            </a:r>
            <a:r>
              <a:rPr lang="en-US" sz="2600" dirty="0">
                <a:solidFill>
                  <a:srgbClr val="000000"/>
                </a:solidFill>
                <a:latin typeface="Open Sauce"/>
              </a:rPr>
              <a:t> </a:t>
            </a:r>
            <a:r>
              <a:rPr lang="en-US" sz="2600" dirty="0" err="1">
                <a:solidFill>
                  <a:srgbClr val="000000"/>
                </a:solidFill>
                <a:latin typeface="Open Sauce"/>
              </a:rPr>
              <a:t>pessoas</a:t>
            </a:r>
            <a:r>
              <a:rPr lang="en-US" sz="2600" dirty="0">
                <a:solidFill>
                  <a:srgbClr val="000000"/>
                </a:solidFill>
                <a:latin typeface="Open Sauce"/>
              </a:rPr>
              <a:t> </a:t>
            </a:r>
            <a:r>
              <a:rPr lang="en-US" sz="2600" dirty="0" err="1">
                <a:solidFill>
                  <a:srgbClr val="000000"/>
                </a:solidFill>
                <a:latin typeface="Open Sauce"/>
              </a:rPr>
              <a:t>externas</a:t>
            </a:r>
            <a:r>
              <a:rPr lang="en-US" sz="2600" dirty="0">
                <a:solidFill>
                  <a:srgbClr val="000000"/>
                </a:solidFill>
                <a:latin typeface="Open Sauce"/>
              </a:rPr>
              <a:t> </a:t>
            </a:r>
            <a:r>
              <a:rPr lang="en-US" sz="2600" dirty="0" err="1">
                <a:solidFill>
                  <a:srgbClr val="000000"/>
                </a:solidFill>
                <a:latin typeface="Open Sauce"/>
              </a:rPr>
              <a:t>ao</a:t>
            </a:r>
            <a:r>
              <a:rPr lang="en-US" sz="2600" dirty="0">
                <a:solidFill>
                  <a:srgbClr val="000000"/>
                </a:solidFill>
                <a:latin typeface="Open Sauce"/>
              </a:rPr>
              <a:t> </a:t>
            </a:r>
            <a:r>
              <a:rPr lang="en-US" sz="2600" dirty="0" err="1">
                <a:solidFill>
                  <a:srgbClr val="000000"/>
                </a:solidFill>
                <a:latin typeface="Open Sauce"/>
              </a:rPr>
              <a:t>órgão</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à </a:t>
            </a:r>
            <a:r>
              <a:rPr lang="en-US" sz="2600" dirty="0" err="1">
                <a:solidFill>
                  <a:srgbClr val="000000"/>
                </a:solidFill>
                <a:latin typeface="Open Sauce"/>
              </a:rPr>
              <a:t>entidade</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que </a:t>
            </a:r>
            <a:r>
              <a:rPr lang="en-US" sz="2600" dirty="0" err="1">
                <a:solidFill>
                  <a:srgbClr val="000000"/>
                </a:solidFill>
                <a:latin typeface="Open Sauce"/>
              </a:rPr>
              <a:t>atue</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que </a:t>
            </a:r>
            <a:r>
              <a:rPr lang="en-US" sz="2600" dirty="0" err="1">
                <a:solidFill>
                  <a:srgbClr val="000000"/>
                </a:solidFill>
                <a:latin typeface="Open Sauce"/>
              </a:rPr>
              <a:t>não</a:t>
            </a:r>
            <a:r>
              <a:rPr lang="en-US" sz="2600" dirty="0">
                <a:solidFill>
                  <a:srgbClr val="000000"/>
                </a:solidFill>
                <a:latin typeface="Open Sauce"/>
              </a:rPr>
              <a:t> </a:t>
            </a:r>
            <a:r>
              <a:rPr lang="en-US" sz="2600" dirty="0" err="1">
                <a:solidFill>
                  <a:srgbClr val="000000"/>
                </a:solidFill>
                <a:latin typeface="Open Sauce"/>
              </a:rPr>
              <a:t>haja</a:t>
            </a:r>
            <a:r>
              <a:rPr lang="en-US" sz="2600" dirty="0">
                <a:solidFill>
                  <a:srgbClr val="000000"/>
                </a:solidFill>
                <a:latin typeface="Open Sauce"/>
              </a:rPr>
              <a:t> </a:t>
            </a:r>
            <a:r>
              <a:rPr lang="en-US" sz="2600" dirty="0" err="1">
                <a:solidFill>
                  <a:srgbClr val="000000"/>
                </a:solidFill>
                <a:latin typeface="Open Sauce"/>
              </a:rPr>
              <a:t>representação</a:t>
            </a:r>
            <a:r>
              <a:rPr lang="en-US" sz="2600" dirty="0">
                <a:solidFill>
                  <a:srgbClr val="000000"/>
                </a:solidFill>
                <a:latin typeface="Open Sauce"/>
              </a:rPr>
              <a:t> </a:t>
            </a:r>
            <a:r>
              <a:rPr lang="en-US" sz="2600" dirty="0" err="1">
                <a:solidFill>
                  <a:srgbClr val="000000"/>
                </a:solidFill>
                <a:latin typeface="Open Sauce"/>
              </a:rPr>
              <a:t>privada</a:t>
            </a:r>
            <a:r>
              <a:rPr lang="en-US" sz="2600" dirty="0">
                <a:solidFill>
                  <a:srgbClr val="000000"/>
                </a:solidFill>
                <a:latin typeface="Open Sauce"/>
              </a:rPr>
              <a:t> de </a:t>
            </a:r>
            <a:r>
              <a:rPr lang="en-US" sz="2600" dirty="0" err="1">
                <a:solidFill>
                  <a:srgbClr val="000000"/>
                </a:solidFill>
                <a:latin typeface="Open Sauce"/>
              </a:rPr>
              <a:t>interesses</a:t>
            </a:r>
            <a:r>
              <a:rPr lang="en-US" sz="2600" dirty="0">
                <a:solidFill>
                  <a:srgbClr val="000000"/>
                </a:solidFill>
                <a:latin typeface="Open Sauce"/>
              </a:rPr>
              <a:t>; </a:t>
            </a:r>
          </a:p>
          <a:p>
            <a:pPr marL="1122688" lvl="2" indent="-374229" algn="just">
              <a:lnSpc>
                <a:spcPts val="3640"/>
              </a:lnSpc>
              <a:buFont typeface="Arial"/>
              <a:buChar char="⚬"/>
            </a:pPr>
            <a:r>
              <a:rPr lang="en-US" sz="2600" dirty="0" err="1">
                <a:solidFill>
                  <a:srgbClr val="000000"/>
                </a:solidFill>
                <a:latin typeface="Open Sauce Bold"/>
              </a:rPr>
              <a:t>Audiência</a:t>
            </a:r>
            <a:r>
              <a:rPr lang="en-US" sz="2600" dirty="0">
                <a:solidFill>
                  <a:srgbClr val="000000"/>
                </a:solidFill>
                <a:latin typeface="Open Sauce Bold"/>
              </a:rPr>
              <a:t> </a:t>
            </a:r>
            <a:r>
              <a:rPr lang="en-US" sz="2600" dirty="0">
                <a:solidFill>
                  <a:srgbClr val="000000"/>
                </a:solidFill>
                <a:latin typeface="Open Sauce"/>
              </a:rPr>
              <a:t>- </a:t>
            </a:r>
            <a:r>
              <a:rPr lang="en-US" sz="2600" dirty="0" err="1">
                <a:solidFill>
                  <a:srgbClr val="000000"/>
                </a:solidFill>
                <a:latin typeface="Open Sauce"/>
              </a:rPr>
              <a:t>compromisso</a:t>
            </a:r>
            <a:r>
              <a:rPr lang="en-US" sz="2600" dirty="0">
                <a:solidFill>
                  <a:srgbClr val="000000"/>
                </a:solidFill>
                <a:latin typeface="Open Sauce"/>
              </a:rPr>
              <a:t> </a:t>
            </a:r>
            <a:r>
              <a:rPr lang="en-US" sz="2600" dirty="0" err="1">
                <a:solidFill>
                  <a:srgbClr val="000000"/>
                </a:solidFill>
                <a:latin typeface="Open Sauce"/>
              </a:rPr>
              <a:t>presencial</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telepresencial</a:t>
            </a:r>
            <a:r>
              <a:rPr lang="en-US" sz="2600" dirty="0">
                <a:solidFill>
                  <a:srgbClr val="000000"/>
                </a:solidFill>
                <a:latin typeface="Open Sauce"/>
              </a:rPr>
              <a:t> do </a:t>
            </a:r>
            <a:r>
              <a:rPr lang="en-US" sz="2600" dirty="0" err="1">
                <a:solidFill>
                  <a:srgbClr val="000000"/>
                </a:solidFill>
                <a:latin typeface="Open Sauce"/>
              </a:rPr>
              <a:t>qual</a:t>
            </a:r>
            <a:r>
              <a:rPr lang="en-US" sz="2600" dirty="0">
                <a:solidFill>
                  <a:srgbClr val="000000"/>
                </a:solidFill>
                <a:latin typeface="Open Sauce"/>
              </a:rPr>
              <a:t> </a:t>
            </a:r>
            <a:r>
              <a:rPr lang="en-US" sz="2600" dirty="0" err="1">
                <a:solidFill>
                  <a:srgbClr val="000000"/>
                </a:solidFill>
                <a:latin typeface="Open Sauce"/>
              </a:rPr>
              <a:t>participe</a:t>
            </a:r>
            <a:r>
              <a:rPr lang="en-US" sz="2600" dirty="0">
                <a:solidFill>
                  <a:srgbClr val="000000"/>
                </a:solidFill>
                <a:latin typeface="Open Sauce"/>
              </a:rPr>
              <a:t> </a:t>
            </a:r>
            <a:r>
              <a:rPr lang="en-US" sz="2600" dirty="0" err="1">
                <a:solidFill>
                  <a:srgbClr val="000000"/>
                </a:solidFill>
                <a:latin typeface="Open Sauce"/>
              </a:rPr>
              <a:t>agente</a:t>
            </a:r>
            <a:r>
              <a:rPr lang="en-US" sz="2600" dirty="0">
                <a:solidFill>
                  <a:srgbClr val="000000"/>
                </a:solidFill>
                <a:latin typeface="Open Sauce"/>
              </a:rPr>
              <a:t> </a:t>
            </a:r>
            <a:r>
              <a:rPr lang="en-US" sz="2600" dirty="0" err="1">
                <a:solidFill>
                  <a:srgbClr val="000000"/>
                </a:solidFill>
                <a:latin typeface="Open Sauce"/>
              </a:rPr>
              <a:t>público</a:t>
            </a:r>
            <a:r>
              <a:rPr lang="en-US" sz="2600" dirty="0">
                <a:solidFill>
                  <a:srgbClr val="000000"/>
                </a:solidFill>
                <a:latin typeface="Open Sauce"/>
              </a:rPr>
              <a:t> e </a:t>
            </a:r>
            <a:r>
              <a:rPr lang="en-US" sz="2600" dirty="0" err="1">
                <a:solidFill>
                  <a:srgbClr val="000000"/>
                </a:solidFill>
                <a:latin typeface="Open Sauce"/>
              </a:rPr>
              <a:t>em</a:t>
            </a:r>
            <a:r>
              <a:rPr lang="en-US" sz="2600" dirty="0">
                <a:solidFill>
                  <a:srgbClr val="000000"/>
                </a:solidFill>
                <a:latin typeface="Open Sauce"/>
              </a:rPr>
              <a:t> que </a:t>
            </a:r>
            <a:r>
              <a:rPr lang="en-US" sz="2600" dirty="0" err="1">
                <a:solidFill>
                  <a:srgbClr val="000000"/>
                </a:solidFill>
                <a:latin typeface="Open Sauce"/>
              </a:rPr>
              <a:t>haja</a:t>
            </a:r>
            <a:r>
              <a:rPr lang="en-US" sz="2600" dirty="0">
                <a:solidFill>
                  <a:srgbClr val="000000"/>
                </a:solidFill>
                <a:latin typeface="Open Sauce"/>
              </a:rPr>
              <a:t> </a:t>
            </a:r>
            <a:r>
              <a:rPr lang="en-US" sz="2600" dirty="0" err="1">
                <a:solidFill>
                  <a:srgbClr val="000000"/>
                </a:solidFill>
                <a:latin typeface="Open Sauce"/>
              </a:rPr>
              <a:t>representação</a:t>
            </a:r>
            <a:r>
              <a:rPr lang="en-US" sz="2600" dirty="0">
                <a:solidFill>
                  <a:srgbClr val="000000"/>
                </a:solidFill>
                <a:latin typeface="Open Sauce"/>
              </a:rPr>
              <a:t> </a:t>
            </a:r>
            <a:r>
              <a:rPr lang="en-US" sz="2600" dirty="0" err="1">
                <a:solidFill>
                  <a:srgbClr val="000000"/>
                </a:solidFill>
                <a:latin typeface="Open Sauce"/>
              </a:rPr>
              <a:t>privada</a:t>
            </a:r>
            <a:r>
              <a:rPr lang="en-US" sz="2600" dirty="0">
                <a:solidFill>
                  <a:srgbClr val="000000"/>
                </a:solidFill>
                <a:latin typeface="Open Sauce"/>
              </a:rPr>
              <a:t> de </a:t>
            </a:r>
            <a:r>
              <a:rPr lang="en-US" sz="2600" dirty="0" err="1">
                <a:solidFill>
                  <a:srgbClr val="000000"/>
                </a:solidFill>
                <a:latin typeface="Open Sauce"/>
              </a:rPr>
              <a:t>interesses</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Bold"/>
              </a:rPr>
              <a:t>Despacho</a:t>
            </a:r>
            <a:r>
              <a:rPr lang="en-US" sz="2600" dirty="0">
                <a:solidFill>
                  <a:srgbClr val="000000"/>
                </a:solidFill>
                <a:latin typeface="Open Sauce Bold"/>
              </a:rPr>
              <a:t> </a:t>
            </a:r>
            <a:r>
              <a:rPr lang="en-US" sz="2600" dirty="0" err="1">
                <a:solidFill>
                  <a:srgbClr val="000000"/>
                </a:solidFill>
                <a:latin typeface="Open Sauce Bold"/>
              </a:rPr>
              <a:t>interno</a:t>
            </a:r>
            <a:r>
              <a:rPr lang="en-US" sz="2600" dirty="0">
                <a:solidFill>
                  <a:srgbClr val="000000"/>
                </a:solidFill>
                <a:latin typeface="Open Sauce"/>
              </a:rPr>
              <a:t> - </a:t>
            </a:r>
            <a:r>
              <a:rPr lang="en-US" sz="2600" dirty="0" err="1">
                <a:solidFill>
                  <a:srgbClr val="000000"/>
                </a:solidFill>
                <a:latin typeface="Open Sauce"/>
              </a:rPr>
              <a:t>encontro</a:t>
            </a:r>
            <a:r>
              <a:rPr lang="en-US" sz="2600" dirty="0">
                <a:solidFill>
                  <a:srgbClr val="000000"/>
                </a:solidFill>
                <a:latin typeface="Open Sauce"/>
              </a:rPr>
              <a:t> entre </a:t>
            </a:r>
            <a:r>
              <a:rPr lang="en-US" sz="2600" dirty="0" err="1">
                <a:solidFill>
                  <a:srgbClr val="000000"/>
                </a:solidFill>
                <a:latin typeface="Open Sauce"/>
              </a:rPr>
              <a:t>agentes</a:t>
            </a:r>
            <a:r>
              <a:rPr lang="en-US" sz="2600" dirty="0">
                <a:solidFill>
                  <a:srgbClr val="000000"/>
                </a:solidFill>
                <a:latin typeface="Open Sauce"/>
              </a:rPr>
              <a:t> </a:t>
            </a:r>
            <a:r>
              <a:rPr lang="en-US" sz="2600" dirty="0" err="1">
                <a:solidFill>
                  <a:srgbClr val="000000"/>
                </a:solidFill>
                <a:latin typeface="Open Sauce"/>
              </a:rPr>
              <a:t>públicos</a:t>
            </a:r>
            <a:r>
              <a:rPr lang="en-US" sz="2600" dirty="0">
                <a:solidFill>
                  <a:srgbClr val="000000"/>
                </a:solidFill>
                <a:latin typeface="Open Sauce"/>
              </a:rPr>
              <a:t> do </a:t>
            </a:r>
            <a:r>
              <a:rPr lang="en-US" sz="2600" dirty="0" err="1">
                <a:solidFill>
                  <a:srgbClr val="000000"/>
                </a:solidFill>
                <a:latin typeface="Open Sauce"/>
              </a:rPr>
              <a:t>mesmo</a:t>
            </a:r>
            <a:r>
              <a:rPr lang="en-US" sz="2600" dirty="0">
                <a:solidFill>
                  <a:srgbClr val="000000"/>
                </a:solidFill>
                <a:latin typeface="Open Sauce"/>
              </a:rPr>
              <a:t> </a:t>
            </a:r>
            <a:r>
              <a:rPr lang="en-US" sz="2600" dirty="0" err="1">
                <a:solidFill>
                  <a:srgbClr val="000000"/>
                </a:solidFill>
                <a:latin typeface="Open Sauce"/>
              </a:rPr>
              <a:t>órgão</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da </a:t>
            </a:r>
            <a:r>
              <a:rPr lang="en-US" sz="2600" dirty="0" err="1">
                <a:solidFill>
                  <a:srgbClr val="000000"/>
                </a:solidFill>
                <a:latin typeface="Open Sauce"/>
              </a:rPr>
              <a:t>mesma</a:t>
            </a:r>
            <a:r>
              <a:rPr lang="en-US" sz="2600" dirty="0">
                <a:solidFill>
                  <a:srgbClr val="000000"/>
                </a:solidFill>
                <a:latin typeface="Open Sauce"/>
              </a:rPr>
              <a:t> </a:t>
            </a:r>
            <a:r>
              <a:rPr lang="en-US" sz="2600" dirty="0" err="1">
                <a:solidFill>
                  <a:srgbClr val="000000"/>
                </a:solidFill>
                <a:latin typeface="Open Sauce"/>
              </a:rPr>
              <a:t>entidade</a:t>
            </a:r>
            <a:r>
              <a:rPr lang="en-US" sz="2600" dirty="0">
                <a:solidFill>
                  <a:srgbClr val="000000"/>
                </a:solidFill>
                <a:latin typeface="Open Sauce"/>
              </a:rPr>
              <a:t>.</a:t>
            </a:r>
          </a:p>
        </p:txBody>
      </p:sp>
      <p:grpSp>
        <p:nvGrpSpPr>
          <p:cNvPr id="6" name="Group 6"/>
          <p:cNvGrpSpPr/>
          <p:nvPr/>
        </p:nvGrpSpPr>
        <p:grpSpPr>
          <a:xfrm>
            <a:off x="17730679" y="-5075662"/>
            <a:ext cx="557321" cy="15362662"/>
            <a:chOff x="0" y="0"/>
            <a:chExt cx="743094" cy="20483549"/>
          </a:xfrm>
        </p:grpSpPr>
        <p:sp>
          <p:nvSpPr>
            <p:cNvPr id="7" name="Freeform 7"/>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8" name="Freeform 8"/>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sp>
        <p:nvSpPr>
          <p:cNvPr id="9" name="TextBox 9"/>
          <p:cNvSpPr txBox="1"/>
          <p:nvPr/>
        </p:nvSpPr>
        <p:spPr>
          <a:xfrm>
            <a:off x="1218719" y="885820"/>
            <a:ext cx="4098113"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e-Agendas</a:t>
            </a:r>
          </a:p>
        </p:txBody>
      </p:sp>
      <p:grpSp>
        <p:nvGrpSpPr>
          <p:cNvPr id="10" name="Group 10"/>
          <p:cNvGrpSpPr/>
          <p:nvPr/>
        </p:nvGrpSpPr>
        <p:grpSpPr>
          <a:xfrm>
            <a:off x="1574993" y="2412807"/>
            <a:ext cx="4292407" cy="397545"/>
            <a:chOff x="0" y="499283"/>
            <a:chExt cx="5723209" cy="530060"/>
          </a:xfrm>
        </p:grpSpPr>
        <p:sp>
          <p:nvSpPr>
            <p:cNvPr id="11" name="AutoShape 11"/>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12" name="TextBox 12"/>
            <p:cNvSpPr txBox="1"/>
            <p:nvPr/>
          </p:nvSpPr>
          <p:spPr>
            <a:xfrm>
              <a:off x="338409" y="499283"/>
              <a:ext cx="5384800" cy="530060"/>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Decreto</a:t>
              </a:r>
              <a:r>
                <a:rPr lang="en-US" sz="2412" dirty="0">
                  <a:solidFill>
                    <a:srgbClr val="000000"/>
                  </a:solidFill>
                  <a:latin typeface="Open Sauce"/>
                </a:rPr>
                <a:t> nº 10.889/2021</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229600" y="2417973"/>
            <a:ext cx="4300756" cy="795089"/>
            <a:chOff x="0" y="226373"/>
            <a:chExt cx="5734341" cy="1060118"/>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0" y="226373"/>
              <a:ext cx="5734341" cy="1060118"/>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Orientação</a:t>
              </a:r>
              <a:r>
                <a:rPr lang="en-US" sz="2412" dirty="0">
                  <a:solidFill>
                    <a:srgbClr val="000000"/>
                  </a:solidFill>
                  <a:latin typeface="Open Sauce"/>
                </a:rPr>
                <a:t> nº 1</a:t>
              </a:r>
            </a:p>
            <a:p>
              <a:pPr algn="ctr">
                <a:lnSpc>
                  <a:spcPts val="3136"/>
                </a:lnSpc>
              </a:pPr>
              <a:r>
                <a:rPr lang="en-US" sz="2412" dirty="0">
                  <a:solidFill>
                    <a:srgbClr val="000000"/>
                  </a:solidFill>
                  <a:latin typeface="Open Sauce"/>
                </a:rPr>
                <a:t>71000.039359/2023-10</a:t>
              </a:r>
            </a:p>
          </p:txBody>
        </p:sp>
      </p:grpSp>
      <p:sp>
        <p:nvSpPr>
          <p:cNvPr id="5" name="TextBox 5"/>
          <p:cNvSpPr txBox="1"/>
          <p:nvPr/>
        </p:nvSpPr>
        <p:spPr>
          <a:xfrm>
            <a:off x="1165141" y="1038225"/>
            <a:ext cx="4098113"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e-Agendas</a:t>
            </a:r>
          </a:p>
        </p:txBody>
      </p:sp>
      <p:sp>
        <p:nvSpPr>
          <p:cNvPr id="6" name="TextBox 6"/>
          <p:cNvSpPr txBox="1"/>
          <p:nvPr/>
        </p:nvSpPr>
        <p:spPr>
          <a:xfrm>
            <a:off x="1148208" y="3828415"/>
            <a:ext cx="15592920" cy="54584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err="1">
                <a:solidFill>
                  <a:srgbClr val="000000"/>
                </a:solidFill>
                <a:latin typeface="Open Sauce"/>
              </a:rPr>
              <a:t>Além</a:t>
            </a:r>
            <a:r>
              <a:rPr lang="en-US" sz="2600" dirty="0">
                <a:solidFill>
                  <a:srgbClr val="000000"/>
                </a:solidFill>
                <a:latin typeface="Open Sauce"/>
              </a:rPr>
              <a:t> disso, as </a:t>
            </a:r>
            <a:r>
              <a:rPr lang="en-US" sz="2600" dirty="0" err="1">
                <a:solidFill>
                  <a:srgbClr val="000000"/>
                </a:solidFill>
                <a:latin typeface="Open Sauce"/>
              </a:rPr>
              <a:t>seguintes</a:t>
            </a:r>
            <a:r>
              <a:rPr lang="en-US" sz="2600" dirty="0">
                <a:solidFill>
                  <a:srgbClr val="000000"/>
                </a:solidFill>
                <a:latin typeface="Open Sauce"/>
              </a:rPr>
              <a:t> </a:t>
            </a:r>
            <a:r>
              <a:rPr lang="en-US" sz="2600" dirty="0" err="1">
                <a:solidFill>
                  <a:srgbClr val="000000"/>
                </a:solidFill>
                <a:latin typeface="Open Sauce"/>
              </a:rPr>
              <a:t>informações</a:t>
            </a:r>
            <a:r>
              <a:rPr lang="en-US" sz="2600" dirty="0">
                <a:solidFill>
                  <a:srgbClr val="000000"/>
                </a:solidFill>
                <a:latin typeface="Open Sauce"/>
              </a:rPr>
              <a:t> </a:t>
            </a:r>
            <a:r>
              <a:rPr lang="en-US" sz="2600" dirty="0" err="1">
                <a:solidFill>
                  <a:srgbClr val="000000"/>
                </a:solidFill>
                <a:latin typeface="Open Sauce"/>
              </a:rPr>
              <a:t>também</a:t>
            </a:r>
            <a:r>
              <a:rPr lang="en-US" sz="2600" dirty="0">
                <a:solidFill>
                  <a:srgbClr val="000000"/>
                </a:solidFill>
                <a:latin typeface="Open Sauce"/>
              </a:rPr>
              <a:t> </a:t>
            </a:r>
            <a:r>
              <a:rPr lang="en-US" sz="2600" dirty="0" err="1">
                <a:solidFill>
                  <a:srgbClr val="000000"/>
                </a:solidFill>
                <a:latin typeface="Open Sauce"/>
              </a:rPr>
              <a:t>são</a:t>
            </a:r>
            <a:r>
              <a:rPr lang="en-US" sz="2600" dirty="0">
                <a:solidFill>
                  <a:srgbClr val="000000"/>
                </a:solidFill>
                <a:latin typeface="Open Sauce"/>
              </a:rPr>
              <a:t> </a:t>
            </a:r>
            <a:r>
              <a:rPr lang="en-US" sz="2600" dirty="0" err="1">
                <a:solidFill>
                  <a:srgbClr val="000000"/>
                </a:solidFill>
                <a:latin typeface="Open Sauce"/>
              </a:rPr>
              <a:t>necessárias</a:t>
            </a:r>
            <a:r>
              <a:rPr lang="en-US" sz="2600" dirty="0">
                <a:solidFill>
                  <a:srgbClr val="000000"/>
                </a:solidFill>
                <a:latin typeface="Open Sauce"/>
              </a:rPr>
              <a:t> para o </a:t>
            </a:r>
            <a:r>
              <a:rPr lang="en-US" sz="2600" dirty="0" err="1">
                <a:solidFill>
                  <a:srgbClr val="000000"/>
                </a:solidFill>
                <a:latin typeface="Open Sauce"/>
              </a:rPr>
              <a:t>registro</a:t>
            </a:r>
            <a:r>
              <a:rPr lang="en-US" sz="2600" dirty="0">
                <a:solidFill>
                  <a:srgbClr val="000000"/>
                </a:solidFill>
                <a:latin typeface="Open Sauce"/>
              </a:rPr>
              <a:t> no Sistema: </a:t>
            </a:r>
          </a:p>
          <a:p>
            <a:pPr marL="1122688" lvl="2" indent="-374229" algn="just">
              <a:lnSpc>
                <a:spcPts val="3640"/>
              </a:lnSpc>
              <a:buFont typeface="Arial"/>
              <a:buChar char="⚬"/>
            </a:pPr>
            <a:r>
              <a:rPr lang="en-US" sz="2600" dirty="0" err="1">
                <a:solidFill>
                  <a:srgbClr val="000000"/>
                </a:solidFill>
                <a:latin typeface="Open Sauce"/>
              </a:rPr>
              <a:t>Audiências</a:t>
            </a:r>
            <a:r>
              <a:rPr lang="en-US" sz="2600" dirty="0">
                <a:solidFill>
                  <a:srgbClr val="000000"/>
                </a:solidFill>
                <a:latin typeface="Open Sauce"/>
              </a:rPr>
              <a:t> e </a:t>
            </a:r>
            <a:r>
              <a:rPr lang="en-US" sz="2600" dirty="0" err="1">
                <a:solidFill>
                  <a:srgbClr val="000000"/>
                </a:solidFill>
                <a:latin typeface="Open Sauce"/>
              </a:rPr>
              <a:t>reuniões</a:t>
            </a:r>
            <a:r>
              <a:rPr lang="en-US" sz="2600" dirty="0">
                <a:solidFill>
                  <a:srgbClr val="000000"/>
                </a:solidFill>
                <a:latin typeface="Open Sauce"/>
              </a:rPr>
              <a:t>, </a:t>
            </a:r>
            <a:r>
              <a:rPr lang="en-US" sz="2600" dirty="0" err="1">
                <a:solidFill>
                  <a:srgbClr val="000000"/>
                </a:solidFill>
                <a:latin typeface="Open Sauce"/>
              </a:rPr>
              <a:t>indicando</a:t>
            </a:r>
            <a:r>
              <a:rPr lang="en-US" sz="2600" dirty="0">
                <a:solidFill>
                  <a:srgbClr val="000000"/>
                </a:solidFill>
                <a:latin typeface="Open Sauce"/>
              </a:rPr>
              <a:t> </a:t>
            </a:r>
            <a:r>
              <a:rPr lang="en-US" sz="2600" dirty="0" err="1">
                <a:solidFill>
                  <a:srgbClr val="000000"/>
                </a:solidFill>
                <a:latin typeface="Open Sauce"/>
              </a:rPr>
              <a:t>objetivo</a:t>
            </a:r>
            <a:r>
              <a:rPr lang="en-US" sz="2600" dirty="0">
                <a:solidFill>
                  <a:srgbClr val="000000"/>
                </a:solidFill>
                <a:latin typeface="Open Sauce"/>
              </a:rPr>
              <a:t> e </a:t>
            </a:r>
            <a:r>
              <a:rPr lang="en-US" sz="2600" dirty="0" err="1">
                <a:solidFill>
                  <a:srgbClr val="000000"/>
                </a:solidFill>
                <a:latin typeface="Open Sauce"/>
              </a:rPr>
              <a:t>lista</a:t>
            </a:r>
            <a:r>
              <a:rPr lang="en-US" sz="2600" dirty="0">
                <a:solidFill>
                  <a:srgbClr val="000000"/>
                </a:solidFill>
                <a:latin typeface="Open Sauce"/>
              </a:rPr>
              <a:t> dos </a:t>
            </a:r>
            <a:r>
              <a:rPr lang="en-US" sz="2600" dirty="0" err="1">
                <a:solidFill>
                  <a:srgbClr val="000000"/>
                </a:solidFill>
                <a:latin typeface="Open Sauce"/>
              </a:rPr>
              <a:t>participantes</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Viagens</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que o </a:t>
            </a:r>
            <a:r>
              <a:rPr lang="en-US" sz="2600" dirty="0" err="1">
                <a:solidFill>
                  <a:srgbClr val="000000"/>
                </a:solidFill>
                <a:latin typeface="Open Sauce"/>
              </a:rPr>
              <a:t>translado</a:t>
            </a:r>
            <a:r>
              <a:rPr lang="en-US" sz="2600" dirty="0">
                <a:solidFill>
                  <a:srgbClr val="000000"/>
                </a:solidFill>
                <a:latin typeface="Open Sauce"/>
              </a:rPr>
              <a:t>, a </a:t>
            </a:r>
            <a:r>
              <a:rPr lang="en-US" sz="2600" dirty="0" err="1">
                <a:solidFill>
                  <a:srgbClr val="000000"/>
                </a:solidFill>
                <a:latin typeface="Open Sauce"/>
              </a:rPr>
              <a:t>hospedagem</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alguma</a:t>
            </a:r>
            <a:r>
              <a:rPr lang="en-US" sz="2600" dirty="0">
                <a:solidFill>
                  <a:srgbClr val="000000"/>
                </a:solidFill>
                <a:latin typeface="Open Sauce"/>
              </a:rPr>
              <a:t> </a:t>
            </a:r>
            <a:r>
              <a:rPr lang="en-US" sz="2600" dirty="0" err="1">
                <a:solidFill>
                  <a:srgbClr val="000000"/>
                </a:solidFill>
                <a:latin typeface="Open Sauce"/>
              </a:rPr>
              <a:t>comodidade</a:t>
            </a:r>
            <a:r>
              <a:rPr lang="en-US" sz="2600" dirty="0">
                <a:solidFill>
                  <a:srgbClr val="000000"/>
                </a:solidFill>
                <a:latin typeface="Open Sauce"/>
              </a:rPr>
              <a:t> </a:t>
            </a:r>
            <a:r>
              <a:rPr lang="en-US" sz="2600" dirty="0" err="1">
                <a:solidFill>
                  <a:srgbClr val="000000"/>
                </a:solidFill>
                <a:latin typeface="Open Sauce"/>
              </a:rPr>
              <a:t>tenha</a:t>
            </a:r>
            <a:r>
              <a:rPr lang="en-US" sz="2600" dirty="0">
                <a:solidFill>
                  <a:srgbClr val="000000"/>
                </a:solidFill>
                <a:latin typeface="Open Sauce"/>
              </a:rPr>
              <a:t> </a:t>
            </a:r>
            <a:r>
              <a:rPr lang="en-US" sz="2600" dirty="0" err="1">
                <a:solidFill>
                  <a:srgbClr val="000000"/>
                </a:solidFill>
                <a:latin typeface="Open Sauce"/>
              </a:rPr>
              <a:t>sido</a:t>
            </a:r>
            <a:r>
              <a:rPr lang="en-US" sz="2600" dirty="0">
                <a:solidFill>
                  <a:srgbClr val="000000"/>
                </a:solidFill>
                <a:latin typeface="Open Sauce"/>
              </a:rPr>
              <a:t> </a:t>
            </a:r>
            <a:r>
              <a:rPr lang="en-US" sz="2600" dirty="0" err="1">
                <a:solidFill>
                  <a:srgbClr val="000000"/>
                </a:solidFill>
                <a:latin typeface="Open Sauce"/>
              </a:rPr>
              <a:t>custeada</a:t>
            </a:r>
            <a:r>
              <a:rPr lang="en-US" sz="2600" dirty="0">
                <a:solidFill>
                  <a:srgbClr val="000000"/>
                </a:solidFill>
                <a:latin typeface="Open Sauce"/>
              </a:rPr>
              <a:t> </a:t>
            </a:r>
            <a:r>
              <a:rPr lang="en-US" sz="2600" dirty="0" err="1">
                <a:solidFill>
                  <a:srgbClr val="000000"/>
                </a:solidFill>
                <a:latin typeface="Open Sauce"/>
              </a:rPr>
              <a:t>por</a:t>
            </a:r>
            <a:r>
              <a:rPr lang="en-US" sz="2600" dirty="0">
                <a:solidFill>
                  <a:srgbClr val="000000"/>
                </a:solidFill>
                <a:latin typeface="Open Sauce"/>
              </a:rPr>
              <a:t> </a:t>
            </a:r>
            <a:r>
              <a:rPr lang="en-US" sz="2600" dirty="0" err="1">
                <a:solidFill>
                  <a:srgbClr val="000000"/>
                </a:solidFill>
                <a:latin typeface="Open Sauce"/>
              </a:rPr>
              <a:t>entes</a:t>
            </a:r>
            <a:r>
              <a:rPr lang="en-US" sz="2600" dirty="0">
                <a:solidFill>
                  <a:srgbClr val="000000"/>
                </a:solidFill>
                <a:latin typeface="Open Sauce"/>
              </a:rPr>
              <a:t> </a:t>
            </a:r>
            <a:r>
              <a:rPr lang="en-US" sz="2600" dirty="0" err="1">
                <a:solidFill>
                  <a:srgbClr val="000000"/>
                </a:solidFill>
                <a:latin typeface="Open Sauce"/>
              </a:rPr>
              <a:t>privados</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Compromissos</a:t>
            </a:r>
            <a:r>
              <a:rPr lang="en-US" sz="2600" dirty="0">
                <a:solidFill>
                  <a:srgbClr val="000000"/>
                </a:solidFill>
                <a:latin typeface="Open Sauce"/>
              </a:rPr>
              <a:t> de agendas </a:t>
            </a:r>
            <a:r>
              <a:rPr lang="en-US" sz="2600" dirty="0" err="1">
                <a:solidFill>
                  <a:srgbClr val="000000"/>
                </a:solidFill>
                <a:latin typeface="Open Sauce"/>
              </a:rPr>
              <a:t>cumpridos</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viagens</a:t>
            </a:r>
            <a:r>
              <a:rPr lang="en-US" sz="2600" dirty="0">
                <a:solidFill>
                  <a:srgbClr val="000000"/>
                </a:solidFill>
                <a:latin typeface="Open Sauce"/>
              </a:rPr>
              <a:t> </a:t>
            </a:r>
            <a:r>
              <a:rPr lang="en-US" sz="2600" dirty="0" err="1">
                <a:solidFill>
                  <a:srgbClr val="000000"/>
                </a:solidFill>
                <a:latin typeface="Open Sauce"/>
              </a:rPr>
              <a:t>realizadas</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função</a:t>
            </a:r>
            <a:r>
              <a:rPr lang="en-US" sz="2600" dirty="0">
                <a:solidFill>
                  <a:srgbClr val="000000"/>
                </a:solidFill>
                <a:latin typeface="Open Sauce"/>
              </a:rPr>
              <a:t> do cargo </a:t>
            </a:r>
            <a:r>
              <a:rPr lang="en-US" sz="2600" dirty="0" err="1">
                <a:solidFill>
                  <a:srgbClr val="000000"/>
                </a:solidFill>
                <a:latin typeface="Open Sauce"/>
              </a:rPr>
              <a:t>público</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Participação</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eventos</a:t>
            </a:r>
            <a:r>
              <a:rPr lang="en-US" sz="2600" dirty="0">
                <a:solidFill>
                  <a:srgbClr val="000000"/>
                </a:solidFill>
                <a:latin typeface="Open Sauce"/>
              </a:rPr>
              <a:t> </a:t>
            </a:r>
            <a:r>
              <a:rPr lang="en-US" sz="2600" dirty="0" err="1">
                <a:solidFill>
                  <a:srgbClr val="000000"/>
                </a:solidFill>
                <a:latin typeface="Open Sauce"/>
              </a:rPr>
              <a:t>externos</a:t>
            </a:r>
            <a:r>
              <a:rPr lang="en-US" sz="2600" dirty="0">
                <a:solidFill>
                  <a:srgbClr val="000000"/>
                </a:solidFill>
                <a:latin typeface="Open Sauce"/>
              </a:rPr>
              <a:t>, com </a:t>
            </a:r>
            <a:r>
              <a:rPr lang="en-US" sz="2600" dirty="0" err="1">
                <a:solidFill>
                  <a:srgbClr val="000000"/>
                </a:solidFill>
                <a:latin typeface="Open Sauce"/>
              </a:rPr>
              <a:t>informações</a:t>
            </a:r>
            <a:r>
              <a:rPr lang="en-US" sz="2600" dirty="0">
                <a:solidFill>
                  <a:srgbClr val="000000"/>
                </a:solidFill>
                <a:latin typeface="Open Sauce"/>
              </a:rPr>
              <a:t> </a:t>
            </a:r>
            <a:r>
              <a:rPr lang="en-US" sz="2600" dirty="0" err="1">
                <a:solidFill>
                  <a:srgbClr val="000000"/>
                </a:solidFill>
                <a:latin typeface="Open Sauce"/>
              </a:rPr>
              <a:t>sobre</a:t>
            </a:r>
            <a:r>
              <a:rPr lang="en-US" sz="2600" dirty="0">
                <a:solidFill>
                  <a:srgbClr val="000000"/>
                </a:solidFill>
                <a:latin typeface="Open Sauce"/>
              </a:rPr>
              <a:t> </a:t>
            </a:r>
            <a:r>
              <a:rPr lang="en-US" sz="2600" dirty="0" err="1">
                <a:solidFill>
                  <a:srgbClr val="000000"/>
                </a:solidFill>
                <a:latin typeface="Open Sauce"/>
              </a:rPr>
              <a:t>condições</a:t>
            </a:r>
            <a:r>
              <a:rPr lang="en-US" sz="2600" dirty="0">
                <a:solidFill>
                  <a:srgbClr val="000000"/>
                </a:solidFill>
                <a:latin typeface="Open Sauce"/>
              </a:rPr>
              <a:t> de </a:t>
            </a:r>
            <a:r>
              <a:rPr lang="en-US" sz="2600" dirty="0" err="1">
                <a:solidFill>
                  <a:srgbClr val="000000"/>
                </a:solidFill>
                <a:latin typeface="Open Sauce"/>
              </a:rPr>
              <a:t>sua</a:t>
            </a:r>
            <a:r>
              <a:rPr lang="en-US" sz="2600" dirty="0">
                <a:solidFill>
                  <a:srgbClr val="000000"/>
                </a:solidFill>
                <a:latin typeface="Open Sauce"/>
              </a:rPr>
              <a:t> </a:t>
            </a:r>
            <a:r>
              <a:rPr lang="en-US" sz="2600" dirty="0" err="1">
                <a:solidFill>
                  <a:srgbClr val="000000"/>
                </a:solidFill>
                <a:latin typeface="Open Sauce"/>
              </a:rPr>
              <a:t>participação</a:t>
            </a:r>
            <a:r>
              <a:rPr lang="en-US" sz="2600" dirty="0">
                <a:solidFill>
                  <a:srgbClr val="000000"/>
                </a:solidFill>
                <a:latin typeface="Open Sauce"/>
              </a:rPr>
              <a:t>, inclusive </a:t>
            </a:r>
            <a:r>
              <a:rPr lang="en-US" sz="2600" dirty="0" err="1">
                <a:solidFill>
                  <a:srgbClr val="000000"/>
                </a:solidFill>
                <a:latin typeface="Open Sauce"/>
              </a:rPr>
              <a:t>remuneração</a:t>
            </a:r>
            <a:r>
              <a:rPr lang="en-US" sz="2600" dirty="0">
                <a:solidFill>
                  <a:srgbClr val="000000"/>
                </a:solidFill>
                <a:latin typeface="Open Sauce"/>
              </a:rPr>
              <a:t>, se for o </a:t>
            </a:r>
            <a:r>
              <a:rPr lang="en-US" sz="2600" dirty="0" err="1">
                <a:solidFill>
                  <a:srgbClr val="000000"/>
                </a:solidFill>
                <a:latin typeface="Open Sauce"/>
              </a:rPr>
              <a:t>caso</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Audiências</a:t>
            </a:r>
            <a:r>
              <a:rPr lang="en-US" sz="2600" dirty="0">
                <a:solidFill>
                  <a:srgbClr val="000000"/>
                </a:solidFill>
                <a:latin typeface="Open Sauce"/>
              </a:rPr>
              <a:t> </a:t>
            </a:r>
            <a:r>
              <a:rPr lang="en-US" sz="2600" dirty="0" err="1">
                <a:solidFill>
                  <a:srgbClr val="000000"/>
                </a:solidFill>
                <a:latin typeface="Open Sauce"/>
              </a:rPr>
              <a:t>concedidas</a:t>
            </a:r>
            <a:r>
              <a:rPr lang="en-US" sz="2600" dirty="0">
                <a:solidFill>
                  <a:srgbClr val="000000"/>
                </a:solidFill>
                <a:latin typeface="Open Sauce"/>
              </a:rPr>
              <a:t>, com </a:t>
            </a:r>
            <a:r>
              <a:rPr lang="en-US" sz="2600" dirty="0" err="1">
                <a:solidFill>
                  <a:srgbClr val="000000"/>
                </a:solidFill>
                <a:latin typeface="Open Sauce"/>
              </a:rPr>
              <a:t>informações</a:t>
            </a:r>
            <a:r>
              <a:rPr lang="en-US" sz="2600" dirty="0">
                <a:solidFill>
                  <a:srgbClr val="000000"/>
                </a:solidFill>
                <a:latin typeface="Open Sauce"/>
              </a:rPr>
              <a:t> </a:t>
            </a:r>
            <a:r>
              <a:rPr lang="en-US" sz="2600" dirty="0" err="1">
                <a:solidFill>
                  <a:srgbClr val="000000"/>
                </a:solidFill>
                <a:latin typeface="Open Sauce"/>
              </a:rPr>
              <a:t>sobre</a:t>
            </a:r>
            <a:r>
              <a:rPr lang="en-US" sz="2600" dirty="0">
                <a:solidFill>
                  <a:srgbClr val="000000"/>
                </a:solidFill>
                <a:latin typeface="Open Sauce"/>
              </a:rPr>
              <a:t> </a:t>
            </a:r>
            <a:r>
              <a:rPr lang="en-US" sz="2600" dirty="0" err="1">
                <a:solidFill>
                  <a:srgbClr val="000000"/>
                </a:solidFill>
                <a:latin typeface="Open Sauce"/>
              </a:rPr>
              <a:t>seus</a:t>
            </a:r>
            <a:r>
              <a:rPr lang="en-US" sz="2600" dirty="0">
                <a:solidFill>
                  <a:srgbClr val="000000"/>
                </a:solidFill>
                <a:latin typeface="Open Sauce"/>
              </a:rPr>
              <a:t> </a:t>
            </a:r>
            <a:r>
              <a:rPr lang="en-US" sz="2600" dirty="0" err="1">
                <a:solidFill>
                  <a:srgbClr val="000000"/>
                </a:solidFill>
                <a:latin typeface="Open Sauce"/>
              </a:rPr>
              <a:t>objetivos</a:t>
            </a:r>
            <a:r>
              <a:rPr lang="en-US" sz="2600" dirty="0">
                <a:solidFill>
                  <a:srgbClr val="000000"/>
                </a:solidFill>
                <a:latin typeface="Open Sauce"/>
              </a:rPr>
              <a:t>, </a:t>
            </a:r>
            <a:r>
              <a:rPr lang="en-US" sz="2600" dirty="0" err="1">
                <a:solidFill>
                  <a:srgbClr val="000000"/>
                </a:solidFill>
                <a:latin typeface="Open Sauce"/>
              </a:rPr>
              <a:t>participantes</a:t>
            </a:r>
            <a:r>
              <a:rPr lang="en-US" sz="2600" dirty="0">
                <a:solidFill>
                  <a:srgbClr val="000000"/>
                </a:solidFill>
                <a:latin typeface="Open Sauce"/>
              </a:rPr>
              <a:t> e </a:t>
            </a:r>
            <a:r>
              <a:rPr lang="en-US" sz="2600" dirty="0" err="1">
                <a:solidFill>
                  <a:srgbClr val="000000"/>
                </a:solidFill>
                <a:latin typeface="Open Sauce"/>
              </a:rPr>
              <a:t>resultados</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Eventos</a:t>
            </a:r>
            <a:r>
              <a:rPr lang="en-US" sz="2600" dirty="0">
                <a:solidFill>
                  <a:srgbClr val="000000"/>
                </a:solidFill>
                <a:latin typeface="Open Sauce"/>
              </a:rPr>
              <a:t> </a:t>
            </a:r>
            <a:r>
              <a:rPr lang="en-US" sz="2600" dirty="0" err="1">
                <a:solidFill>
                  <a:srgbClr val="000000"/>
                </a:solidFill>
                <a:latin typeface="Open Sauce"/>
              </a:rPr>
              <a:t>político-eleitorais</a:t>
            </a:r>
            <a:r>
              <a:rPr lang="en-US" sz="2600" dirty="0">
                <a:solidFill>
                  <a:srgbClr val="000000"/>
                </a:solidFill>
                <a:latin typeface="Open Sauce"/>
              </a:rPr>
              <a:t>, </a:t>
            </a:r>
            <a:r>
              <a:rPr lang="en-US" sz="2600" dirty="0" err="1">
                <a:solidFill>
                  <a:srgbClr val="000000"/>
                </a:solidFill>
                <a:latin typeface="Open Sauce"/>
              </a:rPr>
              <a:t>informando</a:t>
            </a:r>
            <a:r>
              <a:rPr lang="en-US" sz="2600" dirty="0">
                <a:solidFill>
                  <a:srgbClr val="000000"/>
                </a:solidFill>
                <a:latin typeface="Open Sauce"/>
              </a:rPr>
              <a:t> as </a:t>
            </a:r>
            <a:r>
              <a:rPr lang="en-US" sz="2600" dirty="0" err="1">
                <a:solidFill>
                  <a:srgbClr val="000000"/>
                </a:solidFill>
                <a:latin typeface="Open Sauce"/>
              </a:rPr>
              <a:t>condições</a:t>
            </a:r>
            <a:r>
              <a:rPr lang="en-US" sz="2600" dirty="0">
                <a:solidFill>
                  <a:srgbClr val="000000"/>
                </a:solidFill>
                <a:latin typeface="Open Sauce"/>
              </a:rPr>
              <a:t> </a:t>
            </a:r>
            <a:r>
              <a:rPr lang="en-US" sz="2600" dirty="0" err="1">
                <a:solidFill>
                  <a:srgbClr val="000000"/>
                </a:solidFill>
                <a:latin typeface="Open Sauce"/>
              </a:rPr>
              <a:t>logísticas</a:t>
            </a:r>
            <a:r>
              <a:rPr lang="en-US" sz="2600" dirty="0">
                <a:solidFill>
                  <a:srgbClr val="000000"/>
                </a:solidFill>
                <a:latin typeface="Open Sauce"/>
              </a:rPr>
              <a:t> e </a:t>
            </a:r>
            <a:r>
              <a:rPr lang="en-US" sz="2600" dirty="0" err="1">
                <a:solidFill>
                  <a:srgbClr val="000000"/>
                </a:solidFill>
                <a:latin typeface="Open Sauce"/>
              </a:rPr>
              <a:t>financeiras</a:t>
            </a:r>
            <a:r>
              <a:rPr lang="en-US" sz="2600" dirty="0">
                <a:solidFill>
                  <a:srgbClr val="000000"/>
                </a:solidFill>
                <a:latin typeface="Open Sauce"/>
              </a:rPr>
              <a:t> da </a:t>
            </a:r>
            <a:r>
              <a:rPr lang="en-US" sz="2600" dirty="0" err="1">
                <a:solidFill>
                  <a:srgbClr val="000000"/>
                </a:solidFill>
                <a:latin typeface="Open Sauce"/>
              </a:rPr>
              <a:t>sua</a:t>
            </a:r>
            <a:r>
              <a:rPr lang="en-US" sz="2600" dirty="0">
                <a:solidFill>
                  <a:srgbClr val="000000"/>
                </a:solidFill>
                <a:latin typeface="Open Sauce"/>
              </a:rPr>
              <a:t> </a:t>
            </a:r>
            <a:r>
              <a:rPr lang="en-US" sz="2600" dirty="0" err="1">
                <a:solidFill>
                  <a:srgbClr val="000000"/>
                </a:solidFill>
                <a:latin typeface="Open Sauce"/>
              </a:rPr>
              <a:t>participação</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Registro</a:t>
            </a:r>
            <a:r>
              <a:rPr lang="en-US" sz="2600" dirty="0">
                <a:solidFill>
                  <a:srgbClr val="000000"/>
                </a:solidFill>
                <a:latin typeface="Open Sauce"/>
              </a:rPr>
              <a:t> de </a:t>
            </a:r>
            <a:r>
              <a:rPr lang="en-US" sz="2600" dirty="0" err="1">
                <a:solidFill>
                  <a:srgbClr val="000000"/>
                </a:solidFill>
                <a:latin typeface="Open Sauce"/>
              </a:rPr>
              <a:t>presentes</a:t>
            </a:r>
            <a:r>
              <a:rPr lang="en-US" sz="2600" dirty="0">
                <a:solidFill>
                  <a:srgbClr val="000000"/>
                </a:solidFill>
                <a:latin typeface="Open Sauce"/>
              </a:rPr>
              <a:t> e </a:t>
            </a:r>
            <a:r>
              <a:rPr lang="en-US" sz="2600" dirty="0" err="1">
                <a:solidFill>
                  <a:srgbClr val="000000"/>
                </a:solidFill>
                <a:latin typeface="Open Sauce"/>
              </a:rPr>
              <a:t>hospitalidades</a:t>
            </a:r>
            <a:endParaRPr lang="en-US" sz="2600" dirty="0">
              <a:solidFill>
                <a:srgbClr val="000000"/>
              </a:solidFill>
              <a:latin typeface="Open Sauce"/>
            </a:endParaRPr>
          </a:p>
        </p:txBody>
      </p:sp>
      <p:grpSp>
        <p:nvGrpSpPr>
          <p:cNvPr id="7" name="Group 7"/>
          <p:cNvGrpSpPr/>
          <p:nvPr/>
        </p:nvGrpSpPr>
        <p:grpSpPr>
          <a:xfrm>
            <a:off x="17730679" y="-5075662"/>
            <a:ext cx="557321" cy="15362662"/>
            <a:chOff x="0" y="0"/>
            <a:chExt cx="743094" cy="20483549"/>
          </a:xfrm>
        </p:grpSpPr>
        <p:sp>
          <p:nvSpPr>
            <p:cNvPr id="8" name="Freeform 8"/>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9" name="Freeform 9"/>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grpSp>
        <p:nvGrpSpPr>
          <p:cNvPr id="10" name="Group 10"/>
          <p:cNvGrpSpPr/>
          <p:nvPr/>
        </p:nvGrpSpPr>
        <p:grpSpPr>
          <a:xfrm>
            <a:off x="1165141" y="2622656"/>
            <a:ext cx="4348698" cy="397545"/>
            <a:chOff x="-243199" y="499283"/>
            <a:chExt cx="5798264" cy="530060"/>
          </a:xfrm>
        </p:grpSpPr>
        <p:sp>
          <p:nvSpPr>
            <p:cNvPr id="11" name="AutoShape 11"/>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12" name="TextBox 12"/>
            <p:cNvSpPr txBox="1"/>
            <p:nvPr/>
          </p:nvSpPr>
          <p:spPr>
            <a:xfrm>
              <a:off x="-243199" y="499283"/>
              <a:ext cx="5798264" cy="530060"/>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Decreto</a:t>
              </a:r>
              <a:r>
                <a:rPr lang="en-US" sz="2412" dirty="0">
                  <a:solidFill>
                    <a:srgbClr val="000000"/>
                  </a:solidFill>
                  <a:latin typeface="Open Sauce"/>
                </a:rPr>
                <a:t> nº 10.889/2021</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537142" y="2830571"/>
            <a:ext cx="4166299" cy="397545"/>
            <a:chOff x="0" y="560212"/>
            <a:chExt cx="5555065" cy="530060"/>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128409" y="560212"/>
              <a:ext cx="5298245" cy="530060"/>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Decreto</a:t>
              </a:r>
              <a:r>
                <a:rPr lang="en-US" sz="2412" dirty="0">
                  <a:solidFill>
                    <a:srgbClr val="000000"/>
                  </a:solidFill>
                  <a:latin typeface="Open Sauce"/>
                </a:rPr>
                <a:t> nº 8.777/2016</a:t>
              </a:r>
            </a:p>
          </p:txBody>
        </p:sp>
      </p:grpSp>
      <p:sp>
        <p:nvSpPr>
          <p:cNvPr id="5" name="TextBox 5"/>
          <p:cNvSpPr txBox="1"/>
          <p:nvPr/>
        </p:nvSpPr>
        <p:spPr>
          <a:xfrm>
            <a:off x="1165141" y="1038225"/>
            <a:ext cx="4955368"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Dados abertos</a:t>
            </a:r>
          </a:p>
        </p:txBody>
      </p:sp>
      <p:grpSp>
        <p:nvGrpSpPr>
          <p:cNvPr id="6" name="Group 6"/>
          <p:cNvGrpSpPr/>
          <p:nvPr/>
        </p:nvGrpSpPr>
        <p:grpSpPr>
          <a:xfrm>
            <a:off x="0" y="-5075662"/>
            <a:ext cx="557321" cy="15362662"/>
            <a:chOff x="0" y="0"/>
            <a:chExt cx="743094" cy="20483549"/>
          </a:xfrm>
        </p:grpSpPr>
        <p:sp>
          <p:nvSpPr>
            <p:cNvPr id="7" name="Freeform 7"/>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8" name="Freeform 8"/>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sp>
        <p:nvSpPr>
          <p:cNvPr id="9" name="TextBox 9"/>
          <p:cNvSpPr txBox="1"/>
          <p:nvPr/>
        </p:nvSpPr>
        <p:spPr>
          <a:xfrm>
            <a:off x="1028700" y="3799840"/>
            <a:ext cx="15592920" cy="1343660"/>
          </a:xfrm>
          <a:prstGeom prst="rect">
            <a:avLst/>
          </a:prstGeom>
        </p:spPr>
        <p:txBody>
          <a:bodyPr lIns="0" tIns="0" rIns="0" bIns="0" rtlCol="0" anchor="t">
            <a:spAutoFit/>
          </a:bodyPr>
          <a:lstStyle/>
          <a:p>
            <a:pPr marL="561344" lvl="1" indent="-280672" algn="just">
              <a:lnSpc>
                <a:spcPts val="3640"/>
              </a:lnSpc>
              <a:buFont typeface="Arial"/>
              <a:buChar char="•"/>
            </a:pPr>
            <a:r>
              <a:rPr lang="en-US" sz="2600">
                <a:solidFill>
                  <a:srgbClr val="000000"/>
                </a:solidFill>
                <a:latin typeface="Open Sauce"/>
              </a:rPr>
              <a:t>Dados abertos são dados que podem ser livremente acessados, utilizados, modificados e compartilhados por qualquer pessoa, estando sujeitos, no máximo, a exigências que visem preservar sua proveniência e abertura</a:t>
            </a:r>
          </a:p>
        </p:txBody>
      </p:sp>
      <p:sp>
        <p:nvSpPr>
          <p:cNvPr id="10" name="TextBox 10"/>
          <p:cNvSpPr txBox="1"/>
          <p:nvPr/>
        </p:nvSpPr>
        <p:spPr>
          <a:xfrm>
            <a:off x="1165141" y="5559875"/>
            <a:ext cx="15592920" cy="886460"/>
          </a:xfrm>
          <a:prstGeom prst="rect">
            <a:avLst/>
          </a:prstGeom>
        </p:spPr>
        <p:txBody>
          <a:bodyPr lIns="0" tIns="0" rIns="0" bIns="0" rtlCol="0" anchor="t">
            <a:spAutoFit/>
          </a:bodyPr>
          <a:lstStyle/>
          <a:p>
            <a:pPr marL="561344" lvl="1" indent="-280672" algn="just">
              <a:lnSpc>
                <a:spcPts val="3640"/>
              </a:lnSpc>
              <a:buFont typeface="Arial"/>
              <a:buChar char="•"/>
            </a:pPr>
            <a:r>
              <a:rPr lang="en-US" sz="2600">
                <a:solidFill>
                  <a:srgbClr val="000000"/>
                </a:solidFill>
                <a:latin typeface="Open Sauce"/>
              </a:rPr>
              <a:t>Os dados abertos devem ser completos, primários, oportunos, acessíveis, processáveis por máquinas, não-discriminatórios, não-proprietários e de licença livre  </a:t>
            </a:r>
          </a:p>
        </p:txBody>
      </p:sp>
      <p:sp>
        <p:nvSpPr>
          <p:cNvPr id="11" name="TextBox 11"/>
          <p:cNvSpPr txBox="1"/>
          <p:nvPr/>
        </p:nvSpPr>
        <p:spPr>
          <a:xfrm>
            <a:off x="1165141" y="6848064"/>
            <a:ext cx="15592920" cy="1343660"/>
          </a:xfrm>
          <a:prstGeom prst="rect">
            <a:avLst/>
          </a:prstGeom>
        </p:spPr>
        <p:txBody>
          <a:bodyPr lIns="0" tIns="0" rIns="0" bIns="0" rtlCol="0" anchor="t">
            <a:spAutoFit/>
          </a:bodyPr>
          <a:lstStyle/>
          <a:p>
            <a:pPr marL="561344" lvl="1" indent="-280672" algn="just">
              <a:lnSpc>
                <a:spcPts val="3640"/>
              </a:lnSpc>
              <a:buFont typeface="Arial"/>
              <a:buChar char="•"/>
            </a:pPr>
            <a:r>
              <a:rPr lang="en-US" sz="2600">
                <a:solidFill>
                  <a:srgbClr val="000000"/>
                </a:solidFill>
                <a:latin typeface="Open Sauce"/>
              </a:rPr>
              <a:t>O Portal Brasileiro de Dados Abertos é a ferramenta disponibilizada pelo governo para que todos possam encontrar e utilizar os dados e as informações públicas; o portal tem o objetivo de disponibilizar dados relativos às mais variadas temáticas da administração pública</a:t>
            </a:r>
          </a:p>
        </p:txBody>
      </p:sp>
      <p:sp>
        <p:nvSpPr>
          <p:cNvPr id="12" name="TextBox 12"/>
          <p:cNvSpPr txBox="1"/>
          <p:nvPr/>
        </p:nvSpPr>
        <p:spPr>
          <a:xfrm>
            <a:off x="1165141" y="8593454"/>
            <a:ext cx="15592920" cy="886460"/>
          </a:xfrm>
          <a:prstGeom prst="rect">
            <a:avLst/>
          </a:prstGeom>
        </p:spPr>
        <p:txBody>
          <a:bodyPr lIns="0" tIns="0" rIns="0" bIns="0" rtlCol="0" anchor="t">
            <a:spAutoFit/>
          </a:bodyPr>
          <a:lstStyle/>
          <a:p>
            <a:pPr marL="561344" lvl="1" indent="-280672" algn="just">
              <a:lnSpc>
                <a:spcPts val="3640"/>
              </a:lnSpc>
              <a:buFont typeface="Arial"/>
              <a:buChar char="•"/>
            </a:pPr>
            <a:r>
              <a:rPr lang="en-US" sz="2600">
                <a:solidFill>
                  <a:srgbClr val="000000"/>
                </a:solidFill>
                <a:latin typeface="Open Sauce"/>
              </a:rPr>
              <a:t>Dessa forma, é necessário que o Ministério do Esporte siga o Plano de Dados Abertos (PDA) o qual estabelece o cronograma de abertura de bases que ainda não foram disponibilizadas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6674" y="696577"/>
            <a:ext cx="5437574" cy="1047750"/>
          </a:xfrm>
          <a:prstGeom prst="rect">
            <a:avLst/>
          </a:prstGeom>
        </p:spPr>
        <p:txBody>
          <a:bodyPr lIns="0" tIns="0" rIns="0" bIns="0" rtlCol="0" anchor="t">
            <a:spAutoFit/>
          </a:bodyPr>
          <a:lstStyle/>
          <a:p>
            <a:pPr marL="0" lvl="0" indent="0" algn="ctr">
              <a:lnSpc>
                <a:spcPts val="8399"/>
              </a:lnSpc>
            </a:pPr>
            <a:r>
              <a:rPr lang="en-US" sz="6999" spc="-139" dirty="0" err="1">
                <a:solidFill>
                  <a:srgbClr val="000000"/>
                </a:solidFill>
                <a:latin typeface="Antonio Bold"/>
              </a:rPr>
              <a:t>Governo</a:t>
            </a:r>
            <a:r>
              <a:rPr lang="en-US" sz="6999" spc="-139" dirty="0">
                <a:solidFill>
                  <a:srgbClr val="000000"/>
                </a:solidFill>
                <a:latin typeface="Antonio Bold"/>
              </a:rPr>
              <a:t> </a:t>
            </a:r>
            <a:r>
              <a:rPr lang="en-US" sz="6999" spc="-139" dirty="0" err="1">
                <a:solidFill>
                  <a:srgbClr val="000000"/>
                </a:solidFill>
                <a:latin typeface="Antonio Bold"/>
              </a:rPr>
              <a:t>Aberto</a:t>
            </a:r>
            <a:r>
              <a:rPr lang="en-US" sz="6999" spc="-139" dirty="0">
                <a:solidFill>
                  <a:srgbClr val="000000"/>
                </a:solidFill>
                <a:latin typeface="Antonio Bold"/>
              </a:rPr>
              <a:t> </a:t>
            </a:r>
          </a:p>
        </p:txBody>
      </p:sp>
      <p:sp>
        <p:nvSpPr>
          <p:cNvPr id="3" name="TextBox 3"/>
          <p:cNvSpPr txBox="1"/>
          <p:nvPr/>
        </p:nvSpPr>
        <p:spPr>
          <a:xfrm>
            <a:off x="1156674" y="4076700"/>
            <a:ext cx="15592920" cy="13436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a:solidFill>
                  <a:srgbClr val="000000"/>
                </a:solidFill>
                <a:latin typeface="Open Sauce"/>
              </a:rPr>
              <a:t>Governo </a:t>
            </a:r>
            <a:r>
              <a:rPr lang="en-US" sz="2600" dirty="0" err="1">
                <a:solidFill>
                  <a:srgbClr val="000000"/>
                </a:solidFill>
                <a:latin typeface="Open Sauce"/>
              </a:rPr>
              <a:t>aberto</a:t>
            </a:r>
            <a:r>
              <a:rPr lang="en-US" sz="2600" dirty="0">
                <a:solidFill>
                  <a:srgbClr val="000000"/>
                </a:solidFill>
                <a:latin typeface="Open Sauce"/>
              </a:rPr>
              <a:t> é </a:t>
            </a:r>
            <a:r>
              <a:rPr lang="en-US" sz="2600" dirty="0" err="1">
                <a:solidFill>
                  <a:srgbClr val="000000"/>
                </a:solidFill>
                <a:latin typeface="Open Sauce"/>
              </a:rPr>
              <a:t>uma</a:t>
            </a:r>
            <a:r>
              <a:rPr lang="en-US" sz="2600" dirty="0">
                <a:solidFill>
                  <a:srgbClr val="000000"/>
                </a:solidFill>
                <a:latin typeface="Open Sauce"/>
              </a:rPr>
              <a:t> </a:t>
            </a:r>
            <a:r>
              <a:rPr lang="en-US" sz="2600" dirty="0" err="1">
                <a:solidFill>
                  <a:srgbClr val="000000"/>
                </a:solidFill>
                <a:latin typeface="Open Sauce"/>
              </a:rPr>
              <a:t>visão</a:t>
            </a:r>
            <a:r>
              <a:rPr lang="en-US" sz="2600" dirty="0">
                <a:solidFill>
                  <a:srgbClr val="000000"/>
                </a:solidFill>
                <a:latin typeface="Open Sauce"/>
              </a:rPr>
              <a:t> da </a:t>
            </a:r>
            <a:r>
              <a:rPr lang="en-US" sz="2600" dirty="0" err="1">
                <a:solidFill>
                  <a:srgbClr val="000000"/>
                </a:solidFill>
                <a:latin typeface="Open Sauce"/>
              </a:rPr>
              <a:t>Administração</a:t>
            </a:r>
            <a:r>
              <a:rPr lang="en-US" sz="2600" dirty="0">
                <a:solidFill>
                  <a:srgbClr val="000000"/>
                </a:solidFill>
                <a:latin typeface="Open Sauce"/>
              </a:rPr>
              <a:t> </a:t>
            </a:r>
            <a:r>
              <a:rPr lang="en-US" sz="2600" dirty="0" err="1">
                <a:solidFill>
                  <a:srgbClr val="000000"/>
                </a:solidFill>
                <a:latin typeface="Open Sauce"/>
              </a:rPr>
              <a:t>Pública</a:t>
            </a:r>
            <a:r>
              <a:rPr lang="en-US" sz="2600" dirty="0">
                <a:solidFill>
                  <a:srgbClr val="000000"/>
                </a:solidFill>
                <a:latin typeface="Open Sauce"/>
              </a:rPr>
              <a:t> que </a:t>
            </a:r>
            <a:r>
              <a:rPr lang="en-US" sz="2600" dirty="0" err="1">
                <a:solidFill>
                  <a:srgbClr val="000000"/>
                </a:solidFill>
                <a:latin typeface="Open Sauce"/>
              </a:rPr>
              <a:t>promove</a:t>
            </a:r>
            <a:r>
              <a:rPr lang="en-US" sz="2600" dirty="0">
                <a:solidFill>
                  <a:srgbClr val="000000"/>
                </a:solidFill>
                <a:latin typeface="Open Sauce"/>
              </a:rPr>
              <a:t> a </a:t>
            </a:r>
            <a:r>
              <a:rPr lang="en-US" sz="2600" dirty="0" err="1">
                <a:solidFill>
                  <a:srgbClr val="000000"/>
                </a:solidFill>
                <a:latin typeface="Open Sauce"/>
              </a:rPr>
              <a:t>divulgação</a:t>
            </a:r>
            <a:r>
              <a:rPr lang="en-US" sz="2600" dirty="0">
                <a:solidFill>
                  <a:srgbClr val="000000"/>
                </a:solidFill>
                <a:latin typeface="Open Sauce"/>
              </a:rPr>
              <a:t> </a:t>
            </a:r>
            <a:r>
              <a:rPr lang="en-US" sz="2600" dirty="0" err="1">
                <a:solidFill>
                  <a:srgbClr val="000000"/>
                </a:solidFill>
                <a:latin typeface="Open Sauce"/>
              </a:rPr>
              <a:t>abertamente</a:t>
            </a:r>
            <a:r>
              <a:rPr lang="en-US" sz="2600" dirty="0">
                <a:solidFill>
                  <a:srgbClr val="000000"/>
                </a:solidFill>
                <a:latin typeface="Open Sauce"/>
              </a:rPr>
              <a:t> e com </a:t>
            </a:r>
            <a:r>
              <a:rPr lang="en-US" sz="2600" dirty="0" err="1">
                <a:solidFill>
                  <a:srgbClr val="000000"/>
                </a:solidFill>
                <a:latin typeface="Open Sauce"/>
              </a:rPr>
              <a:t>linguagem</a:t>
            </a:r>
            <a:r>
              <a:rPr lang="en-US" sz="2600" dirty="0">
                <a:solidFill>
                  <a:srgbClr val="000000"/>
                </a:solidFill>
                <a:latin typeface="Open Sauce"/>
              </a:rPr>
              <a:t> simples </a:t>
            </a:r>
            <a:r>
              <a:rPr lang="en-US" sz="2600" dirty="0" err="1">
                <a:solidFill>
                  <a:srgbClr val="000000"/>
                </a:solidFill>
                <a:latin typeface="Open Sauce"/>
              </a:rPr>
              <a:t>sobre</a:t>
            </a:r>
            <a:r>
              <a:rPr lang="en-US" sz="2600" dirty="0">
                <a:solidFill>
                  <a:srgbClr val="000000"/>
                </a:solidFill>
                <a:latin typeface="Open Sauce"/>
              </a:rPr>
              <a:t> </a:t>
            </a:r>
            <a:r>
              <a:rPr lang="en-US" sz="2600" dirty="0" err="1">
                <a:solidFill>
                  <a:srgbClr val="000000"/>
                </a:solidFill>
                <a:latin typeface="Open Sauce"/>
              </a:rPr>
              <a:t>informações</a:t>
            </a:r>
            <a:r>
              <a:rPr lang="en-US" sz="2600" dirty="0">
                <a:solidFill>
                  <a:srgbClr val="000000"/>
                </a:solidFill>
                <a:latin typeface="Open Sauce"/>
              </a:rPr>
              <a:t> </a:t>
            </a:r>
            <a:r>
              <a:rPr lang="en-US" sz="2600" dirty="0" err="1">
                <a:solidFill>
                  <a:srgbClr val="000000"/>
                </a:solidFill>
                <a:latin typeface="Open Sauce"/>
              </a:rPr>
              <a:t>relacionadas</a:t>
            </a:r>
            <a:r>
              <a:rPr lang="en-US" sz="2600" dirty="0">
                <a:solidFill>
                  <a:srgbClr val="000000"/>
                </a:solidFill>
                <a:latin typeface="Open Sauce"/>
              </a:rPr>
              <a:t> a </a:t>
            </a:r>
            <a:r>
              <a:rPr lang="en-US" sz="2600" dirty="0" err="1">
                <a:solidFill>
                  <a:srgbClr val="000000"/>
                </a:solidFill>
                <a:latin typeface="Open Sauce"/>
              </a:rPr>
              <a:t>suas</a:t>
            </a:r>
            <a:r>
              <a:rPr lang="en-US" sz="2600" dirty="0">
                <a:solidFill>
                  <a:srgbClr val="000000"/>
                </a:solidFill>
                <a:latin typeface="Open Sauce"/>
              </a:rPr>
              <a:t> </a:t>
            </a:r>
            <a:r>
              <a:rPr lang="en-US" sz="2600" dirty="0" err="1">
                <a:solidFill>
                  <a:srgbClr val="000000"/>
                </a:solidFill>
                <a:latin typeface="Open Sauce"/>
              </a:rPr>
              <a:t>ações</a:t>
            </a:r>
            <a:r>
              <a:rPr lang="en-US" sz="2600" dirty="0">
                <a:solidFill>
                  <a:srgbClr val="000000"/>
                </a:solidFill>
                <a:latin typeface="Open Sauce"/>
              </a:rPr>
              <a:t>, de modo que </a:t>
            </a:r>
            <a:r>
              <a:rPr lang="en-US" sz="2600" dirty="0" err="1">
                <a:solidFill>
                  <a:srgbClr val="000000"/>
                </a:solidFill>
                <a:latin typeface="Open Sauce"/>
              </a:rPr>
              <a:t>toda</a:t>
            </a:r>
            <a:r>
              <a:rPr lang="en-US" sz="2600" dirty="0">
                <a:solidFill>
                  <a:srgbClr val="000000"/>
                </a:solidFill>
                <a:latin typeface="Open Sauce"/>
              </a:rPr>
              <a:t> a </a:t>
            </a:r>
            <a:r>
              <a:rPr lang="en-US" sz="2600" dirty="0" err="1">
                <a:solidFill>
                  <a:srgbClr val="000000"/>
                </a:solidFill>
                <a:latin typeface="Open Sauce"/>
              </a:rPr>
              <a:t>população</a:t>
            </a:r>
            <a:r>
              <a:rPr lang="en-US" sz="2600" dirty="0">
                <a:solidFill>
                  <a:srgbClr val="000000"/>
                </a:solidFill>
                <a:latin typeface="Open Sauce"/>
              </a:rPr>
              <a:t> </a:t>
            </a:r>
            <a:r>
              <a:rPr lang="en-US" sz="2600" dirty="0" err="1">
                <a:solidFill>
                  <a:srgbClr val="000000"/>
                </a:solidFill>
                <a:latin typeface="Open Sauce"/>
              </a:rPr>
              <a:t>possa</a:t>
            </a:r>
            <a:r>
              <a:rPr lang="en-US" sz="2600" dirty="0">
                <a:solidFill>
                  <a:srgbClr val="000000"/>
                </a:solidFill>
                <a:latin typeface="Open Sauce"/>
              </a:rPr>
              <a:t> </a:t>
            </a:r>
            <a:r>
              <a:rPr lang="en-US" sz="2600" dirty="0" err="1">
                <a:solidFill>
                  <a:srgbClr val="000000"/>
                </a:solidFill>
                <a:latin typeface="Open Sauce"/>
              </a:rPr>
              <a:t>estar</a:t>
            </a:r>
            <a:r>
              <a:rPr lang="en-US" sz="2600" dirty="0">
                <a:solidFill>
                  <a:srgbClr val="000000"/>
                </a:solidFill>
                <a:latin typeface="Open Sauce"/>
              </a:rPr>
              <a:t> a par das </a:t>
            </a:r>
            <a:r>
              <a:rPr lang="en-US" sz="2600" dirty="0" err="1">
                <a:solidFill>
                  <a:srgbClr val="000000"/>
                </a:solidFill>
                <a:latin typeface="Open Sauce"/>
              </a:rPr>
              <a:t>decisões</a:t>
            </a:r>
            <a:r>
              <a:rPr lang="en-US" sz="2600" dirty="0">
                <a:solidFill>
                  <a:srgbClr val="000000"/>
                </a:solidFill>
                <a:latin typeface="Open Sauce"/>
              </a:rPr>
              <a:t> de </a:t>
            </a:r>
            <a:r>
              <a:rPr lang="en-US" sz="2600" dirty="0" err="1">
                <a:solidFill>
                  <a:srgbClr val="000000"/>
                </a:solidFill>
                <a:latin typeface="Open Sauce"/>
              </a:rPr>
              <a:t>seus</a:t>
            </a:r>
            <a:r>
              <a:rPr lang="en-US" sz="2600" dirty="0">
                <a:solidFill>
                  <a:srgbClr val="000000"/>
                </a:solidFill>
                <a:latin typeface="Open Sauce"/>
              </a:rPr>
              <a:t> </a:t>
            </a:r>
            <a:r>
              <a:rPr lang="en-US" sz="2600" dirty="0" err="1">
                <a:solidFill>
                  <a:srgbClr val="000000"/>
                </a:solidFill>
                <a:latin typeface="Open Sauce"/>
              </a:rPr>
              <a:t>representantes</a:t>
            </a:r>
            <a:endParaRPr lang="en-US" sz="2600" dirty="0">
              <a:solidFill>
                <a:srgbClr val="000000"/>
              </a:solidFill>
              <a:latin typeface="Open Sauce"/>
            </a:endParaRPr>
          </a:p>
        </p:txBody>
      </p:sp>
      <p:grpSp>
        <p:nvGrpSpPr>
          <p:cNvPr id="4" name="Group 4"/>
          <p:cNvGrpSpPr/>
          <p:nvPr/>
        </p:nvGrpSpPr>
        <p:grpSpPr>
          <a:xfrm>
            <a:off x="17730679" y="-5075662"/>
            <a:ext cx="557321" cy="15362662"/>
            <a:chOff x="0" y="0"/>
            <a:chExt cx="743094" cy="20483549"/>
          </a:xfrm>
        </p:grpSpPr>
        <p:sp>
          <p:nvSpPr>
            <p:cNvPr id="5" name="Freeform 5"/>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6" name="Freeform 6"/>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sp>
        <p:nvSpPr>
          <p:cNvPr id="7" name="TextBox 7"/>
          <p:cNvSpPr txBox="1"/>
          <p:nvPr/>
        </p:nvSpPr>
        <p:spPr>
          <a:xfrm>
            <a:off x="1156674" y="5981700"/>
            <a:ext cx="15592920" cy="27152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a:solidFill>
                  <a:srgbClr val="000000"/>
                </a:solidFill>
                <a:latin typeface="Open Sauce"/>
              </a:rPr>
              <a:t>Para que </a:t>
            </a:r>
            <a:r>
              <a:rPr lang="en-US" sz="2600" dirty="0" err="1">
                <a:solidFill>
                  <a:srgbClr val="000000"/>
                </a:solidFill>
                <a:latin typeface="Open Sauce"/>
              </a:rPr>
              <a:t>ocorra</a:t>
            </a:r>
            <a:r>
              <a:rPr lang="en-US" sz="2600" dirty="0">
                <a:solidFill>
                  <a:srgbClr val="000000"/>
                </a:solidFill>
                <a:latin typeface="Open Sauce"/>
              </a:rPr>
              <a:t> o Governo </a:t>
            </a:r>
            <a:r>
              <a:rPr lang="en-US" sz="2600" dirty="0" err="1">
                <a:solidFill>
                  <a:srgbClr val="000000"/>
                </a:solidFill>
                <a:latin typeface="Open Sauce"/>
              </a:rPr>
              <a:t>Aberto</a:t>
            </a:r>
            <a:r>
              <a:rPr lang="en-US" sz="2600" dirty="0">
                <a:solidFill>
                  <a:srgbClr val="000000"/>
                </a:solidFill>
                <a:latin typeface="Open Sauce"/>
              </a:rPr>
              <a:t>, é </a:t>
            </a:r>
            <a:r>
              <a:rPr lang="en-US" sz="2600" dirty="0" err="1">
                <a:solidFill>
                  <a:srgbClr val="000000"/>
                </a:solidFill>
                <a:latin typeface="Open Sauce"/>
              </a:rPr>
              <a:t>necessário</a:t>
            </a:r>
            <a:r>
              <a:rPr lang="en-US" sz="2600" dirty="0">
                <a:solidFill>
                  <a:srgbClr val="000000"/>
                </a:solidFill>
                <a:latin typeface="Open Sauce"/>
              </a:rPr>
              <a:t> que </a:t>
            </a:r>
            <a:r>
              <a:rPr lang="en-US" sz="2600" dirty="0" err="1">
                <a:solidFill>
                  <a:srgbClr val="000000"/>
                </a:solidFill>
                <a:latin typeface="Open Sauce"/>
              </a:rPr>
              <a:t>siga</a:t>
            </a:r>
            <a:r>
              <a:rPr lang="en-US" sz="2600" dirty="0">
                <a:solidFill>
                  <a:srgbClr val="000000"/>
                </a:solidFill>
                <a:latin typeface="Open Sauce"/>
              </a:rPr>
              <a:t> </a:t>
            </a:r>
            <a:r>
              <a:rPr lang="en-US" sz="2600" dirty="0" err="1">
                <a:solidFill>
                  <a:srgbClr val="000000"/>
                </a:solidFill>
                <a:latin typeface="Open Sauce"/>
              </a:rPr>
              <a:t>os</a:t>
            </a:r>
            <a:r>
              <a:rPr lang="en-US" sz="2600" dirty="0">
                <a:solidFill>
                  <a:srgbClr val="000000"/>
                </a:solidFill>
                <a:latin typeface="Open Sauce"/>
              </a:rPr>
              <a:t> </a:t>
            </a:r>
            <a:r>
              <a:rPr lang="en-US" sz="2600" dirty="0" err="1">
                <a:solidFill>
                  <a:srgbClr val="000000"/>
                </a:solidFill>
                <a:latin typeface="Open Sauce"/>
              </a:rPr>
              <a:t>seguintes</a:t>
            </a:r>
            <a:r>
              <a:rPr lang="en-US" sz="2600" dirty="0">
                <a:solidFill>
                  <a:srgbClr val="000000"/>
                </a:solidFill>
                <a:latin typeface="Open Sauce"/>
              </a:rPr>
              <a:t> </a:t>
            </a:r>
            <a:r>
              <a:rPr lang="en-US" sz="2600" dirty="0" err="1">
                <a:solidFill>
                  <a:srgbClr val="000000"/>
                </a:solidFill>
                <a:latin typeface="Open Sauce"/>
              </a:rPr>
              <a:t>princípios</a:t>
            </a:r>
            <a:r>
              <a:rPr lang="en-US" sz="2600" dirty="0">
                <a:solidFill>
                  <a:srgbClr val="000000"/>
                </a:solidFill>
                <a:latin typeface="Open Sauce"/>
              </a:rPr>
              <a:t>: </a:t>
            </a:r>
          </a:p>
          <a:p>
            <a:pPr marL="1122688" lvl="2" indent="-374229" algn="just">
              <a:lnSpc>
                <a:spcPts val="3640"/>
              </a:lnSpc>
              <a:buFont typeface="Arial"/>
              <a:buChar char="⚬"/>
            </a:pPr>
            <a:r>
              <a:rPr lang="en-US" sz="2600" dirty="0" err="1">
                <a:solidFill>
                  <a:srgbClr val="000000"/>
                </a:solidFill>
                <a:latin typeface="Open Sauce"/>
              </a:rPr>
              <a:t>Princípio</a:t>
            </a:r>
            <a:r>
              <a:rPr lang="en-US" sz="2600" dirty="0">
                <a:solidFill>
                  <a:srgbClr val="000000"/>
                </a:solidFill>
                <a:latin typeface="Open Sauce"/>
              </a:rPr>
              <a:t> da </a:t>
            </a:r>
            <a:r>
              <a:rPr lang="en-US" sz="2600" dirty="0" err="1">
                <a:solidFill>
                  <a:srgbClr val="000000"/>
                </a:solidFill>
                <a:latin typeface="Open Sauce"/>
              </a:rPr>
              <a:t>Transparência</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Princípio</a:t>
            </a:r>
            <a:r>
              <a:rPr lang="en-US" sz="2600" dirty="0">
                <a:solidFill>
                  <a:srgbClr val="000000"/>
                </a:solidFill>
                <a:latin typeface="Open Sauce"/>
              </a:rPr>
              <a:t> da </a:t>
            </a:r>
            <a:r>
              <a:rPr lang="en-US" sz="2600" dirty="0" err="1">
                <a:solidFill>
                  <a:srgbClr val="000000"/>
                </a:solidFill>
                <a:latin typeface="Open Sauce"/>
              </a:rPr>
              <a:t>Prestação</a:t>
            </a:r>
            <a:r>
              <a:rPr lang="en-US" sz="2600" dirty="0">
                <a:solidFill>
                  <a:srgbClr val="000000"/>
                </a:solidFill>
                <a:latin typeface="Open Sauce"/>
              </a:rPr>
              <a:t> de </a:t>
            </a:r>
            <a:r>
              <a:rPr lang="en-US" sz="2600" dirty="0" err="1">
                <a:solidFill>
                  <a:srgbClr val="000000"/>
                </a:solidFill>
                <a:latin typeface="Open Sauce"/>
              </a:rPr>
              <a:t>Contas</a:t>
            </a:r>
            <a:r>
              <a:rPr lang="en-US" sz="2600" dirty="0">
                <a:solidFill>
                  <a:srgbClr val="000000"/>
                </a:solidFill>
                <a:latin typeface="Open Sauce"/>
              </a:rPr>
              <a:t> e </a:t>
            </a:r>
            <a:r>
              <a:rPr lang="en-US" sz="2600" dirty="0" err="1">
                <a:solidFill>
                  <a:srgbClr val="000000"/>
                </a:solidFill>
                <a:latin typeface="Open Sauce"/>
              </a:rPr>
              <a:t>Responsabilização</a:t>
            </a:r>
            <a:r>
              <a:rPr lang="en-US" sz="2600" dirty="0">
                <a:solidFill>
                  <a:srgbClr val="000000"/>
                </a:solidFill>
                <a:latin typeface="Open Sauce"/>
              </a:rPr>
              <a:t> (Accountability)</a:t>
            </a:r>
          </a:p>
          <a:p>
            <a:pPr marL="1122688" lvl="2" indent="-374229" algn="just">
              <a:lnSpc>
                <a:spcPts val="3640"/>
              </a:lnSpc>
              <a:buFont typeface="Arial"/>
              <a:buChar char="⚬"/>
            </a:pPr>
            <a:r>
              <a:rPr lang="en-US" sz="2600" dirty="0" err="1">
                <a:solidFill>
                  <a:srgbClr val="000000"/>
                </a:solidFill>
                <a:latin typeface="Open Sauce"/>
              </a:rPr>
              <a:t>Princípio</a:t>
            </a:r>
            <a:r>
              <a:rPr lang="en-US" sz="2600" dirty="0">
                <a:solidFill>
                  <a:srgbClr val="000000"/>
                </a:solidFill>
                <a:latin typeface="Open Sauce"/>
              </a:rPr>
              <a:t> da </a:t>
            </a:r>
            <a:r>
              <a:rPr lang="en-US" sz="2600" dirty="0" err="1">
                <a:solidFill>
                  <a:srgbClr val="000000"/>
                </a:solidFill>
                <a:latin typeface="Open Sauce"/>
              </a:rPr>
              <a:t>Participação</a:t>
            </a:r>
            <a:r>
              <a:rPr lang="en-US" sz="2600" dirty="0">
                <a:solidFill>
                  <a:srgbClr val="000000"/>
                </a:solidFill>
                <a:latin typeface="Open Sauce"/>
              </a:rPr>
              <a:t> </a:t>
            </a:r>
            <a:r>
              <a:rPr lang="en-US" sz="2600" dirty="0" err="1">
                <a:solidFill>
                  <a:srgbClr val="000000"/>
                </a:solidFill>
                <a:latin typeface="Open Sauce"/>
              </a:rPr>
              <a:t>Cidadã</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Princípio</a:t>
            </a:r>
            <a:r>
              <a:rPr lang="en-US" sz="2600" dirty="0">
                <a:solidFill>
                  <a:srgbClr val="000000"/>
                </a:solidFill>
                <a:latin typeface="Open Sauce"/>
              </a:rPr>
              <a:t> da </a:t>
            </a:r>
            <a:r>
              <a:rPr lang="en-US" sz="2600" dirty="0" err="1">
                <a:solidFill>
                  <a:srgbClr val="000000"/>
                </a:solidFill>
                <a:latin typeface="Open Sauce"/>
              </a:rPr>
              <a:t>Integridade</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Princípio</a:t>
            </a:r>
            <a:r>
              <a:rPr lang="en-US" sz="2600" dirty="0">
                <a:solidFill>
                  <a:srgbClr val="000000"/>
                </a:solidFill>
                <a:latin typeface="Open Sauce"/>
              </a:rPr>
              <a:t> da </a:t>
            </a:r>
            <a:r>
              <a:rPr lang="en-US" sz="2600" dirty="0" err="1">
                <a:solidFill>
                  <a:srgbClr val="000000"/>
                </a:solidFill>
                <a:latin typeface="Open Sauce"/>
              </a:rPr>
              <a:t>Tecnologia</a:t>
            </a:r>
            <a:r>
              <a:rPr lang="en-US" sz="2600" dirty="0">
                <a:solidFill>
                  <a:srgbClr val="000000"/>
                </a:solidFill>
                <a:latin typeface="Open Sauce"/>
              </a:rPr>
              <a:t> e </a:t>
            </a:r>
            <a:r>
              <a:rPr lang="en-US" sz="2600" dirty="0" err="1">
                <a:solidFill>
                  <a:srgbClr val="000000"/>
                </a:solidFill>
                <a:latin typeface="Open Sauce"/>
              </a:rPr>
              <a:t>Inovação</a:t>
            </a:r>
            <a:endParaRPr lang="en-US" sz="2600" dirty="0">
              <a:solidFill>
                <a:srgbClr val="000000"/>
              </a:solidFill>
              <a:latin typeface="Open Sauce"/>
            </a:endParaRPr>
          </a:p>
        </p:txBody>
      </p:sp>
      <p:sp>
        <p:nvSpPr>
          <p:cNvPr id="8" name="AutoShape 3"/>
          <p:cNvSpPr/>
          <p:nvPr/>
        </p:nvSpPr>
        <p:spPr>
          <a:xfrm>
            <a:off x="2057400" y="2605669"/>
            <a:ext cx="4166299" cy="0"/>
          </a:xfrm>
          <a:prstGeom prst="line">
            <a:avLst/>
          </a:prstGeom>
          <a:ln w="1512865" cap="rnd">
            <a:solidFill>
              <a:srgbClr val="0ACF00"/>
            </a:solidFill>
            <a:prstDash val="solid"/>
            <a:headEnd type="none" w="sm" len="sm"/>
            <a:tailEnd type="none" w="sm" len="sm"/>
          </a:ln>
        </p:spPr>
        <p:txBody>
          <a:bodyPr/>
          <a:lstStyle/>
          <a:p>
            <a:endParaRPr lang="pt-BR" dirty="0"/>
          </a:p>
        </p:txBody>
      </p:sp>
      <p:sp>
        <p:nvSpPr>
          <p:cNvPr id="10" name="TextBox 4"/>
          <p:cNvSpPr txBox="1"/>
          <p:nvPr/>
        </p:nvSpPr>
        <p:spPr>
          <a:xfrm>
            <a:off x="2250015" y="2410560"/>
            <a:ext cx="3973684" cy="397545"/>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Decreto</a:t>
            </a:r>
            <a:r>
              <a:rPr lang="en-US" sz="2412" dirty="0">
                <a:solidFill>
                  <a:srgbClr val="000000"/>
                </a:solidFill>
                <a:latin typeface="Open Sauce"/>
              </a:rPr>
              <a:t> nº 10.160/2019</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2600" y="2324100"/>
            <a:ext cx="4473658" cy="795089"/>
            <a:chOff x="-245968" y="175571"/>
            <a:chExt cx="5964877" cy="1060118"/>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245968" y="175571"/>
              <a:ext cx="5964877" cy="1060118"/>
            </a:xfrm>
            <a:prstGeom prst="rect">
              <a:avLst/>
            </a:prstGeom>
          </p:spPr>
          <p:txBody>
            <a:bodyPr wrap="square" lIns="0" tIns="0" rIns="0" bIns="0" rtlCol="0" anchor="t">
              <a:spAutoFit/>
            </a:bodyPr>
            <a:lstStyle/>
            <a:p>
              <a:pPr algn="ctr">
                <a:lnSpc>
                  <a:spcPts val="3136"/>
                </a:lnSpc>
              </a:pPr>
              <a:r>
                <a:rPr lang="en-US" sz="2412" dirty="0">
                  <a:solidFill>
                    <a:srgbClr val="000000"/>
                  </a:solidFill>
                  <a:latin typeface="Open Sauce"/>
                </a:rPr>
                <a:t> Lei nº 12.527/2011</a:t>
              </a:r>
            </a:p>
            <a:p>
              <a:pPr algn="ctr">
                <a:lnSpc>
                  <a:spcPts val="3136"/>
                </a:lnSpc>
              </a:pPr>
              <a:r>
                <a:rPr lang="en-US" sz="2412" dirty="0" err="1">
                  <a:solidFill>
                    <a:srgbClr val="000000"/>
                  </a:solidFill>
                  <a:latin typeface="Open Sauce"/>
                </a:rPr>
                <a:t>Decreto</a:t>
              </a:r>
              <a:r>
                <a:rPr lang="en-US" sz="2412" dirty="0">
                  <a:solidFill>
                    <a:srgbClr val="000000"/>
                  </a:solidFill>
                  <a:latin typeface="Open Sauce"/>
                </a:rPr>
                <a:t> nº 11.529/2023</a:t>
              </a:r>
            </a:p>
          </p:txBody>
        </p:sp>
      </p:grpSp>
      <p:sp>
        <p:nvSpPr>
          <p:cNvPr id="5" name="TextBox 5"/>
          <p:cNvSpPr txBox="1"/>
          <p:nvPr/>
        </p:nvSpPr>
        <p:spPr>
          <a:xfrm>
            <a:off x="1165141" y="1038225"/>
            <a:ext cx="6830614"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Transparência Ativa</a:t>
            </a:r>
          </a:p>
        </p:txBody>
      </p:sp>
      <p:grpSp>
        <p:nvGrpSpPr>
          <p:cNvPr id="6" name="Group 6"/>
          <p:cNvGrpSpPr/>
          <p:nvPr/>
        </p:nvGrpSpPr>
        <p:grpSpPr>
          <a:xfrm>
            <a:off x="0" y="-5075662"/>
            <a:ext cx="557321" cy="15362662"/>
            <a:chOff x="0" y="0"/>
            <a:chExt cx="743094" cy="20483549"/>
          </a:xfrm>
        </p:grpSpPr>
        <p:sp>
          <p:nvSpPr>
            <p:cNvPr id="7" name="Freeform 7"/>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8" name="Freeform 8"/>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sp>
        <p:nvSpPr>
          <p:cNvPr id="9" name="TextBox 9"/>
          <p:cNvSpPr txBox="1"/>
          <p:nvPr/>
        </p:nvSpPr>
        <p:spPr>
          <a:xfrm>
            <a:off x="1028700" y="3830811"/>
            <a:ext cx="15592920" cy="54584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a:solidFill>
                  <a:srgbClr val="000000"/>
                </a:solidFill>
                <a:latin typeface="Open Sauce"/>
              </a:rPr>
              <a:t>As </a:t>
            </a:r>
            <a:r>
              <a:rPr lang="en-US" sz="2600" dirty="0" err="1">
                <a:solidFill>
                  <a:srgbClr val="000000"/>
                </a:solidFill>
                <a:latin typeface="Open Sauce"/>
              </a:rPr>
              <a:t>informações</a:t>
            </a:r>
            <a:r>
              <a:rPr lang="en-US" sz="2600" dirty="0">
                <a:solidFill>
                  <a:srgbClr val="000000"/>
                </a:solidFill>
                <a:latin typeface="Open Sauce"/>
              </a:rPr>
              <a:t> </a:t>
            </a:r>
            <a:r>
              <a:rPr lang="en-US" sz="2600" dirty="0" err="1">
                <a:solidFill>
                  <a:srgbClr val="000000"/>
                </a:solidFill>
                <a:latin typeface="Open Sauce"/>
              </a:rPr>
              <a:t>publicadas</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transparência</a:t>
            </a:r>
            <a:r>
              <a:rPr lang="en-US" sz="2600" dirty="0">
                <a:solidFill>
                  <a:srgbClr val="000000"/>
                </a:solidFill>
                <a:latin typeface="Open Sauce"/>
              </a:rPr>
              <a:t> </a:t>
            </a:r>
            <a:r>
              <a:rPr lang="en-US" sz="2600" dirty="0" err="1">
                <a:solidFill>
                  <a:srgbClr val="000000"/>
                </a:solidFill>
                <a:latin typeface="Open Sauce"/>
              </a:rPr>
              <a:t>ativa</a:t>
            </a:r>
            <a:r>
              <a:rPr lang="en-US" sz="2600" dirty="0">
                <a:solidFill>
                  <a:srgbClr val="000000"/>
                </a:solidFill>
                <a:latin typeface="Open Sauce"/>
              </a:rPr>
              <a:t> </a:t>
            </a:r>
            <a:r>
              <a:rPr lang="en-US" sz="2600" dirty="0" err="1">
                <a:solidFill>
                  <a:srgbClr val="000000"/>
                </a:solidFill>
                <a:latin typeface="Open Sauce"/>
              </a:rPr>
              <a:t>são</a:t>
            </a:r>
            <a:r>
              <a:rPr lang="en-US" sz="2600" dirty="0">
                <a:solidFill>
                  <a:srgbClr val="000000"/>
                </a:solidFill>
                <a:latin typeface="Open Sauce"/>
              </a:rPr>
              <a:t> </a:t>
            </a:r>
            <a:r>
              <a:rPr lang="en-US" sz="2600" dirty="0" err="1">
                <a:solidFill>
                  <a:srgbClr val="000000"/>
                </a:solidFill>
                <a:latin typeface="Open Sauce"/>
              </a:rPr>
              <a:t>aquelas</a:t>
            </a:r>
            <a:r>
              <a:rPr lang="en-US" sz="2600" dirty="0">
                <a:solidFill>
                  <a:srgbClr val="000000"/>
                </a:solidFill>
                <a:latin typeface="Open Sauce"/>
              </a:rPr>
              <a:t> </a:t>
            </a:r>
            <a:r>
              <a:rPr lang="en-US" sz="2600" dirty="0" err="1">
                <a:solidFill>
                  <a:srgbClr val="000000"/>
                </a:solidFill>
                <a:latin typeface="Open Sauce"/>
              </a:rPr>
              <a:t>disponibilizadas</a:t>
            </a:r>
            <a:r>
              <a:rPr lang="en-US" sz="2600" dirty="0">
                <a:solidFill>
                  <a:srgbClr val="000000"/>
                </a:solidFill>
                <a:latin typeface="Open Sauce"/>
              </a:rPr>
              <a:t> </a:t>
            </a:r>
            <a:r>
              <a:rPr lang="en-US" sz="2600" dirty="0" err="1">
                <a:solidFill>
                  <a:srgbClr val="000000"/>
                </a:solidFill>
                <a:latin typeface="Open Sauce"/>
              </a:rPr>
              <a:t>pelos</a:t>
            </a:r>
            <a:r>
              <a:rPr lang="en-US" sz="2600" dirty="0">
                <a:solidFill>
                  <a:srgbClr val="000000"/>
                </a:solidFill>
                <a:latin typeface="Open Sauce"/>
              </a:rPr>
              <a:t> </a:t>
            </a:r>
            <a:r>
              <a:rPr lang="en-US" sz="2600" dirty="0" err="1">
                <a:solidFill>
                  <a:srgbClr val="000000"/>
                </a:solidFill>
                <a:latin typeface="Open Sauce"/>
              </a:rPr>
              <a:t>órgãos</a:t>
            </a:r>
            <a:r>
              <a:rPr lang="en-US" sz="2600" dirty="0">
                <a:solidFill>
                  <a:srgbClr val="000000"/>
                </a:solidFill>
                <a:latin typeface="Open Sauce"/>
              </a:rPr>
              <a:t> e </a:t>
            </a:r>
            <a:r>
              <a:rPr lang="en-US" sz="2600" dirty="0" err="1">
                <a:solidFill>
                  <a:srgbClr val="000000"/>
                </a:solidFill>
                <a:latin typeface="Open Sauce"/>
              </a:rPr>
              <a:t>entidades</a:t>
            </a:r>
            <a:r>
              <a:rPr lang="en-US" sz="2600" dirty="0">
                <a:solidFill>
                  <a:srgbClr val="000000"/>
                </a:solidFill>
                <a:latin typeface="Open Sauce"/>
              </a:rPr>
              <a:t>, </a:t>
            </a:r>
            <a:r>
              <a:rPr lang="en-US" sz="2600" dirty="0" err="1">
                <a:solidFill>
                  <a:srgbClr val="000000"/>
                </a:solidFill>
                <a:latin typeface="Open Sauce"/>
              </a:rPr>
              <a:t>independentemente</a:t>
            </a:r>
            <a:r>
              <a:rPr lang="en-US" sz="2600" dirty="0">
                <a:solidFill>
                  <a:srgbClr val="000000"/>
                </a:solidFill>
                <a:latin typeface="Open Sauce"/>
              </a:rPr>
              <a:t> de </a:t>
            </a:r>
            <a:r>
              <a:rPr lang="en-US" sz="2600" dirty="0" err="1">
                <a:solidFill>
                  <a:srgbClr val="000000"/>
                </a:solidFill>
                <a:latin typeface="Open Sauce"/>
              </a:rPr>
              <a:t>solicitação</a:t>
            </a:r>
            <a:r>
              <a:rPr lang="en-US" sz="2600" dirty="0">
                <a:solidFill>
                  <a:srgbClr val="000000"/>
                </a:solidFill>
                <a:latin typeface="Open Sauce"/>
              </a:rPr>
              <a:t>, </a:t>
            </a:r>
            <a:r>
              <a:rPr lang="en-US" sz="2600" dirty="0" err="1">
                <a:solidFill>
                  <a:srgbClr val="000000"/>
                </a:solidFill>
                <a:latin typeface="Open Sauce"/>
              </a:rPr>
              <a:t>utilizando</a:t>
            </a:r>
            <a:r>
              <a:rPr lang="en-US" sz="2600" dirty="0">
                <a:solidFill>
                  <a:srgbClr val="000000"/>
                </a:solidFill>
                <a:latin typeface="Open Sauce"/>
              </a:rPr>
              <a:t> </a:t>
            </a:r>
            <a:r>
              <a:rPr lang="en-US" sz="2600" dirty="0" err="1">
                <a:solidFill>
                  <a:srgbClr val="000000"/>
                </a:solidFill>
                <a:latin typeface="Open Sauce"/>
              </a:rPr>
              <a:t>principalmente</a:t>
            </a:r>
            <a:r>
              <a:rPr lang="en-US" sz="2600" dirty="0">
                <a:solidFill>
                  <a:srgbClr val="000000"/>
                </a:solidFill>
                <a:latin typeface="Open Sauce"/>
              </a:rPr>
              <a:t> a internet</a:t>
            </a:r>
          </a:p>
          <a:p>
            <a:pPr marL="561344" lvl="1" indent="-280672" algn="just">
              <a:lnSpc>
                <a:spcPts val="3640"/>
              </a:lnSpc>
              <a:buFont typeface="Arial"/>
              <a:buChar char="•"/>
            </a:pPr>
            <a:r>
              <a:rPr lang="en-US" sz="2600" dirty="0">
                <a:solidFill>
                  <a:srgbClr val="000000"/>
                </a:solidFill>
                <a:latin typeface="Open Sauce"/>
              </a:rPr>
              <a:t>A </a:t>
            </a:r>
            <a:r>
              <a:rPr lang="en-US" sz="2600" dirty="0" err="1">
                <a:solidFill>
                  <a:srgbClr val="000000"/>
                </a:solidFill>
                <a:latin typeface="Open Sauce"/>
              </a:rPr>
              <a:t>disponibilização</a:t>
            </a:r>
            <a:r>
              <a:rPr lang="en-US" sz="2600" dirty="0">
                <a:solidFill>
                  <a:srgbClr val="000000"/>
                </a:solidFill>
                <a:latin typeface="Open Sauce"/>
              </a:rPr>
              <a:t> </a:t>
            </a:r>
            <a:r>
              <a:rPr lang="en-US" sz="2600" dirty="0" err="1">
                <a:solidFill>
                  <a:srgbClr val="000000"/>
                </a:solidFill>
                <a:latin typeface="Open Sauce"/>
              </a:rPr>
              <a:t>proativa</a:t>
            </a:r>
            <a:r>
              <a:rPr lang="en-US" sz="2600" dirty="0">
                <a:solidFill>
                  <a:srgbClr val="000000"/>
                </a:solidFill>
                <a:latin typeface="Open Sauce"/>
              </a:rPr>
              <a:t> de </a:t>
            </a:r>
            <a:r>
              <a:rPr lang="en-US" sz="2600" dirty="0" err="1">
                <a:solidFill>
                  <a:srgbClr val="000000"/>
                </a:solidFill>
                <a:latin typeface="Open Sauce"/>
              </a:rPr>
              <a:t>informações</a:t>
            </a:r>
            <a:r>
              <a:rPr lang="en-US" sz="2600" dirty="0">
                <a:solidFill>
                  <a:srgbClr val="000000"/>
                </a:solidFill>
                <a:latin typeface="Open Sauce"/>
              </a:rPr>
              <a:t> de </a:t>
            </a:r>
            <a:r>
              <a:rPr lang="en-US" sz="2600" dirty="0" err="1">
                <a:solidFill>
                  <a:srgbClr val="000000"/>
                </a:solidFill>
                <a:latin typeface="Open Sauce"/>
              </a:rPr>
              <a:t>interesse</a:t>
            </a:r>
            <a:r>
              <a:rPr lang="en-US" sz="2600" dirty="0">
                <a:solidFill>
                  <a:srgbClr val="000000"/>
                </a:solidFill>
                <a:latin typeface="Open Sauce"/>
              </a:rPr>
              <a:t> </a:t>
            </a:r>
            <a:r>
              <a:rPr lang="en-US" sz="2600" dirty="0" err="1">
                <a:solidFill>
                  <a:srgbClr val="000000"/>
                </a:solidFill>
                <a:latin typeface="Open Sauce"/>
              </a:rPr>
              <a:t>público</a:t>
            </a:r>
            <a:r>
              <a:rPr lang="en-US" sz="2600" dirty="0">
                <a:solidFill>
                  <a:srgbClr val="000000"/>
                </a:solidFill>
                <a:latin typeface="Open Sauce"/>
              </a:rPr>
              <a:t>, </a:t>
            </a:r>
            <a:r>
              <a:rPr lang="en-US" sz="2600" dirty="0" err="1">
                <a:solidFill>
                  <a:srgbClr val="000000"/>
                </a:solidFill>
                <a:latin typeface="Open Sauce"/>
              </a:rPr>
              <a:t>além</a:t>
            </a:r>
            <a:r>
              <a:rPr lang="en-US" sz="2600" dirty="0">
                <a:solidFill>
                  <a:srgbClr val="000000"/>
                </a:solidFill>
                <a:latin typeface="Open Sauce"/>
              </a:rPr>
              <a:t> de </a:t>
            </a:r>
            <a:r>
              <a:rPr lang="en-US" sz="2600" dirty="0" err="1">
                <a:solidFill>
                  <a:srgbClr val="000000"/>
                </a:solidFill>
                <a:latin typeface="Open Sauce"/>
              </a:rPr>
              <a:t>facilitar</a:t>
            </a:r>
            <a:r>
              <a:rPr lang="en-US" sz="2600" dirty="0">
                <a:solidFill>
                  <a:srgbClr val="000000"/>
                </a:solidFill>
                <a:latin typeface="Open Sauce"/>
              </a:rPr>
              <a:t> o </a:t>
            </a:r>
            <a:r>
              <a:rPr lang="en-US" sz="2600" dirty="0" err="1">
                <a:solidFill>
                  <a:srgbClr val="000000"/>
                </a:solidFill>
                <a:latin typeface="Open Sauce"/>
              </a:rPr>
              <a:t>acesso</a:t>
            </a:r>
            <a:r>
              <a:rPr lang="en-US" sz="2600" dirty="0">
                <a:solidFill>
                  <a:srgbClr val="000000"/>
                </a:solidFill>
                <a:latin typeface="Open Sauce"/>
              </a:rPr>
              <a:t> dos </a:t>
            </a:r>
            <a:r>
              <a:rPr lang="en-US" sz="2600" dirty="0" err="1">
                <a:solidFill>
                  <a:srgbClr val="000000"/>
                </a:solidFill>
                <a:latin typeface="Open Sauce"/>
              </a:rPr>
              <a:t>cidadãos</a:t>
            </a:r>
            <a:r>
              <a:rPr lang="en-US" sz="2600" dirty="0">
                <a:solidFill>
                  <a:srgbClr val="000000"/>
                </a:solidFill>
                <a:latin typeface="Open Sauce"/>
              </a:rPr>
              <a:t> </a:t>
            </a:r>
            <a:r>
              <a:rPr lang="en-US" sz="2600" dirty="0" err="1">
                <a:solidFill>
                  <a:srgbClr val="000000"/>
                </a:solidFill>
                <a:latin typeface="Open Sauce"/>
              </a:rPr>
              <a:t>sobre</a:t>
            </a:r>
            <a:r>
              <a:rPr lang="en-US" sz="2600" dirty="0">
                <a:solidFill>
                  <a:srgbClr val="000000"/>
                </a:solidFill>
                <a:latin typeface="Open Sauce"/>
              </a:rPr>
              <a:t> </a:t>
            </a:r>
            <a:r>
              <a:rPr lang="en-US" sz="2600" dirty="0" err="1">
                <a:solidFill>
                  <a:srgbClr val="000000"/>
                </a:solidFill>
                <a:latin typeface="Open Sauce"/>
              </a:rPr>
              <a:t>decisões</a:t>
            </a:r>
            <a:r>
              <a:rPr lang="en-US" sz="2600" dirty="0">
                <a:solidFill>
                  <a:srgbClr val="000000"/>
                </a:solidFill>
                <a:latin typeface="Open Sauce"/>
              </a:rPr>
              <a:t> e </a:t>
            </a:r>
            <a:r>
              <a:rPr lang="en-US" sz="2600" dirty="0" err="1">
                <a:solidFill>
                  <a:srgbClr val="000000"/>
                </a:solidFill>
                <a:latin typeface="Open Sauce"/>
              </a:rPr>
              <a:t>iniciativas</a:t>
            </a:r>
            <a:r>
              <a:rPr lang="en-US" sz="2600" dirty="0">
                <a:solidFill>
                  <a:srgbClr val="000000"/>
                </a:solidFill>
                <a:latin typeface="Open Sauce"/>
              </a:rPr>
              <a:t> </a:t>
            </a:r>
            <a:r>
              <a:rPr lang="en-US" sz="2600" dirty="0" err="1">
                <a:solidFill>
                  <a:srgbClr val="000000"/>
                </a:solidFill>
                <a:latin typeface="Open Sauce"/>
              </a:rPr>
              <a:t>governamentais</a:t>
            </a:r>
            <a:r>
              <a:rPr lang="en-US" sz="2600" dirty="0">
                <a:solidFill>
                  <a:srgbClr val="000000"/>
                </a:solidFill>
                <a:latin typeface="Open Sauce"/>
              </a:rPr>
              <a:t>, </a:t>
            </a:r>
            <a:r>
              <a:rPr lang="en-US" sz="2600" dirty="0" err="1">
                <a:solidFill>
                  <a:srgbClr val="000000"/>
                </a:solidFill>
                <a:latin typeface="Open Sauce"/>
              </a:rPr>
              <a:t>evita</a:t>
            </a:r>
            <a:r>
              <a:rPr lang="en-US" sz="2600" dirty="0">
                <a:solidFill>
                  <a:srgbClr val="000000"/>
                </a:solidFill>
                <a:latin typeface="Open Sauce"/>
              </a:rPr>
              <a:t> o </a:t>
            </a:r>
            <a:r>
              <a:rPr lang="en-US" sz="2600" dirty="0" err="1">
                <a:solidFill>
                  <a:srgbClr val="000000"/>
                </a:solidFill>
                <a:latin typeface="Open Sauce"/>
              </a:rPr>
              <a:t>acúmulo</a:t>
            </a:r>
            <a:r>
              <a:rPr lang="en-US" sz="2600" dirty="0">
                <a:solidFill>
                  <a:srgbClr val="000000"/>
                </a:solidFill>
                <a:latin typeface="Open Sauce"/>
              </a:rPr>
              <a:t> de </a:t>
            </a:r>
            <a:r>
              <a:rPr lang="en-US" sz="2600" dirty="0" err="1">
                <a:solidFill>
                  <a:srgbClr val="000000"/>
                </a:solidFill>
                <a:latin typeface="Open Sauce"/>
              </a:rPr>
              <a:t>pedidos</a:t>
            </a:r>
            <a:r>
              <a:rPr lang="en-US" sz="2600" dirty="0">
                <a:solidFill>
                  <a:srgbClr val="000000"/>
                </a:solidFill>
                <a:latin typeface="Open Sauce"/>
              </a:rPr>
              <a:t> de </a:t>
            </a:r>
            <a:r>
              <a:rPr lang="en-US" sz="2600" dirty="0" err="1">
                <a:solidFill>
                  <a:srgbClr val="000000"/>
                </a:solidFill>
                <a:latin typeface="Open Sauce"/>
              </a:rPr>
              <a:t>acesso</a:t>
            </a:r>
            <a:r>
              <a:rPr lang="en-US" sz="2600" dirty="0">
                <a:solidFill>
                  <a:srgbClr val="000000"/>
                </a:solidFill>
                <a:latin typeface="Open Sauce"/>
              </a:rPr>
              <a:t> </a:t>
            </a:r>
            <a:r>
              <a:rPr lang="en-US" sz="2600" dirty="0" err="1">
                <a:solidFill>
                  <a:srgbClr val="000000"/>
                </a:solidFill>
                <a:latin typeface="Open Sauce"/>
              </a:rPr>
              <a:t>sobre</a:t>
            </a:r>
            <a:r>
              <a:rPr lang="en-US" sz="2600" dirty="0">
                <a:solidFill>
                  <a:srgbClr val="000000"/>
                </a:solidFill>
                <a:latin typeface="Open Sauce"/>
              </a:rPr>
              <a:t> </a:t>
            </a:r>
            <a:r>
              <a:rPr lang="en-US" sz="2600" dirty="0" err="1">
                <a:solidFill>
                  <a:srgbClr val="000000"/>
                </a:solidFill>
                <a:latin typeface="Open Sauce"/>
              </a:rPr>
              <a:t>temas</a:t>
            </a:r>
            <a:r>
              <a:rPr lang="en-US" sz="2600" dirty="0">
                <a:solidFill>
                  <a:srgbClr val="000000"/>
                </a:solidFill>
                <a:latin typeface="Open Sauce"/>
              </a:rPr>
              <a:t> </a:t>
            </a:r>
            <a:r>
              <a:rPr lang="en-US" sz="2600" dirty="0" err="1">
                <a:solidFill>
                  <a:srgbClr val="000000"/>
                </a:solidFill>
                <a:latin typeface="Open Sauce"/>
              </a:rPr>
              <a:t>semelhantes</a:t>
            </a:r>
            <a:endParaRPr lang="en-US" sz="2600" dirty="0">
              <a:solidFill>
                <a:srgbClr val="000000"/>
              </a:solidFill>
              <a:latin typeface="Open Sauce"/>
            </a:endParaRPr>
          </a:p>
          <a:p>
            <a:pPr marL="561344" lvl="1" indent="-280672" algn="just">
              <a:lnSpc>
                <a:spcPts val="3640"/>
              </a:lnSpc>
              <a:buFont typeface="Arial"/>
              <a:buChar char="•"/>
            </a:pPr>
            <a:r>
              <a:rPr lang="en-US" sz="2600" dirty="0">
                <a:solidFill>
                  <a:srgbClr val="000000"/>
                </a:solidFill>
                <a:latin typeface="Open Sauce"/>
              </a:rPr>
              <a:t>São </a:t>
            </a:r>
            <a:r>
              <a:rPr lang="en-US" sz="2600" dirty="0" err="1">
                <a:solidFill>
                  <a:srgbClr val="000000"/>
                </a:solidFill>
                <a:latin typeface="Open Sauce"/>
              </a:rPr>
              <a:t>exemplos</a:t>
            </a:r>
            <a:r>
              <a:rPr lang="en-US" sz="2600" dirty="0">
                <a:solidFill>
                  <a:srgbClr val="000000"/>
                </a:solidFill>
                <a:latin typeface="Open Sauce"/>
              </a:rPr>
              <a:t> de </a:t>
            </a:r>
            <a:r>
              <a:rPr lang="en-US" sz="2600" dirty="0" err="1">
                <a:solidFill>
                  <a:srgbClr val="000000"/>
                </a:solidFill>
                <a:latin typeface="Open Sauce"/>
              </a:rPr>
              <a:t>informações</a:t>
            </a:r>
            <a:r>
              <a:rPr lang="en-US" sz="2600" dirty="0">
                <a:solidFill>
                  <a:srgbClr val="000000"/>
                </a:solidFill>
                <a:latin typeface="Open Sauce"/>
              </a:rPr>
              <a:t> que </a:t>
            </a:r>
            <a:r>
              <a:rPr lang="en-US" sz="2600" dirty="0" err="1">
                <a:solidFill>
                  <a:srgbClr val="000000"/>
                </a:solidFill>
                <a:latin typeface="Open Sauce"/>
              </a:rPr>
              <a:t>devem</a:t>
            </a:r>
            <a:r>
              <a:rPr lang="en-US" sz="2600" dirty="0">
                <a:solidFill>
                  <a:srgbClr val="000000"/>
                </a:solidFill>
                <a:latin typeface="Open Sauce"/>
              </a:rPr>
              <a:t> </a:t>
            </a:r>
            <a:r>
              <a:rPr lang="en-US" sz="2600" dirty="0" err="1">
                <a:solidFill>
                  <a:srgbClr val="000000"/>
                </a:solidFill>
                <a:latin typeface="Open Sauce"/>
              </a:rPr>
              <a:t>estar</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transparência</a:t>
            </a:r>
            <a:r>
              <a:rPr lang="en-US" sz="2600" dirty="0">
                <a:solidFill>
                  <a:srgbClr val="000000"/>
                </a:solidFill>
                <a:latin typeface="Open Sauce"/>
              </a:rPr>
              <a:t> </a:t>
            </a:r>
            <a:r>
              <a:rPr lang="en-US" sz="2600" dirty="0" err="1">
                <a:solidFill>
                  <a:srgbClr val="000000"/>
                </a:solidFill>
                <a:latin typeface="Open Sauce"/>
              </a:rPr>
              <a:t>ativa</a:t>
            </a:r>
            <a:r>
              <a:rPr lang="en-US" sz="2600" dirty="0">
                <a:solidFill>
                  <a:srgbClr val="000000"/>
                </a:solidFill>
                <a:latin typeface="Open Sauce"/>
              </a:rPr>
              <a:t>:</a:t>
            </a:r>
          </a:p>
          <a:p>
            <a:pPr marL="1122688" lvl="2" indent="-374229" algn="just">
              <a:lnSpc>
                <a:spcPts val="3640"/>
              </a:lnSpc>
              <a:buFont typeface="Arial"/>
              <a:buChar char="⚬"/>
            </a:pPr>
            <a:r>
              <a:rPr lang="en-US" sz="2600" dirty="0" err="1">
                <a:solidFill>
                  <a:srgbClr val="000000"/>
                </a:solidFill>
                <a:latin typeface="Open Sauce"/>
              </a:rPr>
              <a:t>Orçamento</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Despesas</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Licitações</a:t>
            </a:r>
            <a:r>
              <a:rPr lang="en-US" sz="2600" dirty="0">
                <a:solidFill>
                  <a:srgbClr val="000000"/>
                </a:solidFill>
                <a:latin typeface="Open Sauce"/>
              </a:rPr>
              <a:t> e </a:t>
            </a:r>
            <a:r>
              <a:rPr lang="en-US" sz="2600" dirty="0" err="1">
                <a:solidFill>
                  <a:srgbClr val="000000"/>
                </a:solidFill>
                <a:latin typeface="Open Sauce"/>
              </a:rPr>
              <a:t>contratos</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Estrutura</a:t>
            </a:r>
            <a:r>
              <a:rPr lang="en-US" sz="2600" dirty="0">
                <a:solidFill>
                  <a:srgbClr val="000000"/>
                </a:solidFill>
                <a:latin typeface="Open Sauce"/>
              </a:rPr>
              <a:t> </a:t>
            </a:r>
            <a:r>
              <a:rPr lang="en-US" sz="2600" dirty="0" err="1">
                <a:solidFill>
                  <a:srgbClr val="000000"/>
                </a:solidFill>
                <a:latin typeface="Open Sauce"/>
              </a:rPr>
              <a:t>organizacional</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Ações</a:t>
            </a:r>
            <a:r>
              <a:rPr lang="en-US" sz="2600" dirty="0">
                <a:solidFill>
                  <a:srgbClr val="000000"/>
                </a:solidFill>
                <a:latin typeface="Open Sauce"/>
              </a:rPr>
              <a:t> e </a:t>
            </a:r>
            <a:r>
              <a:rPr lang="en-US" sz="2600" dirty="0" err="1">
                <a:solidFill>
                  <a:srgbClr val="000000"/>
                </a:solidFill>
                <a:latin typeface="Open Sauce"/>
              </a:rPr>
              <a:t>programas</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Publicação</a:t>
            </a:r>
            <a:r>
              <a:rPr lang="en-US" sz="2600" dirty="0">
                <a:solidFill>
                  <a:srgbClr val="000000"/>
                </a:solidFill>
                <a:latin typeface="Open Sauce"/>
              </a:rPr>
              <a:t> da agenda de </a:t>
            </a:r>
            <a:r>
              <a:rPr lang="en-US" sz="2600" dirty="0" err="1">
                <a:solidFill>
                  <a:srgbClr val="000000"/>
                </a:solidFill>
                <a:latin typeface="Open Sauce"/>
              </a:rPr>
              <a:t>compromissos</a:t>
            </a:r>
            <a:endParaRPr lang="en-US" sz="2600" dirty="0">
              <a:solidFill>
                <a:srgbClr val="000000"/>
              </a:solidFill>
              <a:latin typeface="Open Sauc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40803" y="2449048"/>
            <a:ext cx="4854660" cy="795089"/>
            <a:chOff x="-289511" y="184263"/>
            <a:chExt cx="6472879" cy="1060118"/>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289511" y="184263"/>
              <a:ext cx="6472879" cy="1060118"/>
            </a:xfrm>
            <a:prstGeom prst="rect">
              <a:avLst/>
            </a:prstGeom>
          </p:spPr>
          <p:txBody>
            <a:bodyPr wrap="square" lIns="0" tIns="0" rIns="0" bIns="0" rtlCol="0" anchor="t">
              <a:spAutoFit/>
            </a:bodyPr>
            <a:lstStyle/>
            <a:p>
              <a:pPr algn="ctr">
                <a:lnSpc>
                  <a:spcPts val="3136"/>
                </a:lnSpc>
              </a:pPr>
              <a:r>
                <a:rPr lang="en-US" sz="2412" dirty="0">
                  <a:solidFill>
                    <a:srgbClr val="000000"/>
                  </a:solidFill>
                  <a:latin typeface="Open Sauce"/>
                </a:rPr>
                <a:t> Lei nº 12.527/2011</a:t>
              </a:r>
            </a:p>
            <a:p>
              <a:pPr algn="ctr">
                <a:lnSpc>
                  <a:spcPts val="3136"/>
                </a:lnSpc>
              </a:pPr>
              <a:r>
                <a:rPr lang="en-US" sz="2412" dirty="0" err="1">
                  <a:solidFill>
                    <a:srgbClr val="000000"/>
                  </a:solidFill>
                  <a:latin typeface="Open Sauce"/>
                </a:rPr>
                <a:t>Decreto</a:t>
              </a:r>
              <a:r>
                <a:rPr lang="en-US" sz="2412" dirty="0">
                  <a:solidFill>
                    <a:srgbClr val="000000"/>
                  </a:solidFill>
                  <a:latin typeface="Open Sauce"/>
                </a:rPr>
                <a:t> nº 11.529/2023</a:t>
              </a:r>
            </a:p>
          </p:txBody>
        </p:sp>
      </p:grpSp>
      <p:grpSp>
        <p:nvGrpSpPr>
          <p:cNvPr id="5" name="Group 5"/>
          <p:cNvGrpSpPr/>
          <p:nvPr/>
        </p:nvGrpSpPr>
        <p:grpSpPr>
          <a:xfrm>
            <a:off x="0" y="-5075662"/>
            <a:ext cx="557321" cy="15362662"/>
            <a:chOff x="0" y="0"/>
            <a:chExt cx="743094" cy="20483549"/>
          </a:xfrm>
        </p:grpSpPr>
        <p:sp>
          <p:nvSpPr>
            <p:cNvPr id="6" name="Freeform 6"/>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7" name="Freeform 7"/>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grpSp>
        <p:nvGrpSpPr>
          <p:cNvPr id="8" name="Group 8"/>
          <p:cNvGrpSpPr/>
          <p:nvPr/>
        </p:nvGrpSpPr>
        <p:grpSpPr>
          <a:xfrm>
            <a:off x="1795954" y="3868617"/>
            <a:ext cx="3273625" cy="3086100"/>
            <a:chOff x="0" y="0"/>
            <a:chExt cx="862189" cy="812800"/>
          </a:xfrm>
        </p:grpSpPr>
        <p:sp>
          <p:nvSpPr>
            <p:cNvPr id="9" name="Freeform 9"/>
            <p:cNvSpPr/>
            <p:nvPr/>
          </p:nvSpPr>
          <p:spPr>
            <a:xfrm>
              <a:off x="0" y="0"/>
              <a:ext cx="862189" cy="812800"/>
            </a:xfrm>
            <a:custGeom>
              <a:avLst/>
              <a:gdLst/>
              <a:ahLst/>
              <a:cxnLst/>
              <a:rect l="l" t="t" r="r" b="b"/>
              <a:pathLst>
                <a:path w="862189" h="812800">
                  <a:moveTo>
                    <a:pt x="431095" y="0"/>
                  </a:moveTo>
                  <a:cubicBezTo>
                    <a:pt x="193008" y="0"/>
                    <a:pt x="0" y="181951"/>
                    <a:pt x="0" y="406400"/>
                  </a:cubicBezTo>
                  <a:cubicBezTo>
                    <a:pt x="0" y="630849"/>
                    <a:pt x="193008" y="812800"/>
                    <a:pt x="431095" y="812800"/>
                  </a:cubicBezTo>
                  <a:cubicBezTo>
                    <a:pt x="669182" y="812800"/>
                    <a:pt x="862189" y="630849"/>
                    <a:pt x="862189" y="406400"/>
                  </a:cubicBezTo>
                  <a:cubicBezTo>
                    <a:pt x="862189" y="181951"/>
                    <a:pt x="669182" y="0"/>
                    <a:pt x="431095" y="0"/>
                  </a:cubicBezTo>
                  <a:close/>
                </a:path>
              </a:pathLst>
            </a:custGeom>
            <a:solidFill>
              <a:srgbClr val="0ACF00"/>
            </a:solidFill>
          </p:spPr>
          <p:txBody>
            <a:bodyPr/>
            <a:lstStyle/>
            <a:p>
              <a:endParaRPr lang="pt-BR"/>
            </a:p>
          </p:txBody>
        </p:sp>
        <p:sp>
          <p:nvSpPr>
            <p:cNvPr id="10" name="TextBox 10"/>
            <p:cNvSpPr txBox="1"/>
            <p:nvPr/>
          </p:nvSpPr>
          <p:spPr>
            <a:xfrm>
              <a:off x="48789" y="66675"/>
              <a:ext cx="732570" cy="669925"/>
            </a:xfrm>
            <a:prstGeom prst="rect">
              <a:avLst/>
            </a:prstGeom>
          </p:spPr>
          <p:txBody>
            <a:bodyPr lIns="50800" tIns="50800" rIns="50800" bIns="50800" rtlCol="0" anchor="ctr"/>
            <a:lstStyle/>
            <a:p>
              <a:pPr algn="ctr">
                <a:lnSpc>
                  <a:spcPts val="2876"/>
                </a:lnSpc>
              </a:pPr>
              <a:r>
                <a:rPr lang="en-US" sz="2212" dirty="0" err="1">
                  <a:solidFill>
                    <a:srgbClr val="000000"/>
                  </a:solidFill>
                  <a:latin typeface="Open Sauce Bold"/>
                </a:rPr>
                <a:t>Acompanhamento</a:t>
              </a:r>
              <a:r>
                <a:rPr lang="en-US" sz="2212" dirty="0">
                  <a:solidFill>
                    <a:srgbClr val="000000"/>
                  </a:solidFill>
                  <a:latin typeface="Open Sauce Bold"/>
                </a:rPr>
                <a:t> no </a:t>
              </a:r>
              <a:r>
                <a:rPr lang="en-US" sz="2212" dirty="0" err="1">
                  <a:solidFill>
                    <a:srgbClr val="000000"/>
                  </a:solidFill>
                  <a:latin typeface="Open Sauce Bold"/>
                </a:rPr>
                <a:t>Diário</a:t>
              </a:r>
              <a:r>
                <a:rPr lang="en-US" sz="2212" dirty="0">
                  <a:solidFill>
                    <a:srgbClr val="000000"/>
                  </a:solidFill>
                  <a:latin typeface="Open Sauce Bold"/>
                </a:rPr>
                <a:t> </a:t>
              </a:r>
              <a:r>
                <a:rPr lang="en-US" sz="2212" dirty="0" err="1">
                  <a:solidFill>
                    <a:srgbClr val="000000"/>
                  </a:solidFill>
                  <a:latin typeface="Open Sauce Bold"/>
                </a:rPr>
                <a:t>Oficial</a:t>
              </a:r>
              <a:r>
                <a:rPr lang="en-US" sz="2212" dirty="0">
                  <a:solidFill>
                    <a:srgbClr val="000000"/>
                  </a:solidFill>
                  <a:latin typeface="Open Sauce Bold"/>
                </a:rPr>
                <a:t> da </a:t>
              </a:r>
              <a:r>
                <a:rPr lang="en-US" sz="2212" dirty="0" err="1">
                  <a:solidFill>
                    <a:srgbClr val="000000"/>
                  </a:solidFill>
                  <a:latin typeface="Open Sauce Bold"/>
                </a:rPr>
                <a:t>União</a:t>
              </a:r>
              <a:r>
                <a:rPr lang="en-US" sz="2212" dirty="0">
                  <a:solidFill>
                    <a:srgbClr val="000000"/>
                  </a:solidFill>
                  <a:latin typeface="Open Sauce Bold"/>
                </a:rPr>
                <a:t> </a:t>
              </a:r>
            </a:p>
          </p:txBody>
        </p:sp>
      </p:grpSp>
      <p:sp>
        <p:nvSpPr>
          <p:cNvPr id="11" name="TextBox 11"/>
          <p:cNvSpPr txBox="1"/>
          <p:nvPr/>
        </p:nvSpPr>
        <p:spPr>
          <a:xfrm>
            <a:off x="1165141" y="1038225"/>
            <a:ext cx="6830614"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Transparência Ativa</a:t>
            </a:r>
          </a:p>
        </p:txBody>
      </p:sp>
      <p:grpSp>
        <p:nvGrpSpPr>
          <p:cNvPr id="12" name="Group 12"/>
          <p:cNvGrpSpPr/>
          <p:nvPr/>
        </p:nvGrpSpPr>
        <p:grpSpPr>
          <a:xfrm>
            <a:off x="4233563" y="6686550"/>
            <a:ext cx="3273625" cy="3086100"/>
            <a:chOff x="0" y="0"/>
            <a:chExt cx="862189" cy="812800"/>
          </a:xfrm>
        </p:grpSpPr>
        <p:sp>
          <p:nvSpPr>
            <p:cNvPr id="13" name="Freeform 13"/>
            <p:cNvSpPr/>
            <p:nvPr/>
          </p:nvSpPr>
          <p:spPr>
            <a:xfrm>
              <a:off x="0" y="0"/>
              <a:ext cx="862189" cy="812800"/>
            </a:xfrm>
            <a:custGeom>
              <a:avLst/>
              <a:gdLst/>
              <a:ahLst/>
              <a:cxnLst/>
              <a:rect l="l" t="t" r="r" b="b"/>
              <a:pathLst>
                <a:path w="862189" h="812800">
                  <a:moveTo>
                    <a:pt x="431095" y="0"/>
                  </a:moveTo>
                  <a:cubicBezTo>
                    <a:pt x="193008" y="0"/>
                    <a:pt x="0" y="181951"/>
                    <a:pt x="0" y="406400"/>
                  </a:cubicBezTo>
                  <a:cubicBezTo>
                    <a:pt x="0" y="630849"/>
                    <a:pt x="193008" y="812800"/>
                    <a:pt x="431095" y="812800"/>
                  </a:cubicBezTo>
                  <a:cubicBezTo>
                    <a:pt x="669182" y="812800"/>
                    <a:pt x="862189" y="630849"/>
                    <a:pt x="862189" y="406400"/>
                  </a:cubicBezTo>
                  <a:cubicBezTo>
                    <a:pt x="862189" y="181951"/>
                    <a:pt x="669182" y="0"/>
                    <a:pt x="431095" y="0"/>
                  </a:cubicBezTo>
                  <a:close/>
                </a:path>
              </a:pathLst>
            </a:custGeom>
            <a:solidFill>
              <a:srgbClr val="0ACF00"/>
            </a:solidFill>
          </p:spPr>
          <p:txBody>
            <a:bodyPr/>
            <a:lstStyle/>
            <a:p>
              <a:endParaRPr lang="pt-BR"/>
            </a:p>
          </p:txBody>
        </p:sp>
        <p:sp>
          <p:nvSpPr>
            <p:cNvPr id="14" name="TextBox 14"/>
            <p:cNvSpPr txBox="1"/>
            <p:nvPr/>
          </p:nvSpPr>
          <p:spPr>
            <a:xfrm>
              <a:off x="80830" y="66675"/>
              <a:ext cx="700529" cy="669925"/>
            </a:xfrm>
            <a:prstGeom prst="rect">
              <a:avLst/>
            </a:prstGeom>
          </p:spPr>
          <p:txBody>
            <a:bodyPr lIns="50800" tIns="50800" rIns="50800" bIns="50800" rtlCol="0" anchor="ctr"/>
            <a:lstStyle/>
            <a:p>
              <a:pPr algn="ctr">
                <a:lnSpc>
                  <a:spcPts val="2876"/>
                </a:lnSpc>
              </a:pPr>
              <a:r>
                <a:rPr lang="en-US" sz="2212">
                  <a:solidFill>
                    <a:srgbClr val="000000"/>
                  </a:solidFill>
                  <a:latin typeface="Open Sauce Bold"/>
                </a:rPr>
                <a:t>Publicação de currículo </a:t>
              </a:r>
            </a:p>
          </p:txBody>
        </p:sp>
      </p:grpSp>
      <p:grpSp>
        <p:nvGrpSpPr>
          <p:cNvPr id="15" name="Group 15"/>
          <p:cNvGrpSpPr/>
          <p:nvPr/>
        </p:nvGrpSpPr>
        <p:grpSpPr>
          <a:xfrm>
            <a:off x="6969339" y="3868617"/>
            <a:ext cx="3273625" cy="3086100"/>
            <a:chOff x="0" y="0"/>
            <a:chExt cx="862189" cy="812800"/>
          </a:xfrm>
        </p:grpSpPr>
        <p:sp>
          <p:nvSpPr>
            <p:cNvPr id="16" name="Freeform 16"/>
            <p:cNvSpPr/>
            <p:nvPr/>
          </p:nvSpPr>
          <p:spPr>
            <a:xfrm>
              <a:off x="0" y="0"/>
              <a:ext cx="862189" cy="812800"/>
            </a:xfrm>
            <a:custGeom>
              <a:avLst/>
              <a:gdLst/>
              <a:ahLst/>
              <a:cxnLst/>
              <a:rect l="l" t="t" r="r" b="b"/>
              <a:pathLst>
                <a:path w="862189" h="812800">
                  <a:moveTo>
                    <a:pt x="431095" y="0"/>
                  </a:moveTo>
                  <a:cubicBezTo>
                    <a:pt x="193008" y="0"/>
                    <a:pt x="0" y="181951"/>
                    <a:pt x="0" y="406400"/>
                  </a:cubicBezTo>
                  <a:cubicBezTo>
                    <a:pt x="0" y="630849"/>
                    <a:pt x="193008" y="812800"/>
                    <a:pt x="431095" y="812800"/>
                  </a:cubicBezTo>
                  <a:cubicBezTo>
                    <a:pt x="669182" y="812800"/>
                    <a:pt x="862189" y="630849"/>
                    <a:pt x="862189" y="406400"/>
                  </a:cubicBezTo>
                  <a:cubicBezTo>
                    <a:pt x="862189" y="181951"/>
                    <a:pt x="669182" y="0"/>
                    <a:pt x="431095" y="0"/>
                  </a:cubicBezTo>
                  <a:close/>
                </a:path>
              </a:pathLst>
            </a:custGeom>
            <a:solidFill>
              <a:srgbClr val="0ACF00"/>
            </a:solidFill>
          </p:spPr>
          <p:txBody>
            <a:bodyPr/>
            <a:lstStyle/>
            <a:p>
              <a:endParaRPr lang="pt-BR"/>
            </a:p>
          </p:txBody>
        </p:sp>
        <p:sp>
          <p:nvSpPr>
            <p:cNvPr id="17" name="TextBox 17"/>
            <p:cNvSpPr txBox="1"/>
            <p:nvPr/>
          </p:nvSpPr>
          <p:spPr>
            <a:xfrm>
              <a:off x="80830" y="66675"/>
              <a:ext cx="700529" cy="669925"/>
            </a:xfrm>
            <a:prstGeom prst="rect">
              <a:avLst/>
            </a:prstGeom>
          </p:spPr>
          <p:txBody>
            <a:bodyPr lIns="50800" tIns="50800" rIns="50800" bIns="50800" rtlCol="0" anchor="ctr"/>
            <a:lstStyle/>
            <a:p>
              <a:pPr algn="ctr">
                <a:lnSpc>
                  <a:spcPts val="2876"/>
                </a:lnSpc>
              </a:pPr>
              <a:r>
                <a:rPr lang="en-US" sz="2212">
                  <a:solidFill>
                    <a:srgbClr val="000000"/>
                  </a:solidFill>
                  <a:latin typeface="Open Sauce Bold"/>
                </a:rPr>
                <a:t>Averiguação da publicação no site </a:t>
              </a:r>
            </a:p>
          </p:txBody>
        </p:sp>
      </p:grpSp>
      <p:grpSp>
        <p:nvGrpSpPr>
          <p:cNvPr id="18" name="Group 18"/>
          <p:cNvGrpSpPr/>
          <p:nvPr/>
        </p:nvGrpSpPr>
        <p:grpSpPr>
          <a:xfrm>
            <a:off x="12142725" y="3868617"/>
            <a:ext cx="3273625" cy="3086100"/>
            <a:chOff x="0" y="0"/>
            <a:chExt cx="862189" cy="812800"/>
          </a:xfrm>
        </p:grpSpPr>
        <p:sp>
          <p:nvSpPr>
            <p:cNvPr id="19" name="Freeform 19"/>
            <p:cNvSpPr/>
            <p:nvPr/>
          </p:nvSpPr>
          <p:spPr>
            <a:xfrm>
              <a:off x="0" y="0"/>
              <a:ext cx="862189" cy="812800"/>
            </a:xfrm>
            <a:custGeom>
              <a:avLst/>
              <a:gdLst/>
              <a:ahLst/>
              <a:cxnLst/>
              <a:rect l="l" t="t" r="r" b="b"/>
              <a:pathLst>
                <a:path w="862189" h="812800">
                  <a:moveTo>
                    <a:pt x="431095" y="0"/>
                  </a:moveTo>
                  <a:cubicBezTo>
                    <a:pt x="193008" y="0"/>
                    <a:pt x="0" y="181951"/>
                    <a:pt x="0" y="406400"/>
                  </a:cubicBezTo>
                  <a:cubicBezTo>
                    <a:pt x="0" y="630849"/>
                    <a:pt x="193008" y="812800"/>
                    <a:pt x="431095" y="812800"/>
                  </a:cubicBezTo>
                  <a:cubicBezTo>
                    <a:pt x="669182" y="812800"/>
                    <a:pt x="862189" y="630849"/>
                    <a:pt x="862189" y="406400"/>
                  </a:cubicBezTo>
                  <a:cubicBezTo>
                    <a:pt x="862189" y="181951"/>
                    <a:pt x="669182" y="0"/>
                    <a:pt x="431095" y="0"/>
                  </a:cubicBezTo>
                  <a:close/>
                </a:path>
              </a:pathLst>
            </a:custGeom>
            <a:solidFill>
              <a:srgbClr val="0ACF00"/>
            </a:solidFill>
          </p:spPr>
          <p:txBody>
            <a:bodyPr/>
            <a:lstStyle/>
            <a:p>
              <a:endParaRPr lang="pt-BR"/>
            </a:p>
          </p:txBody>
        </p:sp>
        <p:sp>
          <p:nvSpPr>
            <p:cNvPr id="20" name="TextBox 20"/>
            <p:cNvSpPr txBox="1"/>
            <p:nvPr/>
          </p:nvSpPr>
          <p:spPr>
            <a:xfrm>
              <a:off x="80830" y="66675"/>
              <a:ext cx="700529" cy="669925"/>
            </a:xfrm>
            <a:prstGeom prst="rect">
              <a:avLst/>
            </a:prstGeom>
          </p:spPr>
          <p:txBody>
            <a:bodyPr lIns="50800" tIns="50800" rIns="50800" bIns="50800" rtlCol="0" anchor="ctr"/>
            <a:lstStyle/>
            <a:p>
              <a:pPr algn="ctr">
                <a:lnSpc>
                  <a:spcPts val="2876"/>
                </a:lnSpc>
              </a:pPr>
              <a:r>
                <a:rPr lang="en-US" sz="2212">
                  <a:solidFill>
                    <a:srgbClr val="000000"/>
                  </a:solidFill>
                  <a:latin typeface="Open Sauce Bold"/>
                </a:rPr>
                <a:t>Construção das páginas no site </a:t>
              </a:r>
            </a:p>
          </p:txBody>
        </p:sp>
      </p:grpSp>
      <p:grpSp>
        <p:nvGrpSpPr>
          <p:cNvPr id="21" name="Group 21"/>
          <p:cNvGrpSpPr/>
          <p:nvPr/>
        </p:nvGrpSpPr>
        <p:grpSpPr>
          <a:xfrm>
            <a:off x="9763317" y="6686550"/>
            <a:ext cx="3273625" cy="3086100"/>
            <a:chOff x="0" y="0"/>
            <a:chExt cx="862189" cy="812800"/>
          </a:xfrm>
        </p:grpSpPr>
        <p:sp>
          <p:nvSpPr>
            <p:cNvPr id="22" name="Freeform 22"/>
            <p:cNvSpPr/>
            <p:nvPr/>
          </p:nvSpPr>
          <p:spPr>
            <a:xfrm>
              <a:off x="0" y="0"/>
              <a:ext cx="862189" cy="812800"/>
            </a:xfrm>
            <a:custGeom>
              <a:avLst/>
              <a:gdLst/>
              <a:ahLst/>
              <a:cxnLst/>
              <a:rect l="l" t="t" r="r" b="b"/>
              <a:pathLst>
                <a:path w="862189" h="812800">
                  <a:moveTo>
                    <a:pt x="431095" y="0"/>
                  </a:moveTo>
                  <a:cubicBezTo>
                    <a:pt x="193008" y="0"/>
                    <a:pt x="0" y="181951"/>
                    <a:pt x="0" y="406400"/>
                  </a:cubicBezTo>
                  <a:cubicBezTo>
                    <a:pt x="0" y="630849"/>
                    <a:pt x="193008" y="812800"/>
                    <a:pt x="431095" y="812800"/>
                  </a:cubicBezTo>
                  <a:cubicBezTo>
                    <a:pt x="669182" y="812800"/>
                    <a:pt x="862189" y="630849"/>
                    <a:pt x="862189" y="406400"/>
                  </a:cubicBezTo>
                  <a:cubicBezTo>
                    <a:pt x="862189" y="181951"/>
                    <a:pt x="669182" y="0"/>
                    <a:pt x="431095" y="0"/>
                  </a:cubicBezTo>
                  <a:close/>
                </a:path>
              </a:pathLst>
            </a:custGeom>
            <a:solidFill>
              <a:srgbClr val="0ACF00"/>
            </a:solidFill>
          </p:spPr>
          <p:txBody>
            <a:bodyPr/>
            <a:lstStyle/>
            <a:p>
              <a:endParaRPr lang="pt-BR"/>
            </a:p>
          </p:txBody>
        </p:sp>
        <p:sp>
          <p:nvSpPr>
            <p:cNvPr id="23" name="TextBox 23"/>
            <p:cNvSpPr txBox="1"/>
            <p:nvPr/>
          </p:nvSpPr>
          <p:spPr>
            <a:xfrm>
              <a:off x="80830" y="66675"/>
              <a:ext cx="700529" cy="669925"/>
            </a:xfrm>
            <a:prstGeom prst="rect">
              <a:avLst/>
            </a:prstGeom>
          </p:spPr>
          <p:txBody>
            <a:bodyPr lIns="50800" tIns="50800" rIns="50800" bIns="50800" rtlCol="0" anchor="ctr"/>
            <a:lstStyle/>
            <a:p>
              <a:pPr algn="ctr">
                <a:lnSpc>
                  <a:spcPts val="2876"/>
                </a:lnSpc>
              </a:pPr>
              <a:r>
                <a:rPr lang="en-US" sz="2212">
                  <a:solidFill>
                    <a:srgbClr val="000000"/>
                  </a:solidFill>
                  <a:latin typeface="Open Sauce Bold"/>
                </a:rPr>
                <a:t>Planilha de monitoramento </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65141" y="2541797"/>
            <a:ext cx="4473658" cy="795089"/>
            <a:chOff x="-245968" y="175571"/>
            <a:chExt cx="5964877" cy="1060118"/>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245968" y="175571"/>
              <a:ext cx="5964877" cy="1060118"/>
            </a:xfrm>
            <a:prstGeom prst="rect">
              <a:avLst/>
            </a:prstGeom>
          </p:spPr>
          <p:txBody>
            <a:bodyPr wrap="square" lIns="0" tIns="0" rIns="0" bIns="0" rtlCol="0" anchor="t">
              <a:spAutoFit/>
            </a:bodyPr>
            <a:lstStyle/>
            <a:p>
              <a:pPr algn="ctr">
                <a:lnSpc>
                  <a:spcPts val="3136"/>
                </a:lnSpc>
              </a:pPr>
              <a:r>
                <a:rPr lang="en-US" sz="2412" dirty="0">
                  <a:solidFill>
                    <a:srgbClr val="000000"/>
                  </a:solidFill>
                  <a:latin typeface="Open Sauce"/>
                </a:rPr>
                <a:t> Lei nº 12.527/2011</a:t>
              </a:r>
            </a:p>
            <a:p>
              <a:pPr algn="ctr">
                <a:lnSpc>
                  <a:spcPts val="3136"/>
                </a:lnSpc>
              </a:pPr>
              <a:r>
                <a:rPr lang="en-US" sz="2412" dirty="0" err="1">
                  <a:solidFill>
                    <a:srgbClr val="000000"/>
                  </a:solidFill>
                  <a:latin typeface="Open Sauce"/>
                </a:rPr>
                <a:t>Decreto</a:t>
              </a:r>
              <a:r>
                <a:rPr lang="en-US" sz="2412" dirty="0">
                  <a:solidFill>
                    <a:srgbClr val="000000"/>
                  </a:solidFill>
                  <a:latin typeface="Open Sauce"/>
                </a:rPr>
                <a:t> nº 11.529/2023</a:t>
              </a:r>
            </a:p>
          </p:txBody>
        </p:sp>
      </p:grpSp>
      <p:sp>
        <p:nvSpPr>
          <p:cNvPr id="5" name="TextBox 5"/>
          <p:cNvSpPr txBox="1"/>
          <p:nvPr/>
        </p:nvSpPr>
        <p:spPr>
          <a:xfrm>
            <a:off x="1165141" y="970654"/>
            <a:ext cx="16970459" cy="2154436"/>
          </a:xfrm>
          <a:prstGeom prst="rect">
            <a:avLst/>
          </a:prstGeom>
        </p:spPr>
        <p:txBody>
          <a:bodyPr wrap="square" lIns="0" tIns="0" rIns="0" bIns="0" rtlCol="0" anchor="t">
            <a:spAutoFit/>
          </a:bodyPr>
          <a:lstStyle/>
          <a:p>
            <a:pPr marL="0" lvl="0" indent="0" algn="ctr">
              <a:lnSpc>
                <a:spcPts val="8399"/>
              </a:lnSpc>
            </a:pPr>
            <a:r>
              <a:rPr lang="en-US" sz="6999" spc="-139" dirty="0" err="1">
                <a:solidFill>
                  <a:srgbClr val="000000"/>
                </a:solidFill>
                <a:latin typeface="Antonio Bold"/>
              </a:rPr>
              <a:t>Transparência</a:t>
            </a:r>
            <a:r>
              <a:rPr lang="en-US" sz="6999" spc="-139" dirty="0">
                <a:solidFill>
                  <a:srgbClr val="000000"/>
                </a:solidFill>
                <a:latin typeface="Antonio Bold"/>
              </a:rPr>
              <a:t> </a:t>
            </a:r>
            <a:r>
              <a:rPr lang="en-US" sz="6999" spc="-139" dirty="0" err="1">
                <a:solidFill>
                  <a:srgbClr val="000000"/>
                </a:solidFill>
                <a:latin typeface="Antonio Bold"/>
              </a:rPr>
              <a:t>Ativa</a:t>
            </a:r>
            <a:r>
              <a:rPr lang="en-US" sz="6999" spc="-139" dirty="0">
                <a:solidFill>
                  <a:srgbClr val="000000"/>
                </a:solidFill>
                <a:latin typeface="Antonio Bold"/>
              </a:rPr>
              <a:t> – Portal de </a:t>
            </a:r>
            <a:r>
              <a:rPr lang="en-US" sz="6999" spc="-139" dirty="0" err="1">
                <a:solidFill>
                  <a:srgbClr val="000000"/>
                </a:solidFill>
                <a:latin typeface="Antonio Bold"/>
              </a:rPr>
              <a:t>Transparência</a:t>
            </a:r>
            <a:r>
              <a:rPr lang="en-US" sz="6999" spc="-139" dirty="0">
                <a:solidFill>
                  <a:srgbClr val="000000"/>
                </a:solidFill>
                <a:latin typeface="Antonio Bold"/>
              </a:rPr>
              <a:t> e </a:t>
            </a:r>
            <a:r>
              <a:rPr lang="en-US" sz="6999" spc="-139" dirty="0" err="1">
                <a:solidFill>
                  <a:srgbClr val="000000"/>
                </a:solidFill>
                <a:latin typeface="Antonio Bold"/>
              </a:rPr>
              <a:t>Integridade</a:t>
            </a:r>
            <a:r>
              <a:rPr lang="en-US" sz="6999" spc="-139" dirty="0">
                <a:solidFill>
                  <a:srgbClr val="000000"/>
                </a:solidFill>
                <a:latin typeface="Antonio Bold"/>
              </a:rPr>
              <a:t> do </a:t>
            </a:r>
            <a:r>
              <a:rPr lang="en-US" sz="6999" spc="-139" dirty="0" err="1">
                <a:solidFill>
                  <a:srgbClr val="000000"/>
                </a:solidFill>
                <a:latin typeface="Antonio Bold"/>
              </a:rPr>
              <a:t>MEsp</a:t>
            </a:r>
            <a:endParaRPr lang="en-US" sz="6999" spc="-139" dirty="0">
              <a:solidFill>
                <a:srgbClr val="000000"/>
              </a:solidFill>
              <a:latin typeface="Antonio Bold"/>
            </a:endParaRPr>
          </a:p>
        </p:txBody>
      </p:sp>
      <p:grpSp>
        <p:nvGrpSpPr>
          <p:cNvPr id="6" name="Group 6"/>
          <p:cNvGrpSpPr/>
          <p:nvPr/>
        </p:nvGrpSpPr>
        <p:grpSpPr>
          <a:xfrm>
            <a:off x="0" y="-5075662"/>
            <a:ext cx="557321" cy="15362662"/>
            <a:chOff x="0" y="0"/>
            <a:chExt cx="743094" cy="20483549"/>
          </a:xfrm>
        </p:grpSpPr>
        <p:sp>
          <p:nvSpPr>
            <p:cNvPr id="7" name="Freeform 7"/>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8" name="Freeform 8"/>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sp>
        <p:nvSpPr>
          <p:cNvPr id="9" name="TextBox 9"/>
          <p:cNvSpPr txBox="1"/>
          <p:nvPr/>
        </p:nvSpPr>
        <p:spPr>
          <a:xfrm>
            <a:off x="1028700" y="3830811"/>
            <a:ext cx="7810500" cy="6001643"/>
          </a:xfrm>
          <a:prstGeom prst="rect">
            <a:avLst/>
          </a:prstGeom>
        </p:spPr>
        <p:txBody>
          <a:bodyPr wrap="square" lIns="0" tIns="0" rIns="0" bIns="0" rtlCol="0" anchor="t">
            <a:spAutoFit/>
          </a:bodyPr>
          <a:lstStyle/>
          <a:p>
            <a:pPr marL="280672" lvl="1" algn="just">
              <a:lnSpc>
                <a:spcPts val="3640"/>
              </a:lnSpc>
            </a:pPr>
            <a:r>
              <a:rPr lang="en-US" sz="2600" b="1" dirty="0">
                <a:solidFill>
                  <a:srgbClr val="000000"/>
                </a:solidFill>
                <a:latin typeface="Open Sauce"/>
              </a:rPr>
              <a:t>Portal da </a:t>
            </a:r>
            <a:r>
              <a:rPr lang="en-US" sz="2600" b="1" dirty="0" err="1">
                <a:solidFill>
                  <a:srgbClr val="000000"/>
                </a:solidFill>
                <a:latin typeface="Open Sauce"/>
              </a:rPr>
              <a:t>Transparência</a:t>
            </a:r>
            <a:r>
              <a:rPr lang="en-US" sz="2600" b="1" dirty="0">
                <a:solidFill>
                  <a:srgbClr val="000000"/>
                </a:solidFill>
                <a:latin typeface="Open Sauce"/>
              </a:rPr>
              <a:t> do </a:t>
            </a:r>
            <a:r>
              <a:rPr lang="en-US" sz="2600" b="1" dirty="0" err="1">
                <a:solidFill>
                  <a:srgbClr val="000000"/>
                </a:solidFill>
                <a:latin typeface="Open Sauce"/>
              </a:rPr>
              <a:t>Governo</a:t>
            </a:r>
            <a:r>
              <a:rPr lang="en-US" sz="2600" b="1" dirty="0">
                <a:solidFill>
                  <a:srgbClr val="000000"/>
                </a:solidFill>
                <a:latin typeface="Open Sauce"/>
              </a:rPr>
              <a:t> Federal</a:t>
            </a:r>
            <a:r>
              <a:rPr lang="en-US" sz="2600" dirty="0">
                <a:solidFill>
                  <a:srgbClr val="000000"/>
                </a:solidFill>
                <a:latin typeface="Open Sauce"/>
              </a:rPr>
              <a:t>:</a:t>
            </a:r>
          </a:p>
          <a:p>
            <a:pPr marL="737872" lvl="1" indent="-457200" algn="just">
              <a:lnSpc>
                <a:spcPts val="3640"/>
              </a:lnSpc>
              <a:buFont typeface="Arial" panose="020B0604020202020204" pitchFamily="34" charset="0"/>
              <a:buChar char="•"/>
            </a:pPr>
            <a:r>
              <a:rPr lang="pt-BR" sz="2200" dirty="0">
                <a:solidFill>
                  <a:srgbClr val="000000"/>
                </a:solidFill>
                <a:latin typeface="Open Sauce"/>
              </a:rPr>
              <a:t>Apresenta informações sobre assuntos transversais às pastas, em regra geral. Não adentra na execução de cada política no âmbito do Ministério;</a:t>
            </a:r>
          </a:p>
          <a:p>
            <a:pPr marL="737872" lvl="1" indent="-457200" algn="just">
              <a:lnSpc>
                <a:spcPts val="3640"/>
              </a:lnSpc>
              <a:buFont typeface="Arial" panose="020B0604020202020204" pitchFamily="34" charset="0"/>
              <a:buChar char="•"/>
            </a:pPr>
            <a:r>
              <a:rPr lang="pt-BR" sz="2200" dirty="0">
                <a:solidFill>
                  <a:srgbClr val="000000"/>
                </a:solidFill>
                <a:latin typeface="Open Sauce"/>
              </a:rPr>
              <a:t>Traz os valores destinados a 5450 - IMPLANTACAO E MODERNIZACAO DE INFRAESTRUTURA PARA ESPORTE EDUCACIONAL, RECREATIVO E DE LAZER;</a:t>
            </a:r>
          </a:p>
          <a:p>
            <a:pPr marL="737872" lvl="1" indent="-457200" algn="just">
              <a:lnSpc>
                <a:spcPts val="3640"/>
              </a:lnSpc>
              <a:buFont typeface="Arial" panose="020B0604020202020204" pitchFamily="34" charset="0"/>
              <a:buChar char="•"/>
            </a:pPr>
            <a:r>
              <a:rPr lang="pt-BR" sz="2200" dirty="0">
                <a:solidFill>
                  <a:srgbClr val="000000"/>
                </a:solidFill>
                <a:latin typeface="Open Sauce"/>
              </a:rPr>
              <a:t>Traz os valores destinados a 20JP - DESENVOLVIMENTO DE ATIVIDADES E APOIO A PROGRAMAS E PROJETOS DE ESPORTE AMADOR, EDUCACAO, LAZER E INCLUSAO SOCIAL.</a:t>
            </a:r>
            <a:endParaRPr lang="en-US" sz="2200" dirty="0">
              <a:solidFill>
                <a:srgbClr val="000000"/>
              </a:solidFill>
              <a:latin typeface="Open Sauce"/>
            </a:endParaRPr>
          </a:p>
        </p:txBody>
      </p:sp>
      <p:sp>
        <p:nvSpPr>
          <p:cNvPr id="10" name="TextBox 9"/>
          <p:cNvSpPr txBox="1"/>
          <p:nvPr/>
        </p:nvSpPr>
        <p:spPr>
          <a:xfrm>
            <a:off x="9525000" y="3830811"/>
            <a:ext cx="7810500" cy="6463308"/>
          </a:xfrm>
          <a:prstGeom prst="rect">
            <a:avLst/>
          </a:prstGeom>
        </p:spPr>
        <p:txBody>
          <a:bodyPr wrap="square" lIns="0" tIns="0" rIns="0" bIns="0" rtlCol="0" anchor="t">
            <a:spAutoFit/>
          </a:bodyPr>
          <a:lstStyle/>
          <a:p>
            <a:pPr marL="280672" lvl="1" algn="just">
              <a:lnSpc>
                <a:spcPts val="3640"/>
              </a:lnSpc>
            </a:pPr>
            <a:r>
              <a:rPr lang="en-US" sz="2600" b="1" dirty="0">
                <a:solidFill>
                  <a:srgbClr val="000000"/>
                </a:solidFill>
                <a:latin typeface="Open Sauce"/>
              </a:rPr>
              <a:t>Portal da </a:t>
            </a:r>
            <a:r>
              <a:rPr lang="en-US" sz="2600" b="1" dirty="0" err="1">
                <a:solidFill>
                  <a:srgbClr val="000000"/>
                </a:solidFill>
                <a:latin typeface="Open Sauce"/>
              </a:rPr>
              <a:t>Transparência</a:t>
            </a:r>
            <a:r>
              <a:rPr lang="en-US" sz="2600" b="1" dirty="0">
                <a:solidFill>
                  <a:srgbClr val="000000"/>
                </a:solidFill>
                <a:latin typeface="Open Sauce"/>
              </a:rPr>
              <a:t> e </a:t>
            </a:r>
            <a:r>
              <a:rPr lang="en-US" sz="2600" b="1" dirty="0" err="1">
                <a:solidFill>
                  <a:srgbClr val="000000"/>
                </a:solidFill>
                <a:latin typeface="Open Sauce"/>
              </a:rPr>
              <a:t>Integridade</a:t>
            </a:r>
            <a:r>
              <a:rPr lang="en-US" sz="2600" b="1" dirty="0">
                <a:solidFill>
                  <a:srgbClr val="000000"/>
                </a:solidFill>
                <a:latin typeface="Open Sauce"/>
              </a:rPr>
              <a:t> do </a:t>
            </a:r>
            <a:r>
              <a:rPr lang="en-US" sz="2600" b="1" dirty="0" err="1">
                <a:solidFill>
                  <a:srgbClr val="000000"/>
                </a:solidFill>
                <a:latin typeface="Open Sauce"/>
              </a:rPr>
              <a:t>MEsp</a:t>
            </a:r>
            <a:r>
              <a:rPr lang="en-US" sz="2600" dirty="0">
                <a:solidFill>
                  <a:srgbClr val="000000"/>
                </a:solidFill>
                <a:latin typeface="Open Sauce"/>
              </a:rPr>
              <a:t>:</a:t>
            </a:r>
          </a:p>
          <a:p>
            <a:pPr marL="737872" lvl="1" indent="-457200" algn="just">
              <a:lnSpc>
                <a:spcPts val="3640"/>
              </a:lnSpc>
              <a:buFont typeface="Arial" panose="020B0604020202020204" pitchFamily="34" charset="0"/>
              <a:buChar char="•"/>
            </a:pPr>
            <a:r>
              <a:rPr lang="pt-BR" sz="2200" dirty="0">
                <a:solidFill>
                  <a:srgbClr val="000000"/>
                </a:solidFill>
                <a:latin typeface="Open Sauce"/>
              </a:rPr>
              <a:t>Aprofundar as informações lá existentes adentrando nas políticas do esporte;</a:t>
            </a:r>
          </a:p>
          <a:p>
            <a:pPr marL="737872" lvl="1" indent="-457200" algn="just">
              <a:lnSpc>
                <a:spcPts val="3640"/>
              </a:lnSpc>
              <a:buFont typeface="Arial" panose="020B0604020202020204" pitchFamily="34" charset="0"/>
              <a:buChar char="•"/>
            </a:pPr>
            <a:r>
              <a:rPr lang="pt-BR" sz="2200" dirty="0">
                <a:solidFill>
                  <a:srgbClr val="000000"/>
                </a:solidFill>
                <a:latin typeface="Open Sauce"/>
              </a:rPr>
              <a:t>Detalhará os beneficiários pessoas físicas;</a:t>
            </a:r>
          </a:p>
          <a:p>
            <a:pPr marL="737872" lvl="1" indent="-457200" algn="just">
              <a:lnSpc>
                <a:spcPts val="3640"/>
              </a:lnSpc>
              <a:buFont typeface="Arial" panose="020B0604020202020204" pitchFamily="34" charset="0"/>
              <a:buChar char="•"/>
            </a:pPr>
            <a:r>
              <a:rPr lang="pt-BR" sz="2200" dirty="0">
                <a:solidFill>
                  <a:srgbClr val="000000"/>
                </a:solidFill>
                <a:latin typeface="Open Sauce"/>
              </a:rPr>
              <a:t>Buscará trazer o detalhamento do favorecido final das políticas de esporte;</a:t>
            </a:r>
          </a:p>
          <a:p>
            <a:pPr marL="737872" lvl="1" indent="-457200" algn="just">
              <a:lnSpc>
                <a:spcPts val="3640"/>
              </a:lnSpc>
              <a:buFont typeface="Arial" panose="020B0604020202020204" pitchFamily="34" charset="0"/>
              <a:buChar char="•"/>
            </a:pPr>
            <a:r>
              <a:rPr lang="pt-BR" sz="2200" dirty="0">
                <a:solidFill>
                  <a:srgbClr val="000000"/>
                </a:solidFill>
                <a:latin typeface="Open Sauce"/>
              </a:rPr>
              <a:t>Poderá detalhar o uso e aplicação desse dinheiro no âmbito dos municípios, por exemplo;</a:t>
            </a:r>
          </a:p>
          <a:p>
            <a:pPr marL="737872" lvl="1" indent="-457200" algn="just">
              <a:lnSpc>
                <a:spcPts val="3640"/>
              </a:lnSpc>
              <a:buFont typeface="Arial" panose="020B0604020202020204" pitchFamily="34" charset="0"/>
              <a:buChar char="•"/>
            </a:pPr>
            <a:r>
              <a:rPr lang="pt-BR" sz="2200" dirty="0">
                <a:solidFill>
                  <a:srgbClr val="000000"/>
                </a:solidFill>
                <a:latin typeface="Open Sauce"/>
              </a:rPr>
              <a:t>Teremos a visão empresas certificadas, por exemplo, com todas suas informações de PJ, contratos, sanções, </a:t>
            </a:r>
            <a:r>
              <a:rPr lang="pt-BR" sz="2200" dirty="0" err="1">
                <a:solidFill>
                  <a:srgbClr val="000000"/>
                </a:solidFill>
                <a:latin typeface="Open Sauce"/>
              </a:rPr>
              <a:t>etc</a:t>
            </a:r>
            <a:r>
              <a:rPr lang="pt-BR" sz="2200" dirty="0">
                <a:solidFill>
                  <a:srgbClr val="000000"/>
                </a:solidFill>
                <a:latin typeface="Open Sauce"/>
              </a:rPr>
              <a:t>;</a:t>
            </a:r>
          </a:p>
          <a:p>
            <a:pPr marL="737872" lvl="1" indent="-457200" algn="just">
              <a:lnSpc>
                <a:spcPts val="3640"/>
              </a:lnSpc>
              <a:buFont typeface="Arial" panose="020B0604020202020204" pitchFamily="34" charset="0"/>
              <a:buChar char="•"/>
            </a:pPr>
            <a:r>
              <a:rPr lang="pt-BR" sz="2200" b="1" dirty="0">
                <a:solidFill>
                  <a:srgbClr val="000000"/>
                </a:solidFill>
                <a:latin typeface="Open Sauce"/>
              </a:rPr>
              <a:t>O esporte na vida do cidadão.</a:t>
            </a:r>
          </a:p>
          <a:p>
            <a:pPr marL="737872" lvl="1" indent="-457200" algn="just">
              <a:lnSpc>
                <a:spcPts val="3640"/>
              </a:lnSpc>
              <a:buFont typeface="Arial" panose="020B0604020202020204" pitchFamily="34" charset="0"/>
              <a:buChar char="•"/>
            </a:pPr>
            <a:endParaRPr lang="en-US" sz="2200" dirty="0">
              <a:solidFill>
                <a:srgbClr val="000000"/>
              </a:solidFill>
              <a:latin typeface="Open Sauce"/>
            </a:endParaRPr>
          </a:p>
        </p:txBody>
      </p:sp>
    </p:spTree>
    <p:extLst>
      <p:ext uri="{BB962C8B-B14F-4D97-AF65-F5344CB8AC3E}">
        <p14:creationId xmlns:p14="http://schemas.microsoft.com/office/powerpoint/2010/main" val="2888317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7540" y="2622656"/>
            <a:ext cx="4166299" cy="397545"/>
            <a:chOff x="0" y="499283"/>
            <a:chExt cx="5555065" cy="530060"/>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812911" y="499283"/>
              <a:ext cx="3826532" cy="530060"/>
            </a:xfrm>
            <a:prstGeom prst="rect">
              <a:avLst/>
            </a:prstGeom>
          </p:spPr>
          <p:txBody>
            <a:bodyPr lIns="0" tIns="0" rIns="0" bIns="0" rtlCol="0" anchor="t">
              <a:spAutoFit/>
            </a:bodyPr>
            <a:lstStyle/>
            <a:p>
              <a:pPr algn="ctr">
                <a:lnSpc>
                  <a:spcPts val="3136"/>
                </a:lnSpc>
              </a:pPr>
              <a:r>
                <a:rPr lang="en-US" sz="2412" dirty="0">
                  <a:solidFill>
                    <a:srgbClr val="000000"/>
                  </a:solidFill>
                  <a:latin typeface="Open Sauce"/>
                </a:rPr>
                <a:t>Lei nº 8.112/1990</a:t>
              </a:r>
            </a:p>
          </p:txBody>
        </p:sp>
      </p:grpSp>
      <p:sp>
        <p:nvSpPr>
          <p:cNvPr id="5" name="TextBox 5"/>
          <p:cNvSpPr txBox="1"/>
          <p:nvPr/>
        </p:nvSpPr>
        <p:spPr>
          <a:xfrm>
            <a:off x="1165141" y="1038225"/>
            <a:ext cx="4098113"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Nepotismo</a:t>
            </a:r>
          </a:p>
        </p:txBody>
      </p:sp>
      <p:sp>
        <p:nvSpPr>
          <p:cNvPr id="6" name="TextBox 6"/>
          <p:cNvSpPr txBox="1"/>
          <p:nvPr/>
        </p:nvSpPr>
        <p:spPr>
          <a:xfrm>
            <a:off x="1347540" y="3698055"/>
            <a:ext cx="15592920" cy="886460"/>
          </a:xfrm>
          <a:prstGeom prst="rect">
            <a:avLst/>
          </a:prstGeom>
        </p:spPr>
        <p:txBody>
          <a:bodyPr lIns="0" tIns="0" rIns="0" bIns="0" rtlCol="0" anchor="t">
            <a:spAutoFit/>
          </a:bodyPr>
          <a:lstStyle/>
          <a:p>
            <a:pPr marL="561344" lvl="1" indent="-280672" algn="just">
              <a:lnSpc>
                <a:spcPts val="3640"/>
              </a:lnSpc>
              <a:buFont typeface="Arial"/>
              <a:buChar char="•"/>
            </a:pPr>
            <a:r>
              <a:rPr lang="en-US" sz="2600">
                <a:solidFill>
                  <a:srgbClr val="000000"/>
                </a:solidFill>
                <a:latin typeface="Open Sauce"/>
              </a:rPr>
              <a:t>É a ação para designar o favorecimento de parentes em detrimento de pessoas mais qualificadas, especialmente no que diz respeito à nomeação ou elevação de cargos</a:t>
            </a:r>
          </a:p>
        </p:txBody>
      </p:sp>
      <p:grpSp>
        <p:nvGrpSpPr>
          <p:cNvPr id="7" name="Group 7"/>
          <p:cNvGrpSpPr/>
          <p:nvPr/>
        </p:nvGrpSpPr>
        <p:grpSpPr>
          <a:xfrm>
            <a:off x="17730679" y="-5075662"/>
            <a:ext cx="557321" cy="15362662"/>
            <a:chOff x="0" y="0"/>
            <a:chExt cx="743094" cy="20483549"/>
          </a:xfrm>
        </p:grpSpPr>
        <p:sp>
          <p:nvSpPr>
            <p:cNvPr id="8" name="Freeform 8"/>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9" name="Freeform 9"/>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grpSp>
        <p:nvGrpSpPr>
          <p:cNvPr id="10" name="Group 10"/>
          <p:cNvGrpSpPr/>
          <p:nvPr/>
        </p:nvGrpSpPr>
        <p:grpSpPr>
          <a:xfrm>
            <a:off x="7741754" y="2477649"/>
            <a:ext cx="2781540" cy="759230"/>
            <a:chOff x="1318871" y="318721"/>
            <a:chExt cx="5555065" cy="1012306"/>
          </a:xfrm>
        </p:grpSpPr>
        <p:sp>
          <p:nvSpPr>
            <p:cNvPr id="11" name="AutoShape 11"/>
            <p:cNvSpPr/>
            <p:nvPr/>
          </p:nvSpPr>
          <p:spPr>
            <a:xfrm>
              <a:off x="1318871" y="756432"/>
              <a:ext cx="5555065" cy="0"/>
            </a:xfrm>
            <a:prstGeom prst="line">
              <a:avLst/>
            </a:prstGeom>
            <a:ln w="1512865" cap="rnd">
              <a:solidFill>
                <a:srgbClr val="0ACF00"/>
              </a:solidFill>
              <a:prstDash val="solid"/>
              <a:headEnd type="none" w="sm" len="sm"/>
              <a:tailEnd type="none" w="sm" len="sm"/>
            </a:ln>
          </p:spPr>
          <p:txBody>
            <a:bodyPr/>
            <a:lstStyle/>
            <a:p>
              <a:endParaRPr lang="pt-BR" dirty="0"/>
            </a:p>
          </p:txBody>
        </p:sp>
        <p:sp>
          <p:nvSpPr>
            <p:cNvPr id="12" name="TextBox 12"/>
            <p:cNvSpPr txBox="1"/>
            <p:nvPr/>
          </p:nvSpPr>
          <p:spPr>
            <a:xfrm>
              <a:off x="2208081" y="318721"/>
              <a:ext cx="3826532" cy="1012306"/>
            </a:xfrm>
            <a:prstGeom prst="rect">
              <a:avLst/>
            </a:prstGeom>
          </p:spPr>
          <p:txBody>
            <a:bodyPr lIns="0" tIns="0" rIns="0" bIns="0" rtlCol="0" anchor="t">
              <a:spAutoFit/>
            </a:bodyPr>
            <a:lstStyle/>
            <a:p>
              <a:pPr algn="ctr">
                <a:lnSpc>
                  <a:spcPts val="3136"/>
                </a:lnSpc>
              </a:pPr>
              <a:r>
                <a:rPr lang="en-US" sz="2412" dirty="0" err="1">
                  <a:solidFill>
                    <a:srgbClr val="000000"/>
                  </a:solidFill>
                  <a:latin typeface="Open Sauce"/>
                </a:rPr>
                <a:t>Constituição</a:t>
              </a:r>
              <a:r>
                <a:rPr lang="en-US" sz="2412" dirty="0">
                  <a:solidFill>
                    <a:srgbClr val="000000"/>
                  </a:solidFill>
                  <a:latin typeface="Open Sauce"/>
                </a:rPr>
                <a:t> Federal</a:t>
              </a:r>
            </a:p>
          </p:txBody>
        </p:sp>
      </p:grpSp>
      <p:sp>
        <p:nvSpPr>
          <p:cNvPr id="13" name="TextBox 13"/>
          <p:cNvSpPr txBox="1"/>
          <p:nvPr/>
        </p:nvSpPr>
        <p:spPr>
          <a:xfrm>
            <a:off x="1347540" y="4898839"/>
            <a:ext cx="15911760" cy="886460"/>
          </a:xfrm>
          <a:prstGeom prst="rect">
            <a:avLst/>
          </a:prstGeom>
        </p:spPr>
        <p:txBody>
          <a:bodyPr lIns="0" tIns="0" rIns="0" bIns="0" rtlCol="0" anchor="t">
            <a:spAutoFit/>
          </a:bodyPr>
          <a:lstStyle/>
          <a:p>
            <a:pPr marL="561341" lvl="1" indent="-280670" algn="just">
              <a:lnSpc>
                <a:spcPts val="3640"/>
              </a:lnSpc>
              <a:buFont typeface="Arial"/>
              <a:buChar char="•"/>
            </a:pPr>
            <a:r>
              <a:rPr lang="en-US" sz="2600">
                <a:solidFill>
                  <a:srgbClr val="000000"/>
                </a:solidFill>
                <a:latin typeface="Open Sauce"/>
              </a:rPr>
              <a:t>De acordo com o Decreto nº 8.112 é considerado familiar cônjuge, companheiro ou parente em linha reta ou colateral, por consanguinidade ou afinidade, até o terceiro grau</a:t>
            </a:r>
          </a:p>
        </p:txBody>
      </p:sp>
      <p:grpSp>
        <p:nvGrpSpPr>
          <p:cNvPr id="14" name="Group 14"/>
          <p:cNvGrpSpPr/>
          <p:nvPr/>
        </p:nvGrpSpPr>
        <p:grpSpPr>
          <a:xfrm>
            <a:off x="12572413" y="2664402"/>
            <a:ext cx="4169550" cy="397545"/>
            <a:chOff x="-4335" y="499283"/>
            <a:chExt cx="5559400" cy="530060"/>
          </a:xfrm>
        </p:grpSpPr>
        <p:sp>
          <p:nvSpPr>
            <p:cNvPr id="15" name="AutoShape 15"/>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16" name="TextBox 16"/>
            <p:cNvSpPr txBox="1"/>
            <p:nvPr/>
          </p:nvSpPr>
          <p:spPr>
            <a:xfrm>
              <a:off x="-4335" y="499283"/>
              <a:ext cx="5559400" cy="530060"/>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Decreto</a:t>
              </a:r>
              <a:r>
                <a:rPr lang="en-US" sz="2412" dirty="0">
                  <a:solidFill>
                    <a:srgbClr val="000000"/>
                  </a:solidFill>
                  <a:latin typeface="Open Sauce"/>
                </a:rPr>
                <a:t> nº 7.203/2010</a:t>
              </a:r>
            </a:p>
          </p:txBody>
        </p:sp>
      </p:grpSp>
      <p:sp>
        <p:nvSpPr>
          <p:cNvPr id="17" name="TextBox 17"/>
          <p:cNvSpPr txBox="1"/>
          <p:nvPr/>
        </p:nvSpPr>
        <p:spPr>
          <a:xfrm>
            <a:off x="1347540" y="6099624"/>
            <a:ext cx="15911760" cy="2715260"/>
          </a:xfrm>
          <a:prstGeom prst="rect">
            <a:avLst/>
          </a:prstGeom>
        </p:spPr>
        <p:txBody>
          <a:bodyPr lIns="0" tIns="0" rIns="0" bIns="0" rtlCol="0" anchor="t">
            <a:spAutoFit/>
          </a:bodyPr>
          <a:lstStyle/>
          <a:p>
            <a:pPr marL="561341" lvl="1" indent="-280670" algn="just">
              <a:lnSpc>
                <a:spcPts val="3640"/>
              </a:lnSpc>
              <a:buFont typeface="Arial"/>
              <a:buChar char="•"/>
            </a:pPr>
            <a:r>
              <a:rPr lang="en-US" sz="2600">
                <a:solidFill>
                  <a:srgbClr val="000000"/>
                </a:solidFill>
                <a:latin typeface="Open Sauce"/>
              </a:rPr>
              <a:t>Além disso, existe o nepotismo presumido, ou seja, para sua caracterização não é necessário comprovar a influência do agente público na contratação de seu parente, à exemplo disso: </a:t>
            </a:r>
          </a:p>
          <a:p>
            <a:pPr marL="1122681" lvl="2" indent="-374227" algn="just">
              <a:lnSpc>
                <a:spcPts val="3640"/>
              </a:lnSpc>
              <a:buFont typeface="Arial"/>
              <a:buChar char="⚬"/>
            </a:pPr>
            <a:r>
              <a:rPr lang="en-US" sz="2600">
                <a:solidFill>
                  <a:srgbClr val="000000"/>
                </a:solidFill>
                <a:latin typeface="Open Sauce"/>
              </a:rPr>
              <a:t>Contratação de familiares para cargos em comissão e função de confiança</a:t>
            </a:r>
          </a:p>
          <a:p>
            <a:pPr marL="1122681" lvl="2" indent="-374227" algn="just">
              <a:lnSpc>
                <a:spcPts val="3640"/>
              </a:lnSpc>
              <a:buFont typeface="Arial"/>
              <a:buChar char="⚬"/>
            </a:pPr>
            <a:r>
              <a:rPr lang="en-US" sz="2600">
                <a:solidFill>
                  <a:srgbClr val="000000"/>
                </a:solidFill>
                <a:latin typeface="Open Sauce"/>
              </a:rPr>
              <a:t>Contratação de familiares para vagas de estágio e de atendimento a necessidade temporária de excepcional interesse público</a:t>
            </a:r>
          </a:p>
          <a:p>
            <a:pPr marL="1122681" lvl="2" indent="-374227" algn="just">
              <a:lnSpc>
                <a:spcPts val="3640"/>
              </a:lnSpc>
              <a:buFont typeface="Arial"/>
              <a:buChar char="⚬"/>
            </a:pPr>
            <a:r>
              <a:rPr lang="en-US" sz="2600">
                <a:solidFill>
                  <a:srgbClr val="000000"/>
                </a:solidFill>
                <a:latin typeface="Open Sauce"/>
              </a:rPr>
              <a:t>Contratação de pessoa jurídica de familiar por agente público responsável por licitação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905000" y="2685552"/>
            <a:ext cx="3626827" cy="400548"/>
            <a:chOff x="466850" y="497459"/>
            <a:chExt cx="5555065" cy="530060"/>
          </a:xfrm>
        </p:grpSpPr>
        <p:sp>
          <p:nvSpPr>
            <p:cNvPr id="3" name="AutoShape 3"/>
            <p:cNvSpPr/>
            <p:nvPr/>
          </p:nvSpPr>
          <p:spPr>
            <a:xfrm>
              <a:off x="466850" y="725004"/>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812911" y="497459"/>
              <a:ext cx="4906000" cy="530060"/>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Portaria</a:t>
              </a:r>
              <a:r>
                <a:rPr lang="en-US" sz="2412" dirty="0">
                  <a:solidFill>
                    <a:srgbClr val="000000"/>
                  </a:solidFill>
                  <a:latin typeface="Open Sauce"/>
                </a:rPr>
                <a:t> MESP nº 27</a:t>
              </a:r>
            </a:p>
          </p:txBody>
        </p:sp>
      </p:grpSp>
      <p:sp>
        <p:nvSpPr>
          <p:cNvPr id="5" name="TextBox 5"/>
          <p:cNvSpPr txBox="1"/>
          <p:nvPr/>
        </p:nvSpPr>
        <p:spPr>
          <a:xfrm>
            <a:off x="1165141" y="1038225"/>
            <a:ext cx="7660020"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Demandas de Controle</a:t>
            </a:r>
          </a:p>
        </p:txBody>
      </p:sp>
      <p:grpSp>
        <p:nvGrpSpPr>
          <p:cNvPr id="6" name="Group 6"/>
          <p:cNvGrpSpPr/>
          <p:nvPr/>
        </p:nvGrpSpPr>
        <p:grpSpPr>
          <a:xfrm>
            <a:off x="0" y="-5075662"/>
            <a:ext cx="557321" cy="15362662"/>
            <a:chOff x="0" y="0"/>
            <a:chExt cx="743094" cy="20483549"/>
          </a:xfrm>
        </p:grpSpPr>
        <p:sp>
          <p:nvSpPr>
            <p:cNvPr id="7" name="Freeform 7"/>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8" name="Freeform 8"/>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sp>
        <p:nvSpPr>
          <p:cNvPr id="9" name="TextBox 9"/>
          <p:cNvSpPr txBox="1"/>
          <p:nvPr/>
        </p:nvSpPr>
        <p:spPr>
          <a:xfrm>
            <a:off x="1028700" y="3682675"/>
            <a:ext cx="16230600" cy="36296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err="1">
                <a:solidFill>
                  <a:srgbClr val="000000"/>
                </a:solidFill>
                <a:latin typeface="Open Sauce"/>
              </a:rPr>
              <a:t>Estabelece</a:t>
            </a:r>
            <a:r>
              <a:rPr lang="en-US" sz="2600" dirty="0">
                <a:solidFill>
                  <a:srgbClr val="000000"/>
                </a:solidFill>
                <a:latin typeface="Open Sauce"/>
              </a:rPr>
              <a:t> </a:t>
            </a:r>
            <a:r>
              <a:rPr lang="en-US" sz="2600" dirty="0" err="1">
                <a:solidFill>
                  <a:srgbClr val="000000"/>
                </a:solidFill>
                <a:latin typeface="Open Sauce"/>
              </a:rPr>
              <a:t>procedimentos</a:t>
            </a:r>
            <a:r>
              <a:rPr lang="en-US" sz="2600" dirty="0">
                <a:solidFill>
                  <a:srgbClr val="000000"/>
                </a:solidFill>
                <a:latin typeface="Open Sauce"/>
              </a:rPr>
              <a:t> para o </a:t>
            </a:r>
            <a:r>
              <a:rPr lang="en-US" sz="2600" dirty="0" err="1">
                <a:solidFill>
                  <a:srgbClr val="000000"/>
                </a:solidFill>
                <a:latin typeface="Open Sauce"/>
              </a:rPr>
              <a:t>tratamento</a:t>
            </a:r>
            <a:r>
              <a:rPr lang="en-US" sz="2600" dirty="0">
                <a:solidFill>
                  <a:srgbClr val="000000"/>
                </a:solidFill>
                <a:latin typeface="Open Sauce"/>
              </a:rPr>
              <a:t> de </a:t>
            </a:r>
            <a:r>
              <a:rPr lang="en-US" sz="2600" dirty="0" err="1">
                <a:solidFill>
                  <a:srgbClr val="000000"/>
                </a:solidFill>
                <a:latin typeface="Open Sauce"/>
              </a:rPr>
              <a:t>demandas</a:t>
            </a:r>
            <a:r>
              <a:rPr lang="en-US" sz="2600" dirty="0">
                <a:solidFill>
                  <a:srgbClr val="000000"/>
                </a:solidFill>
                <a:latin typeface="Open Sauce"/>
              </a:rPr>
              <a:t> de </a:t>
            </a:r>
            <a:r>
              <a:rPr lang="en-US" sz="2600" dirty="0" err="1">
                <a:solidFill>
                  <a:srgbClr val="000000"/>
                </a:solidFill>
                <a:latin typeface="Open Sauce"/>
              </a:rPr>
              <a:t>órgãos</a:t>
            </a:r>
            <a:r>
              <a:rPr lang="en-US" sz="2600" dirty="0">
                <a:solidFill>
                  <a:srgbClr val="000000"/>
                </a:solidFill>
                <a:latin typeface="Open Sauce"/>
              </a:rPr>
              <a:t> de </a:t>
            </a:r>
            <a:r>
              <a:rPr lang="en-US" sz="2600" dirty="0" err="1">
                <a:solidFill>
                  <a:srgbClr val="000000"/>
                </a:solidFill>
                <a:latin typeface="Open Sauce"/>
              </a:rPr>
              <a:t>controle</a:t>
            </a:r>
            <a:r>
              <a:rPr lang="en-US" sz="2600" dirty="0">
                <a:solidFill>
                  <a:srgbClr val="000000"/>
                </a:solidFill>
                <a:latin typeface="Open Sauce"/>
              </a:rPr>
              <a:t>, </a:t>
            </a:r>
            <a:r>
              <a:rPr lang="en-US" sz="2600" dirty="0" err="1">
                <a:solidFill>
                  <a:srgbClr val="000000"/>
                </a:solidFill>
                <a:latin typeface="Open Sauce"/>
              </a:rPr>
              <a:t>segurança</a:t>
            </a:r>
            <a:r>
              <a:rPr lang="en-US" sz="2600" dirty="0">
                <a:solidFill>
                  <a:srgbClr val="000000"/>
                </a:solidFill>
                <a:latin typeface="Open Sauce"/>
              </a:rPr>
              <a:t> </a:t>
            </a:r>
            <a:r>
              <a:rPr lang="en-US" sz="2600" dirty="0" err="1">
                <a:solidFill>
                  <a:srgbClr val="000000"/>
                </a:solidFill>
                <a:latin typeface="Open Sauce"/>
              </a:rPr>
              <a:t>pública</a:t>
            </a:r>
            <a:r>
              <a:rPr lang="en-US" sz="2600" dirty="0">
                <a:solidFill>
                  <a:srgbClr val="000000"/>
                </a:solidFill>
                <a:latin typeface="Open Sauce"/>
              </a:rPr>
              <a:t> e </a:t>
            </a:r>
            <a:r>
              <a:rPr lang="en-US" sz="2600" dirty="0" err="1">
                <a:solidFill>
                  <a:srgbClr val="000000"/>
                </a:solidFill>
                <a:latin typeface="Open Sauce"/>
              </a:rPr>
              <a:t>funções</a:t>
            </a:r>
            <a:r>
              <a:rPr lang="en-US" sz="2600" dirty="0">
                <a:solidFill>
                  <a:srgbClr val="000000"/>
                </a:solidFill>
                <a:latin typeface="Open Sauce"/>
              </a:rPr>
              <a:t> </a:t>
            </a:r>
            <a:r>
              <a:rPr lang="en-US" sz="2600" dirty="0" err="1">
                <a:solidFill>
                  <a:srgbClr val="000000"/>
                </a:solidFill>
                <a:latin typeface="Open Sauce"/>
              </a:rPr>
              <a:t>essenciais</a:t>
            </a:r>
            <a:r>
              <a:rPr lang="en-US" sz="2600" dirty="0">
                <a:solidFill>
                  <a:srgbClr val="000000"/>
                </a:solidFill>
                <a:latin typeface="Open Sauce"/>
              </a:rPr>
              <a:t> à </a:t>
            </a:r>
            <a:r>
              <a:rPr lang="en-US" sz="2600" dirty="0" err="1">
                <a:solidFill>
                  <a:srgbClr val="000000"/>
                </a:solidFill>
                <a:latin typeface="Open Sauce"/>
              </a:rPr>
              <a:t>justiça</a:t>
            </a:r>
            <a:r>
              <a:rPr lang="en-US" sz="2600" dirty="0">
                <a:solidFill>
                  <a:srgbClr val="000000"/>
                </a:solidFill>
                <a:latin typeface="Open Sauce"/>
              </a:rPr>
              <a:t> e </a:t>
            </a:r>
            <a:r>
              <a:rPr lang="en-US" sz="2600" dirty="0" err="1">
                <a:solidFill>
                  <a:srgbClr val="000000"/>
                </a:solidFill>
                <a:latin typeface="Open Sauce"/>
              </a:rPr>
              <a:t>orienta</a:t>
            </a:r>
            <a:r>
              <a:rPr lang="en-US" sz="2600" dirty="0">
                <a:solidFill>
                  <a:srgbClr val="000000"/>
                </a:solidFill>
                <a:latin typeface="Open Sauce"/>
              </a:rPr>
              <a:t> a </a:t>
            </a:r>
            <a:r>
              <a:rPr lang="en-US" sz="2600" dirty="0" err="1">
                <a:solidFill>
                  <a:srgbClr val="000000"/>
                </a:solidFill>
                <a:latin typeface="Open Sauce"/>
              </a:rPr>
              <a:t>condução</a:t>
            </a:r>
            <a:r>
              <a:rPr lang="en-US" sz="2600" dirty="0">
                <a:solidFill>
                  <a:srgbClr val="000000"/>
                </a:solidFill>
                <a:latin typeface="Open Sauce"/>
              </a:rPr>
              <a:t> dos </a:t>
            </a:r>
            <a:r>
              <a:rPr lang="en-US" sz="2600" dirty="0" err="1">
                <a:solidFill>
                  <a:srgbClr val="000000"/>
                </a:solidFill>
                <a:latin typeface="Open Sauce"/>
              </a:rPr>
              <a:t>processos</a:t>
            </a:r>
            <a:r>
              <a:rPr lang="en-US" sz="2600" dirty="0">
                <a:solidFill>
                  <a:srgbClr val="000000"/>
                </a:solidFill>
                <a:latin typeface="Open Sauce"/>
              </a:rPr>
              <a:t> de </a:t>
            </a:r>
            <a:r>
              <a:rPr lang="en-US" sz="2600" dirty="0" err="1">
                <a:solidFill>
                  <a:srgbClr val="000000"/>
                </a:solidFill>
                <a:latin typeface="Open Sauce"/>
              </a:rPr>
              <a:t>auditorias</a:t>
            </a:r>
            <a:r>
              <a:rPr lang="en-US" sz="2600" dirty="0">
                <a:solidFill>
                  <a:srgbClr val="000000"/>
                </a:solidFill>
                <a:latin typeface="Open Sauce"/>
              </a:rPr>
              <a:t>, </a:t>
            </a:r>
            <a:r>
              <a:rPr lang="en-US" sz="2600" dirty="0" err="1">
                <a:solidFill>
                  <a:srgbClr val="000000"/>
                </a:solidFill>
                <a:latin typeface="Open Sauce"/>
              </a:rPr>
              <a:t>fiscalizações</a:t>
            </a:r>
            <a:r>
              <a:rPr lang="en-US" sz="2600" dirty="0">
                <a:solidFill>
                  <a:srgbClr val="000000"/>
                </a:solidFill>
                <a:latin typeface="Open Sauce"/>
              </a:rPr>
              <a:t>, </a:t>
            </a:r>
            <a:r>
              <a:rPr lang="en-US" sz="2600" dirty="0" err="1">
                <a:solidFill>
                  <a:srgbClr val="000000"/>
                </a:solidFill>
                <a:latin typeface="Open Sauce"/>
              </a:rPr>
              <a:t>Prestação</a:t>
            </a:r>
            <a:r>
              <a:rPr lang="en-US" sz="2600" dirty="0">
                <a:solidFill>
                  <a:srgbClr val="000000"/>
                </a:solidFill>
                <a:latin typeface="Open Sauce"/>
              </a:rPr>
              <a:t> de </a:t>
            </a:r>
            <a:r>
              <a:rPr lang="en-US" sz="2600" dirty="0" err="1">
                <a:solidFill>
                  <a:srgbClr val="000000"/>
                </a:solidFill>
                <a:latin typeface="Open Sauce"/>
              </a:rPr>
              <a:t>Contas</a:t>
            </a:r>
            <a:r>
              <a:rPr lang="en-US" sz="2600" dirty="0">
                <a:solidFill>
                  <a:srgbClr val="000000"/>
                </a:solidFill>
                <a:latin typeface="Open Sauce"/>
              </a:rPr>
              <a:t> </a:t>
            </a:r>
            <a:r>
              <a:rPr lang="en-US" sz="2600" dirty="0" err="1">
                <a:solidFill>
                  <a:srgbClr val="000000"/>
                </a:solidFill>
                <a:latin typeface="Open Sauce"/>
              </a:rPr>
              <a:t>Anual</a:t>
            </a:r>
            <a:r>
              <a:rPr lang="en-US" sz="2600" dirty="0">
                <a:solidFill>
                  <a:srgbClr val="000000"/>
                </a:solidFill>
                <a:latin typeface="Open Sauce"/>
              </a:rPr>
              <a:t> do </a:t>
            </a:r>
            <a:r>
              <a:rPr lang="en-US" sz="2600" dirty="0" err="1">
                <a:solidFill>
                  <a:srgbClr val="000000"/>
                </a:solidFill>
                <a:latin typeface="Open Sauce"/>
              </a:rPr>
              <a:t>Ministério</a:t>
            </a:r>
            <a:r>
              <a:rPr lang="en-US" sz="2600" dirty="0">
                <a:solidFill>
                  <a:srgbClr val="000000"/>
                </a:solidFill>
                <a:latin typeface="Open Sauce"/>
              </a:rPr>
              <a:t> (PCA) e </a:t>
            </a:r>
            <a:r>
              <a:rPr lang="en-US" sz="2600" dirty="0" err="1">
                <a:solidFill>
                  <a:srgbClr val="000000"/>
                </a:solidFill>
                <a:latin typeface="Open Sauce"/>
              </a:rPr>
              <a:t>Prestação</a:t>
            </a:r>
            <a:r>
              <a:rPr lang="en-US" sz="2600" dirty="0">
                <a:solidFill>
                  <a:srgbClr val="000000"/>
                </a:solidFill>
                <a:latin typeface="Open Sauce"/>
              </a:rPr>
              <a:t> de </a:t>
            </a:r>
            <a:r>
              <a:rPr lang="en-US" sz="2600" dirty="0" err="1">
                <a:solidFill>
                  <a:srgbClr val="000000"/>
                </a:solidFill>
                <a:latin typeface="Open Sauce"/>
              </a:rPr>
              <a:t>Contas</a:t>
            </a:r>
            <a:r>
              <a:rPr lang="en-US" sz="2600" dirty="0">
                <a:solidFill>
                  <a:srgbClr val="000000"/>
                </a:solidFill>
                <a:latin typeface="Open Sauce"/>
              </a:rPr>
              <a:t> do Presidente da República (PCPR).</a:t>
            </a:r>
          </a:p>
          <a:p>
            <a:pPr marL="561344" lvl="1" indent="-280672" algn="just">
              <a:lnSpc>
                <a:spcPts val="3640"/>
              </a:lnSpc>
              <a:buFont typeface="Arial"/>
              <a:buChar char="•"/>
            </a:pPr>
            <a:r>
              <a:rPr lang="en-US" sz="2600" dirty="0" err="1">
                <a:solidFill>
                  <a:srgbClr val="000000"/>
                </a:solidFill>
                <a:latin typeface="Open Sauce"/>
              </a:rPr>
              <a:t>Os</a:t>
            </a:r>
            <a:r>
              <a:rPr lang="en-US" sz="2600" dirty="0">
                <a:solidFill>
                  <a:srgbClr val="000000"/>
                </a:solidFill>
                <a:latin typeface="Open Sauce"/>
              </a:rPr>
              <a:t> </a:t>
            </a:r>
            <a:r>
              <a:rPr lang="en-US" sz="2600" dirty="0" err="1">
                <a:solidFill>
                  <a:srgbClr val="000000"/>
                </a:solidFill>
                <a:latin typeface="Open Sauce"/>
              </a:rPr>
              <a:t>principais</a:t>
            </a:r>
            <a:r>
              <a:rPr lang="en-US" sz="2600" dirty="0">
                <a:solidFill>
                  <a:srgbClr val="000000"/>
                </a:solidFill>
                <a:latin typeface="Open Sauce"/>
              </a:rPr>
              <a:t> </a:t>
            </a:r>
            <a:r>
              <a:rPr lang="en-US" sz="2600" dirty="0" err="1">
                <a:solidFill>
                  <a:srgbClr val="000000"/>
                </a:solidFill>
                <a:latin typeface="Open Sauce"/>
              </a:rPr>
              <a:t>demandantes</a:t>
            </a:r>
            <a:r>
              <a:rPr lang="en-US" sz="2600" dirty="0">
                <a:solidFill>
                  <a:srgbClr val="000000"/>
                </a:solidFill>
                <a:latin typeface="Open Sauce"/>
              </a:rPr>
              <a:t> </a:t>
            </a:r>
            <a:r>
              <a:rPr lang="en-US" sz="2600" dirty="0" err="1">
                <a:solidFill>
                  <a:srgbClr val="000000"/>
                </a:solidFill>
                <a:latin typeface="Open Sauce"/>
              </a:rPr>
              <a:t>são</a:t>
            </a:r>
            <a:r>
              <a:rPr lang="en-US" sz="2600" dirty="0">
                <a:solidFill>
                  <a:srgbClr val="000000"/>
                </a:solidFill>
                <a:latin typeface="Open Sauce"/>
              </a:rPr>
              <a:t>: </a:t>
            </a:r>
            <a:r>
              <a:rPr lang="en-US" sz="2600" dirty="0" err="1">
                <a:solidFill>
                  <a:srgbClr val="000000"/>
                </a:solidFill>
                <a:latin typeface="Open Sauce"/>
              </a:rPr>
              <a:t>Órgãos</a:t>
            </a:r>
            <a:r>
              <a:rPr lang="en-US" sz="2600" dirty="0">
                <a:solidFill>
                  <a:srgbClr val="000000"/>
                </a:solidFill>
                <a:latin typeface="Open Sauce"/>
              </a:rPr>
              <a:t> de </a:t>
            </a:r>
            <a:r>
              <a:rPr lang="en-US" sz="2600" dirty="0" err="1">
                <a:solidFill>
                  <a:srgbClr val="000000"/>
                </a:solidFill>
                <a:latin typeface="Open Sauce"/>
              </a:rPr>
              <a:t>controle</a:t>
            </a:r>
            <a:r>
              <a:rPr lang="en-US" sz="2600" dirty="0">
                <a:solidFill>
                  <a:srgbClr val="000000"/>
                </a:solidFill>
                <a:latin typeface="Open Sauce"/>
              </a:rPr>
              <a:t> (CGU, TCU, TCEs, TCDF e </a:t>
            </a:r>
            <a:r>
              <a:rPr lang="en-US" sz="2600" dirty="0" err="1">
                <a:solidFill>
                  <a:srgbClr val="000000"/>
                </a:solidFill>
                <a:latin typeface="Open Sauce"/>
              </a:rPr>
              <a:t>Controladoria</a:t>
            </a:r>
            <a:r>
              <a:rPr lang="en-US" sz="2600" dirty="0">
                <a:solidFill>
                  <a:srgbClr val="000000"/>
                </a:solidFill>
                <a:latin typeface="Open Sauce"/>
              </a:rPr>
              <a:t> dos </a:t>
            </a:r>
            <a:r>
              <a:rPr lang="en-US" sz="2600" dirty="0" err="1">
                <a:solidFill>
                  <a:srgbClr val="000000"/>
                </a:solidFill>
                <a:latin typeface="Open Sauce"/>
              </a:rPr>
              <a:t>Estados</a:t>
            </a:r>
            <a:r>
              <a:rPr lang="en-US" sz="2600" dirty="0">
                <a:solidFill>
                  <a:srgbClr val="000000"/>
                </a:solidFill>
                <a:latin typeface="Open Sauce"/>
              </a:rPr>
              <a:t>, Distrito Federal e dos </a:t>
            </a:r>
            <a:r>
              <a:rPr lang="en-US" sz="2600" dirty="0" err="1">
                <a:solidFill>
                  <a:srgbClr val="000000"/>
                </a:solidFill>
                <a:latin typeface="Open Sauce"/>
              </a:rPr>
              <a:t>Municípios</a:t>
            </a:r>
            <a:r>
              <a:rPr lang="en-US" sz="2600" dirty="0">
                <a:solidFill>
                  <a:srgbClr val="000000"/>
                </a:solidFill>
                <a:latin typeface="Open Sauce"/>
              </a:rPr>
              <a:t>); </a:t>
            </a:r>
            <a:r>
              <a:rPr lang="en-US" sz="2600" dirty="0" err="1">
                <a:solidFill>
                  <a:srgbClr val="000000"/>
                </a:solidFill>
                <a:latin typeface="Open Sauce"/>
              </a:rPr>
              <a:t>Órgãos</a:t>
            </a:r>
            <a:r>
              <a:rPr lang="en-US" sz="2600" dirty="0">
                <a:solidFill>
                  <a:srgbClr val="000000"/>
                </a:solidFill>
                <a:latin typeface="Open Sauce"/>
              </a:rPr>
              <a:t> de </a:t>
            </a:r>
            <a:r>
              <a:rPr lang="en-US" sz="2600" dirty="0" err="1">
                <a:solidFill>
                  <a:srgbClr val="000000"/>
                </a:solidFill>
                <a:latin typeface="Open Sauce"/>
              </a:rPr>
              <a:t>segurança</a:t>
            </a:r>
            <a:r>
              <a:rPr lang="en-US" sz="2600" dirty="0">
                <a:solidFill>
                  <a:srgbClr val="000000"/>
                </a:solidFill>
                <a:latin typeface="Open Sauce"/>
              </a:rPr>
              <a:t> </a:t>
            </a:r>
            <a:r>
              <a:rPr lang="en-US" sz="2600" dirty="0" err="1">
                <a:solidFill>
                  <a:srgbClr val="000000"/>
                </a:solidFill>
                <a:latin typeface="Open Sauce"/>
              </a:rPr>
              <a:t>pública</a:t>
            </a:r>
            <a:r>
              <a:rPr lang="en-US" sz="2600" dirty="0">
                <a:solidFill>
                  <a:srgbClr val="000000"/>
                </a:solidFill>
                <a:latin typeface="Open Sauce"/>
              </a:rPr>
              <a:t> (PF, PRF, PCs, PMs, CBMs, </a:t>
            </a:r>
            <a:r>
              <a:rPr lang="en-US" sz="2600" dirty="0" err="1">
                <a:solidFill>
                  <a:srgbClr val="000000"/>
                </a:solidFill>
                <a:latin typeface="Open Sauce"/>
              </a:rPr>
              <a:t>Polícias</a:t>
            </a:r>
            <a:r>
              <a:rPr lang="en-US" sz="2600" dirty="0">
                <a:solidFill>
                  <a:srgbClr val="000000"/>
                </a:solidFill>
                <a:latin typeface="Open Sauce"/>
              </a:rPr>
              <a:t> </a:t>
            </a:r>
            <a:r>
              <a:rPr lang="en-US" sz="2600" dirty="0" err="1">
                <a:solidFill>
                  <a:srgbClr val="000000"/>
                </a:solidFill>
                <a:latin typeface="Open Sauce"/>
              </a:rPr>
              <a:t>Penais</a:t>
            </a:r>
            <a:r>
              <a:rPr lang="en-US" sz="2600" dirty="0">
                <a:solidFill>
                  <a:srgbClr val="000000"/>
                </a:solidFill>
                <a:latin typeface="Open Sauce"/>
              </a:rPr>
              <a:t> Federal, </a:t>
            </a:r>
            <a:r>
              <a:rPr lang="en-US" sz="2600" dirty="0" err="1">
                <a:solidFill>
                  <a:srgbClr val="000000"/>
                </a:solidFill>
                <a:latin typeface="Open Sauce"/>
              </a:rPr>
              <a:t>Estaduais</a:t>
            </a:r>
            <a:r>
              <a:rPr lang="en-US" sz="2600" dirty="0">
                <a:solidFill>
                  <a:srgbClr val="000000"/>
                </a:solidFill>
                <a:latin typeface="Open Sauce"/>
              </a:rPr>
              <a:t> e </a:t>
            </a:r>
            <a:r>
              <a:rPr lang="en-US" sz="2600" dirty="0" err="1">
                <a:solidFill>
                  <a:srgbClr val="000000"/>
                </a:solidFill>
                <a:latin typeface="Open Sauce"/>
              </a:rPr>
              <a:t>Distrital</a:t>
            </a:r>
            <a:r>
              <a:rPr lang="en-US" sz="2600" dirty="0">
                <a:solidFill>
                  <a:srgbClr val="000000"/>
                </a:solidFill>
                <a:latin typeface="Open Sauce"/>
              </a:rPr>
              <a:t>) e </a:t>
            </a:r>
            <a:r>
              <a:rPr lang="en-US" sz="2600" dirty="0" err="1">
                <a:solidFill>
                  <a:srgbClr val="000000"/>
                </a:solidFill>
                <a:latin typeface="Open Sauce"/>
              </a:rPr>
              <a:t>Órgãos</a:t>
            </a:r>
            <a:r>
              <a:rPr lang="en-US" sz="2600" dirty="0">
                <a:solidFill>
                  <a:srgbClr val="000000"/>
                </a:solidFill>
                <a:latin typeface="Open Sauce"/>
              </a:rPr>
              <a:t> </a:t>
            </a:r>
            <a:r>
              <a:rPr lang="en-US" sz="2600" dirty="0" err="1">
                <a:solidFill>
                  <a:srgbClr val="000000"/>
                </a:solidFill>
                <a:latin typeface="Open Sauce"/>
              </a:rPr>
              <a:t>relacionados</a:t>
            </a:r>
            <a:r>
              <a:rPr lang="en-US" sz="2600" dirty="0">
                <a:solidFill>
                  <a:srgbClr val="000000"/>
                </a:solidFill>
                <a:latin typeface="Open Sauce"/>
              </a:rPr>
              <a:t> à </a:t>
            </a:r>
            <a:r>
              <a:rPr lang="en-US" sz="2600" dirty="0" err="1">
                <a:solidFill>
                  <a:srgbClr val="000000"/>
                </a:solidFill>
                <a:latin typeface="Open Sauce"/>
              </a:rPr>
              <a:t>funções</a:t>
            </a:r>
            <a:r>
              <a:rPr lang="en-US" sz="2600" dirty="0">
                <a:solidFill>
                  <a:srgbClr val="000000"/>
                </a:solidFill>
                <a:latin typeface="Open Sauce"/>
              </a:rPr>
              <a:t> </a:t>
            </a:r>
            <a:r>
              <a:rPr lang="en-US" sz="2600" dirty="0" err="1">
                <a:solidFill>
                  <a:srgbClr val="000000"/>
                </a:solidFill>
                <a:latin typeface="Open Sauce"/>
              </a:rPr>
              <a:t>essenciais</a:t>
            </a:r>
            <a:r>
              <a:rPr lang="en-US" sz="2600" dirty="0">
                <a:solidFill>
                  <a:srgbClr val="000000"/>
                </a:solidFill>
                <a:latin typeface="Open Sauce"/>
              </a:rPr>
              <a:t> à </a:t>
            </a:r>
            <a:r>
              <a:rPr lang="en-US" sz="2600" dirty="0" err="1">
                <a:solidFill>
                  <a:srgbClr val="000000"/>
                </a:solidFill>
                <a:latin typeface="Open Sauce"/>
              </a:rPr>
              <a:t>justiça</a:t>
            </a:r>
            <a:r>
              <a:rPr lang="en-US" sz="2600" dirty="0">
                <a:solidFill>
                  <a:srgbClr val="000000"/>
                </a:solidFill>
                <a:latin typeface="Open Sauce"/>
              </a:rPr>
              <a:t> (</a:t>
            </a:r>
            <a:r>
              <a:rPr lang="en-US" sz="2600" dirty="0" err="1">
                <a:solidFill>
                  <a:srgbClr val="000000"/>
                </a:solidFill>
                <a:latin typeface="Open Sauce"/>
              </a:rPr>
              <a:t>Ministério</a:t>
            </a:r>
            <a:r>
              <a:rPr lang="en-US" sz="2600" dirty="0">
                <a:solidFill>
                  <a:srgbClr val="000000"/>
                </a:solidFill>
                <a:latin typeface="Open Sauce"/>
              </a:rPr>
              <a:t> Público, </a:t>
            </a:r>
            <a:r>
              <a:rPr lang="en-US" sz="2600" dirty="0" err="1">
                <a:solidFill>
                  <a:srgbClr val="000000"/>
                </a:solidFill>
                <a:latin typeface="Open Sauce"/>
              </a:rPr>
              <a:t>Defensoria</a:t>
            </a:r>
            <a:r>
              <a:rPr lang="en-US" sz="2600" dirty="0">
                <a:solidFill>
                  <a:srgbClr val="000000"/>
                </a:solidFill>
                <a:latin typeface="Open Sauce"/>
              </a:rPr>
              <a:t> </a:t>
            </a:r>
            <a:r>
              <a:rPr lang="en-US" sz="2600" dirty="0" err="1">
                <a:solidFill>
                  <a:srgbClr val="000000"/>
                </a:solidFill>
                <a:latin typeface="Open Sauce"/>
              </a:rPr>
              <a:t>Pública</a:t>
            </a:r>
            <a:r>
              <a:rPr lang="en-US" sz="2600" dirty="0">
                <a:solidFill>
                  <a:srgbClr val="000000"/>
                </a:solidFill>
                <a:latin typeface="Open Sauce"/>
              </a:rPr>
              <a:t>, OAB).</a:t>
            </a:r>
          </a:p>
        </p:txBody>
      </p:sp>
      <p:sp>
        <p:nvSpPr>
          <p:cNvPr id="10" name="TextBox 10"/>
          <p:cNvSpPr txBox="1"/>
          <p:nvPr/>
        </p:nvSpPr>
        <p:spPr>
          <a:xfrm>
            <a:off x="1028700" y="7322805"/>
            <a:ext cx="16230600" cy="31724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err="1">
                <a:solidFill>
                  <a:srgbClr val="000000"/>
                </a:solidFill>
                <a:latin typeface="Open Sauce"/>
              </a:rPr>
              <a:t>Os</a:t>
            </a:r>
            <a:r>
              <a:rPr lang="en-US" sz="2600" dirty="0">
                <a:solidFill>
                  <a:srgbClr val="000000"/>
                </a:solidFill>
                <a:latin typeface="Open Sauce"/>
              </a:rPr>
              <a:t> </a:t>
            </a:r>
            <a:r>
              <a:rPr lang="en-US" sz="2600" dirty="0" err="1">
                <a:solidFill>
                  <a:srgbClr val="000000"/>
                </a:solidFill>
                <a:latin typeface="Open Sauce"/>
              </a:rPr>
              <a:t>tipos</a:t>
            </a:r>
            <a:r>
              <a:rPr lang="en-US" sz="2600" dirty="0">
                <a:solidFill>
                  <a:srgbClr val="000000"/>
                </a:solidFill>
                <a:latin typeface="Open Sauce"/>
              </a:rPr>
              <a:t> de </a:t>
            </a:r>
            <a:r>
              <a:rPr lang="en-US" sz="2600" dirty="0" err="1">
                <a:solidFill>
                  <a:srgbClr val="000000"/>
                </a:solidFill>
                <a:latin typeface="Open Sauce"/>
              </a:rPr>
              <a:t>demanda</a:t>
            </a:r>
            <a:r>
              <a:rPr lang="en-US" sz="2600" dirty="0">
                <a:solidFill>
                  <a:srgbClr val="000000"/>
                </a:solidFill>
                <a:latin typeface="Open Sauce"/>
              </a:rPr>
              <a:t> </a:t>
            </a:r>
            <a:r>
              <a:rPr lang="en-US" sz="2600" dirty="0" err="1">
                <a:solidFill>
                  <a:srgbClr val="000000"/>
                </a:solidFill>
                <a:latin typeface="Open Sauce"/>
              </a:rPr>
              <a:t>são</a:t>
            </a:r>
            <a:r>
              <a:rPr lang="en-US" sz="2600" dirty="0">
                <a:solidFill>
                  <a:srgbClr val="000000"/>
                </a:solidFill>
                <a:latin typeface="Open Sauce"/>
              </a:rPr>
              <a:t>: </a:t>
            </a:r>
          </a:p>
          <a:p>
            <a:pPr marL="1122688" lvl="2" indent="-374229" algn="just">
              <a:lnSpc>
                <a:spcPts val="3640"/>
              </a:lnSpc>
              <a:buFont typeface="Arial"/>
              <a:buChar char="⚬"/>
            </a:pPr>
            <a:r>
              <a:rPr lang="en-US" sz="2600" dirty="0" err="1">
                <a:solidFill>
                  <a:srgbClr val="000000"/>
                </a:solidFill>
                <a:latin typeface="Open Sauce"/>
              </a:rPr>
              <a:t>Requisição</a:t>
            </a:r>
            <a:r>
              <a:rPr lang="en-US" sz="2600" dirty="0">
                <a:solidFill>
                  <a:srgbClr val="000000"/>
                </a:solidFill>
                <a:latin typeface="Open Sauce"/>
              </a:rPr>
              <a:t> de </a:t>
            </a:r>
            <a:r>
              <a:rPr lang="en-US" sz="2600" dirty="0" err="1">
                <a:solidFill>
                  <a:srgbClr val="000000"/>
                </a:solidFill>
                <a:latin typeface="Open Sauce"/>
              </a:rPr>
              <a:t>informações</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esclarecimentos</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Diligência</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Oitiva</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Solicitação</a:t>
            </a:r>
            <a:r>
              <a:rPr lang="en-US" sz="2600" dirty="0">
                <a:solidFill>
                  <a:srgbClr val="000000"/>
                </a:solidFill>
                <a:latin typeface="Open Sauce"/>
              </a:rPr>
              <a:t> de auditoria</a:t>
            </a:r>
          </a:p>
          <a:p>
            <a:pPr marL="1122688" lvl="2" indent="-374229" algn="just">
              <a:lnSpc>
                <a:spcPts val="3640"/>
              </a:lnSpc>
              <a:buFont typeface="Arial"/>
              <a:buChar char="⚬"/>
            </a:pPr>
            <a:r>
              <a:rPr lang="en-US" sz="2600" dirty="0" err="1">
                <a:solidFill>
                  <a:srgbClr val="000000"/>
                </a:solidFill>
                <a:latin typeface="Open Sauce"/>
              </a:rPr>
              <a:t>Recomendações</a:t>
            </a:r>
            <a:r>
              <a:rPr lang="en-US" sz="2600" dirty="0">
                <a:solidFill>
                  <a:srgbClr val="000000"/>
                </a:solidFill>
                <a:latin typeface="Open Sauce"/>
              </a:rPr>
              <a:t> e </a:t>
            </a:r>
            <a:r>
              <a:rPr lang="en-US" sz="2600" dirty="0" err="1">
                <a:solidFill>
                  <a:srgbClr val="000000"/>
                </a:solidFill>
                <a:latin typeface="Open Sauce"/>
              </a:rPr>
              <a:t>determinações</a:t>
            </a:r>
            <a:r>
              <a:rPr lang="en-US" sz="2600" dirty="0">
                <a:solidFill>
                  <a:srgbClr val="000000"/>
                </a:solidFill>
                <a:latin typeface="Open Sauce"/>
              </a:rPr>
              <a:t> dos </a:t>
            </a:r>
            <a:r>
              <a:rPr lang="en-US" sz="2600" dirty="0" err="1">
                <a:solidFill>
                  <a:srgbClr val="000000"/>
                </a:solidFill>
                <a:latin typeface="Open Sauce"/>
              </a:rPr>
              <a:t>órgãos</a:t>
            </a:r>
            <a:r>
              <a:rPr lang="en-US" sz="2600" dirty="0">
                <a:solidFill>
                  <a:srgbClr val="000000"/>
                </a:solidFill>
                <a:latin typeface="Open Sauce"/>
              </a:rPr>
              <a:t> de </a:t>
            </a:r>
            <a:r>
              <a:rPr lang="en-US" sz="2600" dirty="0" err="1">
                <a:solidFill>
                  <a:srgbClr val="000000"/>
                </a:solidFill>
                <a:latin typeface="Open Sauce"/>
              </a:rPr>
              <a:t>controle</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de </a:t>
            </a:r>
            <a:r>
              <a:rPr lang="en-US" sz="2600" dirty="0" err="1">
                <a:solidFill>
                  <a:srgbClr val="000000"/>
                </a:solidFill>
                <a:latin typeface="Open Sauce"/>
              </a:rPr>
              <a:t>defesa</a:t>
            </a:r>
            <a:r>
              <a:rPr lang="en-US" sz="2600" dirty="0">
                <a:solidFill>
                  <a:srgbClr val="000000"/>
                </a:solidFill>
                <a:latin typeface="Open Sauce"/>
              </a:rPr>
              <a:t> do Estado</a:t>
            </a:r>
          </a:p>
          <a:p>
            <a:pPr algn="just">
              <a:lnSpc>
                <a:spcPts val="3640"/>
              </a:lnSpc>
            </a:pPr>
            <a:endParaRPr lang="en-US" sz="2600" dirty="0">
              <a:solidFill>
                <a:srgbClr val="000000"/>
              </a:solidFill>
              <a:latin typeface="Open Sauc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52600" y="2655358"/>
            <a:ext cx="3598323" cy="302887"/>
            <a:chOff x="324533" y="491400"/>
            <a:chExt cx="5834255" cy="530060"/>
          </a:xfrm>
        </p:grpSpPr>
        <p:sp>
          <p:nvSpPr>
            <p:cNvPr id="3" name="AutoShape 3"/>
            <p:cNvSpPr/>
            <p:nvPr/>
          </p:nvSpPr>
          <p:spPr>
            <a:xfrm>
              <a:off x="603723" y="756429"/>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324533" y="491400"/>
              <a:ext cx="4906000" cy="530060"/>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Portaria</a:t>
              </a:r>
              <a:r>
                <a:rPr lang="en-US" sz="2412" dirty="0">
                  <a:solidFill>
                    <a:srgbClr val="000000"/>
                  </a:solidFill>
                  <a:latin typeface="Open Sauce"/>
                </a:rPr>
                <a:t> MESP nº 27</a:t>
              </a:r>
            </a:p>
          </p:txBody>
        </p:sp>
      </p:grpSp>
      <p:sp>
        <p:nvSpPr>
          <p:cNvPr id="5" name="TextBox 5"/>
          <p:cNvSpPr txBox="1"/>
          <p:nvPr/>
        </p:nvSpPr>
        <p:spPr>
          <a:xfrm>
            <a:off x="1165141" y="1038225"/>
            <a:ext cx="7660020"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Demandas de Controle</a:t>
            </a:r>
          </a:p>
        </p:txBody>
      </p:sp>
      <p:grpSp>
        <p:nvGrpSpPr>
          <p:cNvPr id="6" name="Group 6"/>
          <p:cNvGrpSpPr/>
          <p:nvPr/>
        </p:nvGrpSpPr>
        <p:grpSpPr>
          <a:xfrm>
            <a:off x="0" y="-5075662"/>
            <a:ext cx="557321" cy="15362662"/>
            <a:chOff x="0" y="0"/>
            <a:chExt cx="743094" cy="20483549"/>
          </a:xfrm>
        </p:grpSpPr>
        <p:sp>
          <p:nvSpPr>
            <p:cNvPr id="7" name="Freeform 7"/>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8" name="Freeform 8"/>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sp>
        <p:nvSpPr>
          <p:cNvPr id="9" name="TextBox 9"/>
          <p:cNvSpPr txBox="1"/>
          <p:nvPr/>
        </p:nvSpPr>
        <p:spPr>
          <a:xfrm>
            <a:off x="1028700" y="3830517"/>
            <a:ext cx="16230600" cy="54584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err="1">
                <a:solidFill>
                  <a:srgbClr val="000000"/>
                </a:solidFill>
                <a:latin typeface="Open Sauce"/>
              </a:rPr>
              <a:t>Responsabilidades</a:t>
            </a:r>
            <a:r>
              <a:rPr lang="en-US" sz="2600" dirty="0">
                <a:solidFill>
                  <a:srgbClr val="000000"/>
                </a:solidFill>
                <a:latin typeface="Open Sauce"/>
              </a:rPr>
              <a:t> dos </a:t>
            </a:r>
            <a:r>
              <a:rPr lang="en-US" sz="2600" dirty="0" err="1">
                <a:solidFill>
                  <a:srgbClr val="000000"/>
                </a:solidFill>
                <a:latin typeface="Open Sauce"/>
              </a:rPr>
              <a:t>interlocutores</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Obs</a:t>
            </a:r>
            <a:r>
              <a:rPr lang="en-US" sz="2600" dirty="0">
                <a:solidFill>
                  <a:srgbClr val="000000"/>
                </a:solidFill>
                <a:latin typeface="Open Sauce"/>
              </a:rPr>
              <a:t>: </a:t>
            </a:r>
            <a:r>
              <a:rPr lang="en-US" sz="2600" dirty="0" err="1">
                <a:solidFill>
                  <a:srgbClr val="000000"/>
                </a:solidFill>
                <a:latin typeface="Open Sauce"/>
              </a:rPr>
              <a:t>Alterações</a:t>
            </a:r>
            <a:r>
              <a:rPr lang="en-US" sz="2600" dirty="0">
                <a:solidFill>
                  <a:srgbClr val="000000"/>
                </a:solidFill>
                <a:latin typeface="Open Sauce"/>
              </a:rPr>
              <a:t> de </a:t>
            </a:r>
            <a:r>
              <a:rPr lang="en-US" sz="2600" dirty="0" err="1">
                <a:solidFill>
                  <a:srgbClr val="000000"/>
                </a:solidFill>
                <a:latin typeface="Open Sauce"/>
              </a:rPr>
              <a:t>interlocutores</a:t>
            </a:r>
            <a:r>
              <a:rPr lang="en-US" sz="2600" dirty="0">
                <a:solidFill>
                  <a:srgbClr val="000000"/>
                </a:solidFill>
                <a:latin typeface="Open Sauce"/>
              </a:rPr>
              <a:t> </a:t>
            </a:r>
            <a:r>
              <a:rPr lang="en-US" sz="2600" dirty="0" err="1">
                <a:solidFill>
                  <a:srgbClr val="000000"/>
                </a:solidFill>
                <a:latin typeface="Open Sauce"/>
              </a:rPr>
              <a:t>devem</a:t>
            </a:r>
            <a:r>
              <a:rPr lang="en-US" sz="2600" dirty="0">
                <a:solidFill>
                  <a:srgbClr val="000000"/>
                </a:solidFill>
                <a:latin typeface="Open Sauce"/>
              </a:rPr>
              <a:t> ser sempre </a:t>
            </a:r>
            <a:r>
              <a:rPr lang="en-US" sz="2600" dirty="0" err="1">
                <a:solidFill>
                  <a:srgbClr val="000000"/>
                </a:solidFill>
                <a:latin typeface="Open Sauce"/>
              </a:rPr>
              <a:t>comunicadas</a:t>
            </a:r>
            <a:r>
              <a:rPr lang="en-US" sz="2600" dirty="0">
                <a:solidFill>
                  <a:srgbClr val="000000"/>
                </a:solidFill>
                <a:latin typeface="Open Sauce"/>
              </a:rPr>
              <a:t> à AECI (SEI 71000.045141/2023-02).</a:t>
            </a:r>
          </a:p>
          <a:p>
            <a:pPr marL="561344" lvl="1" indent="-280672" algn="just">
              <a:lnSpc>
                <a:spcPts val="3640"/>
              </a:lnSpc>
              <a:buFont typeface="Arial"/>
              <a:buChar char="•"/>
            </a:pPr>
            <a:r>
              <a:rPr lang="en-US" sz="2600" dirty="0" err="1">
                <a:solidFill>
                  <a:srgbClr val="000000"/>
                </a:solidFill>
                <a:latin typeface="Open Sauce"/>
              </a:rPr>
              <a:t>Prazos</a:t>
            </a:r>
            <a:r>
              <a:rPr lang="en-US" sz="2600" dirty="0">
                <a:solidFill>
                  <a:srgbClr val="000000"/>
                </a:solidFill>
                <a:latin typeface="Open Sauce"/>
              </a:rPr>
              <a:t> para </a:t>
            </a:r>
            <a:r>
              <a:rPr lang="en-US" sz="2600" dirty="0" err="1">
                <a:solidFill>
                  <a:srgbClr val="000000"/>
                </a:solidFill>
                <a:latin typeface="Open Sauce"/>
              </a:rPr>
              <a:t>atendimento</a:t>
            </a:r>
            <a:r>
              <a:rPr lang="en-US" sz="2600" dirty="0">
                <a:solidFill>
                  <a:srgbClr val="000000"/>
                </a:solidFill>
                <a:latin typeface="Open Sauce"/>
              </a:rPr>
              <a:t> das </a:t>
            </a:r>
            <a:r>
              <a:rPr lang="en-US" sz="2600" dirty="0" err="1">
                <a:solidFill>
                  <a:srgbClr val="000000"/>
                </a:solidFill>
                <a:latin typeface="Open Sauce"/>
              </a:rPr>
              <a:t>demandas</a:t>
            </a:r>
            <a:r>
              <a:rPr lang="en-US" sz="2600" dirty="0">
                <a:solidFill>
                  <a:srgbClr val="000000"/>
                </a:solidFill>
                <a:latin typeface="Open Sauce"/>
              </a:rPr>
              <a:t> (arts. 4º </a:t>
            </a:r>
            <a:r>
              <a:rPr lang="en-US" sz="2600" dirty="0" err="1">
                <a:solidFill>
                  <a:srgbClr val="000000"/>
                </a:solidFill>
                <a:latin typeface="Open Sauce"/>
              </a:rPr>
              <a:t>ao</a:t>
            </a:r>
            <a:r>
              <a:rPr lang="en-US" sz="2600" dirty="0">
                <a:solidFill>
                  <a:srgbClr val="000000"/>
                </a:solidFill>
                <a:latin typeface="Open Sauce"/>
              </a:rPr>
              <a:t> 6º)</a:t>
            </a:r>
          </a:p>
          <a:p>
            <a:pPr marL="561344" lvl="1" indent="-280672" algn="just">
              <a:lnSpc>
                <a:spcPts val="3640"/>
              </a:lnSpc>
              <a:buFont typeface="Arial"/>
              <a:buChar char="•"/>
            </a:pPr>
            <a:r>
              <a:rPr lang="en-US" sz="2600" dirty="0" err="1">
                <a:solidFill>
                  <a:srgbClr val="000000"/>
                </a:solidFill>
                <a:latin typeface="Open Sauce"/>
              </a:rPr>
              <a:t>Fluxos</a:t>
            </a:r>
            <a:r>
              <a:rPr lang="en-US" sz="2600" dirty="0">
                <a:solidFill>
                  <a:srgbClr val="000000"/>
                </a:solidFill>
                <a:latin typeface="Open Sauce"/>
              </a:rPr>
              <a:t> (arts. 7º </a:t>
            </a:r>
            <a:r>
              <a:rPr lang="en-US" sz="2600" dirty="0" err="1">
                <a:solidFill>
                  <a:srgbClr val="000000"/>
                </a:solidFill>
                <a:latin typeface="Open Sauce"/>
              </a:rPr>
              <a:t>ao</a:t>
            </a:r>
            <a:r>
              <a:rPr lang="en-US" sz="2600" dirty="0">
                <a:solidFill>
                  <a:srgbClr val="000000"/>
                </a:solidFill>
                <a:latin typeface="Open Sauce"/>
              </a:rPr>
              <a:t> 14)</a:t>
            </a:r>
          </a:p>
          <a:p>
            <a:pPr marL="1122688" lvl="2" indent="-374229" algn="just">
              <a:lnSpc>
                <a:spcPts val="3640"/>
              </a:lnSpc>
              <a:buFont typeface="Arial"/>
              <a:buChar char="⚬"/>
            </a:pPr>
            <a:r>
              <a:rPr lang="en-US" sz="2600" dirty="0" err="1">
                <a:solidFill>
                  <a:srgbClr val="000000"/>
                </a:solidFill>
                <a:latin typeface="Open Sauce"/>
              </a:rPr>
              <a:t>Demandas</a:t>
            </a:r>
            <a:r>
              <a:rPr lang="en-US" sz="2600" dirty="0">
                <a:solidFill>
                  <a:srgbClr val="000000"/>
                </a:solidFill>
                <a:latin typeface="Open Sauce"/>
              </a:rPr>
              <a:t> </a:t>
            </a:r>
            <a:r>
              <a:rPr lang="en-US" sz="2600" dirty="0" err="1">
                <a:solidFill>
                  <a:srgbClr val="000000"/>
                </a:solidFill>
                <a:latin typeface="Open Sauce"/>
              </a:rPr>
              <a:t>destinadas</a:t>
            </a:r>
            <a:r>
              <a:rPr lang="en-US" sz="2600" dirty="0">
                <a:solidFill>
                  <a:srgbClr val="000000"/>
                </a:solidFill>
                <a:latin typeface="Open Sauce"/>
              </a:rPr>
              <a:t> </a:t>
            </a:r>
            <a:r>
              <a:rPr lang="en-US" sz="2600" dirty="0" err="1">
                <a:solidFill>
                  <a:srgbClr val="000000"/>
                </a:solidFill>
                <a:latin typeface="Open Sauce"/>
              </a:rPr>
              <a:t>ao</a:t>
            </a:r>
            <a:r>
              <a:rPr lang="en-US" sz="2600" dirty="0">
                <a:solidFill>
                  <a:srgbClr val="000000"/>
                </a:solidFill>
                <a:latin typeface="Open Sauce"/>
              </a:rPr>
              <a:t> </a:t>
            </a:r>
            <a:r>
              <a:rPr lang="en-US" sz="2600" dirty="0" err="1">
                <a:solidFill>
                  <a:srgbClr val="000000"/>
                </a:solidFill>
                <a:latin typeface="Open Sauce"/>
              </a:rPr>
              <a:t>Ministro</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SE: AECI</a:t>
            </a:r>
          </a:p>
          <a:p>
            <a:pPr marL="1122688" lvl="2" indent="-374229" algn="just">
              <a:lnSpc>
                <a:spcPts val="3640"/>
              </a:lnSpc>
              <a:buFont typeface="Arial"/>
              <a:buChar char="⚬"/>
            </a:pPr>
            <a:r>
              <a:rPr lang="en-US" sz="2600" dirty="0" err="1">
                <a:solidFill>
                  <a:srgbClr val="000000"/>
                </a:solidFill>
                <a:latin typeface="Open Sauce"/>
              </a:rPr>
              <a:t>Obs</a:t>
            </a:r>
            <a:r>
              <a:rPr lang="en-US" sz="2600" dirty="0">
                <a:solidFill>
                  <a:srgbClr val="000000"/>
                </a:solidFill>
                <a:latin typeface="Open Sauce"/>
              </a:rPr>
              <a:t>: </a:t>
            </a:r>
            <a:r>
              <a:rPr lang="en-US" sz="2600" dirty="0" err="1">
                <a:solidFill>
                  <a:srgbClr val="000000"/>
                </a:solidFill>
                <a:latin typeface="Open Sauce"/>
              </a:rPr>
              <a:t>demandas</a:t>
            </a:r>
            <a:r>
              <a:rPr lang="en-US" sz="2600" dirty="0">
                <a:solidFill>
                  <a:srgbClr val="000000"/>
                </a:solidFill>
                <a:latin typeface="Open Sauce"/>
              </a:rPr>
              <a:t> </a:t>
            </a:r>
            <a:r>
              <a:rPr lang="en-US" sz="2600" dirty="0" err="1">
                <a:solidFill>
                  <a:srgbClr val="000000"/>
                </a:solidFill>
                <a:latin typeface="Open Sauce"/>
              </a:rPr>
              <a:t>destinadas</a:t>
            </a:r>
            <a:r>
              <a:rPr lang="en-US" sz="2600" dirty="0">
                <a:solidFill>
                  <a:srgbClr val="000000"/>
                </a:solidFill>
                <a:latin typeface="Open Sauce"/>
              </a:rPr>
              <a:t> </a:t>
            </a:r>
            <a:r>
              <a:rPr lang="en-US" sz="2600" dirty="0" err="1">
                <a:solidFill>
                  <a:srgbClr val="000000"/>
                </a:solidFill>
                <a:latin typeface="Open Sauce"/>
              </a:rPr>
              <a:t>ao</a:t>
            </a:r>
            <a:r>
              <a:rPr lang="en-US" sz="2600" dirty="0">
                <a:solidFill>
                  <a:srgbClr val="000000"/>
                </a:solidFill>
                <a:latin typeface="Open Sauce"/>
              </a:rPr>
              <a:t> </a:t>
            </a:r>
            <a:r>
              <a:rPr lang="en-US" sz="2600" dirty="0" err="1">
                <a:solidFill>
                  <a:srgbClr val="000000"/>
                </a:solidFill>
                <a:latin typeface="Open Sauce"/>
              </a:rPr>
              <a:t>Ministro</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SE e que </a:t>
            </a:r>
            <a:r>
              <a:rPr lang="en-US" sz="2600" dirty="0" err="1">
                <a:solidFill>
                  <a:srgbClr val="000000"/>
                </a:solidFill>
                <a:latin typeface="Open Sauce"/>
              </a:rPr>
              <a:t>forem</a:t>
            </a:r>
            <a:r>
              <a:rPr lang="en-US" sz="2600" dirty="0">
                <a:solidFill>
                  <a:srgbClr val="000000"/>
                </a:solidFill>
                <a:latin typeface="Open Sauce"/>
              </a:rPr>
              <a:t> </a:t>
            </a:r>
            <a:r>
              <a:rPr lang="en-US" sz="2600" dirty="0" err="1">
                <a:solidFill>
                  <a:srgbClr val="000000"/>
                </a:solidFill>
                <a:latin typeface="Open Sauce"/>
              </a:rPr>
              <a:t>encaminhadas</a:t>
            </a:r>
            <a:r>
              <a:rPr lang="en-US" sz="2600" dirty="0">
                <a:solidFill>
                  <a:srgbClr val="000000"/>
                </a:solidFill>
                <a:latin typeface="Open Sauce"/>
              </a:rPr>
              <a:t> </a:t>
            </a:r>
            <a:r>
              <a:rPr lang="en-US" sz="2600" dirty="0" err="1">
                <a:solidFill>
                  <a:srgbClr val="000000"/>
                </a:solidFill>
                <a:latin typeface="Open Sauce"/>
              </a:rPr>
              <a:t>diretamente</a:t>
            </a:r>
            <a:r>
              <a:rPr lang="en-US" sz="2600" dirty="0">
                <a:solidFill>
                  <a:srgbClr val="000000"/>
                </a:solidFill>
                <a:latin typeface="Open Sauce"/>
              </a:rPr>
              <a:t> à </a:t>
            </a:r>
            <a:r>
              <a:rPr lang="en-US" sz="2600" dirty="0" err="1">
                <a:solidFill>
                  <a:srgbClr val="000000"/>
                </a:solidFill>
                <a:latin typeface="Open Sauce"/>
              </a:rPr>
              <a:t>unidade</a:t>
            </a:r>
            <a:r>
              <a:rPr lang="en-US" sz="2600" dirty="0">
                <a:solidFill>
                  <a:srgbClr val="000000"/>
                </a:solidFill>
                <a:latin typeface="Open Sauce"/>
              </a:rPr>
              <a:t> </a:t>
            </a:r>
            <a:r>
              <a:rPr lang="en-US" sz="2600" dirty="0" err="1">
                <a:solidFill>
                  <a:srgbClr val="000000"/>
                </a:solidFill>
                <a:latin typeface="Open Sauce"/>
              </a:rPr>
              <a:t>responsável</a:t>
            </a:r>
            <a:r>
              <a:rPr lang="en-US" sz="2600" dirty="0">
                <a:solidFill>
                  <a:srgbClr val="000000"/>
                </a:solidFill>
                <a:latin typeface="Open Sauce"/>
              </a:rPr>
              <a:t> </a:t>
            </a:r>
            <a:r>
              <a:rPr lang="en-US" sz="2600" dirty="0" err="1">
                <a:solidFill>
                  <a:srgbClr val="000000"/>
                </a:solidFill>
                <a:latin typeface="Open Sauce"/>
              </a:rPr>
              <a:t>deverão</a:t>
            </a:r>
            <a:r>
              <a:rPr lang="en-US" sz="2600" dirty="0">
                <a:solidFill>
                  <a:srgbClr val="000000"/>
                </a:solidFill>
                <a:latin typeface="Open Sauce"/>
              </a:rPr>
              <a:t> ser </a:t>
            </a:r>
            <a:r>
              <a:rPr lang="en-US" sz="2600" dirty="0" err="1">
                <a:solidFill>
                  <a:srgbClr val="000000"/>
                </a:solidFill>
                <a:latin typeface="Open Sauce"/>
              </a:rPr>
              <a:t>respondidas</a:t>
            </a:r>
            <a:r>
              <a:rPr lang="en-US" sz="2600" dirty="0">
                <a:solidFill>
                  <a:srgbClr val="000000"/>
                </a:solidFill>
                <a:latin typeface="Open Sauce"/>
              </a:rPr>
              <a:t> e </a:t>
            </a:r>
            <a:r>
              <a:rPr lang="en-US" sz="2600" dirty="0" err="1">
                <a:solidFill>
                  <a:srgbClr val="000000"/>
                </a:solidFill>
                <a:latin typeface="Open Sauce"/>
              </a:rPr>
              <a:t>tramitadas</a:t>
            </a:r>
            <a:r>
              <a:rPr lang="en-US" sz="2600" dirty="0">
                <a:solidFill>
                  <a:srgbClr val="000000"/>
                </a:solidFill>
                <a:latin typeface="Open Sauce"/>
              </a:rPr>
              <a:t> à AECI para </a:t>
            </a:r>
            <a:r>
              <a:rPr lang="en-US" sz="2600" dirty="0" err="1">
                <a:solidFill>
                  <a:srgbClr val="000000"/>
                </a:solidFill>
                <a:latin typeface="Open Sauce"/>
              </a:rPr>
              <a:t>registro</a:t>
            </a:r>
            <a:r>
              <a:rPr lang="en-US" sz="2600" dirty="0">
                <a:solidFill>
                  <a:srgbClr val="000000"/>
                </a:solidFill>
                <a:latin typeface="Open Sauce"/>
              </a:rPr>
              <a:t> e </a:t>
            </a:r>
            <a:r>
              <a:rPr lang="en-US" sz="2600" dirty="0" err="1">
                <a:solidFill>
                  <a:srgbClr val="000000"/>
                </a:solidFill>
                <a:latin typeface="Open Sauce"/>
              </a:rPr>
              <a:t>controle</a:t>
            </a:r>
            <a:r>
              <a:rPr lang="en-US" sz="2600" dirty="0">
                <a:solidFill>
                  <a:srgbClr val="000000"/>
                </a:solidFill>
                <a:latin typeface="Open Sauce"/>
              </a:rPr>
              <a:t>.</a:t>
            </a:r>
          </a:p>
          <a:p>
            <a:pPr marL="1122688" lvl="2" indent="-374229" algn="just">
              <a:lnSpc>
                <a:spcPts val="3640"/>
              </a:lnSpc>
              <a:buFont typeface="Arial"/>
              <a:buChar char="⚬"/>
            </a:pPr>
            <a:r>
              <a:rPr lang="en-US" sz="2600" dirty="0" err="1">
                <a:solidFill>
                  <a:srgbClr val="000000"/>
                </a:solidFill>
                <a:latin typeface="Open Sauce"/>
              </a:rPr>
              <a:t>Demandas</a:t>
            </a:r>
            <a:r>
              <a:rPr lang="en-US" sz="2600" dirty="0">
                <a:solidFill>
                  <a:srgbClr val="000000"/>
                </a:solidFill>
                <a:latin typeface="Open Sauce"/>
              </a:rPr>
              <a:t> </a:t>
            </a:r>
            <a:r>
              <a:rPr lang="en-US" sz="2600" dirty="0" err="1">
                <a:solidFill>
                  <a:srgbClr val="000000"/>
                </a:solidFill>
                <a:latin typeface="Open Sauce"/>
              </a:rPr>
              <a:t>destinadas</a:t>
            </a:r>
            <a:r>
              <a:rPr lang="en-US" sz="2600" dirty="0">
                <a:solidFill>
                  <a:srgbClr val="000000"/>
                </a:solidFill>
                <a:latin typeface="Open Sauce"/>
              </a:rPr>
              <a:t> </a:t>
            </a:r>
            <a:r>
              <a:rPr lang="en-US" sz="2600" dirty="0" err="1">
                <a:solidFill>
                  <a:srgbClr val="000000"/>
                </a:solidFill>
                <a:latin typeface="Open Sauce"/>
              </a:rPr>
              <a:t>às</a:t>
            </a:r>
            <a:r>
              <a:rPr lang="en-US" sz="2600" dirty="0">
                <a:solidFill>
                  <a:srgbClr val="000000"/>
                </a:solidFill>
                <a:latin typeface="Open Sauce"/>
              </a:rPr>
              <a:t> </a:t>
            </a:r>
            <a:r>
              <a:rPr lang="en-US" sz="2600" dirty="0" err="1">
                <a:solidFill>
                  <a:srgbClr val="000000"/>
                </a:solidFill>
                <a:latin typeface="Open Sauce"/>
              </a:rPr>
              <a:t>demais</a:t>
            </a:r>
            <a:r>
              <a:rPr lang="en-US" sz="2600" dirty="0">
                <a:solidFill>
                  <a:srgbClr val="000000"/>
                </a:solidFill>
                <a:latin typeface="Open Sauce"/>
              </a:rPr>
              <a:t> </a:t>
            </a:r>
            <a:r>
              <a:rPr lang="en-US" sz="2600" dirty="0" err="1">
                <a:solidFill>
                  <a:srgbClr val="000000"/>
                </a:solidFill>
                <a:latin typeface="Open Sauce"/>
              </a:rPr>
              <a:t>unidades</a:t>
            </a:r>
            <a:r>
              <a:rPr lang="en-US" sz="2600" dirty="0">
                <a:solidFill>
                  <a:srgbClr val="000000"/>
                </a:solidFill>
                <a:latin typeface="Open Sauce"/>
              </a:rPr>
              <a:t>: </a:t>
            </a:r>
            <a:r>
              <a:rPr lang="en-US" sz="2600" dirty="0" err="1">
                <a:solidFill>
                  <a:srgbClr val="000000"/>
                </a:solidFill>
                <a:latin typeface="Open Sauce"/>
              </a:rPr>
              <a:t>Deverão</a:t>
            </a:r>
            <a:r>
              <a:rPr lang="en-US" sz="2600" dirty="0">
                <a:solidFill>
                  <a:srgbClr val="000000"/>
                </a:solidFill>
                <a:latin typeface="Open Sauce"/>
              </a:rPr>
              <a:t> ser </a:t>
            </a:r>
            <a:r>
              <a:rPr lang="en-US" sz="2600" dirty="0" err="1">
                <a:solidFill>
                  <a:srgbClr val="000000"/>
                </a:solidFill>
                <a:latin typeface="Open Sauce"/>
              </a:rPr>
              <a:t>encaminhadas</a:t>
            </a:r>
            <a:r>
              <a:rPr lang="en-US" sz="2600" dirty="0">
                <a:solidFill>
                  <a:srgbClr val="000000"/>
                </a:solidFill>
                <a:latin typeface="Open Sauce"/>
              </a:rPr>
              <a:t> </a:t>
            </a:r>
            <a:r>
              <a:rPr lang="en-US" sz="2600" dirty="0" err="1">
                <a:solidFill>
                  <a:srgbClr val="000000"/>
                </a:solidFill>
                <a:latin typeface="Open Sauce"/>
              </a:rPr>
              <a:t>também</a:t>
            </a:r>
            <a:r>
              <a:rPr lang="en-US" sz="2600" dirty="0">
                <a:solidFill>
                  <a:srgbClr val="000000"/>
                </a:solidFill>
                <a:latin typeface="Open Sauce"/>
              </a:rPr>
              <a:t> à AECI para </a:t>
            </a:r>
            <a:r>
              <a:rPr lang="en-US" sz="2600" dirty="0" err="1">
                <a:solidFill>
                  <a:srgbClr val="000000"/>
                </a:solidFill>
                <a:latin typeface="Open Sauce"/>
              </a:rPr>
              <a:t>ciência</a:t>
            </a:r>
            <a:r>
              <a:rPr lang="en-US" sz="2600" dirty="0">
                <a:solidFill>
                  <a:srgbClr val="000000"/>
                </a:solidFill>
                <a:latin typeface="Open Sauce"/>
              </a:rPr>
              <a:t>.</a:t>
            </a:r>
          </a:p>
          <a:p>
            <a:pPr marL="561344" lvl="1" indent="-280672" algn="just">
              <a:lnSpc>
                <a:spcPts val="3640"/>
              </a:lnSpc>
              <a:buFont typeface="Arial"/>
              <a:buChar char="•"/>
            </a:pPr>
            <a:r>
              <a:rPr lang="en-US" sz="2600" dirty="0" err="1">
                <a:solidFill>
                  <a:srgbClr val="000000"/>
                </a:solidFill>
                <a:latin typeface="Open Sauce"/>
              </a:rPr>
              <a:t>Atendimento</a:t>
            </a:r>
            <a:r>
              <a:rPr lang="en-US" sz="2600" dirty="0">
                <a:solidFill>
                  <a:srgbClr val="000000"/>
                </a:solidFill>
                <a:latin typeface="Open Sauce"/>
              </a:rPr>
              <a:t> e </a:t>
            </a:r>
            <a:r>
              <a:rPr lang="en-US" sz="2600" dirty="0" err="1">
                <a:solidFill>
                  <a:srgbClr val="000000"/>
                </a:solidFill>
                <a:latin typeface="Open Sauce"/>
              </a:rPr>
              <a:t>monitoramento</a:t>
            </a:r>
            <a:r>
              <a:rPr lang="en-US" sz="2600" dirty="0">
                <a:solidFill>
                  <a:srgbClr val="000000"/>
                </a:solidFill>
                <a:latin typeface="Open Sauce"/>
              </a:rPr>
              <a:t> de </a:t>
            </a:r>
            <a:r>
              <a:rPr lang="en-US" sz="2600" dirty="0" err="1">
                <a:solidFill>
                  <a:srgbClr val="000000"/>
                </a:solidFill>
                <a:latin typeface="Open Sauce"/>
              </a:rPr>
              <a:t>recomendações</a:t>
            </a:r>
            <a:r>
              <a:rPr lang="en-US" sz="2600" dirty="0">
                <a:solidFill>
                  <a:srgbClr val="000000"/>
                </a:solidFill>
                <a:latin typeface="Open Sauce"/>
              </a:rPr>
              <a:t> da CGU no e-</a:t>
            </a:r>
            <a:r>
              <a:rPr lang="en-US" sz="2600" dirty="0" err="1">
                <a:solidFill>
                  <a:srgbClr val="000000"/>
                </a:solidFill>
                <a:latin typeface="Open Sauce"/>
              </a:rPr>
              <a:t>Aud</a:t>
            </a:r>
            <a:endParaRPr lang="en-US" sz="2600" dirty="0">
              <a:solidFill>
                <a:srgbClr val="000000"/>
              </a:solidFill>
              <a:latin typeface="Open Sauce"/>
            </a:endParaRPr>
          </a:p>
          <a:p>
            <a:pPr algn="just">
              <a:lnSpc>
                <a:spcPts val="3640"/>
              </a:lnSpc>
            </a:pPr>
            <a:endParaRPr lang="en-US" sz="2600" dirty="0">
              <a:solidFill>
                <a:srgbClr val="000000"/>
              </a:solidFill>
              <a:latin typeface="Open Sau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39000" y="2504690"/>
            <a:ext cx="4260430" cy="795089"/>
            <a:chOff x="-125508" y="364644"/>
            <a:chExt cx="5680573" cy="1060118"/>
          </a:xfrm>
        </p:grpSpPr>
        <p:sp>
          <p:nvSpPr>
            <p:cNvPr id="3" name="AutoShape 3"/>
            <p:cNvSpPr/>
            <p:nvPr/>
          </p:nvSpPr>
          <p:spPr>
            <a:xfrm>
              <a:off x="-125508" y="861116"/>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125508" y="364644"/>
              <a:ext cx="5680573" cy="1060118"/>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Orientação</a:t>
              </a:r>
              <a:r>
                <a:rPr lang="en-US" sz="2412" dirty="0">
                  <a:solidFill>
                    <a:srgbClr val="000000"/>
                  </a:solidFill>
                  <a:latin typeface="Open Sauce"/>
                </a:rPr>
                <a:t> nº 4</a:t>
              </a:r>
            </a:p>
            <a:p>
              <a:pPr algn="ctr">
                <a:lnSpc>
                  <a:spcPts val="3136"/>
                </a:lnSpc>
              </a:pPr>
              <a:r>
                <a:rPr lang="en-US" sz="2412" dirty="0">
                  <a:solidFill>
                    <a:srgbClr val="000000"/>
                  </a:solidFill>
                  <a:latin typeface="Open Sauce"/>
                </a:rPr>
                <a:t>71000.080231/2023-31</a:t>
              </a:r>
            </a:p>
          </p:txBody>
        </p:sp>
      </p:grpSp>
      <p:grpSp>
        <p:nvGrpSpPr>
          <p:cNvPr id="5" name="Group 5"/>
          <p:cNvGrpSpPr/>
          <p:nvPr/>
        </p:nvGrpSpPr>
        <p:grpSpPr>
          <a:xfrm>
            <a:off x="1347540" y="2630314"/>
            <a:ext cx="4166299" cy="397545"/>
            <a:chOff x="425120" y="292420"/>
            <a:chExt cx="5555065" cy="530060"/>
          </a:xfrm>
        </p:grpSpPr>
        <p:sp>
          <p:nvSpPr>
            <p:cNvPr id="6" name="AutoShape 6"/>
            <p:cNvSpPr/>
            <p:nvPr/>
          </p:nvSpPr>
          <p:spPr>
            <a:xfrm>
              <a:off x="425120" y="499283"/>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7" name="TextBox 7"/>
            <p:cNvSpPr txBox="1"/>
            <p:nvPr/>
          </p:nvSpPr>
          <p:spPr>
            <a:xfrm>
              <a:off x="965200" y="292420"/>
              <a:ext cx="3826532" cy="530060"/>
            </a:xfrm>
            <a:prstGeom prst="rect">
              <a:avLst/>
            </a:prstGeom>
          </p:spPr>
          <p:txBody>
            <a:bodyPr lIns="0" tIns="0" rIns="0" bIns="0" rtlCol="0" anchor="t">
              <a:spAutoFit/>
            </a:bodyPr>
            <a:lstStyle/>
            <a:p>
              <a:pPr algn="ctr">
                <a:lnSpc>
                  <a:spcPts val="3136"/>
                </a:lnSpc>
              </a:pPr>
              <a:r>
                <a:rPr lang="en-US" sz="2412" dirty="0">
                  <a:solidFill>
                    <a:srgbClr val="000000"/>
                  </a:solidFill>
                  <a:latin typeface="Open Sauce"/>
                </a:rPr>
                <a:t>Lei nº 12.527/2011</a:t>
              </a:r>
            </a:p>
          </p:txBody>
        </p:sp>
      </p:grpSp>
      <p:sp>
        <p:nvSpPr>
          <p:cNvPr id="8" name="Freeform 8"/>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9" name="TextBox 9"/>
          <p:cNvSpPr txBox="1"/>
          <p:nvPr/>
        </p:nvSpPr>
        <p:spPr>
          <a:xfrm>
            <a:off x="1028700" y="1039399"/>
            <a:ext cx="10715051"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Lei de Acesso à Informação - LAI</a:t>
            </a:r>
          </a:p>
        </p:txBody>
      </p:sp>
      <p:sp>
        <p:nvSpPr>
          <p:cNvPr id="10" name="TextBox 10"/>
          <p:cNvSpPr txBox="1"/>
          <p:nvPr/>
        </p:nvSpPr>
        <p:spPr>
          <a:xfrm>
            <a:off x="1028700" y="3859973"/>
            <a:ext cx="15592920" cy="833755"/>
          </a:xfrm>
          <a:prstGeom prst="rect">
            <a:avLst/>
          </a:prstGeom>
        </p:spPr>
        <p:txBody>
          <a:bodyPr lIns="0" tIns="0" rIns="0" bIns="0" rtlCol="0" anchor="t">
            <a:spAutoFit/>
          </a:bodyPr>
          <a:lstStyle/>
          <a:p>
            <a:pPr marL="561344" lvl="1" indent="-280672" algn="just">
              <a:lnSpc>
                <a:spcPts val="3380"/>
              </a:lnSpc>
              <a:buFont typeface="Arial"/>
              <a:buChar char="•"/>
            </a:pPr>
            <a:r>
              <a:rPr lang="en-US" sz="2600">
                <a:solidFill>
                  <a:srgbClr val="000000"/>
                </a:solidFill>
                <a:latin typeface="Open Sauce"/>
              </a:rPr>
              <a:t> A Lei de Acesso à Informação permite a transparência, o controle social e a maior participação social nos assuntos públicos</a:t>
            </a:r>
          </a:p>
        </p:txBody>
      </p:sp>
      <p:sp>
        <p:nvSpPr>
          <p:cNvPr id="11" name="Freeform 11"/>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12" name="TextBox 12"/>
          <p:cNvSpPr txBox="1"/>
          <p:nvPr/>
        </p:nvSpPr>
        <p:spPr>
          <a:xfrm>
            <a:off x="1347540" y="4979477"/>
            <a:ext cx="15592920" cy="5001260"/>
          </a:xfrm>
          <a:prstGeom prst="rect">
            <a:avLst/>
          </a:prstGeom>
        </p:spPr>
        <p:txBody>
          <a:bodyPr lIns="0" tIns="0" rIns="0" bIns="0" rtlCol="0" anchor="t">
            <a:spAutoFit/>
          </a:bodyPr>
          <a:lstStyle/>
          <a:p>
            <a:pPr marL="561344" lvl="1" indent="-280672" algn="just">
              <a:lnSpc>
                <a:spcPts val="3640"/>
              </a:lnSpc>
              <a:buFont typeface="Arial"/>
              <a:buChar char="•"/>
            </a:pPr>
            <a:r>
              <a:rPr lang="en-US" sz="2600">
                <a:solidFill>
                  <a:srgbClr val="000000"/>
                </a:solidFill>
                <a:latin typeface="Open Sauce"/>
              </a:rPr>
              <a:t>As informações que podem ser enquadradas como pedido de acesso à informação podem ser: </a:t>
            </a:r>
          </a:p>
          <a:p>
            <a:pPr marL="1122688" lvl="2" indent="-374229" algn="just">
              <a:lnSpc>
                <a:spcPts val="3640"/>
              </a:lnSpc>
              <a:buFont typeface="Arial"/>
              <a:buChar char="⚬"/>
            </a:pPr>
            <a:r>
              <a:rPr lang="en-US" sz="2600">
                <a:solidFill>
                  <a:srgbClr val="000000"/>
                </a:solidFill>
                <a:latin typeface="Open Sauce"/>
              </a:rPr>
              <a:t>Informação produzida, gerida, custodiada ou acumulada pelo Ministério do Esporte; </a:t>
            </a:r>
          </a:p>
          <a:p>
            <a:pPr marL="1122688" lvl="2" indent="-374229" algn="just">
              <a:lnSpc>
                <a:spcPts val="3640"/>
              </a:lnSpc>
              <a:buFont typeface="Arial"/>
              <a:buChar char="⚬"/>
            </a:pPr>
            <a:r>
              <a:rPr lang="en-US" sz="2600">
                <a:solidFill>
                  <a:srgbClr val="000000"/>
                </a:solidFill>
                <a:latin typeface="Open Sauce"/>
              </a:rPr>
              <a:t>Informação produzida ou mantida por pessoa física ou privada decorrente de um vínculo com o Ministério do Esporte; </a:t>
            </a:r>
          </a:p>
          <a:p>
            <a:pPr marL="1122688" lvl="2" indent="-374229" algn="just">
              <a:lnSpc>
                <a:spcPts val="3640"/>
              </a:lnSpc>
              <a:buFont typeface="Arial"/>
              <a:buChar char="⚬"/>
            </a:pPr>
            <a:r>
              <a:rPr lang="en-US" sz="2600">
                <a:solidFill>
                  <a:srgbClr val="000000"/>
                </a:solidFill>
                <a:latin typeface="Open Sauce"/>
              </a:rPr>
              <a:t>Informação sobre atividades do órgão, inclusive relativa à sua política, organização e serviços; </a:t>
            </a:r>
          </a:p>
          <a:p>
            <a:pPr marL="1122688" lvl="2" indent="-374229" algn="just">
              <a:lnSpc>
                <a:spcPts val="3640"/>
              </a:lnSpc>
              <a:buFont typeface="Arial"/>
              <a:buChar char="⚬"/>
            </a:pPr>
            <a:r>
              <a:rPr lang="en-US" sz="2600">
                <a:solidFill>
                  <a:srgbClr val="000000"/>
                </a:solidFill>
                <a:latin typeface="Open Sauce"/>
              </a:rPr>
              <a:t>Informações pertinentes ao patrimônio público, utilização de recursos públicos, licitação e contratos administrativos; </a:t>
            </a:r>
          </a:p>
          <a:p>
            <a:pPr marL="1122688" lvl="2" indent="-374229" algn="just">
              <a:lnSpc>
                <a:spcPts val="3640"/>
              </a:lnSpc>
              <a:buFont typeface="Arial"/>
              <a:buChar char="⚬"/>
            </a:pPr>
            <a:r>
              <a:rPr lang="en-US" sz="2600">
                <a:solidFill>
                  <a:srgbClr val="000000"/>
                </a:solidFill>
                <a:latin typeface="Open Sauce"/>
              </a:rPr>
              <a:t>Informações sobre políticas públicas, inspeções, auditorias, prestações e tomadas de contas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363241" y="2411384"/>
            <a:ext cx="3478794" cy="544435"/>
            <a:chOff x="488378" y="497459"/>
            <a:chExt cx="5555064" cy="530060"/>
          </a:xfrm>
        </p:grpSpPr>
        <p:sp>
          <p:nvSpPr>
            <p:cNvPr id="3" name="AutoShape 3"/>
            <p:cNvSpPr/>
            <p:nvPr/>
          </p:nvSpPr>
          <p:spPr>
            <a:xfrm>
              <a:off x="488378" y="762489"/>
              <a:ext cx="5555064"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812911" y="497459"/>
              <a:ext cx="4906000" cy="530060"/>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Portaria</a:t>
              </a:r>
              <a:r>
                <a:rPr lang="en-US" sz="2412" dirty="0">
                  <a:solidFill>
                    <a:srgbClr val="000000"/>
                  </a:solidFill>
                  <a:latin typeface="Open Sauce"/>
                </a:rPr>
                <a:t> MESP nº 94</a:t>
              </a:r>
            </a:p>
          </p:txBody>
        </p:sp>
      </p:grpSp>
      <p:grpSp>
        <p:nvGrpSpPr>
          <p:cNvPr id="5" name="Group 5"/>
          <p:cNvGrpSpPr/>
          <p:nvPr/>
        </p:nvGrpSpPr>
        <p:grpSpPr>
          <a:xfrm>
            <a:off x="17730679" y="-5075662"/>
            <a:ext cx="557321" cy="15362662"/>
            <a:chOff x="0" y="0"/>
            <a:chExt cx="743094" cy="20483549"/>
          </a:xfrm>
        </p:grpSpPr>
        <p:sp>
          <p:nvSpPr>
            <p:cNvPr id="6" name="Freeform 6"/>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7" name="Freeform 7"/>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sp>
        <p:nvSpPr>
          <p:cNvPr id="8" name="Freeform 8"/>
          <p:cNvSpPr/>
          <p:nvPr/>
        </p:nvSpPr>
        <p:spPr>
          <a:xfrm>
            <a:off x="12314225" y="1427578"/>
            <a:ext cx="4945075" cy="1481462"/>
          </a:xfrm>
          <a:custGeom>
            <a:avLst/>
            <a:gdLst/>
            <a:ahLst/>
            <a:cxnLst/>
            <a:rect l="l" t="t" r="r" b="b"/>
            <a:pathLst>
              <a:path w="4945075" h="1481462">
                <a:moveTo>
                  <a:pt x="0" y="0"/>
                </a:moveTo>
                <a:lnTo>
                  <a:pt x="4945075" y="0"/>
                </a:lnTo>
                <a:lnTo>
                  <a:pt x="4945075" y="1481462"/>
                </a:lnTo>
                <a:lnTo>
                  <a:pt x="0" y="1481462"/>
                </a:lnTo>
                <a:lnTo>
                  <a:pt x="0" y="0"/>
                </a:lnTo>
                <a:close/>
              </a:path>
            </a:pathLst>
          </a:custGeom>
          <a:blipFill>
            <a:blip r:embed="rId3"/>
            <a:stretch>
              <a:fillRect/>
            </a:stretch>
          </a:blipFill>
        </p:spPr>
        <p:txBody>
          <a:bodyPr/>
          <a:lstStyle/>
          <a:p>
            <a:endParaRPr lang="pt-BR"/>
          </a:p>
        </p:txBody>
      </p:sp>
      <p:sp>
        <p:nvSpPr>
          <p:cNvPr id="9" name="TextBox 9"/>
          <p:cNvSpPr txBox="1"/>
          <p:nvPr/>
        </p:nvSpPr>
        <p:spPr>
          <a:xfrm>
            <a:off x="1165141" y="1038225"/>
            <a:ext cx="6830614"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Plano de integridade</a:t>
            </a:r>
          </a:p>
        </p:txBody>
      </p:sp>
      <p:sp>
        <p:nvSpPr>
          <p:cNvPr id="10" name="TextBox 10"/>
          <p:cNvSpPr txBox="1"/>
          <p:nvPr/>
        </p:nvSpPr>
        <p:spPr>
          <a:xfrm>
            <a:off x="841236" y="3467100"/>
            <a:ext cx="16418064" cy="8864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a:solidFill>
                  <a:srgbClr val="000000"/>
                </a:solidFill>
                <a:latin typeface="Open Sauce"/>
              </a:rPr>
              <a:t>É um </a:t>
            </a:r>
            <a:r>
              <a:rPr lang="en-US" sz="2600" dirty="0" err="1">
                <a:solidFill>
                  <a:srgbClr val="000000"/>
                </a:solidFill>
                <a:latin typeface="Open Sauce"/>
              </a:rPr>
              <a:t>conjunto</a:t>
            </a:r>
            <a:r>
              <a:rPr lang="en-US" sz="2600" dirty="0">
                <a:solidFill>
                  <a:srgbClr val="000000"/>
                </a:solidFill>
                <a:latin typeface="Open Sauce"/>
              </a:rPr>
              <a:t> </a:t>
            </a:r>
            <a:r>
              <a:rPr lang="en-US" sz="2600" dirty="0" err="1">
                <a:solidFill>
                  <a:srgbClr val="000000"/>
                </a:solidFill>
                <a:latin typeface="Open Sauce"/>
              </a:rPr>
              <a:t>estruturado</a:t>
            </a:r>
            <a:r>
              <a:rPr lang="en-US" sz="2600" dirty="0">
                <a:solidFill>
                  <a:srgbClr val="000000"/>
                </a:solidFill>
                <a:latin typeface="Open Sauce"/>
              </a:rPr>
              <a:t> de </a:t>
            </a:r>
            <a:r>
              <a:rPr lang="en-US" sz="2600" dirty="0" err="1">
                <a:solidFill>
                  <a:srgbClr val="000000"/>
                </a:solidFill>
                <a:latin typeface="Open Sauce"/>
              </a:rPr>
              <a:t>medidas</a:t>
            </a:r>
            <a:r>
              <a:rPr lang="en-US" sz="2600" dirty="0">
                <a:solidFill>
                  <a:srgbClr val="000000"/>
                </a:solidFill>
                <a:latin typeface="Open Sauce"/>
              </a:rPr>
              <a:t> e </a:t>
            </a:r>
            <a:r>
              <a:rPr lang="en-US" sz="2600" dirty="0" err="1">
                <a:solidFill>
                  <a:srgbClr val="000000"/>
                </a:solidFill>
                <a:latin typeface="Open Sauce"/>
              </a:rPr>
              <a:t>ações</a:t>
            </a:r>
            <a:r>
              <a:rPr lang="en-US" sz="2600" dirty="0">
                <a:solidFill>
                  <a:srgbClr val="000000"/>
                </a:solidFill>
                <a:latin typeface="Open Sauce"/>
              </a:rPr>
              <a:t> </a:t>
            </a:r>
            <a:r>
              <a:rPr lang="en-US" sz="2600" dirty="0" err="1">
                <a:solidFill>
                  <a:srgbClr val="000000"/>
                </a:solidFill>
                <a:latin typeface="Open Sauce"/>
              </a:rPr>
              <a:t>institucionais</a:t>
            </a:r>
            <a:r>
              <a:rPr lang="en-US" sz="2600" dirty="0">
                <a:solidFill>
                  <a:srgbClr val="000000"/>
                </a:solidFill>
                <a:latin typeface="Open Sauce"/>
              </a:rPr>
              <a:t> </a:t>
            </a:r>
            <a:r>
              <a:rPr lang="en-US" sz="2600" dirty="0" err="1">
                <a:solidFill>
                  <a:srgbClr val="000000"/>
                </a:solidFill>
                <a:latin typeface="Open Sauce"/>
              </a:rPr>
              <a:t>voltadas</a:t>
            </a:r>
            <a:r>
              <a:rPr lang="en-US" sz="2600" dirty="0">
                <a:solidFill>
                  <a:srgbClr val="000000"/>
                </a:solidFill>
                <a:latin typeface="Open Sauce"/>
              </a:rPr>
              <a:t> para </a:t>
            </a:r>
            <a:r>
              <a:rPr lang="en-US" sz="2600" dirty="0" err="1">
                <a:solidFill>
                  <a:srgbClr val="000000"/>
                </a:solidFill>
                <a:latin typeface="Open Sauce"/>
              </a:rPr>
              <a:t>prevenção</a:t>
            </a:r>
            <a:r>
              <a:rPr lang="en-US" sz="2600" dirty="0">
                <a:solidFill>
                  <a:srgbClr val="000000"/>
                </a:solidFill>
                <a:latin typeface="Open Sauce"/>
              </a:rPr>
              <a:t>, </a:t>
            </a:r>
            <a:r>
              <a:rPr lang="en-US" sz="2600" dirty="0" err="1">
                <a:solidFill>
                  <a:srgbClr val="000000"/>
                </a:solidFill>
                <a:latin typeface="Open Sauce"/>
              </a:rPr>
              <a:t>detecção</a:t>
            </a:r>
            <a:r>
              <a:rPr lang="en-US" sz="2600" dirty="0">
                <a:solidFill>
                  <a:srgbClr val="000000"/>
                </a:solidFill>
                <a:latin typeface="Open Sauce"/>
              </a:rPr>
              <a:t>, </a:t>
            </a:r>
            <a:r>
              <a:rPr lang="en-US" sz="2600" dirty="0" err="1">
                <a:solidFill>
                  <a:srgbClr val="000000"/>
                </a:solidFill>
                <a:latin typeface="Open Sauce"/>
              </a:rPr>
              <a:t>punição</a:t>
            </a:r>
            <a:r>
              <a:rPr lang="en-US" sz="2600" dirty="0">
                <a:solidFill>
                  <a:srgbClr val="000000"/>
                </a:solidFill>
                <a:latin typeface="Open Sauce"/>
              </a:rPr>
              <a:t> e </a:t>
            </a:r>
            <a:r>
              <a:rPr lang="en-US" sz="2600" dirty="0" err="1">
                <a:solidFill>
                  <a:srgbClr val="000000"/>
                </a:solidFill>
                <a:latin typeface="Open Sauce"/>
              </a:rPr>
              <a:t>remediação</a:t>
            </a:r>
            <a:r>
              <a:rPr lang="en-US" sz="2600" dirty="0">
                <a:solidFill>
                  <a:srgbClr val="000000"/>
                </a:solidFill>
                <a:latin typeface="Open Sauce"/>
              </a:rPr>
              <a:t> de </a:t>
            </a:r>
            <a:r>
              <a:rPr lang="en-US" sz="2600" dirty="0" err="1">
                <a:solidFill>
                  <a:srgbClr val="000000"/>
                </a:solidFill>
                <a:latin typeface="Open Sauce"/>
              </a:rPr>
              <a:t>atos</a:t>
            </a:r>
            <a:r>
              <a:rPr lang="en-US" sz="2600" dirty="0">
                <a:solidFill>
                  <a:srgbClr val="000000"/>
                </a:solidFill>
                <a:latin typeface="Open Sauce"/>
              </a:rPr>
              <a:t> de </a:t>
            </a:r>
            <a:r>
              <a:rPr lang="en-US" sz="2600" dirty="0" err="1">
                <a:solidFill>
                  <a:srgbClr val="000000"/>
                </a:solidFill>
                <a:latin typeface="Open Sauce"/>
              </a:rPr>
              <a:t>fraude</a:t>
            </a:r>
            <a:r>
              <a:rPr lang="en-US" sz="2600" dirty="0">
                <a:solidFill>
                  <a:srgbClr val="000000"/>
                </a:solidFill>
                <a:latin typeface="Open Sauce"/>
              </a:rPr>
              <a:t>, </a:t>
            </a:r>
            <a:r>
              <a:rPr lang="en-US" sz="2600" dirty="0" err="1">
                <a:solidFill>
                  <a:srgbClr val="000000"/>
                </a:solidFill>
                <a:latin typeface="Open Sauce"/>
              </a:rPr>
              <a:t>corrupção</a:t>
            </a:r>
            <a:r>
              <a:rPr lang="en-US" sz="2600" dirty="0">
                <a:solidFill>
                  <a:srgbClr val="000000"/>
                </a:solidFill>
                <a:latin typeface="Open Sauce"/>
              </a:rPr>
              <a:t>, </a:t>
            </a:r>
            <a:r>
              <a:rPr lang="en-US" sz="2600" dirty="0" err="1">
                <a:solidFill>
                  <a:srgbClr val="000000"/>
                </a:solidFill>
                <a:latin typeface="Open Sauce"/>
              </a:rPr>
              <a:t>irregularidades</a:t>
            </a:r>
            <a:r>
              <a:rPr lang="en-US" sz="2600" dirty="0">
                <a:solidFill>
                  <a:srgbClr val="000000"/>
                </a:solidFill>
                <a:latin typeface="Open Sauce"/>
              </a:rPr>
              <a:t> e </a:t>
            </a:r>
            <a:r>
              <a:rPr lang="en-US" sz="2600" dirty="0" err="1">
                <a:solidFill>
                  <a:srgbClr val="000000"/>
                </a:solidFill>
                <a:latin typeface="Open Sauce"/>
              </a:rPr>
              <a:t>desvios</a:t>
            </a:r>
            <a:r>
              <a:rPr lang="en-US" sz="2600" dirty="0">
                <a:solidFill>
                  <a:srgbClr val="000000"/>
                </a:solidFill>
                <a:latin typeface="Open Sauce"/>
              </a:rPr>
              <a:t> </a:t>
            </a:r>
            <a:r>
              <a:rPr lang="en-US" sz="2600" dirty="0" err="1">
                <a:solidFill>
                  <a:srgbClr val="000000"/>
                </a:solidFill>
                <a:latin typeface="Open Sauce"/>
              </a:rPr>
              <a:t>éticos</a:t>
            </a:r>
            <a:r>
              <a:rPr lang="en-US" sz="2600" dirty="0">
                <a:solidFill>
                  <a:srgbClr val="000000"/>
                </a:solidFill>
                <a:latin typeface="Open Sauce"/>
              </a:rPr>
              <a:t> e de </a:t>
            </a:r>
            <a:r>
              <a:rPr lang="en-US" sz="2600" dirty="0" err="1">
                <a:solidFill>
                  <a:srgbClr val="000000"/>
                </a:solidFill>
                <a:latin typeface="Open Sauce"/>
              </a:rPr>
              <a:t>conduta</a:t>
            </a:r>
            <a:endParaRPr lang="en-US" sz="2600" dirty="0">
              <a:solidFill>
                <a:srgbClr val="000000"/>
              </a:solidFill>
              <a:latin typeface="Open Sauce"/>
            </a:endParaRPr>
          </a:p>
        </p:txBody>
      </p:sp>
      <p:sp>
        <p:nvSpPr>
          <p:cNvPr id="11" name="TextBox 11"/>
          <p:cNvSpPr txBox="1"/>
          <p:nvPr/>
        </p:nvSpPr>
        <p:spPr>
          <a:xfrm>
            <a:off x="841236" y="4762500"/>
            <a:ext cx="16151364" cy="4616648"/>
          </a:xfrm>
          <a:prstGeom prst="rect">
            <a:avLst/>
          </a:prstGeom>
        </p:spPr>
        <p:txBody>
          <a:bodyPr wrap="square" lIns="0" tIns="0" rIns="0" bIns="0" rtlCol="0" anchor="t">
            <a:spAutoFit/>
          </a:bodyPr>
          <a:lstStyle/>
          <a:p>
            <a:pPr marL="561344" lvl="1" indent="-280672" algn="just">
              <a:lnSpc>
                <a:spcPts val="3640"/>
              </a:lnSpc>
              <a:buFont typeface="Arial"/>
              <a:buChar char="•"/>
            </a:pPr>
            <a:r>
              <a:rPr lang="en-US" sz="2600" dirty="0" err="1">
                <a:solidFill>
                  <a:srgbClr val="000000"/>
                </a:solidFill>
                <a:latin typeface="Open Sauce"/>
              </a:rPr>
              <a:t>Objetivo</a:t>
            </a:r>
            <a:r>
              <a:rPr lang="en-US" sz="2600" dirty="0">
                <a:solidFill>
                  <a:srgbClr val="000000"/>
                </a:solidFill>
                <a:latin typeface="Open Sauce"/>
              </a:rPr>
              <a:t> do </a:t>
            </a:r>
            <a:r>
              <a:rPr lang="en-US" sz="2600" dirty="0" err="1">
                <a:solidFill>
                  <a:srgbClr val="000000"/>
                </a:solidFill>
                <a:latin typeface="Open Sauce"/>
              </a:rPr>
              <a:t>Programa</a:t>
            </a:r>
            <a:r>
              <a:rPr lang="en-US" sz="2600" dirty="0">
                <a:solidFill>
                  <a:srgbClr val="000000"/>
                </a:solidFill>
                <a:latin typeface="Open Sauce"/>
              </a:rPr>
              <a:t> de </a:t>
            </a:r>
            <a:r>
              <a:rPr lang="en-US" sz="2600" dirty="0" err="1">
                <a:solidFill>
                  <a:srgbClr val="000000"/>
                </a:solidFill>
                <a:latin typeface="Open Sauce"/>
              </a:rPr>
              <a:t>Integridade</a:t>
            </a:r>
            <a:r>
              <a:rPr lang="en-US" sz="2600" dirty="0">
                <a:solidFill>
                  <a:srgbClr val="000000"/>
                </a:solidFill>
                <a:latin typeface="Open Sauce"/>
              </a:rPr>
              <a:t> do </a:t>
            </a:r>
            <a:r>
              <a:rPr lang="en-US" sz="2600" dirty="0" err="1">
                <a:solidFill>
                  <a:srgbClr val="000000"/>
                </a:solidFill>
                <a:latin typeface="Open Sauce"/>
              </a:rPr>
              <a:t>Ministério</a:t>
            </a:r>
            <a:r>
              <a:rPr lang="en-US" sz="2600" dirty="0">
                <a:solidFill>
                  <a:srgbClr val="000000"/>
                </a:solidFill>
                <a:latin typeface="Open Sauce"/>
              </a:rPr>
              <a:t> do </a:t>
            </a:r>
            <a:r>
              <a:rPr lang="en-US" sz="2600" dirty="0" err="1">
                <a:solidFill>
                  <a:srgbClr val="000000"/>
                </a:solidFill>
                <a:latin typeface="Open Sauce"/>
              </a:rPr>
              <a:t>Esporte</a:t>
            </a:r>
            <a:r>
              <a:rPr lang="en-US" sz="2600" dirty="0">
                <a:solidFill>
                  <a:srgbClr val="000000"/>
                </a:solidFill>
                <a:latin typeface="Open Sauce"/>
              </a:rPr>
              <a:t>: </a:t>
            </a:r>
          </a:p>
          <a:p>
            <a:pPr marL="1122688" lvl="2" indent="-374229" algn="just">
              <a:lnSpc>
                <a:spcPts val="3640"/>
              </a:lnSpc>
              <a:buFont typeface="Arial"/>
              <a:buChar char="⚬"/>
            </a:pPr>
            <a:r>
              <a:rPr lang="en-US" sz="2600" dirty="0" err="1">
                <a:solidFill>
                  <a:srgbClr val="000000"/>
                </a:solidFill>
                <a:latin typeface="Open Sauce"/>
              </a:rPr>
              <a:t>Promover</a:t>
            </a:r>
            <a:r>
              <a:rPr lang="en-US" sz="2600" dirty="0">
                <a:solidFill>
                  <a:srgbClr val="000000"/>
                </a:solidFill>
                <a:latin typeface="Open Sauce"/>
              </a:rPr>
              <a:t> a </a:t>
            </a:r>
            <a:r>
              <a:rPr lang="en-US" sz="2600" dirty="0" err="1">
                <a:solidFill>
                  <a:srgbClr val="000000"/>
                </a:solidFill>
                <a:latin typeface="Open Sauce"/>
              </a:rPr>
              <a:t>conformidade</a:t>
            </a:r>
            <a:r>
              <a:rPr lang="en-US" sz="2600" dirty="0">
                <a:solidFill>
                  <a:srgbClr val="000000"/>
                </a:solidFill>
                <a:latin typeface="Open Sauce"/>
              </a:rPr>
              <a:t> de </a:t>
            </a:r>
            <a:r>
              <a:rPr lang="en-US" sz="2600" dirty="0" err="1">
                <a:solidFill>
                  <a:srgbClr val="000000"/>
                </a:solidFill>
                <a:latin typeface="Open Sauce"/>
              </a:rPr>
              <a:t>condutas</a:t>
            </a:r>
            <a:r>
              <a:rPr lang="en-US" sz="2600" dirty="0">
                <a:solidFill>
                  <a:srgbClr val="000000"/>
                </a:solidFill>
                <a:latin typeface="Open Sauce"/>
              </a:rPr>
              <a:t>, a </a:t>
            </a:r>
            <a:r>
              <a:rPr lang="en-US" sz="2600" dirty="0" err="1">
                <a:solidFill>
                  <a:srgbClr val="000000"/>
                </a:solidFill>
                <a:latin typeface="Open Sauce"/>
              </a:rPr>
              <a:t>transparência</a:t>
            </a:r>
            <a:r>
              <a:rPr lang="en-US" sz="2600" dirty="0">
                <a:solidFill>
                  <a:srgbClr val="000000"/>
                </a:solidFill>
                <a:latin typeface="Open Sauce"/>
              </a:rPr>
              <a:t>, a </a:t>
            </a:r>
            <a:r>
              <a:rPr lang="en-US" sz="2600" dirty="0" err="1">
                <a:solidFill>
                  <a:srgbClr val="000000"/>
                </a:solidFill>
                <a:latin typeface="Open Sauce"/>
              </a:rPr>
              <a:t>priorização</a:t>
            </a:r>
            <a:r>
              <a:rPr lang="en-US" sz="2600" dirty="0">
                <a:solidFill>
                  <a:srgbClr val="000000"/>
                </a:solidFill>
                <a:latin typeface="Open Sauce"/>
              </a:rPr>
              <a:t> do </a:t>
            </a:r>
            <a:r>
              <a:rPr lang="en-US" sz="2600" dirty="0" err="1">
                <a:solidFill>
                  <a:srgbClr val="000000"/>
                </a:solidFill>
                <a:latin typeface="Open Sauce"/>
              </a:rPr>
              <a:t>interesse</a:t>
            </a:r>
            <a:r>
              <a:rPr lang="en-US" sz="2600" dirty="0">
                <a:solidFill>
                  <a:srgbClr val="000000"/>
                </a:solidFill>
                <a:latin typeface="Open Sauce"/>
              </a:rPr>
              <a:t> </a:t>
            </a:r>
            <a:r>
              <a:rPr lang="en-US" sz="2600" dirty="0" err="1">
                <a:solidFill>
                  <a:srgbClr val="000000"/>
                </a:solidFill>
                <a:latin typeface="Open Sauce"/>
              </a:rPr>
              <a:t>público</a:t>
            </a:r>
            <a:r>
              <a:rPr lang="en-US" sz="2600" dirty="0">
                <a:solidFill>
                  <a:srgbClr val="000000"/>
                </a:solidFill>
                <a:latin typeface="Open Sauce"/>
              </a:rPr>
              <a:t> e </a:t>
            </a:r>
            <a:r>
              <a:rPr lang="en-US" sz="2600" dirty="0" err="1">
                <a:solidFill>
                  <a:srgbClr val="000000"/>
                </a:solidFill>
                <a:latin typeface="Open Sauce"/>
              </a:rPr>
              <a:t>uma</a:t>
            </a:r>
            <a:r>
              <a:rPr lang="en-US" sz="2600" dirty="0">
                <a:solidFill>
                  <a:srgbClr val="000000"/>
                </a:solidFill>
                <a:latin typeface="Open Sauce"/>
              </a:rPr>
              <a:t> </a:t>
            </a:r>
            <a:r>
              <a:rPr lang="en-US" sz="2600" dirty="0" err="1">
                <a:solidFill>
                  <a:srgbClr val="000000"/>
                </a:solidFill>
                <a:latin typeface="Open Sauce"/>
              </a:rPr>
              <a:t>cultura</a:t>
            </a:r>
            <a:r>
              <a:rPr lang="en-US" sz="2600" dirty="0">
                <a:solidFill>
                  <a:srgbClr val="000000"/>
                </a:solidFill>
                <a:latin typeface="Open Sauce"/>
              </a:rPr>
              <a:t> </a:t>
            </a:r>
            <a:r>
              <a:rPr lang="en-US" sz="2600" dirty="0" err="1">
                <a:solidFill>
                  <a:srgbClr val="000000"/>
                </a:solidFill>
                <a:latin typeface="Open Sauce"/>
              </a:rPr>
              <a:t>organizacional</a:t>
            </a:r>
            <a:r>
              <a:rPr lang="en-US" sz="2600" dirty="0">
                <a:solidFill>
                  <a:srgbClr val="000000"/>
                </a:solidFill>
                <a:latin typeface="Open Sauce"/>
              </a:rPr>
              <a:t> </a:t>
            </a:r>
            <a:r>
              <a:rPr lang="en-US" sz="2600" dirty="0" err="1">
                <a:solidFill>
                  <a:srgbClr val="000000"/>
                </a:solidFill>
                <a:latin typeface="Open Sauce"/>
              </a:rPr>
              <a:t>voltada</a:t>
            </a:r>
            <a:r>
              <a:rPr lang="en-US" sz="2600" dirty="0">
                <a:solidFill>
                  <a:srgbClr val="000000"/>
                </a:solidFill>
                <a:latin typeface="Open Sauce"/>
              </a:rPr>
              <a:t> à </a:t>
            </a:r>
            <a:r>
              <a:rPr lang="en-US" sz="2600" dirty="0" err="1">
                <a:solidFill>
                  <a:srgbClr val="000000"/>
                </a:solidFill>
                <a:latin typeface="Open Sauce"/>
              </a:rPr>
              <a:t>entrega</a:t>
            </a:r>
            <a:r>
              <a:rPr lang="en-US" sz="2600" dirty="0">
                <a:solidFill>
                  <a:srgbClr val="000000"/>
                </a:solidFill>
                <a:latin typeface="Open Sauce"/>
              </a:rPr>
              <a:t> de valor </a:t>
            </a:r>
            <a:r>
              <a:rPr lang="en-US" sz="2600" dirty="0" err="1">
                <a:solidFill>
                  <a:srgbClr val="000000"/>
                </a:solidFill>
                <a:latin typeface="Open Sauce"/>
              </a:rPr>
              <a:t>público</a:t>
            </a:r>
            <a:r>
              <a:rPr lang="en-US" sz="2600" dirty="0">
                <a:solidFill>
                  <a:srgbClr val="000000"/>
                </a:solidFill>
                <a:latin typeface="Open Sauce"/>
              </a:rPr>
              <a:t> à </a:t>
            </a:r>
            <a:r>
              <a:rPr lang="en-US" sz="2600" dirty="0" err="1">
                <a:solidFill>
                  <a:srgbClr val="000000"/>
                </a:solidFill>
                <a:latin typeface="Open Sauce"/>
              </a:rPr>
              <a:t>sociedade</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convergência</a:t>
            </a:r>
            <a:r>
              <a:rPr lang="en-US" sz="2600" dirty="0">
                <a:solidFill>
                  <a:srgbClr val="000000"/>
                </a:solidFill>
                <a:latin typeface="Open Sauce"/>
              </a:rPr>
              <a:t> com as </a:t>
            </a:r>
            <a:r>
              <a:rPr lang="en-US" sz="2600" dirty="0" err="1">
                <a:solidFill>
                  <a:srgbClr val="000000"/>
                </a:solidFill>
                <a:latin typeface="Open Sauce"/>
              </a:rPr>
              <a:t>diretrizes</a:t>
            </a:r>
            <a:r>
              <a:rPr lang="en-US" sz="2600" dirty="0">
                <a:solidFill>
                  <a:srgbClr val="000000"/>
                </a:solidFill>
                <a:latin typeface="Open Sauce"/>
              </a:rPr>
              <a:t> e </a:t>
            </a:r>
            <a:r>
              <a:rPr lang="en-US" sz="2600" dirty="0" err="1">
                <a:solidFill>
                  <a:srgbClr val="000000"/>
                </a:solidFill>
                <a:latin typeface="Open Sauce"/>
              </a:rPr>
              <a:t>orientações</a:t>
            </a:r>
            <a:r>
              <a:rPr lang="en-US" sz="2600" dirty="0">
                <a:solidFill>
                  <a:srgbClr val="000000"/>
                </a:solidFill>
                <a:latin typeface="Open Sauce"/>
              </a:rPr>
              <a:t> </a:t>
            </a:r>
            <a:r>
              <a:rPr lang="en-US" sz="2600" dirty="0" err="1">
                <a:solidFill>
                  <a:srgbClr val="000000"/>
                </a:solidFill>
                <a:latin typeface="Open Sauce"/>
              </a:rPr>
              <a:t>definidas</a:t>
            </a:r>
            <a:r>
              <a:rPr lang="en-US" sz="2600" dirty="0">
                <a:solidFill>
                  <a:srgbClr val="000000"/>
                </a:solidFill>
                <a:latin typeface="Open Sauce"/>
              </a:rPr>
              <a:t> pela </a:t>
            </a:r>
            <a:r>
              <a:rPr lang="en-US" sz="2600" dirty="0" err="1">
                <a:solidFill>
                  <a:srgbClr val="000000"/>
                </a:solidFill>
                <a:latin typeface="Open Sauce"/>
              </a:rPr>
              <a:t>Controladoria-Geral</a:t>
            </a:r>
            <a:r>
              <a:rPr lang="en-US" sz="2600" dirty="0">
                <a:solidFill>
                  <a:srgbClr val="000000"/>
                </a:solidFill>
                <a:latin typeface="Open Sauce"/>
              </a:rPr>
              <a:t> da </a:t>
            </a:r>
            <a:r>
              <a:rPr lang="en-US" sz="2600" dirty="0" err="1">
                <a:solidFill>
                  <a:srgbClr val="000000"/>
                </a:solidFill>
                <a:latin typeface="Open Sauce"/>
              </a:rPr>
              <a:t>União</a:t>
            </a:r>
            <a:r>
              <a:rPr lang="en-US" sz="2600" dirty="0">
                <a:solidFill>
                  <a:srgbClr val="000000"/>
                </a:solidFill>
                <a:latin typeface="Open Sauce"/>
              </a:rPr>
              <a:t>, </a:t>
            </a:r>
            <a:r>
              <a:rPr lang="en-US" sz="2600" dirty="0" err="1">
                <a:solidFill>
                  <a:srgbClr val="000000"/>
                </a:solidFill>
                <a:latin typeface="Open Sauce"/>
              </a:rPr>
              <a:t>por</a:t>
            </a:r>
            <a:r>
              <a:rPr lang="en-US" sz="2600" dirty="0">
                <a:solidFill>
                  <a:srgbClr val="000000"/>
                </a:solidFill>
                <a:latin typeface="Open Sauce"/>
              </a:rPr>
              <a:t> </a:t>
            </a:r>
            <a:r>
              <a:rPr lang="en-US" sz="2600" dirty="0" err="1">
                <a:solidFill>
                  <a:srgbClr val="000000"/>
                </a:solidFill>
                <a:latin typeface="Open Sauce"/>
              </a:rPr>
              <a:t>meio</a:t>
            </a:r>
            <a:r>
              <a:rPr lang="en-US" sz="2600" dirty="0">
                <a:solidFill>
                  <a:srgbClr val="000000"/>
                </a:solidFill>
                <a:latin typeface="Open Sauce"/>
              </a:rPr>
              <a:t> da </a:t>
            </a:r>
            <a:r>
              <a:rPr lang="en-US" sz="2600" dirty="0" err="1">
                <a:solidFill>
                  <a:srgbClr val="000000"/>
                </a:solidFill>
                <a:latin typeface="Open Sauce"/>
              </a:rPr>
              <a:t>adoção</a:t>
            </a:r>
            <a:r>
              <a:rPr lang="en-US" sz="2600" dirty="0">
                <a:solidFill>
                  <a:srgbClr val="000000"/>
                </a:solidFill>
                <a:latin typeface="Open Sauce"/>
              </a:rPr>
              <a:t> de </a:t>
            </a:r>
            <a:r>
              <a:rPr lang="en-US" sz="2600" dirty="0" err="1">
                <a:solidFill>
                  <a:srgbClr val="000000"/>
                </a:solidFill>
                <a:latin typeface="Open Sauce"/>
              </a:rPr>
              <a:t>medidas</a:t>
            </a:r>
            <a:r>
              <a:rPr lang="en-US" sz="2600" dirty="0">
                <a:solidFill>
                  <a:srgbClr val="000000"/>
                </a:solidFill>
                <a:latin typeface="Open Sauce"/>
              </a:rPr>
              <a:t> </a:t>
            </a:r>
            <a:r>
              <a:rPr lang="en-US" sz="2600" dirty="0" err="1">
                <a:solidFill>
                  <a:srgbClr val="000000"/>
                </a:solidFill>
                <a:latin typeface="Open Sauce"/>
              </a:rPr>
              <a:t>ações</a:t>
            </a:r>
            <a:r>
              <a:rPr lang="en-US" sz="2600" dirty="0">
                <a:solidFill>
                  <a:srgbClr val="000000"/>
                </a:solidFill>
                <a:latin typeface="Open Sauce"/>
              </a:rPr>
              <a:t> </a:t>
            </a:r>
            <a:r>
              <a:rPr lang="en-US" sz="2600" dirty="0" err="1">
                <a:solidFill>
                  <a:srgbClr val="000000"/>
                </a:solidFill>
                <a:latin typeface="Open Sauce"/>
              </a:rPr>
              <a:t>institucionais</a:t>
            </a:r>
            <a:r>
              <a:rPr lang="en-US" sz="2600" dirty="0">
                <a:solidFill>
                  <a:srgbClr val="000000"/>
                </a:solidFill>
                <a:latin typeface="Open Sauce"/>
              </a:rPr>
              <a:t> </a:t>
            </a:r>
            <a:r>
              <a:rPr lang="en-US" sz="2600" dirty="0" err="1">
                <a:solidFill>
                  <a:srgbClr val="000000"/>
                </a:solidFill>
                <a:latin typeface="Open Sauce"/>
              </a:rPr>
              <a:t>destinadas</a:t>
            </a:r>
            <a:r>
              <a:rPr lang="en-US" sz="2600" dirty="0">
                <a:solidFill>
                  <a:srgbClr val="000000"/>
                </a:solidFill>
                <a:latin typeface="Open Sauce"/>
              </a:rPr>
              <a:t> à </a:t>
            </a:r>
            <a:r>
              <a:rPr lang="en-US" sz="2600" dirty="0" err="1">
                <a:solidFill>
                  <a:srgbClr val="000000"/>
                </a:solidFill>
                <a:latin typeface="Open Sauce"/>
              </a:rPr>
              <a:t>prevenção</a:t>
            </a:r>
            <a:r>
              <a:rPr lang="en-US" sz="2600" dirty="0">
                <a:solidFill>
                  <a:srgbClr val="000000"/>
                </a:solidFill>
                <a:latin typeface="Open Sauce"/>
              </a:rPr>
              <a:t>, à </a:t>
            </a:r>
            <a:r>
              <a:rPr lang="en-US" sz="2600" dirty="0" err="1">
                <a:solidFill>
                  <a:srgbClr val="000000"/>
                </a:solidFill>
                <a:latin typeface="Open Sauce"/>
              </a:rPr>
              <a:t>detecção</a:t>
            </a:r>
            <a:r>
              <a:rPr lang="en-US" sz="2600" dirty="0">
                <a:solidFill>
                  <a:srgbClr val="000000"/>
                </a:solidFill>
                <a:latin typeface="Open Sauce"/>
              </a:rPr>
              <a:t>, à </a:t>
            </a:r>
            <a:r>
              <a:rPr lang="en-US" sz="2600" dirty="0" err="1">
                <a:solidFill>
                  <a:srgbClr val="000000"/>
                </a:solidFill>
                <a:latin typeface="Open Sauce"/>
              </a:rPr>
              <a:t>punição</a:t>
            </a:r>
            <a:r>
              <a:rPr lang="en-US" sz="2600" dirty="0">
                <a:solidFill>
                  <a:srgbClr val="000000"/>
                </a:solidFill>
                <a:latin typeface="Open Sauce"/>
              </a:rPr>
              <a:t> e à </a:t>
            </a:r>
            <a:r>
              <a:rPr lang="en-US" sz="2600" dirty="0" err="1">
                <a:solidFill>
                  <a:srgbClr val="000000"/>
                </a:solidFill>
                <a:latin typeface="Open Sauce"/>
              </a:rPr>
              <a:t>remediação</a:t>
            </a:r>
            <a:r>
              <a:rPr lang="en-US" sz="2600" dirty="0">
                <a:solidFill>
                  <a:srgbClr val="000000"/>
                </a:solidFill>
                <a:latin typeface="Open Sauce"/>
              </a:rPr>
              <a:t> de </a:t>
            </a:r>
            <a:r>
              <a:rPr lang="en-US" sz="2600" dirty="0" err="1">
                <a:solidFill>
                  <a:srgbClr val="000000"/>
                </a:solidFill>
                <a:latin typeface="Open Sauce"/>
              </a:rPr>
              <a:t>fraudes</a:t>
            </a:r>
            <a:r>
              <a:rPr lang="en-US" sz="2600" dirty="0">
                <a:solidFill>
                  <a:srgbClr val="000000"/>
                </a:solidFill>
                <a:latin typeface="Open Sauce"/>
              </a:rPr>
              <a:t> e </a:t>
            </a:r>
            <a:r>
              <a:rPr lang="en-US" sz="2600" dirty="0" err="1">
                <a:solidFill>
                  <a:srgbClr val="000000"/>
                </a:solidFill>
                <a:latin typeface="Open Sauce"/>
              </a:rPr>
              <a:t>atos</a:t>
            </a:r>
            <a:r>
              <a:rPr lang="en-US" sz="2600" dirty="0">
                <a:solidFill>
                  <a:srgbClr val="000000"/>
                </a:solidFill>
                <a:latin typeface="Open Sauce"/>
              </a:rPr>
              <a:t> de </a:t>
            </a:r>
            <a:r>
              <a:rPr lang="en-US" sz="2600" dirty="0" err="1">
                <a:solidFill>
                  <a:srgbClr val="000000"/>
                </a:solidFill>
                <a:latin typeface="Open Sauce"/>
              </a:rPr>
              <a:t>corrupção</a:t>
            </a:r>
            <a:endParaRPr lang="en-US" sz="2600" dirty="0">
              <a:solidFill>
                <a:srgbClr val="000000"/>
              </a:solidFill>
              <a:latin typeface="Open Sauce"/>
            </a:endParaRPr>
          </a:p>
          <a:p>
            <a:pPr marL="1122688" lvl="2" indent="-374229" algn="just">
              <a:lnSpc>
                <a:spcPts val="3640"/>
              </a:lnSpc>
              <a:buFont typeface="Arial"/>
              <a:buChar char="⚬"/>
            </a:pPr>
            <a:r>
              <a:rPr lang="en-US" sz="2600" dirty="0" err="1">
                <a:solidFill>
                  <a:srgbClr val="000000"/>
                </a:solidFill>
                <a:latin typeface="Open Sauce"/>
              </a:rPr>
              <a:t>Promover</a:t>
            </a:r>
            <a:r>
              <a:rPr lang="en-US" sz="2600" dirty="0">
                <a:solidFill>
                  <a:srgbClr val="000000"/>
                </a:solidFill>
                <a:latin typeface="Open Sauce"/>
              </a:rPr>
              <a:t> a </a:t>
            </a:r>
            <a:r>
              <a:rPr lang="en-US" sz="2600" dirty="0" err="1">
                <a:solidFill>
                  <a:srgbClr val="000000"/>
                </a:solidFill>
                <a:latin typeface="Open Sauce"/>
              </a:rPr>
              <a:t>manutenção</a:t>
            </a:r>
            <a:r>
              <a:rPr lang="en-US" sz="2600" dirty="0">
                <a:solidFill>
                  <a:srgbClr val="000000"/>
                </a:solidFill>
                <a:latin typeface="Open Sauce"/>
              </a:rPr>
              <a:t> de </a:t>
            </a:r>
            <a:r>
              <a:rPr lang="en-US" sz="2600" dirty="0" err="1">
                <a:solidFill>
                  <a:srgbClr val="000000"/>
                </a:solidFill>
                <a:latin typeface="Open Sauce"/>
              </a:rPr>
              <a:t>ambientes</a:t>
            </a:r>
            <a:r>
              <a:rPr lang="en-US" sz="2600" dirty="0">
                <a:solidFill>
                  <a:srgbClr val="000000"/>
                </a:solidFill>
                <a:latin typeface="Open Sauce"/>
              </a:rPr>
              <a:t> de </a:t>
            </a:r>
            <a:r>
              <a:rPr lang="en-US" sz="2600" dirty="0" err="1">
                <a:solidFill>
                  <a:srgbClr val="000000"/>
                </a:solidFill>
                <a:latin typeface="Open Sauce"/>
              </a:rPr>
              <a:t>trabalho</a:t>
            </a:r>
            <a:r>
              <a:rPr lang="en-US" sz="2600" dirty="0">
                <a:solidFill>
                  <a:srgbClr val="000000"/>
                </a:solidFill>
                <a:latin typeface="Open Sauce"/>
              </a:rPr>
              <a:t> </a:t>
            </a:r>
            <a:r>
              <a:rPr lang="en-US" sz="2600" dirty="0" err="1">
                <a:solidFill>
                  <a:srgbClr val="000000"/>
                </a:solidFill>
                <a:latin typeface="Open Sauce"/>
              </a:rPr>
              <a:t>saudáveis</a:t>
            </a:r>
            <a:r>
              <a:rPr lang="en-US" sz="2600" dirty="0">
                <a:solidFill>
                  <a:srgbClr val="000000"/>
                </a:solidFill>
                <a:latin typeface="Open Sauce"/>
              </a:rPr>
              <a:t> </a:t>
            </a: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todos</a:t>
            </a:r>
            <a:r>
              <a:rPr lang="en-US" sz="2600" dirty="0">
                <a:solidFill>
                  <a:srgbClr val="000000"/>
                </a:solidFill>
                <a:latin typeface="Open Sauce"/>
              </a:rPr>
              <a:t> </a:t>
            </a:r>
            <a:r>
              <a:rPr lang="en-US" sz="2600" dirty="0" err="1">
                <a:solidFill>
                  <a:srgbClr val="000000"/>
                </a:solidFill>
                <a:latin typeface="Open Sauce"/>
              </a:rPr>
              <a:t>os</a:t>
            </a:r>
            <a:r>
              <a:rPr lang="en-US" sz="2600" dirty="0">
                <a:solidFill>
                  <a:srgbClr val="000000"/>
                </a:solidFill>
                <a:latin typeface="Open Sauce"/>
              </a:rPr>
              <a:t> </a:t>
            </a:r>
            <a:r>
              <a:rPr lang="en-US" sz="2600" dirty="0" err="1">
                <a:solidFill>
                  <a:srgbClr val="000000"/>
                </a:solidFill>
                <a:latin typeface="Open Sauce"/>
              </a:rPr>
              <a:t>níveis</a:t>
            </a:r>
            <a:r>
              <a:rPr lang="en-US" sz="2600" dirty="0">
                <a:solidFill>
                  <a:srgbClr val="000000"/>
                </a:solidFill>
                <a:latin typeface="Open Sauce"/>
              </a:rPr>
              <a:t> </a:t>
            </a:r>
            <a:r>
              <a:rPr lang="en-US" sz="2600" dirty="0" err="1">
                <a:solidFill>
                  <a:srgbClr val="000000"/>
                </a:solidFill>
                <a:latin typeface="Open Sauce"/>
              </a:rPr>
              <a:t>organizacionais</a:t>
            </a:r>
            <a:r>
              <a:rPr lang="en-US" sz="2600" dirty="0">
                <a:solidFill>
                  <a:srgbClr val="000000"/>
                </a:solidFill>
                <a:latin typeface="Open Sauce"/>
              </a:rPr>
              <a:t> do </a:t>
            </a:r>
            <a:r>
              <a:rPr lang="en-US" sz="2600" dirty="0" err="1">
                <a:solidFill>
                  <a:srgbClr val="000000"/>
                </a:solidFill>
                <a:latin typeface="Open Sauce"/>
              </a:rPr>
              <a:t>Ministério</a:t>
            </a:r>
            <a:r>
              <a:rPr lang="en-US" sz="2600" dirty="0">
                <a:solidFill>
                  <a:srgbClr val="000000"/>
                </a:solidFill>
                <a:latin typeface="Open Sauce"/>
              </a:rPr>
              <a:t> do </a:t>
            </a:r>
            <a:r>
              <a:rPr lang="en-US" sz="2600" dirty="0" err="1">
                <a:solidFill>
                  <a:srgbClr val="000000"/>
                </a:solidFill>
                <a:latin typeface="Open Sauce"/>
              </a:rPr>
              <a:t>Esporte</a:t>
            </a:r>
            <a:r>
              <a:rPr lang="en-US" sz="2600" dirty="0">
                <a:solidFill>
                  <a:srgbClr val="000000"/>
                </a:solidFill>
                <a:latin typeface="Open Sauce"/>
              </a:rPr>
              <a:t>, com </a:t>
            </a:r>
            <a:r>
              <a:rPr lang="en-US" sz="2600" dirty="0" err="1">
                <a:solidFill>
                  <a:srgbClr val="000000"/>
                </a:solidFill>
                <a:latin typeface="Open Sauce"/>
              </a:rPr>
              <a:t>respeito</a:t>
            </a:r>
            <a:r>
              <a:rPr lang="en-US" sz="2600" dirty="0">
                <a:solidFill>
                  <a:srgbClr val="000000"/>
                </a:solidFill>
                <a:latin typeface="Open Sauce"/>
              </a:rPr>
              <a:t> à </a:t>
            </a:r>
            <a:r>
              <a:rPr lang="en-US" sz="2600" dirty="0" err="1">
                <a:solidFill>
                  <a:srgbClr val="000000"/>
                </a:solidFill>
                <a:latin typeface="Open Sauce"/>
              </a:rPr>
              <a:t>dignidade</a:t>
            </a:r>
            <a:r>
              <a:rPr lang="en-US" sz="2600" dirty="0">
                <a:solidFill>
                  <a:srgbClr val="000000"/>
                </a:solidFill>
                <a:latin typeface="Open Sauce"/>
              </a:rPr>
              <a:t>, à </a:t>
            </a:r>
            <a:r>
              <a:rPr lang="en-US" sz="2600" dirty="0" err="1">
                <a:solidFill>
                  <a:srgbClr val="000000"/>
                </a:solidFill>
                <a:latin typeface="Open Sauce"/>
              </a:rPr>
              <a:t>diversidade</a:t>
            </a:r>
            <a:r>
              <a:rPr lang="en-US" sz="2600" dirty="0">
                <a:solidFill>
                  <a:srgbClr val="000000"/>
                </a:solidFill>
                <a:latin typeface="Open Sauce"/>
              </a:rPr>
              <a:t> e à </a:t>
            </a:r>
            <a:r>
              <a:rPr lang="en-US" sz="2600" dirty="0" err="1">
                <a:solidFill>
                  <a:srgbClr val="000000"/>
                </a:solidFill>
                <a:latin typeface="Open Sauce"/>
              </a:rPr>
              <a:t>sustentabilidade</a:t>
            </a:r>
            <a:r>
              <a:rPr lang="en-US" sz="2600" dirty="0">
                <a:solidFill>
                  <a:srgbClr val="000000"/>
                </a:solidFill>
                <a:latin typeface="Open Sauce"/>
              </a:rPr>
              <a:t>;</a:t>
            </a:r>
          </a:p>
          <a:p>
            <a:pPr marL="1122688" lvl="2" indent="-374229" algn="just">
              <a:lnSpc>
                <a:spcPts val="3640"/>
              </a:lnSpc>
              <a:buFont typeface="Arial"/>
              <a:buChar char="⚬"/>
            </a:pPr>
            <a:r>
              <a:rPr lang="en-US" sz="2600" dirty="0" err="1">
                <a:solidFill>
                  <a:srgbClr val="000000"/>
                </a:solidFill>
                <a:latin typeface="Open Sauce"/>
              </a:rPr>
              <a:t>Incentivar</a:t>
            </a:r>
            <a:r>
              <a:rPr lang="en-US" sz="2600" dirty="0">
                <a:solidFill>
                  <a:srgbClr val="000000"/>
                </a:solidFill>
                <a:latin typeface="Open Sauce"/>
              </a:rPr>
              <a:t> o </a:t>
            </a:r>
            <a:r>
              <a:rPr lang="en-US" sz="2600" dirty="0" err="1">
                <a:solidFill>
                  <a:srgbClr val="000000"/>
                </a:solidFill>
                <a:latin typeface="Open Sauce"/>
              </a:rPr>
              <a:t>uso</a:t>
            </a:r>
            <a:r>
              <a:rPr lang="en-US" sz="2600" dirty="0">
                <a:solidFill>
                  <a:srgbClr val="000000"/>
                </a:solidFill>
                <a:latin typeface="Open Sauce"/>
              </a:rPr>
              <a:t> </a:t>
            </a:r>
            <a:r>
              <a:rPr lang="en-US" sz="2600" dirty="0" err="1">
                <a:solidFill>
                  <a:srgbClr val="000000"/>
                </a:solidFill>
                <a:latin typeface="Open Sauce"/>
              </a:rPr>
              <a:t>adequado</a:t>
            </a:r>
            <a:r>
              <a:rPr lang="en-US" sz="2600" dirty="0">
                <a:solidFill>
                  <a:srgbClr val="000000"/>
                </a:solidFill>
                <a:latin typeface="Open Sauce"/>
              </a:rPr>
              <a:t> dos </a:t>
            </a:r>
            <a:r>
              <a:rPr lang="en-US" sz="2600" dirty="0" err="1">
                <a:solidFill>
                  <a:srgbClr val="000000"/>
                </a:solidFill>
                <a:latin typeface="Open Sauce"/>
              </a:rPr>
              <a:t>canais</a:t>
            </a:r>
            <a:r>
              <a:rPr lang="en-US" sz="2600" dirty="0">
                <a:solidFill>
                  <a:srgbClr val="000000"/>
                </a:solidFill>
                <a:latin typeface="Open Sauce"/>
              </a:rPr>
              <a:t> de </a:t>
            </a:r>
            <a:r>
              <a:rPr lang="en-US" sz="2600" dirty="0" err="1">
                <a:solidFill>
                  <a:srgbClr val="000000"/>
                </a:solidFill>
                <a:latin typeface="Open Sauce"/>
              </a:rPr>
              <a:t>denúncia</a:t>
            </a:r>
            <a:endParaRPr lang="en-US" sz="2600" dirty="0">
              <a:solidFill>
                <a:srgbClr val="000000"/>
              </a:solidFill>
              <a:latin typeface="Open Sauce"/>
            </a:endParaRPr>
          </a:p>
        </p:txBody>
      </p:sp>
      <p:sp>
        <p:nvSpPr>
          <p:cNvPr id="12" name="TextBox 12"/>
          <p:cNvSpPr txBox="1"/>
          <p:nvPr/>
        </p:nvSpPr>
        <p:spPr>
          <a:xfrm>
            <a:off x="875103" y="9344858"/>
            <a:ext cx="15592920" cy="8864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a:solidFill>
                  <a:srgbClr val="000000"/>
                </a:solidFill>
                <a:latin typeface="Open Sauce"/>
              </a:rPr>
              <a:t>Plano de </a:t>
            </a:r>
            <a:r>
              <a:rPr lang="en-US" sz="2600" dirty="0" err="1">
                <a:solidFill>
                  <a:srgbClr val="000000"/>
                </a:solidFill>
                <a:latin typeface="Open Sauce"/>
              </a:rPr>
              <a:t>Integrigade</a:t>
            </a:r>
            <a:r>
              <a:rPr lang="en-US" sz="2600" dirty="0">
                <a:solidFill>
                  <a:srgbClr val="000000"/>
                </a:solidFill>
                <a:latin typeface="Open Sauce"/>
              </a:rPr>
              <a:t> </a:t>
            </a:r>
          </a:p>
          <a:p>
            <a:pPr marL="561344" lvl="1" indent="-280672" algn="just">
              <a:lnSpc>
                <a:spcPts val="3640"/>
              </a:lnSpc>
              <a:buFont typeface="Arial"/>
              <a:buChar char="•"/>
            </a:pPr>
            <a:r>
              <a:rPr lang="en-US" sz="2600" dirty="0" err="1">
                <a:solidFill>
                  <a:srgbClr val="000000"/>
                </a:solidFill>
                <a:latin typeface="Open Sauce"/>
              </a:rPr>
              <a:t>Câmara</a:t>
            </a:r>
            <a:r>
              <a:rPr lang="en-US" sz="2600" dirty="0">
                <a:solidFill>
                  <a:srgbClr val="000000"/>
                </a:solidFill>
                <a:latin typeface="Open Sauce"/>
              </a:rPr>
              <a:t> Técnica de </a:t>
            </a:r>
            <a:r>
              <a:rPr lang="en-US" sz="2600" dirty="0" err="1">
                <a:solidFill>
                  <a:srgbClr val="000000"/>
                </a:solidFill>
                <a:latin typeface="Open Sauce"/>
              </a:rPr>
              <a:t>Integridade</a:t>
            </a:r>
            <a:r>
              <a:rPr lang="en-US" sz="2600" dirty="0">
                <a:solidFill>
                  <a:srgbClr val="000000"/>
                </a:solidFill>
                <a:latin typeface="Open Sauce"/>
              </a:rPr>
              <a:t> - CTI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9617" y="2410119"/>
            <a:ext cx="4166299" cy="1134649"/>
            <a:chOff x="0" y="0"/>
            <a:chExt cx="5555065" cy="1512865"/>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812910" y="497459"/>
              <a:ext cx="3826532" cy="498896"/>
            </a:xfrm>
            <a:prstGeom prst="rect">
              <a:avLst/>
            </a:prstGeom>
          </p:spPr>
          <p:txBody>
            <a:bodyPr lIns="0" tIns="0" rIns="0" bIns="0" rtlCol="0" anchor="t">
              <a:spAutoFit/>
            </a:bodyPr>
            <a:lstStyle/>
            <a:p>
              <a:pPr algn="ctr">
                <a:lnSpc>
                  <a:spcPts val="3136"/>
                </a:lnSpc>
              </a:pPr>
              <a:r>
                <a:rPr lang="en-US" sz="2412">
                  <a:solidFill>
                    <a:srgbClr val="000000"/>
                  </a:solidFill>
                  <a:latin typeface="Open Sauce"/>
                </a:rPr>
                <a:t>IN TCU nº 84/2020</a:t>
              </a:r>
            </a:p>
          </p:txBody>
        </p:sp>
      </p:grpSp>
      <p:sp>
        <p:nvSpPr>
          <p:cNvPr id="5" name="TextBox 5"/>
          <p:cNvSpPr txBox="1"/>
          <p:nvPr/>
        </p:nvSpPr>
        <p:spPr>
          <a:xfrm>
            <a:off x="1028700" y="1038225"/>
            <a:ext cx="6816431"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Relatório de Gestão</a:t>
            </a:r>
          </a:p>
        </p:txBody>
      </p:sp>
      <p:grpSp>
        <p:nvGrpSpPr>
          <p:cNvPr id="6" name="Group 6"/>
          <p:cNvGrpSpPr/>
          <p:nvPr/>
        </p:nvGrpSpPr>
        <p:grpSpPr>
          <a:xfrm>
            <a:off x="0" y="-5075662"/>
            <a:ext cx="557321" cy="15362662"/>
            <a:chOff x="0" y="0"/>
            <a:chExt cx="743094" cy="20483549"/>
          </a:xfrm>
        </p:grpSpPr>
        <p:sp>
          <p:nvSpPr>
            <p:cNvPr id="7" name="Freeform 7"/>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8" name="Freeform 8"/>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sp>
        <p:nvSpPr>
          <p:cNvPr id="9" name="TextBox 9"/>
          <p:cNvSpPr txBox="1"/>
          <p:nvPr/>
        </p:nvSpPr>
        <p:spPr>
          <a:xfrm>
            <a:off x="1028700" y="3830517"/>
            <a:ext cx="16230600" cy="5501186"/>
          </a:xfrm>
          <a:prstGeom prst="rect">
            <a:avLst/>
          </a:prstGeom>
        </p:spPr>
        <p:txBody>
          <a:bodyPr lIns="0" tIns="0" rIns="0" bIns="0" rtlCol="0" anchor="t">
            <a:spAutoFit/>
          </a:bodyPr>
          <a:lstStyle/>
          <a:p>
            <a:pPr marL="561344" lvl="1" indent="-280672" algn="just">
              <a:lnSpc>
                <a:spcPts val="3640"/>
              </a:lnSpc>
              <a:buFont typeface="Arial"/>
              <a:buChar char="•"/>
            </a:pPr>
            <a:r>
              <a:rPr lang="pt-BR" sz="2600" dirty="0">
                <a:solidFill>
                  <a:srgbClr val="000000"/>
                </a:solidFill>
                <a:latin typeface="Open Sauce"/>
              </a:rPr>
              <a:t>É uma das peças integrantes da Prestação de Contas Anual (PCA) que deve ser apresentada pelo Ministério (“UPC”), seguindo as orientações do TCU</a:t>
            </a:r>
          </a:p>
          <a:p>
            <a:pPr marL="561344" lvl="1" indent="-280672" algn="just">
              <a:lnSpc>
                <a:spcPts val="3640"/>
              </a:lnSpc>
              <a:buFont typeface="Arial"/>
              <a:buChar char="•"/>
            </a:pPr>
            <a:r>
              <a:rPr lang="pt-BR" sz="2600" dirty="0">
                <a:solidFill>
                  <a:srgbClr val="000000"/>
                </a:solidFill>
                <a:latin typeface="Open Sauce"/>
              </a:rPr>
              <a:t>Rol de Responsáveis</a:t>
            </a:r>
            <a:r>
              <a:rPr lang="pt-BR" sz="2600" dirty="0">
                <a:solidFill>
                  <a:srgbClr val="000000"/>
                </a:solidFill>
                <a:latin typeface="Open Sauce Bold"/>
              </a:rPr>
              <a:t> </a:t>
            </a:r>
            <a:r>
              <a:rPr lang="pt-BR" sz="2600" dirty="0">
                <a:solidFill>
                  <a:srgbClr val="000000"/>
                </a:solidFill>
                <a:latin typeface="Open Sauce"/>
              </a:rPr>
              <a:t>(integrantes das prestações de contas das UPC – art. 7º, da IN TCU nº 84/2020):</a:t>
            </a:r>
          </a:p>
          <a:p>
            <a:pPr lvl="2" algn="just">
              <a:lnSpc>
                <a:spcPts val="3640"/>
              </a:lnSpc>
            </a:pPr>
            <a:r>
              <a:rPr lang="pt-BR" sz="2600" dirty="0">
                <a:solidFill>
                  <a:srgbClr val="000000"/>
                </a:solidFill>
                <a:latin typeface="Open Sauce"/>
                <a:ea typeface="Open Sauce"/>
              </a:rPr>
              <a:t>§ 1º O rol de responsáveis das UPC constituídas como Ministério ou órgão equivalente vinculado à Presidência da República, conforme indicado na decisão normativa a que se refere o § 1º do art. 5º, deve conter todos os responsáveis correspondentes aos seguintes cargos:</a:t>
            </a:r>
          </a:p>
          <a:p>
            <a:pPr lvl="2" algn="just">
              <a:lnSpc>
                <a:spcPts val="3640"/>
              </a:lnSpc>
            </a:pPr>
            <a:r>
              <a:rPr lang="pt-BR" sz="2600" dirty="0">
                <a:solidFill>
                  <a:srgbClr val="000000"/>
                </a:solidFill>
                <a:latin typeface="Open Sauce"/>
              </a:rPr>
              <a:t>I - </a:t>
            </a:r>
            <a:r>
              <a:rPr lang="pt-BR" sz="2600" dirty="0">
                <a:solidFill>
                  <a:srgbClr val="000000"/>
                </a:solidFill>
                <a:latin typeface="Open Sauce Bold"/>
              </a:rPr>
              <a:t>ministro de Estado ou autoridade equivalente, como dirigente máximo </a:t>
            </a:r>
            <a:r>
              <a:rPr lang="pt-BR" sz="2600" dirty="0">
                <a:solidFill>
                  <a:srgbClr val="000000"/>
                </a:solidFill>
                <a:latin typeface="Open Sauce"/>
              </a:rPr>
              <a:t>referido no inciso I do </a:t>
            </a:r>
            <a:r>
              <a:rPr lang="pt-BR" sz="2600" dirty="0">
                <a:solidFill>
                  <a:srgbClr val="000000"/>
                </a:solidFill>
                <a:latin typeface="Open Sauce Italics"/>
              </a:rPr>
              <a:t>caput </a:t>
            </a:r>
            <a:r>
              <a:rPr lang="pt-BR" sz="2600" dirty="0">
                <a:solidFill>
                  <a:srgbClr val="000000"/>
                </a:solidFill>
                <a:latin typeface="Open Sauce"/>
              </a:rPr>
              <a:t>deste artigo; e</a:t>
            </a:r>
          </a:p>
          <a:p>
            <a:pPr lvl="2" algn="just">
              <a:lnSpc>
                <a:spcPts val="3640"/>
              </a:lnSpc>
            </a:pPr>
            <a:r>
              <a:rPr lang="pt-BR" sz="2600" dirty="0">
                <a:solidFill>
                  <a:srgbClr val="000000"/>
                </a:solidFill>
                <a:latin typeface="Open Sauce"/>
              </a:rPr>
              <a:t>II - </a:t>
            </a:r>
            <a:r>
              <a:rPr lang="pt-BR" sz="2600" dirty="0">
                <a:solidFill>
                  <a:srgbClr val="000000"/>
                </a:solidFill>
                <a:latin typeface="Open Sauce Bold"/>
              </a:rPr>
              <a:t>titulares da secretaria-executiva, das secretarias finalísticas e da unidade responsável pelo planejamento, orçamento e administração</a:t>
            </a:r>
            <a:r>
              <a:rPr lang="pt-BR" sz="2600" dirty="0">
                <a:solidFill>
                  <a:srgbClr val="000000"/>
                </a:solidFill>
                <a:latin typeface="Open Sauce"/>
              </a:rPr>
              <a:t>, ou cargos de natureza equivalente, como membros referidos no inciso II do </a:t>
            </a:r>
            <a:r>
              <a:rPr lang="pt-BR" sz="2600" dirty="0">
                <a:solidFill>
                  <a:srgbClr val="000000"/>
                </a:solidFill>
                <a:latin typeface="Open Sauce Italics"/>
              </a:rPr>
              <a:t>caput </a:t>
            </a:r>
            <a:r>
              <a:rPr lang="pt-BR" sz="2600" dirty="0">
                <a:solidFill>
                  <a:srgbClr val="000000"/>
                </a:solidFill>
                <a:latin typeface="Open Sauce"/>
              </a:rPr>
              <a:t>deste artigo.</a:t>
            </a:r>
          </a:p>
        </p:txBody>
      </p:sp>
      <p:grpSp>
        <p:nvGrpSpPr>
          <p:cNvPr id="10" name="Group 10"/>
          <p:cNvGrpSpPr/>
          <p:nvPr/>
        </p:nvGrpSpPr>
        <p:grpSpPr>
          <a:xfrm>
            <a:off x="7060850" y="2352157"/>
            <a:ext cx="4166299" cy="1134649"/>
            <a:chOff x="0" y="0"/>
            <a:chExt cx="5555065" cy="1512865"/>
          </a:xfrm>
        </p:grpSpPr>
        <p:sp>
          <p:nvSpPr>
            <p:cNvPr id="11" name="AutoShape 11"/>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12" name="TextBox 12"/>
            <p:cNvSpPr txBox="1"/>
            <p:nvPr/>
          </p:nvSpPr>
          <p:spPr>
            <a:xfrm>
              <a:off x="812910" y="237109"/>
              <a:ext cx="3826532" cy="1019596"/>
            </a:xfrm>
            <a:prstGeom prst="rect">
              <a:avLst/>
            </a:prstGeom>
          </p:spPr>
          <p:txBody>
            <a:bodyPr lIns="0" tIns="0" rIns="0" bIns="0" rtlCol="0" anchor="t">
              <a:spAutoFit/>
            </a:bodyPr>
            <a:lstStyle/>
            <a:p>
              <a:pPr algn="ctr">
                <a:lnSpc>
                  <a:spcPts val="3136"/>
                </a:lnSpc>
              </a:pPr>
              <a:r>
                <a:rPr lang="en-US" sz="2412">
                  <a:solidFill>
                    <a:srgbClr val="000000"/>
                  </a:solidFill>
                  <a:latin typeface="Open Sauce"/>
                </a:rPr>
                <a:t>Decisão Normativa TCU nº 198/2022</a:t>
              </a:r>
            </a:p>
          </p:txBody>
        </p:sp>
      </p:grpSp>
      <p:grpSp>
        <p:nvGrpSpPr>
          <p:cNvPr id="13" name="Group 13"/>
          <p:cNvGrpSpPr/>
          <p:nvPr/>
        </p:nvGrpSpPr>
        <p:grpSpPr>
          <a:xfrm>
            <a:off x="12755151" y="2359302"/>
            <a:ext cx="4166299" cy="1134649"/>
            <a:chOff x="0" y="0"/>
            <a:chExt cx="5555065" cy="1512865"/>
          </a:xfrm>
        </p:grpSpPr>
        <p:sp>
          <p:nvSpPr>
            <p:cNvPr id="14" name="AutoShape 14"/>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15" name="TextBox 15"/>
            <p:cNvSpPr txBox="1"/>
            <p:nvPr/>
          </p:nvSpPr>
          <p:spPr>
            <a:xfrm>
              <a:off x="812910" y="237109"/>
              <a:ext cx="3826532" cy="1019596"/>
            </a:xfrm>
            <a:prstGeom prst="rect">
              <a:avLst/>
            </a:prstGeom>
          </p:spPr>
          <p:txBody>
            <a:bodyPr lIns="0" tIns="0" rIns="0" bIns="0" rtlCol="0" anchor="t">
              <a:spAutoFit/>
            </a:bodyPr>
            <a:lstStyle/>
            <a:p>
              <a:pPr algn="ctr">
                <a:lnSpc>
                  <a:spcPts val="3136"/>
                </a:lnSpc>
              </a:pPr>
              <a:r>
                <a:rPr lang="en-US" sz="2412">
                  <a:solidFill>
                    <a:srgbClr val="000000"/>
                  </a:solidFill>
                  <a:latin typeface="Open Sauce"/>
                </a:rPr>
                <a:t>Portaria TCU nº 75/2023</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36438" y="2238375"/>
            <a:ext cx="3571001" cy="538903"/>
            <a:chOff x="298038" y="497459"/>
            <a:chExt cx="5555065" cy="498896"/>
          </a:xfrm>
        </p:grpSpPr>
        <p:sp>
          <p:nvSpPr>
            <p:cNvPr id="3" name="AutoShape 3"/>
            <p:cNvSpPr/>
            <p:nvPr/>
          </p:nvSpPr>
          <p:spPr>
            <a:xfrm>
              <a:off x="298038" y="796427"/>
              <a:ext cx="5555065" cy="0"/>
            </a:xfrm>
            <a:prstGeom prst="line">
              <a:avLst/>
            </a:prstGeom>
            <a:ln w="1512865" cap="rnd">
              <a:solidFill>
                <a:srgbClr val="0ACF00"/>
              </a:solidFill>
              <a:prstDash val="solid"/>
              <a:headEnd type="none" w="sm" len="sm"/>
              <a:tailEnd type="none" w="sm" len="sm"/>
            </a:ln>
          </p:spPr>
          <p:txBody>
            <a:bodyPr/>
            <a:lstStyle/>
            <a:p>
              <a:endParaRPr lang="pt-BR" dirty="0"/>
            </a:p>
          </p:txBody>
        </p:sp>
        <p:sp>
          <p:nvSpPr>
            <p:cNvPr id="4" name="TextBox 4"/>
            <p:cNvSpPr txBox="1"/>
            <p:nvPr/>
          </p:nvSpPr>
          <p:spPr>
            <a:xfrm>
              <a:off x="812910" y="497459"/>
              <a:ext cx="3826532" cy="498896"/>
            </a:xfrm>
            <a:prstGeom prst="rect">
              <a:avLst/>
            </a:prstGeom>
          </p:spPr>
          <p:txBody>
            <a:bodyPr lIns="0" tIns="0" rIns="0" bIns="0" rtlCol="0" anchor="t">
              <a:spAutoFit/>
            </a:bodyPr>
            <a:lstStyle/>
            <a:p>
              <a:pPr algn="ctr">
                <a:lnSpc>
                  <a:spcPts val="3136"/>
                </a:lnSpc>
              </a:pPr>
              <a:r>
                <a:rPr lang="en-US" sz="2412" dirty="0">
                  <a:solidFill>
                    <a:srgbClr val="000000"/>
                  </a:solidFill>
                  <a:latin typeface="Open Sauce"/>
                </a:rPr>
                <a:t>IN TCU nº 84/2020</a:t>
              </a:r>
            </a:p>
          </p:txBody>
        </p:sp>
      </p:grpSp>
      <p:grpSp>
        <p:nvGrpSpPr>
          <p:cNvPr id="5" name="Group 5"/>
          <p:cNvGrpSpPr/>
          <p:nvPr/>
        </p:nvGrpSpPr>
        <p:grpSpPr>
          <a:xfrm>
            <a:off x="0" y="-5075662"/>
            <a:ext cx="557321" cy="15362662"/>
            <a:chOff x="0" y="0"/>
            <a:chExt cx="743094" cy="20483549"/>
          </a:xfrm>
        </p:grpSpPr>
        <p:sp>
          <p:nvSpPr>
            <p:cNvPr id="6" name="Freeform 6"/>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7" name="Freeform 7"/>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grpSp>
        <p:nvGrpSpPr>
          <p:cNvPr id="8" name="Group 8"/>
          <p:cNvGrpSpPr/>
          <p:nvPr/>
        </p:nvGrpSpPr>
        <p:grpSpPr>
          <a:xfrm>
            <a:off x="7089420" y="1995839"/>
            <a:ext cx="4166299" cy="1134649"/>
            <a:chOff x="0" y="0"/>
            <a:chExt cx="5555065" cy="1512865"/>
          </a:xfrm>
        </p:grpSpPr>
        <p:sp>
          <p:nvSpPr>
            <p:cNvPr id="9" name="AutoShape 9"/>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10" name="TextBox 10"/>
            <p:cNvSpPr txBox="1"/>
            <p:nvPr/>
          </p:nvSpPr>
          <p:spPr>
            <a:xfrm>
              <a:off x="812910" y="237109"/>
              <a:ext cx="3826532" cy="1019596"/>
            </a:xfrm>
            <a:prstGeom prst="rect">
              <a:avLst/>
            </a:prstGeom>
          </p:spPr>
          <p:txBody>
            <a:bodyPr lIns="0" tIns="0" rIns="0" bIns="0" rtlCol="0" anchor="t">
              <a:spAutoFit/>
            </a:bodyPr>
            <a:lstStyle/>
            <a:p>
              <a:pPr algn="ctr">
                <a:lnSpc>
                  <a:spcPts val="3136"/>
                </a:lnSpc>
              </a:pPr>
              <a:r>
                <a:rPr lang="en-US" sz="2412">
                  <a:solidFill>
                    <a:srgbClr val="000000"/>
                  </a:solidFill>
                  <a:latin typeface="Open Sauce"/>
                </a:rPr>
                <a:t>Decisão Normativa TCU nº 198/2022</a:t>
              </a:r>
            </a:p>
          </p:txBody>
        </p:sp>
      </p:grpSp>
      <p:grpSp>
        <p:nvGrpSpPr>
          <p:cNvPr id="11" name="Group 11"/>
          <p:cNvGrpSpPr/>
          <p:nvPr/>
        </p:nvGrpSpPr>
        <p:grpSpPr>
          <a:xfrm>
            <a:off x="12971979" y="1971464"/>
            <a:ext cx="4166299" cy="1134649"/>
            <a:chOff x="0" y="0"/>
            <a:chExt cx="5555065" cy="1512865"/>
          </a:xfrm>
        </p:grpSpPr>
        <p:sp>
          <p:nvSpPr>
            <p:cNvPr id="12" name="AutoShape 12"/>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13" name="TextBox 13"/>
            <p:cNvSpPr txBox="1"/>
            <p:nvPr/>
          </p:nvSpPr>
          <p:spPr>
            <a:xfrm>
              <a:off x="812910" y="237109"/>
              <a:ext cx="3826532" cy="1019596"/>
            </a:xfrm>
            <a:prstGeom prst="rect">
              <a:avLst/>
            </a:prstGeom>
          </p:spPr>
          <p:txBody>
            <a:bodyPr lIns="0" tIns="0" rIns="0" bIns="0" rtlCol="0" anchor="t">
              <a:spAutoFit/>
            </a:bodyPr>
            <a:lstStyle/>
            <a:p>
              <a:pPr algn="ctr">
                <a:lnSpc>
                  <a:spcPts val="3136"/>
                </a:lnSpc>
              </a:pPr>
              <a:r>
                <a:rPr lang="en-US" sz="2412" dirty="0" err="1">
                  <a:solidFill>
                    <a:srgbClr val="000000"/>
                  </a:solidFill>
                  <a:latin typeface="Open Sauce"/>
                </a:rPr>
                <a:t>Portaria</a:t>
              </a:r>
              <a:r>
                <a:rPr lang="en-US" sz="2412" dirty="0">
                  <a:solidFill>
                    <a:srgbClr val="000000"/>
                  </a:solidFill>
                  <a:latin typeface="Open Sauce"/>
                </a:rPr>
                <a:t> TCU nº 75/2023</a:t>
              </a:r>
            </a:p>
          </p:txBody>
        </p:sp>
      </p:grpSp>
      <p:sp>
        <p:nvSpPr>
          <p:cNvPr id="14" name="Freeform 14"/>
          <p:cNvSpPr/>
          <p:nvPr/>
        </p:nvSpPr>
        <p:spPr>
          <a:xfrm>
            <a:off x="1235359" y="3368918"/>
            <a:ext cx="15442354" cy="5741088"/>
          </a:xfrm>
          <a:custGeom>
            <a:avLst/>
            <a:gdLst/>
            <a:ahLst/>
            <a:cxnLst/>
            <a:rect l="l" t="t" r="r" b="b"/>
            <a:pathLst>
              <a:path w="15442354" h="5741088">
                <a:moveTo>
                  <a:pt x="0" y="0"/>
                </a:moveTo>
                <a:lnTo>
                  <a:pt x="15442354" y="0"/>
                </a:lnTo>
                <a:lnTo>
                  <a:pt x="15442354" y="5741088"/>
                </a:lnTo>
                <a:lnTo>
                  <a:pt x="0" y="5741088"/>
                </a:lnTo>
                <a:lnTo>
                  <a:pt x="0" y="0"/>
                </a:lnTo>
                <a:close/>
              </a:path>
            </a:pathLst>
          </a:custGeom>
          <a:blipFill>
            <a:blip r:embed="rId3"/>
            <a:stretch>
              <a:fillRect l="-427" t="-2006" r="-728" b="-130"/>
            </a:stretch>
          </a:blipFill>
        </p:spPr>
        <p:txBody>
          <a:bodyPr/>
          <a:lstStyle/>
          <a:p>
            <a:endParaRPr lang="pt-BR"/>
          </a:p>
        </p:txBody>
      </p:sp>
      <p:sp>
        <p:nvSpPr>
          <p:cNvPr id="15" name="TextBox 15"/>
          <p:cNvSpPr txBox="1"/>
          <p:nvPr/>
        </p:nvSpPr>
        <p:spPr>
          <a:xfrm>
            <a:off x="1028700" y="1038225"/>
            <a:ext cx="6816431" cy="1047750"/>
          </a:xfrm>
          <a:prstGeom prst="rect">
            <a:avLst/>
          </a:prstGeom>
        </p:spPr>
        <p:txBody>
          <a:bodyPr lIns="0" tIns="0" rIns="0" bIns="0" rtlCol="0" anchor="t">
            <a:spAutoFit/>
          </a:bodyPr>
          <a:lstStyle/>
          <a:p>
            <a:pPr marL="0" lvl="0" indent="0" algn="ctr">
              <a:lnSpc>
                <a:spcPts val="8399"/>
              </a:lnSpc>
            </a:pPr>
            <a:r>
              <a:rPr lang="en-US" sz="6999" spc="-139" dirty="0" err="1">
                <a:solidFill>
                  <a:srgbClr val="000000"/>
                </a:solidFill>
                <a:latin typeface="Antonio Bold"/>
              </a:rPr>
              <a:t>Relatório</a:t>
            </a:r>
            <a:r>
              <a:rPr lang="en-US" sz="6999" spc="-139" dirty="0">
                <a:solidFill>
                  <a:srgbClr val="000000"/>
                </a:solidFill>
                <a:latin typeface="Antonio Bold"/>
              </a:rPr>
              <a:t> de </a:t>
            </a:r>
            <a:r>
              <a:rPr lang="en-US" sz="6999" spc="-139" dirty="0" err="1">
                <a:solidFill>
                  <a:srgbClr val="000000"/>
                </a:solidFill>
                <a:latin typeface="Antonio Bold"/>
              </a:rPr>
              <a:t>Gestão</a:t>
            </a:r>
            <a:endParaRPr lang="en-US" sz="6999" spc="-139" dirty="0">
              <a:solidFill>
                <a:srgbClr val="000000"/>
              </a:solidFill>
              <a:latin typeface="Antonio Bold"/>
            </a:endParaRPr>
          </a:p>
        </p:txBody>
      </p:sp>
      <p:sp>
        <p:nvSpPr>
          <p:cNvPr id="16" name="TextBox 16"/>
          <p:cNvSpPr txBox="1"/>
          <p:nvPr/>
        </p:nvSpPr>
        <p:spPr>
          <a:xfrm>
            <a:off x="1028700" y="9262406"/>
            <a:ext cx="16230600" cy="1298574"/>
          </a:xfrm>
          <a:prstGeom prst="rect">
            <a:avLst/>
          </a:prstGeom>
        </p:spPr>
        <p:txBody>
          <a:bodyPr lIns="0" tIns="0" rIns="0" bIns="0" rtlCol="0" anchor="t">
            <a:spAutoFit/>
          </a:bodyPr>
          <a:lstStyle/>
          <a:p>
            <a:pPr algn="just">
              <a:lnSpc>
                <a:spcPts val="3500"/>
              </a:lnSpc>
            </a:pPr>
            <a:r>
              <a:rPr lang="en-US" sz="2500">
                <a:solidFill>
                  <a:srgbClr val="000000"/>
                </a:solidFill>
                <a:latin typeface="Open Sauce Bold"/>
              </a:rPr>
              <a:t>Entre os dias 14 e 19/02/2024, haverá a etapa de correção e/ou complementação das informações do Relatório de Gestão. As informações deverão ser encaminhadas pelos(as) Secretários(as) Nacionais.</a:t>
            </a:r>
          </a:p>
          <a:p>
            <a:pPr algn="just">
              <a:lnSpc>
                <a:spcPts val="3500"/>
              </a:lnSpc>
            </a:pPr>
            <a:endParaRPr lang="en-US" sz="2500">
              <a:solidFill>
                <a:srgbClr val="000000"/>
              </a:solidFill>
              <a:latin typeface="Open Sauce Bo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1600" y="2309654"/>
            <a:ext cx="9791581" cy="397545"/>
            <a:chOff x="0" y="416356"/>
            <a:chExt cx="5555065" cy="530060"/>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324532" y="416356"/>
              <a:ext cx="4906000" cy="530060"/>
            </a:xfrm>
            <a:prstGeom prst="rect">
              <a:avLst/>
            </a:prstGeom>
          </p:spPr>
          <p:txBody>
            <a:bodyPr wrap="square" lIns="0" tIns="0" rIns="0" bIns="0" rtlCol="0" anchor="t">
              <a:spAutoFit/>
            </a:bodyPr>
            <a:lstStyle/>
            <a:p>
              <a:pPr algn="ctr">
                <a:lnSpc>
                  <a:spcPts val="3136"/>
                </a:lnSpc>
              </a:pPr>
              <a:r>
                <a:rPr lang="en-US" sz="2800" b="1" dirty="0">
                  <a:solidFill>
                    <a:srgbClr val="000000"/>
                  </a:solidFill>
                  <a:latin typeface="Open Sauce"/>
                </a:rPr>
                <a:t>https://www.escolavirtual.gov.br/programa/131</a:t>
              </a:r>
            </a:p>
          </p:txBody>
        </p:sp>
      </p:grpSp>
      <p:grpSp>
        <p:nvGrpSpPr>
          <p:cNvPr id="5" name="Group 5"/>
          <p:cNvGrpSpPr/>
          <p:nvPr/>
        </p:nvGrpSpPr>
        <p:grpSpPr>
          <a:xfrm>
            <a:off x="17730679" y="-5075662"/>
            <a:ext cx="557321" cy="15362662"/>
            <a:chOff x="0" y="0"/>
            <a:chExt cx="743094" cy="20483549"/>
          </a:xfrm>
        </p:grpSpPr>
        <p:sp>
          <p:nvSpPr>
            <p:cNvPr id="6" name="Freeform 6"/>
            <p:cNvSpPr/>
            <p:nvPr/>
          </p:nvSpPr>
          <p:spPr>
            <a:xfrm>
              <a:off x="0" y="10241774"/>
              <a:ext cx="743094" cy="10241774"/>
            </a:xfrm>
            <a:custGeom>
              <a:avLst/>
              <a:gdLst/>
              <a:ahLst/>
              <a:cxnLst/>
              <a:rect l="l" t="t" r="r" b="b"/>
              <a:pathLst>
                <a:path w="743094" h="10241774">
                  <a:moveTo>
                    <a:pt x="0" y="0"/>
                  </a:moveTo>
                  <a:lnTo>
                    <a:pt x="743094" y="0"/>
                  </a:lnTo>
                  <a:lnTo>
                    <a:pt x="743094" y="10241775"/>
                  </a:lnTo>
                  <a:lnTo>
                    <a:pt x="0" y="10241775"/>
                  </a:lnTo>
                  <a:lnTo>
                    <a:pt x="0" y="0"/>
                  </a:lnTo>
                  <a:close/>
                </a:path>
              </a:pathLst>
            </a:custGeom>
            <a:blipFill>
              <a:blip r:embed="rId2"/>
              <a:stretch>
                <a:fillRect/>
              </a:stretch>
            </a:blipFill>
          </p:spPr>
          <p:txBody>
            <a:bodyPr/>
            <a:lstStyle/>
            <a:p>
              <a:endParaRPr lang="pt-BR"/>
            </a:p>
          </p:txBody>
        </p:sp>
        <p:sp>
          <p:nvSpPr>
            <p:cNvPr id="7" name="Freeform 7"/>
            <p:cNvSpPr/>
            <p:nvPr/>
          </p:nvSpPr>
          <p:spPr>
            <a:xfrm>
              <a:off x="0" y="0"/>
              <a:ext cx="743094" cy="10241774"/>
            </a:xfrm>
            <a:custGeom>
              <a:avLst/>
              <a:gdLst/>
              <a:ahLst/>
              <a:cxnLst/>
              <a:rect l="l" t="t" r="r" b="b"/>
              <a:pathLst>
                <a:path w="743094" h="10241774">
                  <a:moveTo>
                    <a:pt x="0" y="0"/>
                  </a:moveTo>
                  <a:lnTo>
                    <a:pt x="743094" y="0"/>
                  </a:lnTo>
                  <a:lnTo>
                    <a:pt x="743094" y="10241774"/>
                  </a:lnTo>
                  <a:lnTo>
                    <a:pt x="0" y="10241774"/>
                  </a:lnTo>
                  <a:lnTo>
                    <a:pt x="0" y="0"/>
                  </a:lnTo>
                  <a:close/>
                </a:path>
              </a:pathLst>
            </a:custGeom>
            <a:blipFill>
              <a:blip r:embed="rId2"/>
              <a:stretch>
                <a:fillRect/>
              </a:stretch>
            </a:blipFill>
          </p:spPr>
          <p:txBody>
            <a:bodyPr/>
            <a:lstStyle/>
            <a:p>
              <a:endParaRPr lang="pt-BR"/>
            </a:p>
          </p:txBody>
        </p:sp>
      </p:grpSp>
      <p:sp>
        <p:nvSpPr>
          <p:cNvPr id="9" name="TextBox 9"/>
          <p:cNvSpPr txBox="1"/>
          <p:nvPr/>
        </p:nvSpPr>
        <p:spPr>
          <a:xfrm>
            <a:off x="1165141" y="883391"/>
            <a:ext cx="6830614" cy="1047750"/>
          </a:xfrm>
          <a:prstGeom prst="rect">
            <a:avLst/>
          </a:prstGeom>
        </p:spPr>
        <p:txBody>
          <a:bodyPr lIns="0" tIns="0" rIns="0" bIns="0" rtlCol="0" anchor="t">
            <a:spAutoFit/>
          </a:bodyPr>
          <a:lstStyle/>
          <a:p>
            <a:pPr marL="0" lvl="0" indent="0">
              <a:lnSpc>
                <a:spcPts val="8399"/>
              </a:lnSpc>
            </a:pPr>
            <a:r>
              <a:rPr lang="en-US" sz="6999" spc="-139" dirty="0" err="1">
                <a:solidFill>
                  <a:srgbClr val="000000"/>
                </a:solidFill>
                <a:latin typeface="Antonio Bold"/>
              </a:rPr>
              <a:t>Cursos</a:t>
            </a:r>
            <a:endParaRPr lang="en-US" sz="6999" spc="-139" dirty="0">
              <a:solidFill>
                <a:srgbClr val="000000"/>
              </a:solidFill>
              <a:latin typeface="Antonio Bold"/>
            </a:endParaRPr>
          </a:p>
        </p:txBody>
      </p:sp>
      <p:pic>
        <p:nvPicPr>
          <p:cNvPr id="13" name="Imagem 12"/>
          <p:cNvPicPr>
            <a:picLocks noChangeAspect="1"/>
          </p:cNvPicPr>
          <p:nvPr/>
        </p:nvPicPr>
        <p:blipFill>
          <a:blip r:embed="rId3"/>
          <a:stretch>
            <a:fillRect/>
          </a:stretch>
        </p:blipFill>
        <p:spPr>
          <a:xfrm>
            <a:off x="990600" y="3496912"/>
            <a:ext cx="7435566" cy="3262312"/>
          </a:xfrm>
          <a:prstGeom prst="rect">
            <a:avLst/>
          </a:prstGeom>
        </p:spPr>
      </p:pic>
      <p:pic>
        <p:nvPicPr>
          <p:cNvPr id="14" name="Imagem 13"/>
          <p:cNvPicPr>
            <a:picLocks noChangeAspect="1"/>
          </p:cNvPicPr>
          <p:nvPr/>
        </p:nvPicPr>
        <p:blipFill>
          <a:blip r:embed="rId4"/>
          <a:stretch>
            <a:fillRect/>
          </a:stretch>
        </p:blipFill>
        <p:spPr>
          <a:xfrm>
            <a:off x="8839200" y="3467100"/>
            <a:ext cx="8258175" cy="6582071"/>
          </a:xfrm>
          <a:prstGeom prst="rect">
            <a:avLst/>
          </a:prstGeom>
        </p:spPr>
      </p:pic>
      <p:sp>
        <p:nvSpPr>
          <p:cNvPr id="15" name="TextBox 10"/>
          <p:cNvSpPr txBox="1"/>
          <p:nvPr/>
        </p:nvSpPr>
        <p:spPr>
          <a:xfrm>
            <a:off x="657666" y="7015999"/>
            <a:ext cx="7845564" cy="2769989"/>
          </a:xfrm>
          <a:prstGeom prst="rect">
            <a:avLst/>
          </a:prstGeom>
        </p:spPr>
        <p:txBody>
          <a:bodyPr wrap="square" lIns="0" tIns="0" rIns="0" bIns="0" rtlCol="0" anchor="t">
            <a:spAutoFit/>
          </a:bodyPr>
          <a:lstStyle/>
          <a:p>
            <a:pPr marL="561344" lvl="1" indent="-280672" algn="just">
              <a:lnSpc>
                <a:spcPts val="3640"/>
              </a:lnSpc>
              <a:buFont typeface="Arial"/>
              <a:buChar char="•"/>
            </a:pPr>
            <a:r>
              <a:rPr lang="en-US" sz="2000" dirty="0" err="1">
                <a:solidFill>
                  <a:srgbClr val="000000"/>
                </a:solidFill>
                <a:latin typeface="Open Sauce"/>
              </a:rPr>
              <a:t>Conteúdos</a:t>
            </a:r>
            <a:r>
              <a:rPr lang="en-US" sz="2000" dirty="0">
                <a:solidFill>
                  <a:srgbClr val="000000"/>
                </a:solidFill>
                <a:latin typeface="Open Sauce"/>
              </a:rPr>
              <a:t> da CGU:</a:t>
            </a:r>
          </a:p>
          <a:p>
            <a:pPr marL="280672" lvl="1" algn="just">
              <a:lnSpc>
                <a:spcPts val="3640"/>
              </a:lnSpc>
            </a:pPr>
            <a:r>
              <a:rPr lang="en-US" sz="2000" dirty="0">
                <a:solidFill>
                  <a:srgbClr val="000000"/>
                </a:solidFill>
                <a:latin typeface="Open Sauce"/>
                <a:hlinkClick r:id="rId5"/>
              </a:rPr>
              <a:t>https://www.escolavirtual.gov.br/catalogo?query=&amp;carga_horaria=&amp;conteudistas%5B%5D=8</a:t>
            </a:r>
            <a:endParaRPr lang="en-US" sz="2000" dirty="0">
              <a:solidFill>
                <a:srgbClr val="000000"/>
              </a:solidFill>
              <a:latin typeface="Open Sauce"/>
            </a:endParaRPr>
          </a:p>
          <a:p>
            <a:pPr marL="561344" lvl="1" indent="-280672" algn="just">
              <a:lnSpc>
                <a:spcPts val="3640"/>
              </a:lnSpc>
              <a:buFont typeface="Arial"/>
              <a:buChar char="•"/>
            </a:pPr>
            <a:r>
              <a:rPr lang="en-US" sz="2000" dirty="0">
                <a:solidFill>
                  <a:srgbClr val="000000"/>
                </a:solidFill>
                <a:latin typeface="Open Sauce"/>
              </a:rPr>
              <a:t>Lei </a:t>
            </a:r>
            <a:r>
              <a:rPr lang="en-US" sz="2000" dirty="0" err="1">
                <a:solidFill>
                  <a:srgbClr val="000000"/>
                </a:solidFill>
                <a:latin typeface="Open Sauce"/>
              </a:rPr>
              <a:t>Anticorrupção</a:t>
            </a:r>
            <a:r>
              <a:rPr lang="en-US" sz="2000">
                <a:solidFill>
                  <a:srgbClr val="000000"/>
                </a:solidFill>
                <a:latin typeface="Open Sauce"/>
              </a:rPr>
              <a:t> </a:t>
            </a:r>
          </a:p>
          <a:p>
            <a:pPr marL="280672" lvl="1" algn="just">
              <a:lnSpc>
                <a:spcPts val="3640"/>
              </a:lnSpc>
            </a:pPr>
            <a:r>
              <a:rPr lang="en-US" sz="2000">
                <a:solidFill>
                  <a:srgbClr val="000000"/>
                </a:solidFill>
                <a:latin typeface="Open Sauce"/>
              </a:rPr>
              <a:t> </a:t>
            </a:r>
            <a:r>
              <a:rPr lang="en-US" sz="2000" dirty="0">
                <a:solidFill>
                  <a:srgbClr val="000000"/>
                </a:solidFill>
                <a:latin typeface="Open Sauce"/>
                <a:hlinkClick r:id="rId6"/>
              </a:rPr>
              <a:t>https://www.escolavirtual.gov.br/curso/1058</a:t>
            </a:r>
            <a:r>
              <a:rPr lang="en-US" sz="2000" dirty="0">
                <a:solidFill>
                  <a:srgbClr val="000000"/>
                </a:solidFill>
                <a:latin typeface="Open Sauce"/>
              </a:rPr>
              <a:t> </a:t>
            </a:r>
          </a:p>
          <a:p>
            <a:pPr marL="561344" lvl="1" indent="-280672" algn="just">
              <a:lnSpc>
                <a:spcPts val="3640"/>
              </a:lnSpc>
              <a:buFont typeface="Arial"/>
              <a:buChar char="•"/>
            </a:pPr>
            <a:endParaRPr lang="en-US" sz="2600" dirty="0">
              <a:solidFill>
                <a:srgbClr val="000000"/>
              </a:solidFill>
              <a:latin typeface="Open Sauce"/>
            </a:endParaRPr>
          </a:p>
        </p:txBody>
      </p:sp>
    </p:spTree>
    <p:extLst>
      <p:ext uri="{BB962C8B-B14F-4D97-AF65-F5344CB8AC3E}">
        <p14:creationId xmlns:p14="http://schemas.microsoft.com/office/powerpoint/2010/main" val="1462303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55525" y="2605669"/>
            <a:ext cx="6773271" cy="1844630"/>
            <a:chOff x="0" y="0"/>
            <a:chExt cx="9031028" cy="2459507"/>
          </a:xfrm>
        </p:grpSpPr>
        <p:sp>
          <p:nvSpPr>
            <p:cNvPr id="3" name="AutoShape 3"/>
            <p:cNvSpPr/>
            <p:nvPr/>
          </p:nvSpPr>
          <p:spPr>
            <a:xfrm>
              <a:off x="0" y="1229754"/>
              <a:ext cx="9031028" cy="0"/>
            </a:xfrm>
            <a:prstGeom prst="line">
              <a:avLst/>
            </a:prstGeom>
            <a:ln w="2459507"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1321570" y="811129"/>
              <a:ext cx="6220902" cy="808674"/>
            </a:xfrm>
            <a:prstGeom prst="rect">
              <a:avLst/>
            </a:prstGeom>
          </p:spPr>
          <p:txBody>
            <a:bodyPr lIns="0" tIns="0" rIns="0" bIns="0" rtlCol="0" anchor="t">
              <a:spAutoFit/>
            </a:bodyPr>
            <a:lstStyle/>
            <a:p>
              <a:pPr algn="ctr">
                <a:lnSpc>
                  <a:spcPts val="5099"/>
                </a:lnSpc>
              </a:pPr>
              <a:r>
                <a:rPr lang="en-US" sz="3922">
                  <a:solidFill>
                    <a:srgbClr val="000000"/>
                  </a:solidFill>
                  <a:latin typeface="Open Sauce Bold"/>
                </a:rPr>
                <a:t>OBRIGADO!</a:t>
              </a:r>
            </a:p>
          </p:txBody>
        </p:sp>
      </p:grpSp>
      <p:sp>
        <p:nvSpPr>
          <p:cNvPr id="5" name="Freeform 5"/>
          <p:cNvSpPr/>
          <p:nvPr/>
        </p:nvSpPr>
        <p:spPr>
          <a:xfrm>
            <a:off x="17730679"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6" name="Freeform 6"/>
          <p:cNvSpPr/>
          <p:nvPr/>
        </p:nvSpPr>
        <p:spPr>
          <a:xfrm>
            <a:off x="17730679"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7" name="Freeform 7"/>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8" name="Freeform 8"/>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9" name="Freeform 9"/>
          <p:cNvSpPr/>
          <p:nvPr/>
        </p:nvSpPr>
        <p:spPr>
          <a:xfrm rot="-5400000">
            <a:off x="4119326" y="-3562005"/>
            <a:ext cx="557321" cy="7681331"/>
          </a:xfrm>
          <a:custGeom>
            <a:avLst/>
            <a:gdLst/>
            <a:ahLst/>
            <a:cxnLst/>
            <a:rect l="l" t="t" r="r" b="b"/>
            <a:pathLst>
              <a:path w="557321" h="7681331">
                <a:moveTo>
                  <a:pt x="0" y="0"/>
                </a:moveTo>
                <a:lnTo>
                  <a:pt x="557320" y="0"/>
                </a:lnTo>
                <a:lnTo>
                  <a:pt x="557320" y="7681331"/>
                </a:lnTo>
                <a:lnTo>
                  <a:pt x="0" y="7681331"/>
                </a:lnTo>
                <a:lnTo>
                  <a:pt x="0" y="0"/>
                </a:lnTo>
                <a:close/>
              </a:path>
            </a:pathLst>
          </a:custGeom>
          <a:blipFill>
            <a:blip r:embed="rId2"/>
            <a:stretch>
              <a:fillRect/>
            </a:stretch>
          </a:blipFill>
        </p:spPr>
        <p:txBody>
          <a:bodyPr/>
          <a:lstStyle/>
          <a:p>
            <a:endParaRPr lang="pt-BR"/>
          </a:p>
        </p:txBody>
      </p:sp>
      <p:sp>
        <p:nvSpPr>
          <p:cNvPr id="10" name="Freeform 10"/>
          <p:cNvSpPr/>
          <p:nvPr/>
        </p:nvSpPr>
        <p:spPr>
          <a:xfrm rot="-5400000">
            <a:off x="11800656" y="-3562005"/>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11" name="Freeform 11"/>
          <p:cNvSpPr/>
          <p:nvPr/>
        </p:nvSpPr>
        <p:spPr>
          <a:xfrm rot="-5400000">
            <a:off x="19481987" y="-3562005"/>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12" name="Freeform 12"/>
          <p:cNvSpPr/>
          <p:nvPr/>
        </p:nvSpPr>
        <p:spPr>
          <a:xfrm rot="-5400000">
            <a:off x="4119326" y="6167674"/>
            <a:ext cx="557321" cy="7681331"/>
          </a:xfrm>
          <a:custGeom>
            <a:avLst/>
            <a:gdLst/>
            <a:ahLst/>
            <a:cxnLst/>
            <a:rect l="l" t="t" r="r" b="b"/>
            <a:pathLst>
              <a:path w="557321" h="7681331">
                <a:moveTo>
                  <a:pt x="0" y="0"/>
                </a:moveTo>
                <a:lnTo>
                  <a:pt x="557320" y="0"/>
                </a:lnTo>
                <a:lnTo>
                  <a:pt x="557320" y="7681331"/>
                </a:lnTo>
                <a:lnTo>
                  <a:pt x="0" y="7681331"/>
                </a:lnTo>
                <a:lnTo>
                  <a:pt x="0" y="0"/>
                </a:lnTo>
                <a:close/>
              </a:path>
            </a:pathLst>
          </a:custGeom>
          <a:blipFill>
            <a:blip r:embed="rId2"/>
            <a:stretch>
              <a:fillRect/>
            </a:stretch>
          </a:blipFill>
        </p:spPr>
        <p:txBody>
          <a:bodyPr/>
          <a:lstStyle/>
          <a:p>
            <a:endParaRPr lang="pt-BR"/>
          </a:p>
        </p:txBody>
      </p:sp>
      <p:sp>
        <p:nvSpPr>
          <p:cNvPr id="13" name="Freeform 13"/>
          <p:cNvSpPr/>
          <p:nvPr/>
        </p:nvSpPr>
        <p:spPr>
          <a:xfrm rot="-5400000">
            <a:off x="11800656" y="6167674"/>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14" name="Freeform 14"/>
          <p:cNvSpPr/>
          <p:nvPr/>
        </p:nvSpPr>
        <p:spPr>
          <a:xfrm rot="-5400000">
            <a:off x="19481987" y="6167674"/>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15" name="Freeform 15"/>
          <p:cNvSpPr/>
          <p:nvPr/>
        </p:nvSpPr>
        <p:spPr>
          <a:xfrm>
            <a:off x="13150578" y="8041620"/>
            <a:ext cx="4580102" cy="1688059"/>
          </a:xfrm>
          <a:custGeom>
            <a:avLst/>
            <a:gdLst/>
            <a:ahLst/>
            <a:cxnLst/>
            <a:rect l="l" t="t" r="r" b="b"/>
            <a:pathLst>
              <a:path w="4580102" h="1688059">
                <a:moveTo>
                  <a:pt x="0" y="0"/>
                </a:moveTo>
                <a:lnTo>
                  <a:pt x="4580101" y="0"/>
                </a:lnTo>
                <a:lnTo>
                  <a:pt x="4580101" y="1688059"/>
                </a:lnTo>
                <a:lnTo>
                  <a:pt x="0" y="1688059"/>
                </a:lnTo>
                <a:lnTo>
                  <a:pt x="0" y="0"/>
                </a:lnTo>
                <a:close/>
              </a:path>
            </a:pathLst>
          </a:custGeom>
          <a:blipFill>
            <a:blip r:embed="rId3"/>
            <a:stretch>
              <a:fillRect/>
            </a:stretch>
          </a:blipFill>
        </p:spPr>
        <p:txBody>
          <a:bodyPr/>
          <a:lstStyle/>
          <a:p>
            <a:endParaRPr lang="pt-BR"/>
          </a:p>
        </p:txBody>
      </p:sp>
      <p:sp>
        <p:nvSpPr>
          <p:cNvPr id="17" name="TextBox 17"/>
          <p:cNvSpPr txBox="1"/>
          <p:nvPr/>
        </p:nvSpPr>
        <p:spPr>
          <a:xfrm>
            <a:off x="8942160" y="5216044"/>
            <a:ext cx="7915684" cy="4154984"/>
          </a:xfrm>
          <a:prstGeom prst="rect">
            <a:avLst/>
          </a:prstGeom>
        </p:spPr>
        <p:txBody>
          <a:bodyPr wrap="square" lIns="0" tIns="0" rIns="0" bIns="0" rtlCol="0" anchor="t">
            <a:spAutoFit/>
          </a:bodyPr>
          <a:lstStyle/>
          <a:p>
            <a:pPr marL="0" lvl="0" indent="0" algn="ctr">
              <a:lnSpc>
                <a:spcPts val="5400"/>
              </a:lnSpc>
            </a:pPr>
            <a:r>
              <a:rPr lang="en-US" sz="4500" spc="-89" dirty="0" err="1">
                <a:solidFill>
                  <a:srgbClr val="000000"/>
                </a:solidFill>
                <a:latin typeface="Antonio Bold"/>
              </a:rPr>
              <a:t>Ouvidor</a:t>
            </a:r>
            <a:r>
              <a:rPr lang="en-US" sz="4500" spc="-89" dirty="0">
                <a:solidFill>
                  <a:srgbClr val="000000"/>
                </a:solidFill>
                <a:latin typeface="Antonio Bold"/>
              </a:rPr>
              <a:t>: </a:t>
            </a:r>
            <a:br>
              <a:rPr lang="en-US" sz="4500" spc="-89" dirty="0">
                <a:solidFill>
                  <a:srgbClr val="000000"/>
                </a:solidFill>
                <a:latin typeface="Antonio Bold"/>
              </a:rPr>
            </a:br>
            <a:r>
              <a:rPr lang="en-US" sz="4500" spc="-89" dirty="0">
                <a:solidFill>
                  <a:srgbClr val="000000"/>
                </a:solidFill>
                <a:latin typeface="Antonio Bold"/>
              </a:rPr>
              <a:t>Aureliano Vogado Rodrigues Junior</a:t>
            </a:r>
          </a:p>
          <a:p>
            <a:pPr algn="ctr">
              <a:lnSpc>
                <a:spcPts val="5400"/>
              </a:lnSpc>
            </a:pPr>
            <a:r>
              <a:rPr lang="en-US" sz="4500" spc="-89" dirty="0">
                <a:solidFill>
                  <a:srgbClr val="000000"/>
                </a:solidFill>
                <a:latin typeface="Antonio Bold"/>
                <a:hlinkClick r:id="rId4"/>
              </a:rPr>
              <a:t>aureliano.junior@esporte.gov.br</a:t>
            </a:r>
            <a:endParaRPr lang="en-US" sz="4500" spc="-89" dirty="0">
              <a:solidFill>
                <a:srgbClr val="000000"/>
              </a:solidFill>
              <a:latin typeface="Antonio Bold"/>
            </a:endParaRPr>
          </a:p>
          <a:p>
            <a:pPr algn="ctr">
              <a:lnSpc>
                <a:spcPts val="5400"/>
              </a:lnSpc>
            </a:pPr>
            <a:r>
              <a:rPr lang="en-US" sz="4500" spc="-89" dirty="0">
                <a:solidFill>
                  <a:srgbClr val="000000"/>
                </a:solidFill>
                <a:latin typeface="Antonio Bold"/>
              </a:rPr>
              <a:t>3429-6903</a:t>
            </a:r>
          </a:p>
          <a:p>
            <a:pPr algn="ctr">
              <a:lnSpc>
                <a:spcPts val="5400"/>
              </a:lnSpc>
            </a:pPr>
            <a:endParaRPr lang="en-US" sz="4500" spc="-89" dirty="0">
              <a:solidFill>
                <a:srgbClr val="000000"/>
              </a:solidFill>
              <a:latin typeface="Antonio Bold"/>
            </a:endParaRPr>
          </a:p>
          <a:p>
            <a:pPr marL="0" lvl="0" indent="0" algn="ctr">
              <a:lnSpc>
                <a:spcPts val="5400"/>
              </a:lnSpc>
            </a:pPr>
            <a:endParaRPr lang="en-US" sz="4500" spc="-89" dirty="0">
              <a:solidFill>
                <a:srgbClr val="000000"/>
              </a:solidFill>
              <a:latin typeface="Antonio Bold"/>
            </a:endParaRPr>
          </a:p>
        </p:txBody>
      </p:sp>
      <p:sp>
        <p:nvSpPr>
          <p:cNvPr id="20" name="TextBox 17"/>
          <p:cNvSpPr txBox="1"/>
          <p:nvPr/>
        </p:nvSpPr>
        <p:spPr>
          <a:xfrm>
            <a:off x="863826" y="5207761"/>
            <a:ext cx="7915684" cy="4154984"/>
          </a:xfrm>
          <a:prstGeom prst="rect">
            <a:avLst/>
          </a:prstGeom>
        </p:spPr>
        <p:txBody>
          <a:bodyPr wrap="square" lIns="0" tIns="0" rIns="0" bIns="0" rtlCol="0" anchor="t">
            <a:spAutoFit/>
          </a:bodyPr>
          <a:lstStyle/>
          <a:p>
            <a:pPr marL="0" lvl="0" indent="0" algn="ctr">
              <a:lnSpc>
                <a:spcPts val="5400"/>
              </a:lnSpc>
            </a:pPr>
            <a:r>
              <a:rPr lang="en-US" sz="4500" spc="-89" dirty="0" err="1">
                <a:solidFill>
                  <a:srgbClr val="000000"/>
                </a:solidFill>
                <a:latin typeface="Antonio Bold"/>
              </a:rPr>
              <a:t>Chefe</a:t>
            </a:r>
            <a:r>
              <a:rPr lang="en-US" sz="4500" spc="-89" dirty="0">
                <a:solidFill>
                  <a:srgbClr val="000000"/>
                </a:solidFill>
                <a:latin typeface="Antonio Bold"/>
              </a:rPr>
              <a:t> da AECI: </a:t>
            </a:r>
            <a:br>
              <a:rPr lang="en-US" sz="4500" spc="-89" dirty="0">
                <a:solidFill>
                  <a:srgbClr val="000000"/>
                </a:solidFill>
                <a:latin typeface="Antonio Bold"/>
              </a:rPr>
            </a:br>
            <a:r>
              <a:rPr lang="en-US" sz="4500" spc="-89" dirty="0">
                <a:solidFill>
                  <a:srgbClr val="000000"/>
                </a:solidFill>
                <a:latin typeface="Antonio Bold"/>
              </a:rPr>
              <a:t>Wesley Alexandre Tavares</a:t>
            </a:r>
          </a:p>
          <a:p>
            <a:pPr algn="ctr">
              <a:lnSpc>
                <a:spcPts val="5400"/>
              </a:lnSpc>
            </a:pPr>
            <a:r>
              <a:rPr lang="en-US" sz="4500" spc="-89" dirty="0">
                <a:solidFill>
                  <a:srgbClr val="000000"/>
                </a:solidFill>
                <a:latin typeface="Antonio Bold"/>
                <a:hlinkClick r:id="rId5"/>
              </a:rPr>
              <a:t>wesley.tavares@esporte.gov.br</a:t>
            </a:r>
            <a:endParaRPr lang="en-US" sz="4500" spc="-89" dirty="0">
              <a:solidFill>
                <a:srgbClr val="000000"/>
              </a:solidFill>
              <a:latin typeface="Antonio Bold"/>
            </a:endParaRPr>
          </a:p>
          <a:p>
            <a:pPr algn="ctr">
              <a:lnSpc>
                <a:spcPts val="5400"/>
              </a:lnSpc>
            </a:pPr>
            <a:r>
              <a:rPr lang="en-US" sz="4500" spc="-89" dirty="0">
                <a:solidFill>
                  <a:srgbClr val="000000"/>
                </a:solidFill>
                <a:latin typeface="Antonio Bold"/>
              </a:rPr>
              <a:t>3217-9429</a:t>
            </a:r>
          </a:p>
          <a:p>
            <a:pPr algn="ctr">
              <a:lnSpc>
                <a:spcPts val="5400"/>
              </a:lnSpc>
            </a:pPr>
            <a:endParaRPr lang="en-US" sz="4500" spc="-89" dirty="0">
              <a:solidFill>
                <a:srgbClr val="000000"/>
              </a:solidFill>
              <a:latin typeface="Antonio Bold"/>
            </a:endParaRPr>
          </a:p>
          <a:p>
            <a:pPr marL="0" lvl="0" indent="0" algn="ctr">
              <a:lnSpc>
                <a:spcPts val="5400"/>
              </a:lnSpc>
            </a:pPr>
            <a:endParaRPr lang="en-US" sz="4500" spc="-89" dirty="0">
              <a:solidFill>
                <a:srgbClr val="000000"/>
              </a:solidFill>
              <a:latin typeface="Antonio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5168560" y="-185442"/>
            <a:ext cx="4856568" cy="2428284"/>
          </a:xfrm>
          <a:custGeom>
            <a:avLst/>
            <a:gdLst/>
            <a:ahLst/>
            <a:cxnLst/>
            <a:rect l="l" t="t" r="r" b="b"/>
            <a:pathLst>
              <a:path w="4856568" h="2428284">
                <a:moveTo>
                  <a:pt x="0" y="0"/>
                </a:moveTo>
                <a:lnTo>
                  <a:pt x="4856568" y="0"/>
                </a:lnTo>
                <a:lnTo>
                  <a:pt x="4856568" y="2428284"/>
                </a:lnTo>
                <a:lnTo>
                  <a:pt x="0" y="24282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3" name="AutoShape 3"/>
          <p:cNvSpPr/>
          <p:nvPr/>
        </p:nvSpPr>
        <p:spPr>
          <a:xfrm>
            <a:off x="5161882" y="3288491"/>
            <a:ext cx="1241552" cy="0"/>
          </a:xfrm>
          <a:prstGeom prst="line">
            <a:avLst/>
          </a:prstGeom>
          <a:ln w="85725" cap="flat">
            <a:solidFill>
              <a:srgbClr val="000000"/>
            </a:solidFill>
            <a:prstDash val="solid"/>
            <a:headEnd type="none" w="sm" len="sm"/>
            <a:tailEnd type="arrow" w="med" len="sm"/>
          </a:ln>
        </p:spPr>
        <p:txBody>
          <a:bodyPr/>
          <a:lstStyle/>
          <a:p>
            <a:endParaRPr lang="pt-BR"/>
          </a:p>
        </p:txBody>
      </p:sp>
      <p:sp>
        <p:nvSpPr>
          <p:cNvPr id="4" name="TextBox 4"/>
          <p:cNvSpPr txBox="1"/>
          <p:nvPr/>
        </p:nvSpPr>
        <p:spPr>
          <a:xfrm>
            <a:off x="6466145" y="3791729"/>
            <a:ext cx="4973909" cy="86042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Avalia-se qual é a área técnica responsável pela informação</a:t>
            </a:r>
          </a:p>
        </p:txBody>
      </p:sp>
      <p:sp>
        <p:nvSpPr>
          <p:cNvPr id="5" name="AutoShape 5"/>
          <p:cNvSpPr/>
          <p:nvPr/>
        </p:nvSpPr>
        <p:spPr>
          <a:xfrm>
            <a:off x="11440054" y="3436129"/>
            <a:ext cx="1241552" cy="0"/>
          </a:xfrm>
          <a:prstGeom prst="line">
            <a:avLst/>
          </a:prstGeom>
          <a:ln w="85725" cap="flat">
            <a:solidFill>
              <a:srgbClr val="000000"/>
            </a:solidFill>
            <a:prstDash val="solid"/>
            <a:headEnd type="none" w="sm" len="sm"/>
            <a:tailEnd type="arrow" w="med" len="sm"/>
          </a:ln>
        </p:spPr>
        <p:txBody>
          <a:bodyPr/>
          <a:lstStyle/>
          <a:p>
            <a:endParaRPr lang="pt-BR"/>
          </a:p>
        </p:txBody>
      </p:sp>
      <p:sp>
        <p:nvSpPr>
          <p:cNvPr id="6" name="TextBox 6"/>
          <p:cNvSpPr txBox="1"/>
          <p:nvPr/>
        </p:nvSpPr>
        <p:spPr>
          <a:xfrm>
            <a:off x="12891156" y="2286779"/>
            <a:ext cx="4973909" cy="173672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O pedido é encaminhado à área técnica competente, iniciando-se a contagem de prazo de 15 dias</a:t>
            </a:r>
          </a:p>
        </p:txBody>
      </p:sp>
      <p:sp>
        <p:nvSpPr>
          <p:cNvPr id="7" name="AutoShape 7"/>
          <p:cNvSpPr/>
          <p:nvPr/>
        </p:nvSpPr>
        <p:spPr>
          <a:xfrm>
            <a:off x="5161882" y="7458075"/>
            <a:ext cx="1241552" cy="0"/>
          </a:xfrm>
          <a:prstGeom prst="line">
            <a:avLst/>
          </a:prstGeom>
          <a:ln w="85725" cap="flat">
            <a:solidFill>
              <a:srgbClr val="000000"/>
            </a:solidFill>
            <a:prstDash val="solid"/>
            <a:headEnd type="none" w="sm" len="sm"/>
            <a:tailEnd type="arrow" w="med" len="sm"/>
          </a:ln>
        </p:spPr>
        <p:txBody>
          <a:bodyPr/>
          <a:lstStyle/>
          <a:p>
            <a:endParaRPr lang="pt-BR"/>
          </a:p>
        </p:txBody>
      </p:sp>
      <p:sp>
        <p:nvSpPr>
          <p:cNvPr id="8" name="AutoShape 8"/>
          <p:cNvSpPr/>
          <p:nvPr/>
        </p:nvSpPr>
        <p:spPr>
          <a:xfrm flipV="1">
            <a:off x="2948741" y="4023504"/>
            <a:ext cx="12429368" cy="2018521"/>
          </a:xfrm>
          <a:prstGeom prst="line">
            <a:avLst/>
          </a:prstGeom>
          <a:ln w="85725" cap="flat">
            <a:solidFill>
              <a:srgbClr val="000000"/>
            </a:solidFill>
            <a:prstDash val="solid"/>
            <a:headEnd type="arrow" w="med" len="sm"/>
            <a:tailEnd type="none" w="sm" len="sm"/>
          </a:ln>
        </p:spPr>
        <p:txBody>
          <a:bodyPr/>
          <a:lstStyle/>
          <a:p>
            <a:endParaRPr lang="pt-BR"/>
          </a:p>
        </p:txBody>
      </p:sp>
      <p:sp>
        <p:nvSpPr>
          <p:cNvPr id="9" name="Freeform 9"/>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4"/>
            <a:stretch>
              <a:fillRect/>
            </a:stretch>
          </a:blipFill>
        </p:spPr>
        <p:txBody>
          <a:bodyPr/>
          <a:lstStyle/>
          <a:p>
            <a:endParaRPr lang="pt-BR"/>
          </a:p>
        </p:txBody>
      </p:sp>
      <p:sp>
        <p:nvSpPr>
          <p:cNvPr id="10" name="TextBox 10"/>
          <p:cNvSpPr txBox="1"/>
          <p:nvPr/>
        </p:nvSpPr>
        <p:spPr>
          <a:xfrm>
            <a:off x="1028700" y="1126316"/>
            <a:ext cx="13086989" cy="828675"/>
          </a:xfrm>
          <a:prstGeom prst="rect">
            <a:avLst/>
          </a:prstGeom>
        </p:spPr>
        <p:txBody>
          <a:bodyPr lIns="0" tIns="0" rIns="0" bIns="0" rtlCol="0" anchor="t">
            <a:spAutoFit/>
          </a:bodyPr>
          <a:lstStyle/>
          <a:p>
            <a:pPr marL="0" lvl="0" indent="0">
              <a:lnSpc>
                <a:spcPts val="6599"/>
              </a:lnSpc>
            </a:pPr>
            <a:r>
              <a:rPr lang="en-US" sz="5499" spc="-109">
                <a:solidFill>
                  <a:srgbClr val="000000"/>
                </a:solidFill>
                <a:latin typeface="Antonio Bold"/>
              </a:rPr>
              <a:t>Fluxo de um pedido de Acesso à Informação </a:t>
            </a:r>
          </a:p>
        </p:txBody>
      </p:sp>
      <p:sp>
        <p:nvSpPr>
          <p:cNvPr id="11" name="TextBox 11"/>
          <p:cNvSpPr txBox="1"/>
          <p:nvPr/>
        </p:nvSpPr>
        <p:spPr>
          <a:xfrm>
            <a:off x="1028700" y="2834466"/>
            <a:ext cx="3840083" cy="86042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O pedido é recebido pelo SIC/OUV</a:t>
            </a:r>
          </a:p>
        </p:txBody>
      </p:sp>
      <p:sp>
        <p:nvSpPr>
          <p:cNvPr id="12" name="TextBox 12"/>
          <p:cNvSpPr txBox="1"/>
          <p:nvPr/>
        </p:nvSpPr>
        <p:spPr>
          <a:xfrm>
            <a:off x="6616862" y="2343929"/>
            <a:ext cx="4973909" cy="86042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Quando possível, a informação é prontamente fornecida</a:t>
            </a:r>
          </a:p>
        </p:txBody>
      </p:sp>
      <p:sp>
        <p:nvSpPr>
          <p:cNvPr id="13" name="TextBox 13"/>
          <p:cNvSpPr txBox="1"/>
          <p:nvPr/>
        </p:nvSpPr>
        <p:spPr>
          <a:xfrm>
            <a:off x="1028700" y="6149975"/>
            <a:ext cx="3840083" cy="3051175"/>
          </a:xfrm>
          <a:prstGeom prst="rect">
            <a:avLst/>
          </a:prstGeom>
        </p:spPr>
        <p:txBody>
          <a:bodyPr lIns="0" tIns="0" rIns="0" bIns="0" rtlCol="0" anchor="t">
            <a:spAutoFit/>
          </a:bodyPr>
          <a:lstStyle/>
          <a:p>
            <a:pPr algn="just">
              <a:lnSpc>
                <a:spcPts val="3500"/>
              </a:lnSpc>
            </a:pPr>
            <a:r>
              <a:rPr lang="en-US" sz="2500" dirty="0">
                <a:solidFill>
                  <a:srgbClr val="000000"/>
                </a:solidFill>
                <a:latin typeface="Open Sauce"/>
              </a:rPr>
              <a:t>Caso o </a:t>
            </a:r>
            <a:r>
              <a:rPr lang="en-US" sz="2500" dirty="0" err="1">
                <a:solidFill>
                  <a:srgbClr val="000000"/>
                </a:solidFill>
                <a:latin typeface="Open Sauce"/>
              </a:rPr>
              <a:t>prazo</a:t>
            </a:r>
            <a:r>
              <a:rPr lang="en-US" sz="2500" dirty="0">
                <a:solidFill>
                  <a:srgbClr val="000000"/>
                </a:solidFill>
                <a:latin typeface="Open Sauce"/>
              </a:rPr>
              <a:t> </a:t>
            </a:r>
            <a:r>
              <a:rPr lang="en-US" sz="2500" dirty="0" err="1">
                <a:solidFill>
                  <a:srgbClr val="000000"/>
                </a:solidFill>
                <a:latin typeface="Open Sauce"/>
              </a:rPr>
              <a:t>não</a:t>
            </a:r>
            <a:r>
              <a:rPr lang="en-US" sz="2500" dirty="0">
                <a:solidFill>
                  <a:srgbClr val="000000"/>
                </a:solidFill>
                <a:latin typeface="Open Sauce"/>
              </a:rPr>
              <a:t> </a:t>
            </a:r>
            <a:r>
              <a:rPr lang="en-US" sz="2500" dirty="0" err="1">
                <a:solidFill>
                  <a:srgbClr val="000000"/>
                </a:solidFill>
                <a:latin typeface="Open Sauce"/>
              </a:rPr>
              <a:t>seja</a:t>
            </a:r>
            <a:r>
              <a:rPr lang="en-US" sz="2500" dirty="0">
                <a:solidFill>
                  <a:srgbClr val="000000"/>
                </a:solidFill>
                <a:latin typeface="Open Sauce"/>
              </a:rPr>
              <a:t> </a:t>
            </a:r>
            <a:r>
              <a:rPr lang="en-US" sz="2500" dirty="0" err="1">
                <a:solidFill>
                  <a:srgbClr val="000000"/>
                </a:solidFill>
                <a:latin typeface="Open Sauce"/>
              </a:rPr>
              <a:t>suficiente</a:t>
            </a:r>
            <a:r>
              <a:rPr lang="en-US" sz="2500" dirty="0">
                <a:solidFill>
                  <a:srgbClr val="000000"/>
                </a:solidFill>
                <a:latin typeface="Open Sauce"/>
              </a:rPr>
              <a:t>, a </a:t>
            </a:r>
            <a:r>
              <a:rPr lang="en-US" sz="2500" dirty="0" err="1">
                <a:solidFill>
                  <a:srgbClr val="000000"/>
                </a:solidFill>
                <a:latin typeface="Open Sauce"/>
              </a:rPr>
              <a:t>área</a:t>
            </a:r>
            <a:r>
              <a:rPr lang="en-US" sz="2500" dirty="0">
                <a:solidFill>
                  <a:srgbClr val="000000"/>
                </a:solidFill>
                <a:latin typeface="Open Sauce"/>
              </a:rPr>
              <a:t>  </a:t>
            </a:r>
            <a:r>
              <a:rPr lang="en-US" sz="2500" dirty="0" err="1">
                <a:solidFill>
                  <a:srgbClr val="000000"/>
                </a:solidFill>
                <a:latin typeface="Open Sauce"/>
              </a:rPr>
              <a:t>poderá</a:t>
            </a:r>
            <a:r>
              <a:rPr lang="en-US" sz="2500" dirty="0">
                <a:solidFill>
                  <a:srgbClr val="000000"/>
                </a:solidFill>
                <a:latin typeface="Open Sauce"/>
              </a:rPr>
              <a:t>, </a:t>
            </a:r>
            <a:r>
              <a:rPr lang="en-US" sz="2500" dirty="0" err="1">
                <a:solidFill>
                  <a:srgbClr val="000000"/>
                </a:solidFill>
                <a:latin typeface="Open Sauce"/>
              </a:rPr>
              <a:t>na</a:t>
            </a:r>
            <a:r>
              <a:rPr lang="en-US" sz="2500" dirty="0">
                <a:solidFill>
                  <a:srgbClr val="000000"/>
                </a:solidFill>
                <a:latin typeface="Open Sauce"/>
              </a:rPr>
              <a:t> </a:t>
            </a:r>
            <a:r>
              <a:rPr lang="en-US" sz="2500" dirty="0" err="1">
                <a:solidFill>
                  <a:srgbClr val="000000"/>
                </a:solidFill>
                <a:latin typeface="Open Sauce"/>
              </a:rPr>
              <a:t>véspera</a:t>
            </a:r>
            <a:r>
              <a:rPr lang="en-US" sz="2500" dirty="0">
                <a:solidFill>
                  <a:srgbClr val="000000"/>
                </a:solidFill>
                <a:latin typeface="Open Sauce"/>
              </a:rPr>
              <a:t> do </a:t>
            </a:r>
            <a:r>
              <a:rPr lang="en-US" sz="2500" dirty="0" err="1">
                <a:solidFill>
                  <a:srgbClr val="000000"/>
                </a:solidFill>
                <a:latin typeface="Open Sauce"/>
              </a:rPr>
              <a:t>vencimento</a:t>
            </a:r>
            <a:r>
              <a:rPr lang="en-US" sz="2500" dirty="0">
                <a:solidFill>
                  <a:srgbClr val="000000"/>
                </a:solidFill>
                <a:latin typeface="Open Sauce"/>
              </a:rPr>
              <a:t>, </a:t>
            </a:r>
            <a:r>
              <a:rPr lang="en-US" sz="2500" dirty="0" err="1">
                <a:solidFill>
                  <a:srgbClr val="000000"/>
                </a:solidFill>
                <a:latin typeface="Open Sauce"/>
              </a:rPr>
              <a:t>solicitar</a:t>
            </a:r>
            <a:r>
              <a:rPr lang="en-US" sz="2500" dirty="0">
                <a:solidFill>
                  <a:srgbClr val="000000"/>
                </a:solidFill>
                <a:latin typeface="Open Sauce"/>
              </a:rPr>
              <a:t> a </a:t>
            </a:r>
            <a:r>
              <a:rPr lang="en-US" sz="2500" dirty="0" err="1">
                <a:solidFill>
                  <a:srgbClr val="000000"/>
                </a:solidFill>
                <a:latin typeface="Open Sauce"/>
              </a:rPr>
              <a:t>prorrogação</a:t>
            </a:r>
            <a:r>
              <a:rPr lang="en-US" sz="2500" dirty="0">
                <a:solidFill>
                  <a:srgbClr val="000000"/>
                </a:solidFill>
                <a:latin typeface="Open Sauce"/>
              </a:rPr>
              <a:t> de </a:t>
            </a:r>
            <a:r>
              <a:rPr lang="en-US" sz="2500" dirty="0" err="1">
                <a:solidFill>
                  <a:srgbClr val="000000"/>
                </a:solidFill>
                <a:latin typeface="Open Sauce"/>
              </a:rPr>
              <a:t>prazo</a:t>
            </a:r>
            <a:r>
              <a:rPr lang="en-US" sz="2500" dirty="0">
                <a:solidFill>
                  <a:srgbClr val="000000"/>
                </a:solidFill>
                <a:latin typeface="Open Sauce"/>
              </a:rPr>
              <a:t> </a:t>
            </a:r>
            <a:r>
              <a:rPr lang="en-US" sz="2500" dirty="0" err="1">
                <a:solidFill>
                  <a:srgbClr val="000000"/>
                </a:solidFill>
                <a:latin typeface="Open Sauce"/>
              </a:rPr>
              <a:t>por</a:t>
            </a:r>
            <a:r>
              <a:rPr lang="en-US" sz="2500" dirty="0">
                <a:solidFill>
                  <a:srgbClr val="000000"/>
                </a:solidFill>
                <a:latin typeface="Open Sauce"/>
              </a:rPr>
              <a:t> </a:t>
            </a:r>
            <a:r>
              <a:rPr lang="en-US" sz="2500" dirty="0" err="1">
                <a:solidFill>
                  <a:srgbClr val="000000"/>
                </a:solidFill>
                <a:latin typeface="Open Sauce"/>
              </a:rPr>
              <a:t>mais</a:t>
            </a:r>
            <a:r>
              <a:rPr lang="en-US" sz="2500" dirty="0">
                <a:solidFill>
                  <a:srgbClr val="000000"/>
                </a:solidFill>
                <a:latin typeface="Open Sauce"/>
              </a:rPr>
              <a:t> 10 </a:t>
            </a:r>
            <a:r>
              <a:rPr lang="en-US" sz="2500" dirty="0" err="1">
                <a:solidFill>
                  <a:srgbClr val="000000"/>
                </a:solidFill>
                <a:latin typeface="Open Sauce"/>
              </a:rPr>
              <a:t>dias</a:t>
            </a:r>
            <a:r>
              <a:rPr lang="en-US" sz="2500" dirty="0">
                <a:solidFill>
                  <a:srgbClr val="000000"/>
                </a:solidFill>
                <a:latin typeface="Open Sauce"/>
              </a:rPr>
              <a:t>, </a:t>
            </a:r>
            <a:r>
              <a:rPr lang="en-US" sz="2500" dirty="0" err="1">
                <a:solidFill>
                  <a:srgbClr val="000000"/>
                </a:solidFill>
                <a:latin typeface="Open Sauce"/>
              </a:rPr>
              <a:t>mediante</a:t>
            </a:r>
            <a:r>
              <a:rPr lang="en-US" sz="2500" dirty="0">
                <a:solidFill>
                  <a:srgbClr val="000000"/>
                </a:solidFill>
                <a:latin typeface="Open Sauce"/>
              </a:rPr>
              <a:t> </a:t>
            </a:r>
            <a:r>
              <a:rPr lang="en-US" sz="2500" dirty="0" err="1">
                <a:solidFill>
                  <a:srgbClr val="000000"/>
                </a:solidFill>
                <a:latin typeface="Open Sauce"/>
              </a:rPr>
              <a:t>justificativa</a:t>
            </a:r>
            <a:endParaRPr lang="en-US" sz="2500" dirty="0">
              <a:solidFill>
                <a:srgbClr val="000000"/>
              </a:solidFill>
              <a:latin typeface="Open Sauce"/>
            </a:endParaRPr>
          </a:p>
        </p:txBody>
      </p:sp>
      <p:sp>
        <p:nvSpPr>
          <p:cNvPr id="14" name="TextBox 14"/>
          <p:cNvSpPr txBox="1"/>
          <p:nvPr/>
        </p:nvSpPr>
        <p:spPr>
          <a:xfrm>
            <a:off x="6510148" y="6051550"/>
            <a:ext cx="5054276" cy="217487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A área técnica responsável envia a resposta ao Serviço de Informação ao Cidadão – SIC/OUV, assinada pelo </a:t>
            </a:r>
            <a:r>
              <a:rPr lang="en-US" sz="2500">
                <a:solidFill>
                  <a:srgbClr val="000000"/>
                </a:solidFill>
                <a:latin typeface="Open Sauce Bold"/>
              </a:rPr>
              <a:t>Diretor da área ou equivalente</a:t>
            </a:r>
          </a:p>
        </p:txBody>
      </p:sp>
      <p:sp>
        <p:nvSpPr>
          <p:cNvPr id="15" name="TextBox 15"/>
          <p:cNvSpPr txBox="1"/>
          <p:nvPr/>
        </p:nvSpPr>
        <p:spPr>
          <a:xfrm>
            <a:off x="12891156" y="6108700"/>
            <a:ext cx="5054276" cy="129857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O SIC/OUV avalia e, quando necessário, adéqua a resposta para a linguagem devida</a:t>
            </a:r>
          </a:p>
        </p:txBody>
      </p:sp>
      <p:sp>
        <p:nvSpPr>
          <p:cNvPr id="16" name="TextBox 16"/>
          <p:cNvSpPr txBox="1"/>
          <p:nvPr/>
        </p:nvSpPr>
        <p:spPr>
          <a:xfrm>
            <a:off x="8478713" y="3331354"/>
            <a:ext cx="1330574" cy="381000"/>
          </a:xfrm>
          <a:prstGeom prst="rect">
            <a:avLst/>
          </a:prstGeom>
        </p:spPr>
        <p:txBody>
          <a:bodyPr lIns="0" tIns="0" rIns="0" bIns="0" rtlCol="0" anchor="t">
            <a:spAutoFit/>
          </a:bodyPr>
          <a:lstStyle/>
          <a:p>
            <a:pPr algn="just">
              <a:lnSpc>
                <a:spcPts val="3000"/>
              </a:lnSpc>
            </a:pPr>
            <a:r>
              <a:rPr lang="en-US" sz="2500">
                <a:solidFill>
                  <a:srgbClr val="000000"/>
                </a:solidFill>
                <a:latin typeface="Open Sauce"/>
              </a:rPr>
              <a:t>OU</a:t>
            </a:r>
          </a:p>
        </p:txBody>
      </p:sp>
      <p:sp>
        <p:nvSpPr>
          <p:cNvPr id="17" name="Freeform 17"/>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4"/>
            <a:stretch>
              <a:fillRect/>
            </a:stretch>
          </a:blipFill>
        </p:spPr>
        <p:txBody>
          <a:bodyPr/>
          <a:lstStyle/>
          <a:p>
            <a:endParaRPr lang="pt-BR"/>
          </a:p>
        </p:txBody>
      </p:sp>
      <p:sp>
        <p:nvSpPr>
          <p:cNvPr id="18" name="AutoShape 18"/>
          <p:cNvSpPr/>
          <p:nvPr/>
        </p:nvSpPr>
        <p:spPr>
          <a:xfrm>
            <a:off x="11671138" y="7415212"/>
            <a:ext cx="1241552" cy="0"/>
          </a:xfrm>
          <a:prstGeom prst="line">
            <a:avLst/>
          </a:prstGeom>
          <a:ln w="85725" cap="flat">
            <a:solidFill>
              <a:srgbClr val="000000"/>
            </a:solidFill>
            <a:prstDash val="solid"/>
            <a:headEnd type="none" w="sm" len="sm"/>
            <a:tailEnd type="arrow" w="med" len="sm"/>
          </a:ln>
        </p:spPr>
        <p:txBody>
          <a:bodyPr/>
          <a:lstStyle/>
          <a:p>
            <a:endParaRPr lang="pt-BR"/>
          </a:p>
        </p:txBody>
      </p:sp>
      <p:sp>
        <p:nvSpPr>
          <p:cNvPr id="19" name="TextBox 19"/>
          <p:cNvSpPr txBox="1"/>
          <p:nvPr/>
        </p:nvSpPr>
        <p:spPr>
          <a:xfrm>
            <a:off x="12891156" y="7689850"/>
            <a:ext cx="5054276" cy="1736725"/>
          </a:xfrm>
          <a:prstGeom prst="rect">
            <a:avLst/>
          </a:prstGeom>
        </p:spPr>
        <p:txBody>
          <a:bodyPr lIns="0" tIns="0" rIns="0" bIns="0" rtlCol="0" anchor="t">
            <a:spAutoFit/>
          </a:bodyPr>
          <a:lstStyle/>
          <a:p>
            <a:pPr algn="just">
              <a:lnSpc>
                <a:spcPts val="3500"/>
              </a:lnSpc>
            </a:pPr>
            <a:r>
              <a:rPr lang="en-US" sz="2500">
                <a:solidFill>
                  <a:srgbClr val="000000"/>
                </a:solidFill>
                <a:latin typeface="Open Sauce"/>
              </a:rPr>
              <a:t>Caso haja a necessidade de ajustes e/ou correções, o pedido é devolvido à área técnica responsável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11419" y="2645407"/>
            <a:ext cx="4459416" cy="795089"/>
            <a:chOff x="-563975" y="312544"/>
            <a:chExt cx="5945887" cy="1060118"/>
          </a:xfrm>
        </p:grpSpPr>
        <p:sp>
          <p:nvSpPr>
            <p:cNvPr id="3" name="AutoShape 3"/>
            <p:cNvSpPr/>
            <p:nvPr/>
          </p:nvSpPr>
          <p:spPr>
            <a:xfrm>
              <a:off x="-368564"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563975" y="312544"/>
              <a:ext cx="5945887" cy="1060118"/>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Orientação</a:t>
              </a:r>
              <a:r>
                <a:rPr lang="en-US" sz="2412" dirty="0">
                  <a:solidFill>
                    <a:srgbClr val="000000"/>
                  </a:solidFill>
                  <a:latin typeface="Open Sauce"/>
                </a:rPr>
                <a:t> nº 4</a:t>
              </a:r>
            </a:p>
            <a:p>
              <a:pPr algn="ctr">
                <a:lnSpc>
                  <a:spcPts val="3136"/>
                </a:lnSpc>
              </a:pPr>
              <a:r>
                <a:rPr lang="en-US" sz="2412" dirty="0">
                  <a:solidFill>
                    <a:srgbClr val="000000"/>
                  </a:solidFill>
                  <a:latin typeface="Open Sauce"/>
                </a:rPr>
                <a:t>71000.080231/2023-31</a:t>
              </a:r>
            </a:p>
          </p:txBody>
        </p:sp>
      </p:grpSp>
      <p:grpSp>
        <p:nvGrpSpPr>
          <p:cNvPr id="5" name="Group 5"/>
          <p:cNvGrpSpPr/>
          <p:nvPr/>
        </p:nvGrpSpPr>
        <p:grpSpPr>
          <a:xfrm>
            <a:off x="1905000" y="2785461"/>
            <a:ext cx="4166299" cy="397545"/>
            <a:chOff x="0" y="499283"/>
            <a:chExt cx="5555065" cy="530060"/>
          </a:xfrm>
        </p:grpSpPr>
        <p:sp>
          <p:nvSpPr>
            <p:cNvPr id="6" name="AutoShape 6"/>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7" name="TextBox 7"/>
            <p:cNvSpPr txBox="1"/>
            <p:nvPr/>
          </p:nvSpPr>
          <p:spPr>
            <a:xfrm>
              <a:off x="812911" y="499283"/>
              <a:ext cx="3826532" cy="530060"/>
            </a:xfrm>
            <a:prstGeom prst="rect">
              <a:avLst/>
            </a:prstGeom>
          </p:spPr>
          <p:txBody>
            <a:bodyPr lIns="0" tIns="0" rIns="0" bIns="0" rtlCol="0" anchor="t">
              <a:spAutoFit/>
            </a:bodyPr>
            <a:lstStyle/>
            <a:p>
              <a:pPr algn="ctr">
                <a:lnSpc>
                  <a:spcPts val="3136"/>
                </a:lnSpc>
              </a:pPr>
              <a:r>
                <a:rPr lang="en-US" sz="2412" dirty="0">
                  <a:solidFill>
                    <a:srgbClr val="000000"/>
                  </a:solidFill>
                  <a:latin typeface="Open Sauce"/>
                </a:rPr>
                <a:t>Lei nº 12.527/2011</a:t>
              </a:r>
            </a:p>
          </p:txBody>
        </p:sp>
      </p:grpSp>
      <p:sp>
        <p:nvSpPr>
          <p:cNvPr id="8" name="Freeform 8"/>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9" name="TextBox 9"/>
          <p:cNvSpPr txBox="1"/>
          <p:nvPr/>
        </p:nvSpPr>
        <p:spPr>
          <a:xfrm>
            <a:off x="1028700" y="1039399"/>
            <a:ext cx="10715051"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Lei de Acesso à Informação - LAI</a:t>
            </a:r>
          </a:p>
        </p:txBody>
      </p:sp>
      <p:sp>
        <p:nvSpPr>
          <p:cNvPr id="10" name="TextBox 10"/>
          <p:cNvSpPr txBox="1"/>
          <p:nvPr/>
        </p:nvSpPr>
        <p:spPr>
          <a:xfrm>
            <a:off x="1028700" y="4124737"/>
            <a:ext cx="15592920" cy="405130"/>
          </a:xfrm>
          <a:prstGeom prst="rect">
            <a:avLst/>
          </a:prstGeom>
        </p:spPr>
        <p:txBody>
          <a:bodyPr lIns="0" tIns="0" rIns="0" bIns="0" rtlCol="0" anchor="t">
            <a:spAutoFit/>
          </a:bodyPr>
          <a:lstStyle/>
          <a:p>
            <a:pPr marL="561344" lvl="1" indent="-280672" algn="just">
              <a:lnSpc>
                <a:spcPts val="3380"/>
              </a:lnSpc>
              <a:buFont typeface="Arial"/>
              <a:buChar char="•"/>
            </a:pPr>
            <a:r>
              <a:rPr lang="en-US" sz="2600" dirty="0" err="1">
                <a:solidFill>
                  <a:srgbClr val="000000"/>
                </a:solidFill>
                <a:latin typeface="Open Sauce"/>
              </a:rPr>
              <a:t>Os</a:t>
            </a:r>
            <a:r>
              <a:rPr lang="en-US" sz="2600" dirty="0">
                <a:solidFill>
                  <a:srgbClr val="000000"/>
                </a:solidFill>
                <a:latin typeface="Open Sauce"/>
              </a:rPr>
              <a:t> </a:t>
            </a:r>
            <a:r>
              <a:rPr lang="en-US" sz="2600" dirty="0" err="1">
                <a:solidFill>
                  <a:srgbClr val="000000"/>
                </a:solidFill>
                <a:latin typeface="Open Sauce"/>
              </a:rPr>
              <a:t>pedidos</a:t>
            </a:r>
            <a:r>
              <a:rPr lang="en-US" sz="2600" dirty="0">
                <a:solidFill>
                  <a:srgbClr val="000000"/>
                </a:solidFill>
                <a:latin typeface="Open Sauce"/>
              </a:rPr>
              <a:t> de </a:t>
            </a:r>
            <a:r>
              <a:rPr lang="en-US" sz="2600" dirty="0" err="1">
                <a:solidFill>
                  <a:srgbClr val="000000"/>
                </a:solidFill>
                <a:latin typeface="Open Sauce"/>
              </a:rPr>
              <a:t>Acesso</a:t>
            </a:r>
            <a:r>
              <a:rPr lang="en-US" sz="2600" dirty="0">
                <a:solidFill>
                  <a:srgbClr val="000000"/>
                </a:solidFill>
                <a:latin typeface="Open Sauce"/>
              </a:rPr>
              <a:t> à </a:t>
            </a:r>
            <a:r>
              <a:rPr lang="en-US" sz="2600" dirty="0" err="1">
                <a:solidFill>
                  <a:srgbClr val="000000"/>
                </a:solidFill>
                <a:latin typeface="Open Sauce"/>
              </a:rPr>
              <a:t>Informação</a:t>
            </a:r>
            <a:r>
              <a:rPr lang="en-US" sz="2600" dirty="0">
                <a:solidFill>
                  <a:srgbClr val="000000"/>
                </a:solidFill>
                <a:latin typeface="Open Sauce"/>
              </a:rPr>
              <a:t> </a:t>
            </a:r>
            <a:r>
              <a:rPr lang="en-US" sz="2600" dirty="0" err="1">
                <a:solidFill>
                  <a:srgbClr val="000000"/>
                </a:solidFill>
                <a:latin typeface="Open Sauce"/>
              </a:rPr>
              <a:t>também</a:t>
            </a:r>
            <a:r>
              <a:rPr lang="en-US" sz="2600" dirty="0">
                <a:solidFill>
                  <a:srgbClr val="000000"/>
                </a:solidFill>
                <a:latin typeface="Open Sauce"/>
              </a:rPr>
              <a:t> </a:t>
            </a:r>
            <a:r>
              <a:rPr lang="en-US" sz="2600" dirty="0" err="1">
                <a:solidFill>
                  <a:srgbClr val="000000"/>
                </a:solidFill>
                <a:latin typeface="Open Sauce"/>
              </a:rPr>
              <a:t>são</a:t>
            </a:r>
            <a:r>
              <a:rPr lang="en-US" sz="2600" dirty="0">
                <a:solidFill>
                  <a:srgbClr val="000000"/>
                </a:solidFill>
                <a:latin typeface="Open Sauce"/>
              </a:rPr>
              <a:t> </a:t>
            </a:r>
            <a:r>
              <a:rPr lang="en-US" sz="2600" dirty="0" err="1">
                <a:solidFill>
                  <a:srgbClr val="000000"/>
                </a:solidFill>
                <a:latin typeface="Open Sauce"/>
              </a:rPr>
              <a:t>passíveis</a:t>
            </a:r>
            <a:r>
              <a:rPr lang="en-US" sz="2600" dirty="0">
                <a:solidFill>
                  <a:srgbClr val="000000"/>
                </a:solidFill>
                <a:latin typeface="Open Sauce"/>
              </a:rPr>
              <a:t> de </a:t>
            </a:r>
            <a:r>
              <a:rPr lang="en-US" sz="2600" dirty="0" err="1">
                <a:solidFill>
                  <a:srgbClr val="000000"/>
                </a:solidFill>
                <a:latin typeface="Open Sauce"/>
              </a:rPr>
              <a:t>recurso</a:t>
            </a:r>
            <a:r>
              <a:rPr lang="en-US" sz="2600" dirty="0">
                <a:solidFill>
                  <a:srgbClr val="000000"/>
                </a:solidFill>
                <a:latin typeface="Open Sauce"/>
              </a:rPr>
              <a:t> de </a:t>
            </a:r>
            <a:r>
              <a:rPr lang="en-US" sz="2600" dirty="0" err="1">
                <a:solidFill>
                  <a:srgbClr val="000000"/>
                </a:solidFill>
                <a:latin typeface="Open Sauce"/>
              </a:rPr>
              <a:t>até</a:t>
            </a:r>
            <a:r>
              <a:rPr lang="en-US" sz="2600" dirty="0">
                <a:solidFill>
                  <a:srgbClr val="000000"/>
                </a:solidFill>
                <a:latin typeface="Open Sauce"/>
              </a:rPr>
              <a:t> 4ª </a:t>
            </a:r>
            <a:r>
              <a:rPr lang="en-US" sz="2600" dirty="0" err="1">
                <a:solidFill>
                  <a:srgbClr val="000000"/>
                </a:solidFill>
                <a:latin typeface="Open Sauce"/>
              </a:rPr>
              <a:t>instância</a:t>
            </a:r>
            <a:r>
              <a:rPr lang="en-US" sz="2600" dirty="0">
                <a:solidFill>
                  <a:srgbClr val="000000"/>
                </a:solidFill>
                <a:latin typeface="Open Sauce"/>
              </a:rPr>
              <a:t> </a:t>
            </a:r>
          </a:p>
        </p:txBody>
      </p:sp>
      <p:sp>
        <p:nvSpPr>
          <p:cNvPr id="11" name="Freeform 11"/>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12" name="TextBox 12"/>
          <p:cNvSpPr txBox="1"/>
          <p:nvPr/>
        </p:nvSpPr>
        <p:spPr>
          <a:xfrm>
            <a:off x="1028700" y="4758911"/>
            <a:ext cx="15592920" cy="5001260"/>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a:solidFill>
                  <a:srgbClr val="000000"/>
                </a:solidFill>
                <a:latin typeface="Open Sauce"/>
              </a:rPr>
              <a:t>Em </a:t>
            </a:r>
            <a:r>
              <a:rPr lang="en-US" sz="2600" dirty="0" err="1">
                <a:solidFill>
                  <a:srgbClr val="000000"/>
                </a:solidFill>
                <a:latin typeface="Open Sauce"/>
              </a:rPr>
              <a:t>caso</a:t>
            </a:r>
            <a:r>
              <a:rPr lang="en-US" sz="2600" dirty="0">
                <a:solidFill>
                  <a:srgbClr val="000000"/>
                </a:solidFill>
                <a:latin typeface="Open Sauce"/>
              </a:rPr>
              <a:t> de </a:t>
            </a:r>
            <a:r>
              <a:rPr lang="en-US" sz="2600" dirty="0" err="1">
                <a:solidFill>
                  <a:srgbClr val="000000"/>
                </a:solidFill>
                <a:latin typeface="Open Sauce"/>
              </a:rPr>
              <a:t>recurso</a:t>
            </a:r>
            <a:r>
              <a:rPr lang="en-US" sz="2600" dirty="0">
                <a:solidFill>
                  <a:srgbClr val="000000"/>
                </a:solidFill>
                <a:latin typeface="Open Sauce"/>
              </a:rPr>
              <a:t> de 1ª </a:t>
            </a:r>
            <a:r>
              <a:rPr lang="en-US" sz="2600" dirty="0" err="1">
                <a:solidFill>
                  <a:srgbClr val="000000"/>
                </a:solidFill>
                <a:latin typeface="Open Sauce"/>
              </a:rPr>
              <a:t>instância</a:t>
            </a:r>
            <a:r>
              <a:rPr lang="en-US" sz="2600" dirty="0">
                <a:solidFill>
                  <a:srgbClr val="000000"/>
                </a:solidFill>
                <a:latin typeface="Open Sauce"/>
              </a:rPr>
              <a:t>: </a:t>
            </a:r>
          </a:p>
          <a:p>
            <a:pPr marL="1122688" lvl="2" indent="-374229" algn="just">
              <a:lnSpc>
                <a:spcPts val="3640"/>
              </a:lnSpc>
              <a:buFont typeface="Arial"/>
              <a:buChar char="⚬"/>
            </a:pPr>
            <a:r>
              <a:rPr lang="en-US" sz="2600" dirty="0">
                <a:solidFill>
                  <a:srgbClr val="000000"/>
                </a:solidFill>
                <a:latin typeface="Open Sauce"/>
              </a:rPr>
              <a:t>o SIC/OUV </a:t>
            </a:r>
            <a:r>
              <a:rPr lang="en-US" sz="2600" dirty="0" err="1">
                <a:solidFill>
                  <a:srgbClr val="000000"/>
                </a:solidFill>
                <a:latin typeface="Open Sauce"/>
              </a:rPr>
              <a:t>encaminha</a:t>
            </a:r>
            <a:r>
              <a:rPr lang="en-US" sz="2600" dirty="0">
                <a:solidFill>
                  <a:srgbClr val="000000"/>
                </a:solidFill>
                <a:latin typeface="Open Sauce"/>
              </a:rPr>
              <a:t> o </a:t>
            </a:r>
            <a:r>
              <a:rPr lang="en-US" sz="2600" dirty="0" err="1">
                <a:solidFill>
                  <a:srgbClr val="000000"/>
                </a:solidFill>
                <a:latin typeface="Open Sauce"/>
              </a:rPr>
              <a:t>processo</a:t>
            </a:r>
            <a:r>
              <a:rPr lang="en-US" sz="2600" dirty="0">
                <a:solidFill>
                  <a:srgbClr val="000000"/>
                </a:solidFill>
                <a:latin typeface="Open Sauce"/>
              </a:rPr>
              <a:t> para a </a:t>
            </a:r>
            <a:r>
              <a:rPr lang="en-US" sz="2600" dirty="0" err="1">
                <a:solidFill>
                  <a:srgbClr val="000000"/>
                </a:solidFill>
                <a:latin typeface="Open Sauce"/>
              </a:rPr>
              <a:t>área</a:t>
            </a:r>
            <a:r>
              <a:rPr lang="en-US" sz="2600" dirty="0">
                <a:solidFill>
                  <a:srgbClr val="000000"/>
                </a:solidFill>
                <a:latin typeface="Open Sauce"/>
              </a:rPr>
              <a:t> </a:t>
            </a:r>
            <a:r>
              <a:rPr lang="en-US" sz="2600" dirty="0" err="1">
                <a:solidFill>
                  <a:srgbClr val="000000"/>
                </a:solidFill>
                <a:latin typeface="Open Sauce"/>
              </a:rPr>
              <a:t>técnica</a:t>
            </a:r>
            <a:r>
              <a:rPr lang="en-US" sz="2600" dirty="0">
                <a:solidFill>
                  <a:srgbClr val="000000"/>
                </a:solidFill>
                <a:latin typeface="Open Sauce"/>
              </a:rPr>
              <a:t> </a:t>
            </a:r>
            <a:r>
              <a:rPr lang="en-US" sz="2600" dirty="0" err="1">
                <a:solidFill>
                  <a:srgbClr val="000000"/>
                </a:solidFill>
                <a:latin typeface="Open Sauce"/>
              </a:rPr>
              <a:t>responsável</a:t>
            </a:r>
            <a:r>
              <a:rPr lang="en-US" sz="2600" dirty="0">
                <a:solidFill>
                  <a:srgbClr val="000000"/>
                </a:solidFill>
                <a:latin typeface="Open Sauce"/>
              </a:rPr>
              <a:t> pela </a:t>
            </a:r>
            <a:r>
              <a:rPr lang="en-US" sz="2600" dirty="0" err="1">
                <a:solidFill>
                  <a:srgbClr val="000000"/>
                </a:solidFill>
                <a:latin typeface="Open Sauce"/>
              </a:rPr>
              <a:t>resposta</a:t>
            </a:r>
            <a:r>
              <a:rPr lang="en-US" sz="2600" dirty="0">
                <a:solidFill>
                  <a:srgbClr val="000000"/>
                </a:solidFill>
                <a:latin typeface="Open Sauce"/>
              </a:rPr>
              <a:t> </a:t>
            </a:r>
            <a:r>
              <a:rPr lang="en-US" sz="2600" dirty="0" err="1">
                <a:solidFill>
                  <a:srgbClr val="000000"/>
                </a:solidFill>
                <a:latin typeface="Open Sauce"/>
              </a:rPr>
              <a:t>inicial</a:t>
            </a:r>
            <a:r>
              <a:rPr lang="en-US" sz="2600" dirty="0">
                <a:solidFill>
                  <a:srgbClr val="000000"/>
                </a:solidFill>
                <a:latin typeface="Open Sauce"/>
              </a:rPr>
              <a:t> </a:t>
            </a:r>
            <a:r>
              <a:rPr lang="en-US" sz="2600" dirty="0" err="1">
                <a:solidFill>
                  <a:srgbClr val="000000"/>
                </a:solidFill>
                <a:latin typeface="Open Sauce"/>
              </a:rPr>
              <a:t>recorrida</a:t>
            </a:r>
            <a:r>
              <a:rPr lang="en-US" sz="2600" dirty="0">
                <a:solidFill>
                  <a:srgbClr val="000000"/>
                </a:solidFill>
                <a:latin typeface="Open Sauce"/>
              </a:rPr>
              <a:t> e para a </a:t>
            </a:r>
            <a:r>
              <a:rPr lang="en-US" sz="2600" dirty="0" err="1">
                <a:solidFill>
                  <a:srgbClr val="000000"/>
                </a:solidFill>
                <a:latin typeface="Open Sauce"/>
              </a:rPr>
              <a:t>autoridade</a:t>
            </a:r>
            <a:r>
              <a:rPr lang="en-US" sz="2600" dirty="0">
                <a:solidFill>
                  <a:srgbClr val="000000"/>
                </a:solidFill>
                <a:latin typeface="Open Sauce"/>
              </a:rPr>
              <a:t> </a:t>
            </a:r>
            <a:r>
              <a:rPr lang="en-US" sz="2600" dirty="0" err="1">
                <a:solidFill>
                  <a:srgbClr val="000000"/>
                </a:solidFill>
                <a:latin typeface="Open Sauce"/>
              </a:rPr>
              <a:t>hierarquicamente</a:t>
            </a:r>
            <a:r>
              <a:rPr lang="en-US" sz="2600" dirty="0">
                <a:solidFill>
                  <a:srgbClr val="000000"/>
                </a:solidFill>
                <a:latin typeface="Open Sauce"/>
              </a:rPr>
              <a:t> superior à que </a:t>
            </a:r>
            <a:r>
              <a:rPr lang="en-US" sz="2600" dirty="0" err="1">
                <a:solidFill>
                  <a:srgbClr val="000000"/>
                </a:solidFill>
                <a:latin typeface="Open Sauce"/>
              </a:rPr>
              <a:t>exarou</a:t>
            </a:r>
            <a:r>
              <a:rPr lang="en-US" sz="2600" dirty="0">
                <a:solidFill>
                  <a:srgbClr val="000000"/>
                </a:solidFill>
                <a:latin typeface="Open Sauce"/>
              </a:rPr>
              <a:t> a </a:t>
            </a:r>
            <a:r>
              <a:rPr lang="en-US" sz="2600" dirty="0" err="1">
                <a:solidFill>
                  <a:srgbClr val="000000"/>
                </a:solidFill>
                <a:latin typeface="Open Sauce"/>
              </a:rPr>
              <a:t>decisão</a:t>
            </a:r>
            <a:r>
              <a:rPr lang="en-US" sz="2600" dirty="0">
                <a:solidFill>
                  <a:srgbClr val="000000"/>
                </a:solidFill>
                <a:latin typeface="Open Sauce"/>
              </a:rPr>
              <a:t> </a:t>
            </a:r>
            <a:r>
              <a:rPr lang="en-US" sz="2600" dirty="0" err="1">
                <a:solidFill>
                  <a:srgbClr val="000000"/>
                </a:solidFill>
                <a:latin typeface="Open Sauce"/>
              </a:rPr>
              <a:t>impugnada</a:t>
            </a:r>
            <a:r>
              <a:rPr lang="en-US" sz="2600" dirty="0">
                <a:solidFill>
                  <a:srgbClr val="000000"/>
                </a:solidFill>
                <a:latin typeface="Open Sauce"/>
              </a:rPr>
              <a:t>, qual </a:t>
            </a:r>
            <a:r>
              <a:rPr lang="en-US" sz="2600" dirty="0" err="1">
                <a:solidFill>
                  <a:srgbClr val="000000"/>
                </a:solidFill>
                <a:latin typeface="Open Sauce"/>
              </a:rPr>
              <a:t>seja</a:t>
            </a:r>
            <a:r>
              <a:rPr lang="en-US" sz="2600" dirty="0">
                <a:solidFill>
                  <a:srgbClr val="000000"/>
                </a:solidFill>
                <a:latin typeface="Open Sauce"/>
              </a:rPr>
              <a:t>: </a:t>
            </a:r>
            <a:r>
              <a:rPr lang="en-US" sz="2600" dirty="0" err="1">
                <a:solidFill>
                  <a:srgbClr val="000000"/>
                </a:solidFill>
                <a:latin typeface="Open Sauce"/>
              </a:rPr>
              <a:t>Secretário</a:t>
            </a:r>
            <a:r>
              <a:rPr lang="en-US" sz="2600" dirty="0">
                <a:solidFill>
                  <a:srgbClr val="000000"/>
                </a:solidFill>
                <a:latin typeface="Open Sauce"/>
              </a:rPr>
              <a:t>/a Nacional; </a:t>
            </a:r>
            <a:r>
              <a:rPr lang="en-US" sz="2600" dirty="0" err="1">
                <a:solidFill>
                  <a:srgbClr val="000000"/>
                </a:solidFill>
                <a:latin typeface="Open Sauce"/>
              </a:rPr>
              <a:t>Secretário</a:t>
            </a:r>
            <a:r>
              <a:rPr lang="en-US" sz="2600" dirty="0">
                <a:solidFill>
                  <a:srgbClr val="000000"/>
                </a:solidFill>
                <a:latin typeface="Open Sauce"/>
              </a:rPr>
              <a:t>/a-</a:t>
            </a:r>
            <a:r>
              <a:rPr lang="en-US" sz="2600" dirty="0" err="1">
                <a:solidFill>
                  <a:srgbClr val="000000"/>
                </a:solidFill>
                <a:latin typeface="Open Sauce"/>
              </a:rPr>
              <a:t>Executivo</a:t>
            </a:r>
            <a:r>
              <a:rPr lang="en-US" sz="2600" dirty="0">
                <a:solidFill>
                  <a:srgbClr val="000000"/>
                </a:solidFill>
                <a:latin typeface="Open Sauce"/>
              </a:rPr>
              <a:t>/a;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Chefe</a:t>
            </a:r>
            <a:r>
              <a:rPr lang="en-US" sz="2600" dirty="0">
                <a:solidFill>
                  <a:srgbClr val="000000"/>
                </a:solidFill>
                <a:latin typeface="Open Sauce"/>
              </a:rPr>
              <a:t> de </a:t>
            </a:r>
            <a:r>
              <a:rPr lang="en-US" sz="2600" dirty="0" err="1">
                <a:solidFill>
                  <a:srgbClr val="000000"/>
                </a:solidFill>
                <a:latin typeface="Open Sauce"/>
              </a:rPr>
              <a:t>Gabinete</a:t>
            </a:r>
            <a:r>
              <a:rPr lang="en-US" sz="2600" dirty="0">
                <a:solidFill>
                  <a:srgbClr val="000000"/>
                </a:solidFill>
                <a:latin typeface="Open Sauce"/>
              </a:rPr>
              <a:t> do </a:t>
            </a:r>
            <a:r>
              <a:rPr lang="en-US" sz="2600" dirty="0" err="1">
                <a:solidFill>
                  <a:srgbClr val="000000"/>
                </a:solidFill>
                <a:latin typeface="Open Sauce"/>
              </a:rPr>
              <a:t>Ministro</a:t>
            </a:r>
            <a:r>
              <a:rPr lang="en-US" sz="2600" dirty="0">
                <a:solidFill>
                  <a:srgbClr val="000000"/>
                </a:solidFill>
                <a:latin typeface="Open Sauce"/>
              </a:rPr>
              <a:t>;</a:t>
            </a:r>
          </a:p>
          <a:p>
            <a:pPr marL="1122688" lvl="2" indent="-374229" algn="just">
              <a:lnSpc>
                <a:spcPts val="3640"/>
              </a:lnSpc>
              <a:buFont typeface="Arial"/>
              <a:buChar char="⚬"/>
            </a:pPr>
            <a:r>
              <a:rPr lang="en-US" sz="2600" dirty="0">
                <a:solidFill>
                  <a:srgbClr val="000000"/>
                </a:solidFill>
                <a:latin typeface="Open Sauce"/>
              </a:rPr>
              <a:t>A </a:t>
            </a:r>
            <a:r>
              <a:rPr lang="en-US" sz="2600" dirty="0" err="1">
                <a:solidFill>
                  <a:srgbClr val="000000"/>
                </a:solidFill>
                <a:latin typeface="Open Sauce"/>
              </a:rPr>
              <a:t>referida</a:t>
            </a:r>
            <a:r>
              <a:rPr lang="en-US" sz="2600" dirty="0">
                <a:solidFill>
                  <a:srgbClr val="000000"/>
                </a:solidFill>
                <a:latin typeface="Open Sauce"/>
              </a:rPr>
              <a:t> </a:t>
            </a:r>
            <a:r>
              <a:rPr lang="en-US" sz="2600" dirty="0" err="1">
                <a:solidFill>
                  <a:srgbClr val="000000"/>
                </a:solidFill>
                <a:latin typeface="Open Sauce"/>
              </a:rPr>
              <a:t>autoridade</a:t>
            </a:r>
            <a:r>
              <a:rPr lang="en-US" sz="2600" dirty="0">
                <a:solidFill>
                  <a:srgbClr val="000000"/>
                </a:solidFill>
                <a:latin typeface="Open Sauce"/>
              </a:rPr>
              <a:t> </a:t>
            </a:r>
            <a:r>
              <a:rPr lang="en-US" sz="2600" dirty="0" err="1">
                <a:solidFill>
                  <a:srgbClr val="000000"/>
                </a:solidFill>
                <a:latin typeface="Open Sauce"/>
              </a:rPr>
              <a:t>aprecia</a:t>
            </a:r>
            <a:r>
              <a:rPr lang="en-US" sz="2600" dirty="0">
                <a:solidFill>
                  <a:srgbClr val="000000"/>
                </a:solidFill>
                <a:latin typeface="Open Sauce"/>
              </a:rPr>
              <a:t> o </a:t>
            </a:r>
            <a:r>
              <a:rPr lang="en-US" sz="2600" dirty="0" err="1">
                <a:solidFill>
                  <a:srgbClr val="000000"/>
                </a:solidFill>
                <a:latin typeface="Open Sauce"/>
              </a:rPr>
              <a:t>recurso</a:t>
            </a:r>
            <a:r>
              <a:rPr lang="en-US" sz="2600" dirty="0">
                <a:solidFill>
                  <a:srgbClr val="000000"/>
                </a:solidFill>
                <a:latin typeface="Open Sauce"/>
              </a:rPr>
              <a:t>, </a:t>
            </a:r>
            <a:r>
              <a:rPr lang="en-US" sz="2600" dirty="0" err="1">
                <a:solidFill>
                  <a:srgbClr val="000000"/>
                </a:solidFill>
                <a:latin typeface="Open Sauce"/>
              </a:rPr>
              <a:t>elabora</a:t>
            </a:r>
            <a:r>
              <a:rPr lang="en-US" sz="2600" dirty="0">
                <a:solidFill>
                  <a:srgbClr val="000000"/>
                </a:solidFill>
                <a:latin typeface="Open Sauce"/>
              </a:rPr>
              <a:t> </a:t>
            </a:r>
            <a:r>
              <a:rPr lang="en-US" sz="2600" dirty="0" err="1">
                <a:solidFill>
                  <a:srgbClr val="000000"/>
                </a:solidFill>
                <a:latin typeface="Open Sauce"/>
              </a:rPr>
              <a:t>proposta</a:t>
            </a:r>
            <a:r>
              <a:rPr lang="en-US" sz="2600" dirty="0">
                <a:solidFill>
                  <a:srgbClr val="000000"/>
                </a:solidFill>
                <a:latin typeface="Open Sauce"/>
              </a:rPr>
              <a:t> de </a:t>
            </a:r>
            <a:r>
              <a:rPr lang="en-US" sz="2600" dirty="0" err="1">
                <a:solidFill>
                  <a:srgbClr val="000000"/>
                </a:solidFill>
                <a:latin typeface="Open Sauce"/>
              </a:rPr>
              <a:t>resposta</a:t>
            </a:r>
            <a:r>
              <a:rPr lang="en-US" sz="2600" dirty="0">
                <a:solidFill>
                  <a:srgbClr val="000000"/>
                </a:solidFill>
                <a:latin typeface="Open Sauce"/>
              </a:rPr>
              <a:t> e devolve </a:t>
            </a:r>
            <a:r>
              <a:rPr lang="en-US" sz="2600" dirty="0" err="1">
                <a:solidFill>
                  <a:srgbClr val="000000"/>
                </a:solidFill>
                <a:latin typeface="Open Sauce"/>
              </a:rPr>
              <a:t>ao</a:t>
            </a:r>
            <a:r>
              <a:rPr lang="en-US" sz="2600" dirty="0">
                <a:solidFill>
                  <a:srgbClr val="000000"/>
                </a:solidFill>
                <a:latin typeface="Open Sauce"/>
              </a:rPr>
              <a:t> SIC/OUV no </a:t>
            </a:r>
            <a:r>
              <a:rPr lang="en-US" sz="2600" dirty="0" err="1">
                <a:solidFill>
                  <a:srgbClr val="000000"/>
                </a:solidFill>
                <a:latin typeface="Open Sauce"/>
              </a:rPr>
              <a:t>prazo</a:t>
            </a:r>
            <a:r>
              <a:rPr lang="en-US" sz="2600" dirty="0">
                <a:solidFill>
                  <a:srgbClr val="000000"/>
                </a:solidFill>
                <a:latin typeface="Open Sauce"/>
              </a:rPr>
              <a:t> de 3 (</a:t>
            </a:r>
            <a:r>
              <a:rPr lang="en-US" sz="2600" dirty="0" err="1">
                <a:solidFill>
                  <a:srgbClr val="000000"/>
                </a:solidFill>
                <a:latin typeface="Open Sauce"/>
              </a:rPr>
              <a:t>três</a:t>
            </a:r>
            <a:r>
              <a:rPr lang="en-US" sz="2600" dirty="0">
                <a:solidFill>
                  <a:srgbClr val="000000"/>
                </a:solidFill>
                <a:latin typeface="Open Sauce"/>
              </a:rPr>
              <a:t>) </a:t>
            </a:r>
            <a:r>
              <a:rPr lang="en-US" sz="2600" dirty="0" err="1">
                <a:solidFill>
                  <a:srgbClr val="000000"/>
                </a:solidFill>
                <a:latin typeface="Open Sauce"/>
              </a:rPr>
              <a:t>dias</a:t>
            </a:r>
            <a:r>
              <a:rPr lang="en-US" sz="2600" dirty="0">
                <a:solidFill>
                  <a:srgbClr val="000000"/>
                </a:solidFill>
                <a:latin typeface="Open Sauce"/>
              </a:rPr>
              <a:t>, </a:t>
            </a:r>
            <a:r>
              <a:rPr lang="en-US" sz="2600" dirty="0" err="1">
                <a:solidFill>
                  <a:srgbClr val="000000"/>
                </a:solidFill>
                <a:latin typeface="Open Sauce"/>
              </a:rPr>
              <a:t>contado</a:t>
            </a:r>
            <a:r>
              <a:rPr lang="en-US" sz="2600" dirty="0">
                <a:solidFill>
                  <a:srgbClr val="000000"/>
                </a:solidFill>
                <a:latin typeface="Open Sauce"/>
              </a:rPr>
              <a:t> do </a:t>
            </a:r>
            <a:r>
              <a:rPr lang="en-US" sz="2600" dirty="0" err="1">
                <a:solidFill>
                  <a:srgbClr val="000000"/>
                </a:solidFill>
                <a:latin typeface="Open Sauce"/>
              </a:rPr>
              <a:t>recebimento</a:t>
            </a:r>
            <a:r>
              <a:rPr lang="en-US" sz="2600" dirty="0">
                <a:solidFill>
                  <a:srgbClr val="000000"/>
                </a:solidFill>
                <a:latin typeface="Open Sauce"/>
              </a:rPr>
              <a:t> do </a:t>
            </a:r>
            <a:r>
              <a:rPr lang="en-US" sz="2600" dirty="0" err="1">
                <a:solidFill>
                  <a:srgbClr val="000000"/>
                </a:solidFill>
                <a:latin typeface="Open Sauce"/>
              </a:rPr>
              <a:t>processo</a:t>
            </a:r>
            <a:r>
              <a:rPr lang="en-US" sz="2600" dirty="0">
                <a:solidFill>
                  <a:srgbClr val="000000"/>
                </a:solidFill>
                <a:latin typeface="Open Sauce"/>
              </a:rPr>
              <a:t>;</a:t>
            </a:r>
          </a:p>
          <a:p>
            <a:pPr marL="1122688" lvl="2" indent="-374229" algn="just">
              <a:lnSpc>
                <a:spcPts val="3640"/>
              </a:lnSpc>
              <a:buFont typeface="Arial"/>
              <a:buChar char="⚬"/>
            </a:pPr>
            <a:r>
              <a:rPr lang="en-US" sz="2600" dirty="0">
                <a:solidFill>
                  <a:srgbClr val="000000"/>
                </a:solidFill>
                <a:latin typeface="Open Sauce"/>
              </a:rPr>
              <a:t>O SIC/OUV </a:t>
            </a:r>
            <a:r>
              <a:rPr lang="en-US" sz="2600" dirty="0" err="1">
                <a:solidFill>
                  <a:srgbClr val="000000"/>
                </a:solidFill>
                <a:latin typeface="Open Sauce"/>
              </a:rPr>
              <a:t>recebe</a:t>
            </a:r>
            <a:r>
              <a:rPr lang="en-US" sz="2600" dirty="0">
                <a:solidFill>
                  <a:srgbClr val="000000"/>
                </a:solidFill>
                <a:latin typeface="Open Sauce"/>
              </a:rPr>
              <a:t> a </a:t>
            </a:r>
            <a:r>
              <a:rPr lang="en-US" sz="2600" dirty="0" err="1">
                <a:solidFill>
                  <a:srgbClr val="000000"/>
                </a:solidFill>
                <a:latin typeface="Open Sauce"/>
              </a:rPr>
              <a:t>proposta</a:t>
            </a:r>
            <a:r>
              <a:rPr lang="en-US" sz="2600" dirty="0">
                <a:solidFill>
                  <a:srgbClr val="000000"/>
                </a:solidFill>
                <a:latin typeface="Open Sauce"/>
              </a:rPr>
              <a:t> de </a:t>
            </a:r>
            <a:r>
              <a:rPr lang="en-US" sz="2600" dirty="0" err="1">
                <a:solidFill>
                  <a:srgbClr val="000000"/>
                </a:solidFill>
                <a:latin typeface="Open Sauce"/>
              </a:rPr>
              <a:t>resposta</a:t>
            </a:r>
            <a:r>
              <a:rPr lang="en-US" sz="2600" dirty="0">
                <a:solidFill>
                  <a:srgbClr val="000000"/>
                </a:solidFill>
                <a:latin typeface="Open Sauce"/>
              </a:rPr>
              <a:t> </a:t>
            </a:r>
            <a:r>
              <a:rPr lang="en-US" sz="2600" dirty="0" err="1">
                <a:solidFill>
                  <a:srgbClr val="000000"/>
                </a:solidFill>
                <a:latin typeface="Open Sauce"/>
              </a:rPr>
              <a:t>assinada</a:t>
            </a:r>
            <a:r>
              <a:rPr lang="en-US" sz="2600" dirty="0">
                <a:solidFill>
                  <a:srgbClr val="000000"/>
                </a:solidFill>
                <a:latin typeface="Open Sauce"/>
              </a:rPr>
              <a:t> </a:t>
            </a:r>
            <a:r>
              <a:rPr lang="en-US" sz="2600" dirty="0" err="1">
                <a:solidFill>
                  <a:srgbClr val="000000"/>
                </a:solidFill>
                <a:latin typeface="Open Sauce"/>
              </a:rPr>
              <a:t>pelo</a:t>
            </a:r>
            <a:r>
              <a:rPr lang="en-US" sz="2600" dirty="0">
                <a:solidFill>
                  <a:srgbClr val="000000"/>
                </a:solidFill>
                <a:latin typeface="Open Sauce"/>
              </a:rPr>
              <a:t> </a:t>
            </a:r>
            <a:r>
              <a:rPr lang="en-US" sz="2600" dirty="0" err="1">
                <a:solidFill>
                  <a:srgbClr val="000000"/>
                </a:solidFill>
                <a:latin typeface="Open Sauce"/>
              </a:rPr>
              <a:t>Secretário</a:t>
            </a:r>
            <a:r>
              <a:rPr lang="en-US" sz="2600" dirty="0">
                <a:solidFill>
                  <a:srgbClr val="000000"/>
                </a:solidFill>
                <a:latin typeface="Open Sauce"/>
              </a:rPr>
              <a:t>/a Nacional, </a:t>
            </a:r>
            <a:r>
              <a:rPr lang="en-US" sz="2600" dirty="0" err="1">
                <a:solidFill>
                  <a:srgbClr val="000000"/>
                </a:solidFill>
                <a:latin typeface="Open Sauce"/>
              </a:rPr>
              <a:t>Secretário</a:t>
            </a:r>
            <a:r>
              <a:rPr lang="en-US" sz="2600" dirty="0">
                <a:solidFill>
                  <a:srgbClr val="000000"/>
                </a:solidFill>
                <a:latin typeface="Open Sauce"/>
              </a:rPr>
              <a:t>/a-</a:t>
            </a:r>
            <a:r>
              <a:rPr lang="en-US" sz="2600" dirty="0" err="1">
                <a:solidFill>
                  <a:srgbClr val="000000"/>
                </a:solidFill>
                <a:latin typeface="Open Sauce"/>
              </a:rPr>
              <a:t>Executivo</a:t>
            </a:r>
            <a:r>
              <a:rPr lang="en-US" sz="2600" dirty="0">
                <a:solidFill>
                  <a:srgbClr val="000000"/>
                </a:solidFill>
                <a:latin typeface="Open Sauce"/>
              </a:rPr>
              <a:t>/a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Chefe</a:t>
            </a:r>
            <a:r>
              <a:rPr lang="en-US" sz="2600" dirty="0">
                <a:solidFill>
                  <a:srgbClr val="000000"/>
                </a:solidFill>
                <a:latin typeface="Open Sauce"/>
              </a:rPr>
              <a:t> de </a:t>
            </a:r>
            <a:r>
              <a:rPr lang="en-US" sz="2600" dirty="0" err="1">
                <a:solidFill>
                  <a:srgbClr val="000000"/>
                </a:solidFill>
                <a:latin typeface="Open Sauce"/>
              </a:rPr>
              <a:t>Gabinete</a:t>
            </a:r>
            <a:r>
              <a:rPr lang="en-US" sz="2600" dirty="0">
                <a:solidFill>
                  <a:srgbClr val="000000"/>
                </a:solidFill>
                <a:latin typeface="Open Sauce"/>
              </a:rPr>
              <a:t> do </a:t>
            </a:r>
            <a:r>
              <a:rPr lang="en-US" sz="2600" dirty="0" err="1">
                <a:solidFill>
                  <a:srgbClr val="000000"/>
                </a:solidFill>
                <a:latin typeface="Open Sauce"/>
              </a:rPr>
              <a:t>Ministro</a:t>
            </a:r>
            <a:r>
              <a:rPr lang="en-US" sz="2600" dirty="0">
                <a:solidFill>
                  <a:srgbClr val="000000"/>
                </a:solidFill>
                <a:latin typeface="Open Sauce"/>
              </a:rPr>
              <a:t>;</a:t>
            </a:r>
          </a:p>
          <a:p>
            <a:pPr marL="1122688" lvl="2" indent="-374229" algn="just">
              <a:lnSpc>
                <a:spcPts val="3640"/>
              </a:lnSpc>
              <a:buFont typeface="Arial"/>
              <a:buChar char="⚬"/>
            </a:pPr>
            <a:r>
              <a:rPr lang="en-US" sz="2600" dirty="0">
                <a:solidFill>
                  <a:srgbClr val="000000"/>
                </a:solidFill>
                <a:latin typeface="Open Sauce"/>
              </a:rPr>
              <a:t>A </a:t>
            </a:r>
            <a:r>
              <a:rPr lang="en-US" sz="2600" dirty="0" err="1">
                <a:solidFill>
                  <a:srgbClr val="000000"/>
                </a:solidFill>
                <a:latin typeface="Open Sauce"/>
              </a:rPr>
              <a:t>resposta</a:t>
            </a:r>
            <a:r>
              <a:rPr lang="en-US" sz="2600" dirty="0">
                <a:solidFill>
                  <a:srgbClr val="000000"/>
                </a:solidFill>
                <a:latin typeface="Open Sauce"/>
              </a:rPr>
              <a:t> é </a:t>
            </a:r>
            <a:r>
              <a:rPr lang="en-US" sz="2600" dirty="0" err="1">
                <a:solidFill>
                  <a:srgbClr val="000000"/>
                </a:solidFill>
                <a:latin typeface="Open Sauce"/>
              </a:rPr>
              <a:t>avaliada</a:t>
            </a:r>
            <a:r>
              <a:rPr lang="en-US" sz="2600" dirty="0">
                <a:solidFill>
                  <a:srgbClr val="000000"/>
                </a:solidFill>
                <a:latin typeface="Open Sauce"/>
              </a:rPr>
              <a:t> </a:t>
            </a:r>
            <a:r>
              <a:rPr lang="en-US" sz="2600" dirty="0" err="1">
                <a:solidFill>
                  <a:srgbClr val="000000"/>
                </a:solidFill>
                <a:latin typeface="Open Sauce"/>
              </a:rPr>
              <a:t>quanto</a:t>
            </a:r>
            <a:r>
              <a:rPr lang="en-US" sz="2600" dirty="0">
                <a:solidFill>
                  <a:srgbClr val="000000"/>
                </a:solidFill>
                <a:latin typeface="Open Sauce"/>
              </a:rPr>
              <a:t> à </a:t>
            </a:r>
            <a:r>
              <a:rPr lang="en-US" sz="2600" dirty="0" err="1">
                <a:solidFill>
                  <a:srgbClr val="000000"/>
                </a:solidFill>
                <a:latin typeface="Open Sauce"/>
              </a:rPr>
              <a:t>qualidade</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necessidade</a:t>
            </a:r>
            <a:r>
              <a:rPr lang="en-US" sz="2600" dirty="0">
                <a:solidFill>
                  <a:srgbClr val="000000"/>
                </a:solidFill>
                <a:latin typeface="Open Sauce"/>
              </a:rPr>
              <a:t> de </a:t>
            </a:r>
            <a:r>
              <a:rPr lang="en-US" sz="2600" dirty="0" err="1">
                <a:solidFill>
                  <a:srgbClr val="000000"/>
                </a:solidFill>
                <a:latin typeface="Open Sauce"/>
              </a:rPr>
              <a:t>ajustes</a:t>
            </a:r>
            <a:r>
              <a:rPr lang="en-US" sz="2600" dirty="0">
                <a:solidFill>
                  <a:srgbClr val="000000"/>
                </a:solidFill>
                <a:latin typeface="Open Sauce"/>
              </a:rPr>
              <a:t>/</a:t>
            </a:r>
            <a:r>
              <a:rPr lang="en-US" sz="2600" dirty="0" err="1">
                <a:solidFill>
                  <a:srgbClr val="000000"/>
                </a:solidFill>
                <a:latin typeface="Open Sauce"/>
              </a:rPr>
              <a:t>correções</a:t>
            </a:r>
            <a:r>
              <a:rPr lang="en-US" sz="2600" dirty="0">
                <a:solidFill>
                  <a:srgbClr val="000000"/>
                </a:solidFill>
                <a:latin typeface="Open Sauce"/>
              </a:rPr>
              <a:t>;</a:t>
            </a:r>
          </a:p>
          <a:p>
            <a:pPr marL="1122688" lvl="2" indent="-374229" algn="just">
              <a:lnSpc>
                <a:spcPts val="3640"/>
              </a:lnSpc>
              <a:buFont typeface="Arial"/>
              <a:buChar char="⚬"/>
            </a:pPr>
            <a:r>
              <a:rPr lang="en-US" sz="2600" dirty="0" err="1">
                <a:solidFill>
                  <a:srgbClr val="000000"/>
                </a:solidFill>
                <a:latin typeface="Open Sauce Bold"/>
              </a:rPr>
              <a:t>Importante</a:t>
            </a:r>
            <a:r>
              <a:rPr lang="en-US" sz="2600" dirty="0">
                <a:solidFill>
                  <a:srgbClr val="000000"/>
                </a:solidFill>
                <a:latin typeface="Open Sauce Bold"/>
              </a:rPr>
              <a:t>: o </a:t>
            </a:r>
            <a:r>
              <a:rPr lang="en-US" sz="2600" dirty="0" err="1">
                <a:solidFill>
                  <a:srgbClr val="000000"/>
                </a:solidFill>
                <a:latin typeface="Open Sauce Bold"/>
              </a:rPr>
              <a:t>prazo</a:t>
            </a:r>
            <a:r>
              <a:rPr lang="en-US" sz="2600" dirty="0">
                <a:solidFill>
                  <a:srgbClr val="000000"/>
                </a:solidFill>
                <a:latin typeface="Open Sauce Bold"/>
              </a:rPr>
              <a:t> de </a:t>
            </a:r>
            <a:r>
              <a:rPr lang="en-US" sz="2600" dirty="0" err="1">
                <a:solidFill>
                  <a:srgbClr val="000000"/>
                </a:solidFill>
                <a:latin typeface="Open Sauce Bold"/>
              </a:rPr>
              <a:t>resposta</a:t>
            </a:r>
            <a:r>
              <a:rPr lang="en-US" sz="2600" dirty="0">
                <a:solidFill>
                  <a:srgbClr val="000000"/>
                </a:solidFill>
                <a:latin typeface="Open Sauce Bold"/>
              </a:rPr>
              <a:t> é de 5 </a:t>
            </a:r>
            <a:r>
              <a:rPr lang="en-US" sz="2600" dirty="0" err="1">
                <a:solidFill>
                  <a:srgbClr val="000000"/>
                </a:solidFill>
                <a:latin typeface="Open Sauce Bold"/>
              </a:rPr>
              <a:t>dias</a:t>
            </a:r>
            <a:r>
              <a:rPr lang="en-US" sz="2600" dirty="0">
                <a:solidFill>
                  <a:srgbClr val="000000"/>
                </a:solidFill>
                <a:latin typeface="Open Sauce Bold"/>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821971" y="2397446"/>
            <a:ext cx="4443071" cy="795089"/>
            <a:chOff x="0" y="221653"/>
            <a:chExt cx="5924094" cy="1060118"/>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22577" y="221653"/>
              <a:ext cx="5901517" cy="1060118"/>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Orientação</a:t>
              </a:r>
              <a:r>
                <a:rPr lang="en-US" sz="2412" dirty="0">
                  <a:solidFill>
                    <a:srgbClr val="000000"/>
                  </a:solidFill>
                  <a:latin typeface="Open Sauce"/>
                </a:rPr>
                <a:t> nº 4</a:t>
              </a:r>
            </a:p>
            <a:p>
              <a:pPr algn="ctr">
                <a:lnSpc>
                  <a:spcPts val="3136"/>
                </a:lnSpc>
              </a:pPr>
              <a:r>
                <a:rPr lang="en-US" sz="2412" dirty="0">
                  <a:solidFill>
                    <a:srgbClr val="000000"/>
                  </a:solidFill>
                  <a:latin typeface="Open Sauce"/>
                </a:rPr>
                <a:t>71000.080231/2023-31</a:t>
              </a:r>
            </a:p>
          </p:txBody>
        </p:sp>
      </p:grpSp>
      <p:grpSp>
        <p:nvGrpSpPr>
          <p:cNvPr id="5" name="Group 5"/>
          <p:cNvGrpSpPr/>
          <p:nvPr/>
        </p:nvGrpSpPr>
        <p:grpSpPr>
          <a:xfrm>
            <a:off x="2167502" y="2503361"/>
            <a:ext cx="4166299" cy="397545"/>
            <a:chOff x="0" y="499283"/>
            <a:chExt cx="5555065" cy="530060"/>
          </a:xfrm>
        </p:grpSpPr>
        <p:sp>
          <p:nvSpPr>
            <p:cNvPr id="6" name="AutoShape 6"/>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7" name="TextBox 7"/>
            <p:cNvSpPr txBox="1"/>
            <p:nvPr/>
          </p:nvSpPr>
          <p:spPr>
            <a:xfrm>
              <a:off x="812911" y="499283"/>
              <a:ext cx="3826532" cy="530060"/>
            </a:xfrm>
            <a:prstGeom prst="rect">
              <a:avLst/>
            </a:prstGeom>
          </p:spPr>
          <p:txBody>
            <a:bodyPr lIns="0" tIns="0" rIns="0" bIns="0" rtlCol="0" anchor="t">
              <a:spAutoFit/>
            </a:bodyPr>
            <a:lstStyle/>
            <a:p>
              <a:pPr algn="ctr">
                <a:lnSpc>
                  <a:spcPts val="3136"/>
                </a:lnSpc>
              </a:pPr>
              <a:r>
                <a:rPr lang="en-US" sz="2412" dirty="0">
                  <a:solidFill>
                    <a:srgbClr val="000000"/>
                  </a:solidFill>
                  <a:latin typeface="Open Sauce"/>
                </a:rPr>
                <a:t>Lei nº 12.527/2011</a:t>
              </a:r>
            </a:p>
          </p:txBody>
        </p:sp>
      </p:grpSp>
      <p:sp>
        <p:nvSpPr>
          <p:cNvPr id="8" name="Freeform 8"/>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9" name="TextBox 9"/>
          <p:cNvSpPr txBox="1"/>
          <p:nvPr/>
        </p:nvSpPr>
        <p:spPr>
          <a:xfrm>
            <a:off x="1001676" y="1038225"/>
            <a:ext cx="10715051"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Lei de Acesso à Informação - LAI</a:t>
            </a:r>
          </a:p>
        </p:txBody>
      </p:sp>
      <p:sp>
        <p:nvSpPr>
          <p:cNvPr id="10" name="Freeform 10"/>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11" name="TextBox 11"/>
          <p:cNvSpPr txBox="1"/>
          <p:nvPr/>
        </p:nvSpPr>
        <p:spPr>
          <a:xfrm>
            <a:off x="1028700" y="3507548"/>
            <a:ext cx="15592920" cy="5962851"/>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err="1">
                <a:solidFill>
                  <a:srgbClr val="000000"/>
                </a:solidFill>
                <a:latin typeface="Open Sauce"/>
              </a:rPr>
              <a:t>Em</a:t>
            </a:r>
            <a:r>
              <a:rPr lang="en-US" sz="2600" dirty="0">
                <a:solidFill>
                  <a:srgbClr val="000000"/>
                </a:solidFill>
                <a:latin typeface="Open Sauce"/>
              </a:rPr>
              <a:t> </a:t>
            </a:r>
            <a:r>
              <a:rPr lang="en-US" sz="2600" dirty="0" err="1">
                <a:solidFill>
                  <a:srgbClr val="000000"/>
                </a:solidFill>
                <a:latin typeface="Open Sauce"/>
              </a:rPr>
              <a:t>caso</a:t>
            </a:r>
            <a:r>
              <a:rPr lang="en-US" sz="2600" dirty="0">
                <a:solidFill>
                  <a:srgbClr val="000000"/>
                </a:solidFill>
                <a:latin typeface="Open Sauce"/>
              </a:rPr>
              <a:t> de </a:t>
            </a:r>
            <a:r>
              <a:rPr lang="en-US" sz="2600" dirty="0" err="1">
                <a:solidFill>
                  <a:srgbClr val="000000"/>
                </a:solidFill>
                <a:latin typeface="Open Sauce"/>
              </a:rPr>
              <a:t>recurso</a:t>
            </a:r>
            <a:r>
              <a:rPr lang="en-US" sz="2600" dirty="0">
                <a:solidFill>
                  <a:srgbClr val="000000"/>
                </a:solidFill>
                <a:latin typeface="Open Sauce"/>
              </a:rPr>
              <a:t> de 2ª </a:t>
            </a:r>
            <a:r>
              <a:rPr lang="en-US" sz="2600" dirty="0" err="1">
                <a:solidFill>
                  <a:srgbClr val="000000"/>
                </a:solidFill>
                <a:latin typeface="Open Sauce"/>
              </a:rPr>
              <a:t>instância</a:t>
            </a:r>
            <a:r>
              <a:rPr lang="en-US" sz="2600" dirty="0">
                <a:solidFill>
                  <a:srgbClr val="000000"/>
                </a:solidFill>
                <a:latin typeface="Open Sauce"/>
              </a:rPr>
              <a:t>: </a:t>
            </a:r>
          </a:p>
          <a:p>
            <a:pPr marL="1122688" lvl="2" indent="-374229" algn="just">
              <a:lnSpc>
                <a:spcPts val="3640"/>
              </a:lnSpc>
              <a:buFont typeface="Arial"/>
              <a:buChar char="⚬"/>
            </a:pPr>
            <a:r>
              <a:rPr lang="en-US" sz="2600" dirty="0">
                <a:solidFill>
                  <a:srgbClr val="000000"/>
                </a:solidFill>
                <a:latin typeface="Open Sauce"/>
              </a:rPr>
              <a:t>O SIC/OUV </a:t>
            </a:r>
            <a:r>
              <a:rPr lang="en-US" sz="2600" dirty="0" err="1">
                <a:solidFill>
                  <a:srgbClr val="000000"/>
                </a:solidFill>
                <a:latin typeface="Open Sauce"/>
              </a:rPr>
              <a:t>encaminha</a:t>
            </a:r>
            <a:r>
              <a:rPr lang="en-US" sz="2600" dirty="0">
                <a:solidFill>
                  <a:srgbClr val="000000"/>
                </a:solidFill>
                <a:latin typeface="Open Sauce"/>
              </a:rPr>
              <a:t> o </a:t>
            </a:r>
            <a:r>
              <a:rPr lang="en-US" sz="2600" dirty="0" err="1">
                <a:solidFill>
                  <a:srgbClr val="000000"/>
                </a:solidFill>
                <a:latin typeface="Open Sauce"/>
              </a:rPr>
              <a:t>processo</a:t>
            </a:r>
            <a:r>
              <a:rPr lang="en-US" sz="2600" dirty="0">
                <a:solidFill>
                  <a:srgbClr val="000000"/>
                </a:solidFill>
                <a:latin typeface="Open Sauce"/>
              </a:rPr>
              <a:t> para a </a:t>
            </a:r>
            <a:r>
              <a:rPr lang="en-US" sz="2600" dirty="0" err="1">
                <a:solidFill>
                  <a:srgbClr val="000000"/>
                </a:solidFill>
                <a:latin typeface="Open Sauce"/>
              </a:rPr>
              <a:t>área</a:t>
            </a:r>
            <a:r>
              <a:rPr lang="en-US" sz="2600" dirty="0">
                <a:solidFill>
                  <a:srgbClr val="000000"/>
                </a:solidFill>
                <a:latin typeface="Open Sauce"/>
              </a:rPr>
              <a:t> </a:t>
            </a:r>
            <a:r>
              <a:rPr lang="en-US" sz="2600" dirty="0" err="1">
                <a:solidFill>
                  <a:srgbClr val="000000"/>
                </a:solidFill>
                <a:latin typeface="Open Sauce"/>
              </a:rPr>
              <a:t>responsável</a:t>
            </a:r>
            <a:r>
              <a:rPr lang="en-US" sz="2600" dirty="0">
                <a:solidFill>
                  <a:srgbClr val="000000"/>
                </a:solidFill>
                <a:latin typeface="Open Sauce"/>
              </a:rPr>
              <a:t> e </a:t>
            </a:r>
            <a:r>
              <a:rPr lang="en-US" sz="2600" dirty="0" err="1">
                <a:solidFill>
                  <a:srgbClr val="000000"/>
                </a:solidFill>
                <a:latin typeface="Open Sauce"/>
              </a:rPr>
              <a:t>autoridade</a:t>
            </a:r>
            <a:r>
              <a:rPr lang="en-US" sz="2600" dirty="0">
                <a:solidFill>
                  <a:srgbClr val="000000"/>
                </a:solidFill>
                <a:latin typeface="Open Sauce"/>
              </a:rPr>
              <a:t> </a:t>
            </a:r>
            <a:r>
              <a:rPr lang="en-US" sz="2600" dirty="0" err="1">
                <a:solidFill>
                  <a:srgbClr val="000000"/>
                </a:solidFill>
                <a:latin typeface="Open Sauce"/>
              </a:rPr>
              <a:t>responsável</a:t>
            </a:r>
            <a:r>
              <a:rPr lang="en-US" sz="2600" dirty="0">
                <a:solidFill>
                  <a:srgbClr val="000000"/>
                </a:solidFill>
                <a:latin typeface="Open Sauce"/>
              </a:rPr>
              <a:t> pela </a:t>
            </a:r>
            <a:r>
              <a:rPr lang="en-US" sz="2600" dirty="0" err="1">
                <a:solidFill>
                  <a:srgbClr val="000000"/>
                </a:solidFill>
                <a:latin typeface="Open Sauce"/>
              </a:rPr>
              <a:t>resposta</a:t>
            </a:r>
            <a:r>
              <a:rPr lang="en-US" sz="2600" dirty="0">
                <a:solidFill>
                  <a:srgbClr val="000000"/>
                </a:solidFill>
                <a:latin typeface="Open Sauce"/>
              </a:rPr>
              <a:t> </a:t>
            </a:r>
            <a:r>
              <a:rPr lang="en-US" sz="2600" dirty="0" err="1">
                <a:solidFill>
                  <a:srgbClr val="000000"/>
                </a:solidFill>
                <a:latin typeface="Open Sauce"/>
              </a:rPr>
              <a:t>ao</a:t>
            </a:r>
            <a:r>
              <a:rPr lang="en-US" sz="2600" dirty="0">
                <a:solidFill>
                  <a:srgbClr val="000000"/>
                </a:solidFill>
                <a:latin typeface="Open Sauce"/>
              </a:rPr>
              <a:t> </a:t>
            </a:r>
            <a:r>
              <a:rPr lang="en-US" sz="2600" dirty="0" err="1">
                <a:solidFill>
                  <a:srgbClr val="000000"/>
                </a:solidFill>
                <a:latin typeface="Open Sauce"/>
              </a:rPr>
              <a:t>respectivo</a:t>
            </a:r>
            <a:r>
              <a:rPr lang="en-US" sz="2600" dirty="0">
                <a:solidFill>
                  <a:srgbClr val="000000"/>
                </a:solidFill>
                <a:latin typeface="Open Sauce"/>
              </a:rPr>
              <a:t> </a:t>
            </a:r>
            <a:r>
              <a:rPr lang="en-US" sz="2600" dirty="0" err="1">
                <a:solidFill>
                  <a:srgbClr val="000000"/>
                </a:solidFill>
                <a:latin typeface="Open Sauce"/>
              </a:rPr>
              <a:t>recurso</a:t>
            </a:r>
            <a:r>
              <a:rPr lang="en-US" sz="2600" dirty="0">
                <a:solidFill>
                  <a:srgbClr val="000000"/>
                </a:solidFill>
                <a:latin typeface="Open Sauce"/>
              </a:rPr>
              <a:t> de 1ª </a:t>
            </a:r>
            <a:r>
              <a:rPr lang="en-US" sz="2600" dirty="0" err="1">
                <a:solidFill>
                  <a:srgbClr val="000000"/>
                </a:solidFill>
                <a:latin typeface="Open Sauce"/>
              </a:rPr>
              <a:t>Instância</a:t>
            </a:r>
            <a:r>
              <a:rPr lang="en-US" sz="2600" dirty="0">
                <a:solidFill>
                  <a:srgbClr val="000000"/>
                </a:solidFill>
                <a:latin typeface="Open Sauce"/>
              </a:rPr>
              <a:t>;</a:t>
            </a:r>
          </a:p>
          <a:p>
            <a:pPr marL="1122688" lvl="2" indent="-374229" algn="just">
              <a:lnSpc>
                <a:spcPts val="3640"/>
              </a:lnSpc>
              <a:buFont typeface="Arial"/>
              <a:buChar char="⚬"/>
            </a:pPr>
            <a:r>
              <a:rPr lang="en-US" sz="2600" dirty="0">
                <a:solidFill>
                  <a:srgbClr val="000000"/>
                </a:solidFill>
                <a:latin typeface="Open Sauce"/>
              </a:rPr>
              <a:t>A </a:t>
            </a:r>
            <a:r>
              <a:rPr lang="en-US" sz="2600" dirty="0" err="1">
                <a:solidFill>
                  <a:srgbClr val="000000"/>
                </a:solidFill>
                <a:latin typeface="Open Sauce"/>
              </a:rPr>
              <a:t>referida</a:t>
            </a:r>
            <a:r>
              <a:rPr lang="en-US" sz="2600" dirty="0">
                <a:solidFill>
                  <a:srgbClr val="000000"/>
                </a:solidFill>
                <a:latin typeface="Open Sauce"/>
              </a:rPr>
              <a:t> </a:t>
            </a:r>
            <a:r>
              <a:rPr lang="en-US" sz="2600" dirty="0" err="1">
                <a:solidFill>
                  <a:srgbClr val="000000"/>
                </a:solidFill>
                <a:latin typeface="Open Sauce"/>
              </a:rPr>
              <a:t>autoridade</a:t>
            </a:r>
            <a:r>
              <a:rPr lang="en-US" sz="2600" dirty="0">
                <a:solidFill>
                  <a:srgbClr val="000000"/>
                </a:solidFill>
                <a:latin typeface="Open Sauce"/>
              </a:rPr>
              <a:t> </a:t>
            </a:r>
            <a:r>
              <a:rPr lang="en-US" sz="2600" dirty="0" err="1">
                <a:solidFill>
                  <a:srgbClr val="000000"/>
                </a:solidFill>
                <a:latin typeface="Open Sauce"/>
              </a:rPr>
              <a:t>aprecia</a:t>
            </a:r>
            <a:r>
              <a:rPr lang="en-US" sz="2600" dirty="0">
                <a:solidFill>
                  <a:srgbClr val="000000"/>
                </a:solidFill>
                <a:latin typeface="Open Sauce"/>
              </a:rPr>
              <a:t> o </a:t>
            </a:r>
            <a:r>
              <a:rPr lang="en-US" sz="2600" dirty="0" err="1">
                <a:solidFill>
                  <a:srgbClr val="000000"/>
                </a:solidFill>
                <a:latin typeface="Open Sauce"/>
              </a:rPr>
              <a:t>recurso</a:t>
            </a:r>
            <a:r>
              <a:rPr lang="en-US" sz="2600" dirty="0">
                <a:solidFill>
                  <a:srgbClr val="000000"/>
                </a:solidFill>
                <a:latin typeface="Open Sauce"/>
              </a:rPr>
              <a:t>, </a:t>
            </a:r>
            <a:r>
              <a:rPr lang="en-US" sz="2600" dirty="0" err="1">
                <a:solidFill>
                  <a:srgbClr val="000000"/>
                </a:solidFill>
                <a:latin typeface="Open Sauce"/>
              </a:rPr>
              <a:t>elabora</a:t>
            </a:r>
            <a:r>
              <a:rPr lang="en-US" sz="2600" dirty="0">
                <a:solidFill>
                  <a:srgbClr val="000000"/>
                </a:solidFill>
                <a:latin typeface="Open Sauce"/>
              </a:rPr>
              <a:t> </a:t>
            </a:r>
            <a:r>
              <a:rPr lang="en-US" sz="2600" dirty="0" err="1">
                <a:solidFill>
                  <a:srgbClr val="000000"/>
                </a:solidFill>
                <a:latin typeface="Open Sauce"/>
              </a:rPr>
              <a:t>proposta</a:t>
            </a:r>
            <a:r>
              <a:rPr lang="en-US" sz="2600" dirty="0">
                <a:solidFill>
                  <a:srgbClr val="000000"/>
                </a:solidFill>
                <a:latin typeface="Open Sauce"/>
              </a:rPr>
              <a:t> de </a:t>
            </a:r>
            <a:r>
              <a:rPr lang="en-US" sz="2600" dirty="0" err="1">
                <a:solidFill>
                  <a:srgbClr val="000000"/>
                </a:solidFill>
                <a:latin typeface="Open Sauce"/>
              </a:rPr>
              <a:t>resposta</a:t>
            </a:r>
            <a:r>
              <a:rPr lang="en-US" sz="2600" dirty="0">
                <a:solidFill>
                  <a:srgbClr val="000000"/>
                </a:solidFill>
                <a:latin typeface="Open Sauce"/>
              </a:rPr>
              <a:t> e devolve </a:t>
            </a:r>
            <a:r>
              <a:rPr lang="en-US" sz="2600" dirty="0" err="1">
                <a:solidFill>
                  <a:srgbClr val="000000"/>
                </a:solidFill>
                <a:latin typeface="Open Sauce"/>
              </a:rPr>
              <a:t>ao</a:t>
            </a:r>
            <a:r>
              <a:rPr lang="en-US" sz="2600" dirty="0">
                <a:solidFill>
                  <a:srgbClr val="000000"/>
                </a:solidFill>
                <a:latin typeface="Open Sauce"/>
              </a:rPr>
              <a:t> SIC/OUV no </a:t>
            </a:r>
            <a:r>
              <a:rPr lang="en-US" sz="2600" dirty="0" err="1">
                <a:solidFill>
                  <a:srgbClr val="000000"/>
                </a:solidFill>
                <a:latin typeface="Open Sauce"/>
              </a:rPr>
              <a:t>prazo</a:t>
            </a:r>
            <a:r>
              <a:rPr lang="en-US" sz="2600" dirty="0">
                <a:solidFill>
                  <a:srgbClr val="000000"/>
                </a:solidFill>
                <a:latin typeface="Open Sauce"/>
              </a:rPr>
              <a:t> de 3 (</a:t>
            </a:r>
            <a:r>
              <a:rPr lang="en-US" sz="2600" dirty="0" err="1">
                <a:solidFill>
                  <a:srgbClr val="000000"/>
                </a:solidFill>
                <a:latin typeface="Open Sauce"/>
              </a:rPr>
              <a:t>três</a:t>
            </a:r>
            <a:r>
              <a:rPr lang="en-US" sz="2600" dirty="0">
                <a:solidFill>
                  <a:srgbClr val="000000"/>
                </a:solidFill>
                <a:latin typeface="Open Sauce"/>
              </a:rPr>
              <a:t>) </a:t>
            </a:r>
            <a:r>
              <a:rPr lang="en-US" sz="2600" dirty="0" err="1">
                <a:solidFill>
                  <a:srgbClr val="000000"/>
                </a:solidFill>
                <a:latin typeface="Open Sauce"/>
              </a:rPr>
              <a:t>dias</a:t>
            </a:r>
            <a:r>
              <a:rPr lang="en-US" sz="2600" dirty="0">
                <a:solidFill>
                  <a:srgbClr val="000000"/>
                </a:solidFill>
                <a:latin typeface="Open Sauce"/>
              </a:rPr>
              <a:t>, </a:t>
            </a:r>
            <a:r>
              <a:rPr lang="en-US" sz="2600" dirty="0" err="1">
                <a:solidFill>
                  <a:srgbClr val="000000"/>
                </a:solidFill>
                <a:latin typeface="Open Sauce"/>
              </a:rPr>
              <a:t>contado</a:t>
            </a:r>
            <a:r>
              <a:rPr lang="en-US" sz="2600" dirty="0">
                <a:solidFill>
                  <a:srgbClr val="000000"/>
                </a:solidFill>
                <a:latin typeface="Open Sauce"/>
              </a:rPr>
              <a:t> do </a:t>
            </a:r>
            <a:r>
              <a:rPr lang="en-US" sz="2600" dirty="0" err="1">
                <a:solidFill>
                  <a:srgbClr val="000000"/>
                </a:solidFill>
                <a:latin typeface="Open Sauce"/>
              </a:rPr>
              <a:t>recebimento</a:t>
            </a:r>
            <a:r>
              <a:rPr lang="en-US" sz="2600" dirty="0">
                <a:solidFill>
                  <a:srgbClr val="000000"/>
                </a:solidFill>
                <a:latin typeface="Open Sauce"/>
              </a:rPr>
              <a:t> do </a:t>
            </a:r>
            <a:r>
              <a:rPr lang="en-US" sz="2600" dirty="0" err="1">
                <a:solidFill>
                  <a:srgbClr val="000000"/>
                </a:solidFill>
                <a:latin typeface="Open Sauce"/>
              </a:rPr>
              <a:t>processo</a:t>
            </a:r>
            <a:r>
              <a:rPr lang="en-US" sz="2600" dirty="0">
                <a:solidFill>
                  <a:srgbClr val="000000"/>
                </a:solidFill>
                <a:latin typeface="Open Sauce"/>
              </a:rPr>
              <a:t>;</a:t>
            </a:r>
          </a:p>
          <a:p>
            <a:pPr marL="1122688" lvl="2" indent="-374229" algn="just">
              <a:lnSpc>
                <a:spcPts val="3640"/>
              </a:lnSpc>
              <a:buFont typeface="Arial"/>
              <a:buChar char="⚬"/>
            </a:pPr>
            <a:r>
              <a:rPr lang="en-US" sz="2600" dirty="0">
                <a:solidFill>
                  <a:srgbClr val="000000"/>
                </a:solidFill>
                <a:latin typeface="Open Sauce"/>
              </a:rPr>
              <a:t>O SIC/OUV </a:t>
            </a:r>
            <a:r>
              <a:rPr lang="en-US" sz="2600" dirty="0" err="1">
                <a:solidFill>
                  <a:srgbClr val="000000"/>
                </a:solidFill>
                <a:latin typeface="Open Sauce"/>
              </a:rPr>
              <a:t>recebe</a:t>
            </a:r>
            <a:r>
              <a:rPr lang="en-US" sz="2600" dirty="0">
                <a:solidFill>
                  <a:srgbClr val="000000"/>
                </a:solidFill>
                <a:latin typeface="Open Sauce"/>
              </a:rPr>
              <a:t> a </a:t>
            </a:r>
            <a:r>
              <a:rPr lang="en-US" sz="2600" dirty="0" err="1">
                <a:solidFill>
                  <a:srgbClr val="000000"/>
                </a:solidFill>
                <a:latin typeface="Open Sauce"/>
              </a:rPr>
              <a:t>proposta</a:t>
            </a:r>
            <a:r>
              <a:rPr lang="en-US" sz="2600" dirty="0">
                <a:solidFill>
                  <a:srgbClr val="000000"/>
                </a:solidFill>
                <a:latin typeface="Open Sauce"/>
              </a:rPr>
              <a:t> de </a:t>
            </a:r>
            <a:r>
              <a:rPr lang="en-US" sz="2600" dirty="0" err="1">
                <a:solidFill>
                  <a:srgbClr val="000000"/>
                </a:solidFill>
                <a:latin typeface="Open Sauce"/>
              </a:rPr>
              <a:t>resposta</a:t>
            </a:r>
            <a:r>
              <a:rPr lang="en-US" sz="2600" dirty="0">
                <a:solidFill>
                  <a:srgbClr val="000000"/>
                </a:solidFill>
                <a:latin typeface="Open Sauce"/>
              </a:rPr>
              <a:t> </a:t>
            </a:r>
            <a:r>
              <a:rPr lang="en-US" sz="2600" dirty="0" err="1">
                <a:solidFill>
                  <a:srgbClr val="000000"/>
                </a:solidFill>
                <a:latin typeface="Open Sauce"/>
              </a:rPr>
              <a:t>elaborada</a:t>
            </a:r>
            <a:r>
              <a:rPr lang="en-US" sz="2600" dirty="0">
                <a:solidFill>
                  <a:srgbClr val="000000"/>
                </a:solidFill>
                <a:latin typeface="Open Sauce"/>
              </a:rPr>
              <a:t> </a:t>
            </a:r>
            <a:r>
              <a:rPr lang="en-US" sz="2600" dirty="0" err="1">
                <a:solidFill>
                  <a:srgbClr val="000000"/>
                </a:solidFill>
                <a:latin typeface="Open Sauce"/>
              </a:rPr>
              <a:t>pelo</a:t>
            </a:r>
            <a:r>
              <a:rPr lang="en-US" sz="2600" dirty="0">
                <a:solidFill>
                  <a:srgbClr val="000000"/>
                </a:solidFill>
                <a:latin typeface="Open Sauce"/>
              </a:rPr>
              <a:t> </a:t>
            </a:r>
            <a:r>
              <a:rPr lang="en-US" sz="2600" dirty="0" err="1">
                <a:solidFill>
                  <a:srgbClr val="000000"/>
                </a:solidFill>
                <a:latin typeface="Open Sauce"/>
              </a:rPr>
              <a:t>Secretário</a:t>
            </a:r>
            <a:r>
              <a:rPr lang="en-US" sz="2600" dirty="0">
                <a:solidFill>
                  <a:srgbClr val="000000"/>
                </a:solidFill>
                <a:latin typeface="Open Sauce"/>
              </a:rPr>
              <a:t>/a Nacional, </a:t>
            </a:r>
            <a:r>
              <a:rPr lang="en-US" sz="2600" dirty="0" err="1">
                <a:solidFill>
                  <a:srgbClr val="000000"/>
                </a:solidFill>
                <a:latin typeface="Open Sauce"/>
              </a:rPr>
              <a:t>Secretário</a:t>
            </a:r>
            <a:r>
              <a:rPr lang="en-US" sz="2600" dirty="0">
                <a:solidFill>
                  <a:srgbClr val="000000"/>
                </a:solidFill>
                <a:latin typeface="Open Sauce"/>
              </a:rPr>
              <a:t>/a-</a:t>
            </a:r>
            <a:r>
              <a:rPr lang="en-US" sz="2600" dirty="0" err="1">
                <a:solidFill>
                  <a:srgbClr val="000000"/>
                </a:solidFill>
                <a:latin typeface="Open Sauce"/>
              </a:rPr>
              <a:t>Executivo</a:t>
            </a:r>
            <a:r>
              <a:rPr lang="en-US" sz="2600" dirty="0">
                <a:solidFill>
                  <a:srgbClr val="000000"/>
                </a:solidFill>
                <a:latin typeface="Open Sauce"/>
              </a:rPr>
              <a:t>/a </a:t>
            </a:r>
            <a:r>
              <a:rPr lang="en-US" sz="2600" dirty="0" err="1">
                <a:solidFill>
                  <a:srgbClr val="000000"/>
                </a:solidFill>
                <a:latin typeface="Open Sauce"/>
              </a:rPr>
              <a:t>ou</a:t>
            </a:r>
            <a:r>
              <a:rPr lang="en-US" sz="2600" dirty="0">
                <a:solidFill>
                  <a:srgbClr val="000000"/>
                </a:solidFill>
                <a:latin typeface="Open Sauce"/>
              </a:rPr>
              <a:t> </a:t>
            </a:r>
            <a:r>
              <a:rPr lang="en-US" sz="2600" dirty="0" err="1">
                <a:solidFill>
                  <a:srgbClr val="000000"/>
                </a:solidFill>
                <a:latin typeface="Open Sauce"/>
              </a:rPr>
              <a:t>Chefe</a:t>
            </a:r>
            <a:r>
              <a:rPr lang="en-US" sz="2600" dirty="0">
                <a:solidFill>
                  <a:srgbClr val="000000"/>
                </a:solidFill>
                <a:latin typeface="Open Sauce"/>
              </a:rPr>
              <a:t> de </a:t>
            </a:r>
            <a:r>
              <a:rPr lang="en-US" sz="2600" dirty="0" err="1">
                <a:solidFill>
                  <a:srgbClr val="000000"/>
                </a:solidFill>
                <a:latin typeface="Open Sauce"/>
              </a:rPr>
              <a:t>Gabinete</a:t>
            </a:r>
            <a:r>
              <a:rPr lang="en-US" sz="2600" dirty="0">
                <a:solidFill>
                  <a:srgbClr val="000000"/>
                </a:solidFill>
                <a:latin typeface="Open Sauce"/>
              </a:rPr>
              <a:t> do </a:t>
            </a:r>
            <a:r>
              <a:rPr lang="en-US" sz="2600" dirty="0" err="1">
                <a:solidFill>
                  <a:srgbClr val="000000"/>
                </a:solidFill>
                <a:latin typeface="Open Sauce"/>
              </a:rPr>
              <a:t>Ministro</a:t>
            </a:r>
            <a:r>
              <a:rPr lang="en-US" sz="2600" dirty="0">
                <a:solidFill>
                  <a:srgbClr val="000000"/>
                </a:solidFill>
                <a:latin typeface="Open Sauce"/>
              </a:rPr>
              <a:t>;</a:t>
            </a:r>
          </a:p>
          <a:p>
            <a:pPr marL="1122688" lvl="2" indent="-374229" algn="just">
              <a:lnSpc>
                <a:spcPts val="3640"/>
              </a:lnSpc>
              <a:buFont typeface="Arial"/>
              <a:buChar char="⚬"/>
            </a:pPr>
            <a:r>
              <a:rPr lang="en-US" sz="2600" dirty="0">
                <a:solidFill>
                  <a:srgbClr val="000000"/>
                </a:solidFill>
                <a:latin typeface="Open Sauce"/>
              </a:rPr>
              <a:t>A </a:t>
            </a:r>
            <a:r>
              <a:rPr lang="en-US" sz="2600" dirty="0" err="1">
                <a:solidFill>
                  <a:srgbClr val="000000"/>
                </a:solidFill>
                <a:latin typeface="Open Sauce"/>
              </a:rPr>
              <a:t>proposta</a:t>
            </a:r>
            <a:r>
              <a:rPr lang="en-US" sz="2600" dirty="0">
                <a:solidFill>
                  <a:srgbClr val="000000"/>
                </a:solidFill>
                <a:latin typeface="Open Sauce"/>
              </a:rPr>
              <a:t> de </a:t>
            </a:r>
            <a:r>
              <a:rPr lang="en-US" sz="2600" dirty="0" err="1">
                <a:solidFill>
                  <a:srgbClr val="000000"/>
                </a:solidFill>
                <a:latin typeface="Open Sauce"/>
              </a:rPr>
              <a:t>resposta</a:t>
            </a:r>
            <a:r>
              <a:rPr lang="en-US" sz="2600" dirty="0">
                <a:solidFill>
                  <a:srgbClr val="000000"/>
                </a:solidFill>
                <a:latin typeface="Open Sauce"/>
              </a:rPr>
              <a:t> é </a:t>
            </a:r>
            <a:r>
              <a:rPr lang="en-US" sz="2600" dirty="0" err="1">
                <a:solidFill>
                  <a:srgbClr val="000000"/>
                </a:solidFill>
                <a:latin typeface="Open Sauce"/>
              </a:rPr>
              <a:t>avaliada</a:t>
            </a:r>
            <a:r>
              <a:rPr lang="en-US" sz="2600" dirty="0">
                <a:solidFill>
                  <a:srgbClr val="000000"/>
                </a:solidFill>
                <a:latin typeface="Open Sauce"/>
              </a:rPr>
              <a:t> </a:t>
            </a:r>
            <a:r>
              <a:rPr lang="en-US" sz="2600" dirty="0" err="1">
                <a:solidFill>
                  <a:srgbClr val="000000"/>
                </a:solidFill>
                <a:latin typeface="Open Sauce"/>
              </a:rPr>
              <a:t>quanto</a:t>
            </a:r>
            <a:r>
              <a:rPr lang="en-US" sz="2600" dirty="0">
                <a:solidFill>
                  <a:srgbClr val="000000"/>
                </a:solidFill>
                <a:latin typeface="Open Sauce"/>
              </a:rPr>
              <a:t> à </a:t>
            </a:r>
            <a:r>
              <a:rPr lang="en-US" sz="2600" dirty="0" err="1">
                <a:solidFill>
                  <a:srgbClr val="000000"/>
                </a:solidFill>
                <a:latin typeface="Open Sauce"/>
              </a:rPr>
              <a:t>qualidade</a:t>
            </a:r>
            <a:r>
              <a:rPr lang="en-US" sz="2600" dirty="0">
                <a:solidFill>
                  <a:srgbClr val="000000"/>
                </a:solidFill>
                <a:latin typeface="Open Sauce"/>
              </a:rPr>
              <a:t> </a:t>
            </a:r>
            <a:r>
              <a:rPr lang="en-US" sz="2600" dirty="0" err="1">
                <a:solidFill>
                  <a:srgbClr val="000000"/>
                </a:solidFill>
                <a:latin typeface="Open Sauce"/>
              </a:rPr>
              <a:t>ou</a:t>
            </a:r>
            <a:r>
              <a:rPr lang="en-US" sz="2600" dirty="0">
                <a:solidFill>
                  <a:srgbClr val="000000"/>
                </a:solidFill>
                <a:latin typeface="Open Sauce"/>
              </a:rPr>
              <a:t> à </a:t>
            </a:r>
            <a:r>
              <a:rPr lang="en-US" sz="2600" dirty="0" err="1">
                <a:solidFill>
                  <a:srgbClr val="000000"/>
                </a:solidFill>
                <a:latin typeface="Open Sauce"/>
              </a:rPr>
              <a:t>necessidade</a:t>
            </a:r>
            <a:r>
              <a:rPr lang="en-US" sz="2600" dirty="0">
                <a:solidFill>
                  <a:srgbClr val="000000"/>
                </a:solidFill>
                <a:latin typeface="Open Sauce"/>
              </a:rPr>
              <a:t> de </a:t>
            </a:r>
            <a:r>
              <a:rPr lang="en-US" sz="2600" dirty="0" err="1">
                <a:solidFill>
                  <a:srgbClr val="000000"/>
                </a:solidFill>
                <a:latin typeface="Open Sauce"/>
              </a:rPr>
              <a:t>ajustes</a:t>
            </a:r>
            <a:r>
              <a:rPr lang="en-US" sz="2600" dirty="0">
                <a:solidFill>
                  <a:srgbClr val="000000"/>
                </a:solidFill>
                <a:latin typeface="Open Sauce"/>
              </a:rPr>
              <a:t>/</a:t>
            </a:r>
            <a:r>
              <a:rPr lang="en-US" sz="2600" dirty="0" err="1">
                <a:solidFill>
                  <a:srgbClr val="000000"/>
                </a:solidFill>
                <a:latin typeface="Open Sauce"/>
              </a:rPr>
              <a:t>correções</a:t>
            </a:r>
            <a:r>
              <a:rPr lang="en-US" sz="2600" dirty="0">
                <a:solidFill>
                  <a:srgbClr val="000000"/>
                </a:solidFill>
                <a:latin typeface="Open Sauce"/>
              </a:rPr>
              <a:t> e </a:t>
            </a:r>
            <a:r>
              <a:rPr lang="en-US" sz="2600" dirty="0" err="1">
                <a:solidFill>
                  <a:srgbClr val="000000"/>
                </a:solidFill>
                <a:latin typeface="Open Sauce"/>
              </a:rPr>
              <a:t>prepara</a:t>
            </a:r>
            <a:r>
              <a:rPr lang="en-US" sz="2600" dirty="0">
                <a:solidFill>
                  <a:srgbClr val="000000"/>
                </a:solidFill>
                <a:latin typeface="Open Sauce"/>
              </a:rPr>
              <a:t> </a:t>
            </a:r>
            <a:r>
              <a:rPr lang="en-US" sz="2600" dirty="0" err="1">
                <a:solidFill>
                  <a:srgbClr val="000000"/>
                </a:solidFill>
                <a:latin typeface="Open Sauce"/>
              </a:rPr>
              <a:t>Informação</a:t>
            </a:r>
            <a:r>
              <a:rPr lang="en-US" sz="2600" dirty="0">
                <a:solidFill>
                  <a:srgbClr val="000000"/>
                </a:solidFill>
                <a:latin typeface="Open Sauce"/>
              </a:rPr>
              <a:t> (</a:t>
            </a:r>
            <a:r>
              <a:rPr lang="en-US" sz="2600" dirty="0" err="1">
                <a:solidFill>
                  <a:srgbClr val="000000"/>
                </a:solidFill>
                <a:latin typeface="Open Sauce"/>
              </a:rPr>
              <a:t>orientação</a:t>
            </a:r>
            <a:r>
              <a:rPr lang="en-US" sz="2600" dirty="0">
                <a:solidFill>
                  <a:srgbClr val="000000"/>
                </a:solidFill>
                <a:latin typeface="Open Sauce"/>
              </a:rPr>
              <a:t>) </a:t>
            </a:r>
            <a:r>
              <a:rPr lang="en-US" sz="2600" dirty="0" err="1">
                <a:solidFill>
                  <a:srgbClr val="000000"/>
                </a:solidFill>
                <a:latin typeface="Open Sauce"/>
              </a:rPr>
              <a:t>acerca</a:t>
            </a:r>
            <a:r>
              <a:rPr lang="en-US" sz="2600" dirty="0">
                <a:solidFill>
                  <a:srgbClr val="000000"/>
                </a:solidFill>
                <a:latin typeface="Open Sauce"/>
              </a:rPr>
              <a:t> do </a:t>
            </a:r>
            <a:r>
              <a:rPr lang="en-US" sz="2600" dirty="0" err="1">
                <a:solidFill>
                  <a:srgbClr val="000000"/>
                </a:solidFill>
                <a:latin typeface="Open Sauce"/>
              </a:rPr>
              <a:t>recurso</a:t>
            </a:r>
            <a:r>
              <a:rPr lang="en-US" sz="2600" dirty="0">
                <a:solidFill>
                  <a:srgbClr val="000000"/>
                </a:solidFill>
                <a:latin typeface="Open Sauce"/>
              </a:rPr>
              <a:t>;</a:t>
            </a:r>
          </a:p>
          <a:p>
            <a:pPr marL="1122688" lvl="2" indent="-374229" algn="just">
              <a:lnSpc>
                <a:spcPts val="3640"/>
              </a:lnSpc>
              <a:buFont typeface="Arial"/>
              <a:buChar char="⚬"/>
            </a:pPr>
            <a:r>
              <a:rPr lang="en-US" sz="2600" dirty="0">
                <a:solidFill>
                  <a:srgbClr val="000000"/>
                </a:solidFill>
                <a:latin typeface="Open Sauce"/>
              </a:rPr>
              <a:t>O SIC/OUV a </a:t>
            </a:r>
            <a:r>
              <a:rPr lang="en-US" sz="2600" dirty="0" err="1">
                <a:solidFill>
                  <a:srgbClr val="000000"/>
                </a:solidFill>
                <a:latin typeface="Open Sauce"/>
              </a:rPr>
              <a:t>encaminha</a:t>
            </a:r>
            <a:r>
              <a:rPr lang="en-US" sz="2600" dirty="0">
                <a:solidFill>
                  <a:srgbClr val="000000"/>
                </a:solidFill>
                <a:latin typeface="Open Sauce"/>
              </a:rPr>
              <a:t> a </a:t>
            </a:r>
            <a:r>
              <a:rPr lang="en-US" sz="2600" dirty="0" err="1">
                <a:solidFill>
                  <a:srgbClr val="000000"/>
                </a:solidFill>
                <a:latin typeface="Open Sauce"/>
              </a:rPr>
              <a:t>proposta</a:t>
            </a:r>
            <a:r>
              <a:rPr lang="en-US" sz="2600" dirty="0">
                <a:solidFill>
                  <a:srgbClr val="000000"/>
                </a:solidFill>
                <a:latin typeface="Open Sauce"/>
              </a:rPr>
              <a:t> de </a:t>
            </a:r>
            <a:r>
              <a:rPr lang="en-US" sz="2600" dirty="0" err="1">
                <a:solidFill>
                  <a:srgbClr val="000000"/>
                </a:solidFill>
                <a:latin typeface="Open Sauce"/>
              </a:rPr>
              <a:t>resposta</a:t>
            </a:r>
            <a:r>
              <a:rPr lang="en-US" sz="2600" dirty="0">
                <a:solidFill>
                  <a:srgbClr val="000000"/>
                </a:solidFill>
                <a:latin typeface="Open Sauce"/>
              </a:rPr>
              <a:t> </a:t>
            </a:r>
            <a:r>
              <a:rPr lang="en-US" sz="2600" dirty="0" err="1">
                <a:solidFill>
                  <a:srgbClr val="000000"/>
                </a:solidFill>
                <a:latin typeface="Open Sauce"/>
              </a:rPr>
              <a:t>ao</a:t>
            </a:r>
            <a:r>
              <a:rPr lang="en-US" sz="2600" dirty="0">
                <a:solidFill>
                  <a:srgbClr val="000000"/>
                </a:solidFill>
                <a:latin typeface="Open Sauce"/>
              </a:rPr>
              <a:t> </a:t>
            </a:r>
            <a:r>
              <a:rPr lang="en-US" sz="2600" dirty="0" err="1">
                <a:solidFill>
                  <a:srgbClr val="000000"/>
                </a:solidFill>
                <a:latin typeface="Open Sauce"/>
              </a:rPr>
              <a:t>Ministro</a:t>
            </a:r>
            <a:r>
              <a:rPr lang="en-US" sz="2600" dirty="0">
                <a:solidFill>
                  <a:srgbClr val="000000"/>
                </a:solidFill>
                <a:latin typeface="Open Sauce"/>
              </a:rPr>
              <a:t>/a de Estado para </a:t>
            </a:r>
            <a:r>
              <a:rPr lang="en-US" sz="2600" dirty="0" err="1">
                <a:solidFill>
                  <a:srgbClr val="000000"/>
                </a:solidFill>
                <a:latin typeface="Open Sauce"/>
              </a:rPr>
              <a:t>validação</a:t>
            </a:r>
            <a:r>
              <a:rPr lang="en-US" sz="2600" dirty="0">
                <a:solidFill>
                  <a:srgbClr val="000000"/>
                </a:solidFill>
                <a:latin typeface="Open Sauce"/>
              </a:rPr>
              <a:t> e </a:t>
            </a:r>
            <a:r>
              <a:rPr lang="en-US" sz="2600" dirty="0" err="1">
                <a:solidFill>
                  <a:srgbClr val="000000"/>
                </a:solidFill>
                <a:latin typeface="Open Sauce"/>
              </a:rPr>
              <a:t>assinatura</a:t>
            </a:r>
            <a:r>
              <a:rPr lang="en-US" sz="2600" dirty="0">
                <a:solidFill>
                  <a:srgbClr val="000000"/>
                </a:solidFill>
                <a:latin typeface="Open Sauce"/>
              </a:rPr>
              <a:t>;</a:t>
            </a:r>
          </a:p>
          <a:p>
            <a:pPr marL="1122688" lvl="2" indent="-374229" algn="just">
              <a:lnSpc>
                <a:spcPts val="3640"/>
              </a:lnSpc>
              <a:buFont typeface="Arial"/>
              <a:buChar char="⚬"/>
            </a:pPr>
            <a:r>
              <a:rPr lang="en-US" sz="2600" dirty="0">
                <a:solidFill>
                  <a:srgbClr val="000000"/>
                </a:solidFill>
                <a:latin typeface="Open Sauce"/>
              </a:rPr>
              <a:t>O SIC/OUV </a:t>
            </a:r>
            <a:r>
              <a:rPr lang="en-US" sz="2600" dirty="0" err="1">
                <a:solidFill>
                  <a:srgbClr val="000000"/>
                </a:solidFill>
                <a:latin typeface="Open Sauce"/>
              </a:rPr>
              <a:t>recebe</a:t>
            </a:r>
            <a:r>
              <a:rPr lang="en-US" sz="2600" dirty="0">
                <a:solidFill>
                  <a:srgbClr val="000000"/>
                </a:solidFill>
                <a:latin typeface="Open Sauce"/>
              </a:rPr>
              <a:t> a </a:t>
            </a:r>
            <a:r>
              <a:rPr lang="en-US" sz="2600" dirty="0" err="1">
                <a:solidFill>
                  <a:srgbClr val="000000"/>
                </a:solidFill>
                <a:latin typeface="Open Sauce"/>
              </a:rPr>
              <a:t>resposta</a:t>
            </a:r>
            <a:r>
              <a:rPr lang="en-US" sz="2600" dirty="0">
                <a:solidFill>
                  <a:srgbClr val="000000"/>
                </a:solidFill>
                <a:latin typeface="Open Sauce"/>
              </a:rPr>
              <a:t> </a:t>
            </a:r>
            <a:r>
              <a:rPr lang="en-US" sz="2600" dirty="0" err="1">
                <a:solidFill>
                  <a:srgbClr val="000000"/>
                </a:solidFill>
                <a:latin typeface="Open Sauce"/>
              </a:rPr>
              <a:t>validada</a:t>
            </a:r>
            <a:r>
              <a:rPr lang="en-US" sz="2600" dirty="0">
                <a:solidFill>
                  <a:srgbClr val="000000"/>
                </a:solidFill>
                <a:latin typeface="Open Sauce"/>
              </a:rPr>
              <a:t> e </a:t>
            </a:r>
            <a:r>
              <a:rPr lang="en-US" sz="2600" dirty="0" err="1">
                <a:solidFill>
                  <a:srgbClr val="000000"/>
                </a:solidFill>
                <a:latin typeface="Open Sauce"/>
              </a:rPr>
              <a:t>assinada</a:t>
            </a:r>
            <a:r>
              <a:rPr lang="en-US" sz="2600" dirty="0">
                <a:solidFill>
                  <a:srgbClr val="000000"/>
                </a:solidFill>
                <a:latin typeface="Open Sauce"/>
              </a:rPr>
              <a:t> </a:t>
            </a:r>
            <a:r>
              <a:rPr lang="en-US" sz="2600" dirty="0" err="1">
                <a:solidFill>
                  <a:srgbClr val="000000"/>
                </a:solidFill>
                <a:latin typeface="Open Sauce"/>
              </a:rPr>
              <a:t>pelo</a:t>
            </a:r>
            <a:r>
              <a:rPr lang="en-US" sz="2600" dirty="0">
                <a:solidFill>
                  <a:srgbClr val="000000"/>
                </a:solidFill>
                <a:latin typeface="Open Sauce"/>
              </a:rPr>
              <a:t>/a </a:t>
            </a:r>
            <a:r>
              <a:rPr lang="en-US" sz="2600" dirty="0" err="1">
                <a:solidFill>
                  <a:srgbClr val="000000"/>
                </a:solidFill>
                <a:latin typeface="Open Sauce"/>
              </a:rPr>
              <a:t>Ministro</a:t>
            </a:r>
            <a:r>
              <a:rPr lang="en-US" sz="2600" dirty="0">
                <a:solidFill>
                  <a:srgbClr val="000000"/>
                </a:solidFill>
                <a:latin typeface="Open Sauce"/>
              </a:rPr>
              <a:t>/a de Estado;</a:t>
            </a:r>
          </a:p>
          <a:p>
            <a:pPr marL="1122688" lvl="2" indent="-374229" algn="just">
              <a:lnSpc>
                <a:spcPts val="3640"/>
              </a:lnSpc>
              <a:buFont typeface="Arial"/>
              <a:buChar char="⚬"/>
            </a:pPr>
            <a:r>
              <a:rPr lang="en-US" sz="2600" dirty="0" err="1">
                <a:solidFill>
                  <a:srgbClr val="000000"/>
                </a:solidFill>
                <a:latin typeface="Open Sauce Bold"/>
              </a:rPr>
              <a:t>Importante</a:t>
            </a:r>
            <a:r>
              <a:rPr lang="en-US" sz="2600" dirty="0">
                <a:solidFill>
                  <a:srgbClr val="000000"/>
                </a:solidFill>
                <a:latin typeface="Open Sauce Bold"/>
              </a:rPr>
              <a:t>: o </a:t>
            </a:r>
            <a:r>
              <a:rPr lang="en-US" sz="2600" dirty="0" err="1">
                <a:solidFill>
                  <a:srgbClr val="000000"/>
                </a:solidFill>
                <a:latin typeface="Open Sauce Bold"/>
              </a:rPr>
              <a:t>prazo</a:t>
            </a:r>
            <a:r>
              <a:rPr lang="en-US" sz="2600" dirty="0">
                <a:solidFill>
                  <a:srgbClr val="000000"/>
                </a:solidFill>
                <a:latin typeface="Open Sauce Bold"/>
              </a:rPr>
              <a:t> de </a:t>
            </a:r>
            <a:r>
              <a:rPr lang="en-US" sz="2600" dirty="0" err="1">
                <a:solidFill>
                  <a:srgbClr val="000000"/>
                </a:solidFill>
                <a:latin typeface="Open Sauce Bold"/>
              </a:rPr>
              <a:t>resposta</a:t>
            </a:r>
            <a:r>
              <a:rPr lang="en-US" sz="2600" dirty="0">
                <a:solidFill>
                  <a:srgbClr val="000000"/>
                </a:solidFill>
                <a:latin typeface="Open Sauce Bold"/>
              </a:rPr>
              <a:t> é de 5 </a:t>
            </a:r>
            <a:r>
              <a:rPr lang="en-US" sz="2600" dirty="0" err="1">
                <a:solidFill>
                  <a:srgbClr val="000000"/>
                </a:solidFill>
                <a:latin typeface="Open Sauce Bold"/>
              </a:rPr>
              <a:t>dias</a:t>
            </a:r>
            <a:r>
              <a:rPr lang="en-US" sz="2600" dirty="0">
                <a:solidFill>
                  <a:srgbClr val="000000"/>
                </a:solidFill>
                <a:latin typeface="Open Sauce Bold"/>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40850" y="2432788"/>
            <a:ext cx="4558518" cy="795089"/>
            <a:chOff x="-312585" y="260687"/>
            <a:chExt cx="6078024" cy="1060118"/>
          </a:xfrm>
        </p:grpSpPr>
        <p:sp>
          <p:nvSpPr>
            <p:cNvPr id="3" name="AutoShape 3"/>
            <p:cNvSpPr/>
            <p:nvPr/>
          </p:nvSpPr>
          <p:spPr>
            <a:xfrm>
              <a:off x="-84973" y="790747"/>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312585" y="260687"/>
              <a:ext cx="6078024" cy="1060118"/>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Orientação</a:t>
              </a:r>
              <a:r>
                <a:rPr lang="en-US" sz="2412" dirty="0">
                  <a:solidFill>
                    <a:srgbClr val="000000"/>
                  </a:solidFill>
                  <a:latin typeface="Open Sauce"/>
                </a:rPr>
                <a:t> nº 4</a:t>
              </a:r>
            </a:p>
            <a:p>
              <a:pPr algn="ctr">
                <a:lnSpc>
                  <a:spcPts val="3136"/>
                </a:lnSpc>
              </a:pPr>
              <a:r>
                <a:rPr lang="en-US" sz="2412" dirty="0">
                  <a:solidFill>
                    <a:srgbClr val="000000"/>
                  </a:solidFill>
                  <a:latin typeface="Open Sauce"/>
                </a:rPr>
                <a:t>71000.080231/2023-31</a:t>
              </a:r>
            </a:p>
          </p:txBody>
        </p:sp>
      </p:grpSp>
      <p:grpSp>
        <p:nvGrpSpPr>
          <p:cNvPr id="5" name="Group 5"/>
          <p:cNvGrpSpPr/>
          <p:nvPr/>
        </p:nvGrpSpPr>
        <p:grpSpPr>
          <a:xfrm>
            <a:off x="2305482" y="2637471"/>
            <a:ext cx="4166299" cy="397545"/>
            <a:chOff x="0" y="499283"/>
            <a:chExt cx="5555065" cy="530060"/>
          </a:xfrm>
        </p:grpSpPr>
        <p:sp>
          <p:nvSpPr>
            <p:cNvPr id="6" name="AutoShape 6"/>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7" name="TextBox 7"/>
            <p:cNvSpPr txBox="1"/>
            <p:nvPr/>
          </p:nvSpPr>
          <p:spPr>
            <a:xfrm>
              <a:off x="812911" y="499283"/>
              <a:ext cx="3826532" cy="530060"/>
            </a:xfrm>
            <a:prstGeom prst="rect">
              <a:avLst/>
            </a:prstGeom>
          </p:spPr>
          <p:txBody>
            <a:bodyPr lIns="0" tIns="0" rIns="0" bIns="0" rtlCol="0" anchor="t">
              <a:spAutoFit/>
            </a:bodyPr>
            <a:lstStyle/>
            <a:p>
              <a:pPr algn="ctr">
                <a:lnSpc>
                  <a:spcPts val="3136"/>
                </a:lnSpc>
              </a:pPr>
              <a:r>
                <a:rPr lang="en-US" sz="2412" dirty="0">
                  <a:solidFill>
                    <a:srgbClr val="000000"/>
                  </a:solidFill>
                  <a:latin typeface="Open Sauce"/>
                </a:rPr>
                <a:t>Lei nº 12.527/2011</a:t>
              </a:r>
            </a:p>
          </p:txBody>
        </p:sp>
      </p:grpSp>
      <p:sp>
        <p:nvSpPr>
          <p:cNvPr id="8" name="Freeform 8"/>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9" name="TextBox 9"/>
          <p:cNvSpPr txBox="1"/>
          <p:nvPr/>
        </p:nvSpPr>
        <p:spPr>
          <a:xfrm>
            <a:off x="1028700" y="1038225"/>
            <a:ext cx="10715051"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Lei de Acesso à Informação - LAI</a:t>
            </a:r>
          </a:p>
        </p:txBody>
      </p:sp>
      <p:sp>
        <p:nvSpPr>
          <p:cNvPr id="10" name="TextBox 10"/>
          <p:cNvSpPr txBox="1"/>
          <p:nvPr/>
        </p:nvSpPr>
        <p:spPr>
          <a:xfrm>
            <a:off x="1028700" y="3856384"/>
            <a:ext cx="16573500" cy="6463308"/>
          </a:xfrm>
          <a:prstGeom prst="rect">
            <a:avLst/>
          </a:prstGeom>
        </p:spPr>
        <p:txBody>
          <a:bodyPr wrap="square" lIns="0" tIns="0" rIns="0" bIns="0" rtlCol="0" anchor="t">
            <a:spAutoFit/>
          </a:bodyPr>
          <a:lstStyle/>
          <a:p>
            <a:pPr marL="561344" lvl="1" indent="-280672" algn="just">
              <a:lnSpc>
                <a:spcPts val="3640"/>
              </a:lnSpc>
              <a:buFont typeface="Arial"/>
              <a:buChar char="•"/>
            </a:pPr>
            <a:r>
              <a:rPr lang="en-US" sz="2600" dirty="0" err="1">
                <a:solidFill>
                  <a:srgbClr val="000000"/>
                </a:solidFill>
                <a:latin typeface="Open Sauce"/>
              </a:rPr>
              <a:t>Os</a:t>
            </a:r>
            <a:r>
              <a:rPr lang="en-US" sz="2600" dirty="0">
                <a:solidFill>
                  <a:srgbClr val="000000"/>
                </a:solidFill>
                <a:latin typeface="Open Sauce"/>
              </a:rPr>
              <a:t> </a:t>
            </a:r>
            <a:r>
              <a:rPr lang="en-US" sz="2600" dirty="0" err="1">
                <a:solidFill>
                  <a:srgbClr val="000000"/>
                </a:solidFill>
                <a:latin typeface="Open Sauce"/>
              </a:rPr>
              <a:t>pedidos</a:t>
            </a:r>
            <a:r>
              <a:rPr lang="en-US" sz="2600" dirty="0">
                <a:solidFill>
                  <a:srgbClr val="000000"/>
                </a:solidFill>
                <a:latin typeface="Open Sauce"/>
              </a:rPr>
              <a:t> de </a:t>
            </a:r>
            <a:r>
              <a:rPr lang="en-US" sz="2600" dirty="0" err="1">
                <a:solidFill>
                  <a:srgbClr val="000000"/>
                </a:solidFill>
                <a:latin typeface="Open Sauce"/>
              </a:rPr>
              <a:t>Acesso</a:t>
            </a:r>
            <a:r>
              <a:rPr lang="en-US" sz="2600" dirty="0">
                <a:solidFill>
                  <a:srgbClr val="000000"/>
                </a:solidFill>
                <a:latin typeface="Open Sauce"/>
              </a:rPr>
              <a:t> à </a:t>
            </a:r>
            <a:r>
              <a:rPr lang="en-US" sz="2600" dirty="0" err="1">
                <a:solidFill>
                  <a:srgbClr val="000000"/>
                </a:solidFill>
                <a:latin typeface="Open Sauce"/>
              </a:rPr>
              <a:t>Informação</a:t>
            </a:r>
            <a:r>
              <a:rPr lang="en-US" sz="2600" dirty="0">
                <a:solidFill>
                  <a:srgbClr val="000000"/>
                </a:solidFill>
                <a:latin typeface="Open Sauce"/>
              </a:rPr>
              <a:t> </a:t>
            </a:r>
            <a:r>
              <a:rPr lang="en-US" sz="2600" dirty="0" err="1">
                <a:solidFill>
                  <a:srgbClr val="000000"/>
                </a:solidFill>
                <a:latin typeface="Open Sauce"/>
              </a:rPr>
              <a:t>também</a:t>
            </a:r>
            <a:r>
              <a:rPr lang="en-US" sz="2600" dirty="0">
                <a:solidFill>
                  <a:srgbClr val="000000"/>
                </a:solidFill>
                <a:latin typeface="Open Sauce"/>
              </a:rPr>
              <a:t> </a:t>
            </a:r>
            <a:r>
              <a:rPr lang="en-US" sz="2600" dirty="0" err="1">
                <a:solidFill>
                  <a:srgbClr val="000000"/>
                </a:solidFill>
                <a:latin typeface="Open Sauce"/>
              </a:rPr>
              <a:t>podem</a:t>
            </a:r>
            <a:r>
              <a:rPr lang="en-US" sz="2600" dirty="0">
                <a:solidFill>
                  <a:srgbClr val="000000"/>
                </a:solidFill>
                <a:latin typeface="Open Sauce"/>
              </a:rPr>
              <a:t> </a:t>
            </a:r>
            <a:r>
              <a:rPr lang="en-US" sz="2600" dirty="0" err="1">
                <a:solidFill>
                  <a:srgbClr val="000000"/>
                </a:solidFill>
                <a:latin typeface="Open Sauce"/>
              </a:rPr>
              <a:t>ser</a:t>
            </a:r>
            <a:r>
              <a:rPr lang="en-US" sz="2600" dirty="0">
                <a:solidFill>
                  <a:srgbClr val="000000"/>
                </a:solidFill>
                <a:latin typeface="Open Sauce"/>
              </a:rPr>
              <a:t> </a:t>
            </a:r>
            <a:r>
              <a:rPr lang="en-US" sz="2600" dirty="0" err="1">
                <a:solidFill>
                  <a:srgbClr val="000000"/>
                </a:solidFill>
                <a:latin typeface="Open Sauce"/>
              </a:rPr>
              <a:t>negados</a:t>
            </a:r>
            <a:r>
              <a:rPr lang="en-US" sz="2600" dirty="0">
                <a:solidFill>
                  <a:srgbClr val="000000"/>
                </a:solidFill>
                <a:latin typeface="Open Sauce"/>
              </a:rPr>
              <a:t> </a:t>
            </a:r>
            <a:r>
              <a:rPr lang="en-US" sz="2600" dirty="0" err="1">
                <a:solidFill>
                  <a:srgbClr val="000000"/>
                </a:solidFill>
                <a:latin typeface="Open Sauce"/>
              </a:rPr>
              <a:t>mediante</a:t>
            </a:r>
            <a:r>
              <a:rPr lang="en-US" sz="2600" dirty="0">
                <a:solidFill>
                  <a:srgbClr val="000000"/>
                </a:solidFill>
                <a:latin typeface="Open Sauce"/>
              </a:rPr>
              <a:t> </a:t>
            </a:r>
            <a:r>
              <a:rPr lang="en-US" sz="2600" dirty="0" err="1">
                <a:solidFill>
                  <a:srgbClr val="000000"/>
                </a:solidFill>
                <a:latin typeface="Open Sauce"/>
              </a:rPr>
              <a:t>às</a:t>
            </a:r>
            <a:r>
              <a:rPr lang="en-US" sz="2600" dirty="0">
                <a:solidFill>
                  <a:srgbClr val="000000"/>
                </a:solidFill>
                <a:latin typeface="Open Sauce"/>
              </a:rPr>
              <a:t> </a:t>
            </a:r>
            <a:r>
              <a:rPr lang="en-US" sz="2600" dirty="0" err="1">
                <a:solidFill>
                  <a:srgbClr val="000000"/>
                </a:solidFill>
                <a:latin typeface="Open Sauce"/>
              </a:rPr>
              <a:t>seguintes</a:t>
            </a:r>
            <a:r>
              <a:rPr lang="en-US" sz="2600" dirty="0">
                <a:solidFill>
                  <a:srgbClr val="000000"/>
                </a:solidFill>
                <a:latin typeface="Open Sauce"/>
              </a:rPr>
              <a:t> </a:t>
            </a:r>
            <a:r>
              <a:rPr lang="en-US" sz="2600" dirty="0" err="1">
                <a:solidFill>
                  <a:srgbClr val="000000"/>
                </a:solidFill>
                <a:latin typeface="Open Sauce"/>
              </a:rPr>
              <a:t>justificativas</a:t>
            </a:r>
            <a:r>
              <a:rPr lang="en-US" sz="2600" dirty="0">
                <a:solidFill>
                  <a:srgbClr val="000000"/>
                </a:solidFill>
                <a:latin typeface="Open Sauce"/>
              </a:rPr>
              <a:t>:</a:t>
            </a:r>
          </a:p>
          <a:p>
            <a:pPr marL="1122688" lvl="2" indent="-374229" algn="just">
              <a:lnSpc>
                <a:spcPts val="3640"/>
              </a:lnSpc>
              <a:buFont typeface="Arial"/>
              <a:buChar char="⚬"/>
            </a:pPr>
            <a:r>
              <a:rPr lang="en-US" sz="2600" dirty="0" err="1">
                <a:solidFill>
                  <a:srgbClr val="000000"/>
                </a:solidFill>
                <a:latin typeface="Open Sauce Bold"/>
              </a:rPr>
              <a:t>Pedidos</a:t>
            </a:r>
            <a:r>
              <a:rPr lang="en-US" sz="2600" dirty="0">
                <a:solidFill>
                  <a:srgbClr val="000000"/>
                </a:solidFill>
                <a:latin typeface="Open Sauce Bold"/>
              </a:rPr>
              <a:t> </a:t>
            </a:r>
            <a:r>
              <a:rPr lang="en-US" sz="2600" dirty="0" err="1">
                <a:solidFill>
                  <a:srgbClr val="000000"/>
                </a:solidFill>
                <a:latin typeface="Open Sauce Bold"/>
              </a:rPr>
              <a:t>genéricos</a:t>
            </a:r>
            <a:r>
              <a:rPr lang="en-US" sz="2600" dirty="0">
                <a:solidFill>
                  <a:srgbClr val="000000"/>
                </a:solidFill>
                <a:latin typeface="Open Sauce Bold"/>
              </a:rPr>
              <a:t> </a:t>
            </a:r>
            <a:r>
              <a:rPr lang="en-US" sz="2600" dirty="0">
                <a:solidFill>
                  <a:srgbClr val="000000"/>
                </a:solidFill>
                <a:latin typeface="Open Sauce"/>
              </a:rPr>
              <a:t>- </a:t>
            </a:r>
            <a:r>
              <a:rPr lang="en-US" sz="2600" dirty="0" err="1">
                <a:solidFill>
                  <a:srgbClr val="000000"/>
                </a:solidFill>
                <a:latin typeface="Open Sauce"/>
              </a:rPr>
              <a:t>conforme</a:t>
            </a:r>
            <a:r>
              <a:rPr lang="en-US" sz="2600" dirty="0">
                <a:solidFill>
                  <a:srgbClr val="000000"/>
                </a:solidFill>
                <a:latin typeface="Open Sauce"/>
              </a:rPr>
              <a:t> Art. 13 do </a:t>
            </a:r>
            <a:r>
              <a:rPr lang="en-US" sz="2600" dirty="0" err="1">
                <a:solidFill>
                  <a:srgbClr val="000000"/>
                </a:solidFill>
                <a:latin typeface="Open Sauce"/>
              </a:rPr>
              <a:t>Decreto</a:t>
            </a:r>
            <a:r>
              <a:rPr lang="en-US" sz="2600" dirty="0">
                <a:solidFill>
                  <a:srgbClr val="000000"/>
                </a:solidFill>
                <a:latin typeface="Open Sauce"/>
              </a:rPr>
              <a:t> 7.724/2012</a:t>
            </a:r>
          </a:p>
          <a:p>
            <a:pPr marL="1122688" lvl="2" indent="-374229" algn="just">
              <a:lnSpc>
                <a:spcPts val="3640"/>
              </a:lnSpc>
              <a:buFont typeface="Arial"/>
              <a:buChar char="⚬"/>
            </a:pPr>
            <a:r>
              <a:rPr lang="en-US" sz="2600" dirty="0" err="1">
                <a:solidFill>
                  <a:srgbClr val="000000"/>
                </a:solidFill>
                <a:latin typeface="Open Sauce Bold"/>
              </a:rPr>
              <a:t>Desproporcionais</a:t>
            </a:r>
            <a:r>
              <a:rPr lang="en-US" sz="2600" dirty="0">
                <a:solidFill>
                  <a:srgbClr val="000000"/>
                </a:solidFill>
                <a:latin typeface="Open Sauce Bold"/>
              </a:rPr>
              <a:t> </a:t>
            </a:r>
            <a:r>
              <a:rPr lang="en-US" sz="2600" dirty="0" err="1">
                <a:solidFill>
                  <a:srgbClr val="000000"/>
                </a:solidFill>
                <a:latin typeface="Open Sauce Bold"/>
              </a:rPr>
              <a:t>ou</a:t>
            </a:r>
            <a:r>
              <a:rPr lang="en-US" sz="2600" dirty="0">
                <a:solidFill>
                  <a:srgbClr val="000000"/>
                </a:solidFill>
                <a:latin typeface="Open Sauce Bold"/>
              </a:rPr>
              <a:t> </a:t>
            </a:r>
            <a:r>
              <a:rPr lang="en-US" sz="2600" dirty="0" err="1">
                <a:solidFill>
                  <a:srgbClr val="000000"/>
                </a:solidFill>
                <a:latin typeface="Open Sauce Bold"/>
              </a:rPr>
              <a:t>desarrazoados</a:t>
            </a:r>
            <a:r>
              <a:rPr lang="en-US" sz="2600" dirty="0">
                <a:solidFill>
                  <a:srgbClr val="000000"/>
                </a:solidFill>
                <a:latin typeface="Open Sauce Bold"/>
              </a:rPr>
              <a:t> </a:t>
            </a:r>
            <a:r>
              <a:rPr lang="en-US" sz="2600" dirty="0">
                <a:solidFill>
                  <a:srgbClr val="000000"/>
                </a:solidFill>
                <a:latin typeface="Open Sauce"/>
              </a:rPr>
              <a:t>- </a:t>
            </a:r>
            <a:r>
              <a:rPr lang="en-US" sz="2600" dirty="0" err="1">
                <a:solidFill>
                  <a:srgbClr val="000000"/>
                </a:solidFill>
                <a:latin typeface="Open Sauce"/>
              </a:rPr>
              <a:t>conforme</a:t>
            </a:r>
            <a:r>
              <a:rPr lang="en-US" sz="2600" dirty="0">
                <a:solidFill>
                  <a:srgbClr val="000000"/>
                </a:solidFill>
                <a:latin typeface="Open Sauce"/>
              </a:rPr>
              <a:t> Art. 13 do </a:t>
            </a:r>
            <a:r>
              <a:rPr lang="en-US" sz="2600" dirty="0" err="1">
                <a:solidFill>
                  <a:srgbClr val="000000"/>
                </a:solidFill>
                <a:latin typeface="Open Sauce"/>
              </a:rPr>
              <a:t>Decreto</a:t>
            </a:r>
            <a:r>
              <a:rPr lang="en-US" sz="2600" dirty="0">
                <a:solidFill>
                  <a:srgbClr val="000000"/>
                </a:solidFill>
                <a:latin typeface="Open Sauce"/>
              </a:rPr>
              <a:t> 7.724/2012</a:t>
            </a:r>
          </a:p>
          <a:p>
            <a:pPr marL="1122688" lvl="2" indent="-374229" algn="just">
              <a:lnSpc>
                <a:spcPts val="3640"/>
              </a:lnSpc>
              <a:buFont typeface="Arial"/>
              <a:buChar char="⚬"/>
            </a:pPr>
            <a:r>
              <a:rPr lang="en-US" sz="2600" dirty="0">
                <a:solidFill>
                  <a:srgbClr val="000000"/>
                </a:solidFill>
                <a:latin typeface="Open Sauce Bold"/>
              </a:rPr>
              <a:t>Que </a:t>
            </a:r>
            <a:r>
              <a:rPr lang="en-US" sz="2600" dirty="0" err="1">
                <a:solidFill>
                  <a:srgbClr val="000000"/>
                </a:solidFill>
                <a:latin typeface="Open Sauce Bold"/>
              </a:rPr>
              <a:t>exijam</a:t>
            </a:r>
            <a:r>
              <a:rPr lang="en-US" sz="2600" dirty="0">
                <a:solidFill>
                  <a:srgbClr val="000000"/>
                </a:solidFill>
                <a:latin typeface="Open Sauce Bold"/>
              </a:rPr>
              <a:t> </a:t>
            </a:r>
            <a:r>
              <a:rPr lang="en-US" sz="2600" dirty="0" err="1">
                <a:solidFill>
                  <a:srgbClr val="000000"/>
                </a:solidFill>
                <a:latin typeface="Open Sauce Bold"/>
              </a:rPr>
              <a:t>trabalhos</a:t>
            </a:r>
            <a:r>
              <a:rPr lang="en-US" sz="2600" dirty="0">
                <a:solidFill>
                  <a:srgbClr val="000000"/>
                </a:solidFill>
                <a:latin typeface="Open Sauce Bold"/>
              </a:rPr>
              <a:t> </a:t>
            </a:r>
            <a:r>
              <a:rPr lang="en-US" sz="2600" dirty="0" err="1">
                <a:solidFill>
                  <a:srgbClr val="000000"/>
                </a:solidFill>
                <a:latin typeface="Open Sauce Bold"/>
              </a:rPr>
              <a:t>adicionais</a:t>
            </a:r>
            <a:r>
              <a:rPr lang="en-US" sz="2600" dirty="0">
                <a:solidFill>
                  <a:srgbClr val="000000"/>
                </a:solidFill>
                <a:latin typeface="Open Sauce Bold"/>
              </a:rPr>
              <a:t> de </a:t>
            </a:r>
            <a:r>
              <a:rPr lang="en-US" sz="2600" dirty="0" err="1">
                <a:solidFill>
                  <a:srgbClr val="000000"/>
                </a:solidFill>
                <a:latin typeface="Open Sauce Bold"/>
              </a:rPr>
              <a:t>análise</a:t>
            </a:r>
            <a:r>
              <a:rPr lang="en-US" sz="2600" dirty="0">
                <a:solidFill>
                  <a:srgbClr val="000000"/>
                </a:solidFill>
                <a:latin typeface="Open Sauce Bold"/>
              </a:rPr>
              <a:t>, </a:t>
            </a:r>
            <a:r>
              <a:rPr lang="en-US" sz="2600" dirty="0" err="1">
                <a:solidFill>
                  <a:srgbClr val="000000"/>
                </a:solidFill>
                <a:latin typeface="Open Sauce Bold"/>
              </a:rPr>
              <a:t>interpretação</a:t>
            </a:r>
            <a:r>
              <a:rPr lang="en-US" sz="2600" dirty="0">
                <a:solidFill>
                  <a:srgbClr val="000000"/>
                </a:solidFill>
                <a:latin typeface="Open Sauce Bold"/>
              </a:rPr>
              <a:t> </a:t>
            </a:r>
            <a:r>
              <a:rPr lang="en-US" sz="2600" dirty="0" err="1">
                <a:solidFill>
                  <a:srgbClr val="000000"/>
                </a:solidFill>
                <a:latin typeface="Open Sauce Bold"/>
              </a:rPr>
              <a:t>ou</a:t>
            </a:r>
            <a:r>
              <a:rPr lang="en-US" sz="2600" dirty="0">
                <a:solidFill>
                  <a:srgbClr val="000000"/>
                </a:solidFill>
                <a:latin typeface="Open Sauce Bold"/>
              </a:rPr>
              <a:t> </a:t>
            </a:r>
            <a:r>
              <a:rPr lang="en-US" sz="2600" dirty="0" err="1">
                <a:solidFill>
                  <a:srgbClr val="000000"/>
                </a:solidFill>
                <a:latin typeface="Open Sauce Bold"/>
              </a:rPr>
              <a:t>consolidação</a:t>
            </a:r>
            <a:r>
              <a:rPr lang="en-US" sz="2600" dirty="0">
                <a:solidFill>
                  <a:srgbClr val="000000"/>
                </a:solidFill>
                <a:latin typeface="Open Sauce Bold"/>
              </a:rPr>
              <a:t> de dados e </a:t>
            </a:r>
            <a:r>
              <a:rPr lang="en-US" sz="2600" dirty="0" err="1">
                <a:solidFill>
                  <a:srgbClr val="000000"/>
                </a:solidFill>
                <a:latin typeface="Open Sauce Bold"/>
              </a:rPr>
              <a:t>informações</a:t>
            </a:r>
            <a:r>
              <a:rPr lang="en-US" sz="2600" dirty="0">
                <a:solidFill>
                  <a:srgbClr val="000000"/>
                </a:solidFill>
                <a:latin typeface="Open Sauce Bold"/>
              </a:rPr>
              <a:t>, </a:t>
            </a:r>
            <a:r>
              <a:rPr lang="en-US" sz="2600" dirty="0" err="1">
                <a:solidFill>
                  <a:srgbClr val="000000"/>
                </a:solidFill>
                <a:latin typeface="Open Sauce Bold"/>
              </a:rPr>
              <a:t>ou</a:t>
            </a:r>
            <a:r>
              <a:rPr lang="en-US" sz="2600" dirty="0">
                <a:solidFill>
                  <a:srgbClr val="000000"/>
                </a:solidFill>
                <a:latin typeface="Open Sauce Bold"/>
              </a:rPr>
              <a:t> </a:t>
            </a:r>
            <a:r>
              <a:rPr lang="en-US" sz="2600" dirty="0" err="1">
                <a:solidFill>
                  <a:srgbClr val="000000"/>
                </a:solidFill>
                <a:latin typeface="Open Sauce Bold"/>
              </a:rPr>
              <a:t>serviço</a:t>
            </a:r>
            <a:r>
              <a:rPr lang="en-US" sz="2600" dirty="0">
                <a:solidFill>
                  <a:srgbClr val="000000"/>
                </a:solidFill>
                <a:latin typeface="Open Sauce Bold"/>
              </a:rPr>
              <a:t> de </a:t>
            </a:r>
            <a:r>
              <a:rPr lang="en-US" sz="2600" dirty="0" err="1">
                <a:solidFill>
                  <a:srgbClr val="000000"/>
                </a:solidFill>
                <a:latin typeface="Open Sauce Bold"/>
              </a:rPr>
              <a:t>produção</a:t>
            </a:r>
            <a:r>
              <a:rPr lang="en-US" sz="2600" dirty="0">
                <a:solidFill>
                  <a:srgbClr val="000000"/>
                </a:solidFill>
                <a:latin typeface="Open Sauce Bold"/>
              </a:rPr>
              <a:t> </a:t>
            </a:r>
            <a:r>
              <a:rPr lang="en-US" sz="2600" dirty="0" err="1">
                <a:solidFill>
                  <a:srgbClr val="000000"/>
                </a:solidFill>
                <a:latin typeface="Open Sauce Bold"/>
              </a:rPr>
              <a:t>ou</a:t>
            </a:r>
            <a:r>
              <a:rPr lang="en-US" sz="2600" dirty="0">
                <a:solidFill>
                  <a:srgbClr val="000000"/>
                </a:solidFill>
                <a:latin typeface="Open Sauce Bold"/>
              </a:rPr>
              <a:t> </a:t>
            </a:r>
            <a:r>
              <a:rPr lang="en-US" sz="2600" dirty="0" err="1">
                <a:solidFill>
                  <a:srgbClr val="000000"/>
                </a:solidFill>
                <a:latin typeface="Open Sauce Bold"/>
              </a:rPr>
              <a:t>tratamento</a:t>
            </a:r>
            <a:r>
              <a:rPr lang="en-US" sz="2600" dirty="0">
                <a:solidFill>
                  <a:srgbClr val="000000"/>
                </a:solidFill>
                <a:latin typeface="Open Sauce Bold"/>
              </a:rPr>
              <a:t> de dados que </a:t>
            </a:r>
            <a:r>
              <a:rPr lang="en-US" sz="2600" dirty="0" err="1">
                <a:solidFill>
                  <a:srgbClr val="000000"/>
                </a:solidFill>
                <a:latin typeface="Open Sauce Bold"/>
              </a:rPr>
              <a:t>não</a:t>
            </a:r>
            <a:r>
              <a:rPr lang="en-US" sz="2600" dirty="0">
                <a:solidFill>
                  <a:srgbClr val="000000"/>
                </a:solidFill>
                <a:latin typeface="Open Sauce Bold"/>
              </a:rPr>
              <a:t> </a:t>
            </a:r>
            <a:r>
              <a:rPr lang="en-US" sz="2600" dirty="0" err="1">
                <a:solidFill>
                  <a:srgbClr val="000000"/>
                </a:solidFill>
                <a:latin typeface="Open Sauce Bold"/>
              </a:rPr>
              <a:t>seja</a:t>
            </a:r>
            <a:r>
              <a:rPr lang="en-US" sz="2600" dirty="0">
                <a:solidFill>
                  <a:srgbClr val="000000"/>
                </a:solidFill>
                <a:latin typeface="Open Sauce Bold"/>
              </a:rPr>
              <a:t> de </a:t>
            </a:r>
            <a:r>
              <a:rPr lang="en-US" sz="2600" dirty="0" err="1">
                <a:solidFill>
                  <a:srgbClr val="000000"/>
                </a:solidFill>
                <a:latin typeface="Open Sauce Bold"/>
              </a:rPr>
              <a:t>competência</a:t>
            </a:r>
            <a:r>
              <a:rPr lang="en-US" sz="2600" dirty="0">
                <a:solidFill>
                  <a:srgbClr val="000000"/>
                </a:solidFill>
                <a:latin typeface="Open Sauce Bold"/>
              </a:rPr>
              <a:t> do </a:t>
            </a:r>
            <a:r>
              <a:rPr lang="en-US" sz="2600" dirty="0" err="1">
                <a:solidFill>
                  <a:srgbClr val="000000"/>
                </a:solidFill>
                <a:latin typeface="Open Sauce Bold"/>
              </a:rPr>
              <a:t>órgão</a:t>
            </a:r>
            <a:r>
              <a:rPr lang="en-US" sz="2600" dirty="0">
                <a:solidFill>
                  <a:srgbClr val="000000"/>
                </a:solidFill>
                <a:latin typeface="Open Sauce Bold"/>
              </a:rPr>
              <a:t> </a:t>
            </a:r>
            <a:r>
              <a:rPr lang="en-US" sz="2600" dirty="0" err="1">
                <a:solidFill>
                  <a:srgbClr val="000000"/>
                </a:solidFill>
                <a:latin typeface="Open Sauce Bold"/>
              </a:rPr>
              <a:t>ou</a:t>
            </a:r>
            <a:r>
              <a:rPr lang="en-US" sz="2600" dirty="0">
                <a:solidFill>
                  <a:srgbClr val="000000"/>
                </a:solidFill>
                <a:latin typeface="Open Sauce Bold"/>
              </a:rPr>
              <a:t> </a:t>
            </a:r>
            <a:r>
              <a:rPr lang="en-US" sz="2600" dirty="0" err="1">
                <a:solidFill>
                  <a:srgbClr val="000000"/>
                </a:solidFill>
                <a:latin typeface="Open Sauce Bold"/>
              </a:rPr>
              <a:t>entidade</a:t>
            </a:r>
            <a:r>
              <a:rPr lang="en-US" sz="2600" dirty="0">
                <a:solidFill>
                  <a:srgbClr val="000000"/>
                </a:solidFill>
                <a:latin typeface="Open Sauce Bold"/>
              </a:rPr>
              <a:t> </a:t>
            </a:r>
            <a:r>
              <a:rPr lang="en-US" sz="2600" dirty="0">
                <a:solidFill>
                  <a:srgbClr val="000000"/>
                </a:solidFill>
                <a:latin typeface="Open Sauce"/>
              </a:rPr>
              <a:t>- </a:t>
            </a:r>
            <a:r>
              <a:rPr lang="en-US" sz="2600" dirty="0" err="1">
                <a:solidFill>
                  <a:srgbClr val="000000"/>
                </a:solidFill>
                <a:latin typeface="Open Sauce"/>
              </a:rPr>
              <a:t>conforme</a:t>
            </a:r>
            <a:r>
              <a:rPr lang="en-US" sz="2600" dirty="0">
                <a:solidFill>
                  <a:srgbClr val="000000"/>
                </a:solidFill>
                <a:latin typeface="Open Sauce"/>
              </a:rPr>
              <a:t> Art. 13 do </a:t>
            </a:r>
            <a:r>
              <a:rPr lang="en-US" sz="2600" dirty="0" err="1">
                <a:solidFill>
                  <a:srgbClr val="000000"/>
                </a:solidFill>
                <a:latin typeface="Open Sauce"/>
              </a:rPr>
              <a:t>Decreto</a:t>
            </a:r>
            <a:r>
              <a:rPr lang="en-US" sz="2600" dirty="0">
                <a:solidFill>
                  <a:srgbClr val="000000"/>
                </a:solidFill>
                <a:latin typeface="Open Sauce"/>
              </a:rPr>
              <a:t> 7.724/2012</a:t>
            </a:r>
          </a:p>
          <a:p>
            <a:pPr marL="1122688" lvl="2" indent="-374229" algn="just">
              <a:lnSpc>
                <a:spcPts val="3640"/>
              </a:lnSpc>
              <a:buFont typeface="Arial"/>
              <a:buChar char="⚬"/>
            </a:pPr>
            <a:r>
              <a:rPr lang="en-US" sz="2600" dirty="0" err="1">
                <a:solidFill>
                  <a:srgbClr val="000000"/>
                </a:solidFill>
                <a:latin typeface="Open Sauce Bold"/>
              </a:rPr>
              <a:t>Informação</a:t>
            </a:r>
            <a:r>
              <a:rPr lang="en-US" sz="2600" dirty="0">
                <a:solidFill>
                  <a:srgbClr val="000000"/>
                </a:solidFill>
                <a:latin typeface="Open Sauce Bold"/>
              </a:rPr>
              <a:t> </a:t>
            </a:r>
            <a:r>
              <a:rPr lang="en-US" sz="2600" dirty="0" err="1">
                <a:solidFill>
                  <a:srgbClr val="000000"/>
                </a:solidFill>
                <a:latin typeface="Open Sauce Bold"/>
              </a:rPr>
              <a:t>sigilosa</a:t>
            </a:r>
            <a:r>
              <a:rPr lang="en-US" sz="2600" dirty="0">
                <a:solidFill>
                  <a:srgbClr val="000000"/>
                </a:solidFill>
                <a:latin typeface="Open Sauce Bold"/>
              </a:rPr>
              <a:t> </a:t>
            </a:r>
            <a:r>
              <a:rPr lang="en-US" sz="2600" dirty="0" err="1">
                <a:solidFill>
                  <a:srgbClr val="000000"/>
                </a:solidFill>
                <a:latin typeface="Open Sauce Bold"/>
              </a:rPr>
              <a:t>classificada</a:t>
            </a:r>
            <a:r>
              <a:rPr lang="en-US" sz="2600" dirty="0">
                <a:solidFill>
                  <a:srgbClr val="000000"/>
                </a:solidFill>
                <a:latin typeface="Open Sauce"/>
              </a:rPr>
              <a:t> - </a:t>
            </a:r>
            <a:r>
              <a:rPr lang="en-US" sz="2600" dirty="0" err="1">
                <a:solidFill>
                  <a:srgbClr val="000000"/>
                </a:solidFill>
                <a:latin typeface="Open Sauce"/>
              </a:rPr>
              <a:t>conforme</a:t>
            </a:r>
            <a:r>
              <a:rPr lang="en-US" sz="2600" dirty="0">
                <a:solidFill>
                  <a:srgbClr val="000000"/>
                </a:solidFill>
                <a:latin typeface="Open Sauce"/>
              </a:rPr>
              <a:t> Arts. 23 e 24 da Lei 12.527/2011</a:t>
            </a:r>
          </a:p>
          <a:p>
            <a:pPr marL="1122688" lvl="2" indent="-374229" algn="just">
              <a:lnSpc>
                <a:spcPts val="3640"/>
              </a:lnSpc>
              <a:buFont typeface="Arial"/>
              <a:buChar char="⚬"/>
            </a:pPr>
            <a:r>
              <a:rPr lang="en-US" sz="2600" dirty="0">
                <a:solidFill>
                  <a:srgbClr val="000000"/>
                </a:solidFill>
                <a:latin typeface="Open Sauce Bold"/>
              </a:rPr>
              <a:t>Dados </a:t>
            </a:r>
            <a:r>
              <a:rPr lang="en-US" sz="2600" dirty="0" err="1">
                <a:solidFill>
                  <a:srgbClr val="000000"/>
                </a:solidFill>
                <a:latin typeface="Open Sauce Bold"/>
              </a:rPr>
              <a:t>pessoais</a:t>
            </a:r>
            <a:r>
              <a:rPr lang="en-US" sz="2600" dirty="0">
                <a:solidFill>
                  <a:srgbClr val="000000"/>
                </a:solidFill>
                <a:latin typeface="Open Sauce"/>
              </a:rPr>
              <a:t> - </a:t>
            </a:r>
            <a:r>
              <a:rPr lang="en-US" sz="2600" dirty="0" err="1">
                <a:solidFill>
                  <a:srgbClr val="000000"/>
                </a:solidFill>
                <a:latin typeface="Open Sauce"/>
              </a:rPr>
              <a:t>conforme</a:t>
            </a:r>
            <a:r>
              <a:rPr lang="en-US" sz="2600" dirty="0">
                <a:solidFill>
                  <a:srgbClr val="000000"/>
                </a:solidFill>
                <a:latin typeface="Open Sauce"/>
              </a:rPr>
              <a:t> Art. 31 Lei 12.527/2011, </a:t>
            </a:r>
            <a:r>
              <a:rPr lang="en-US" sz="2600" dirty="0" err="1">
                <a:solidFill>
                  <a:srgbClr val="000000"/>
                </a:solidFill>
                <a:latin typeface="Open Sauce"/>
              </a:rPr>
              <a:t>combinado</a:t>
            </a:r>
            <a:r>
              <a:rPr lang="en-US" sz="2600" dirty="0">
                <a:solidFill>
                  <a:srgbClr val="000000"/>
                </a:solidFill>
                <a:latin typeface="Open Sauce"/>
              </a:rPr>
              <a:t> com </a:t>
            </a:r>
            <a:r>
              <a:rPr lang="en-US" sz="2600" dirty="0" err="1">
                <a:solidFill>
                  <a:srgbClr val="000000"/>
                </a:solidFill>
                <a:latin typeface="Open Sauce"/>
              </a:rPr>
              <a:t>os</a:t>
            </a:r>
            <a:r>
              <a:rPr lang="en-US" sz="2600" dirty="0">
                <a:solidFill>
                  <a:srgbClr val="000000"/>
                </a:solidFill>
                <a:latin typeface="Open Sauce"/>
              </a:rPr>
              <a:t> Arts. 55 a 62 do </a:t>
            </a:r>
            <a:r>
              <a:rPr lang="en-US" sz="2600" dirty="0" err="1">
                <a:solidFill>
                  <a:srgbClr val="000000"/>
                </a:solidFill>
                <a:latin typeface="Open Sauce"/>
              </a:rPr>
              <a:t>Decreto</a:t>
            </a:r>
            <a:r>
              <a:rPr lang="en-US" sz="2600" dirty="0">
                <a:solidFill>
                  <a:srgbClr val="000000"/>
                </a:solidFill>
                <a:latin typeface="Open Sauce"/>
              </a:rPr>
              <a:t> 7.724/2012</a:t>
            </a:r>
          </a:p>
          <a:p>
            <a:pPr marL="1122688" lvl="2" indent="-374229" algn="just">
              <a:lnSpc>
                <a:spcPts val="3640"/>
              </a:lnSpc>
              <a:buFont typeface="Arial"/>
              <a:buChar char="⚬"/>
            </a:pPr>
            <a:r>
              <a:rPr lang="en-US" sz="2600" dirty="0" err="1">
                <a:solidFill>
                  <a:srgbClr val="000000"/>
                </a:solidFill>
                <a:latin typeface="Open Sauce Bold"/>
              </a:rPr>
              <a:t>Informação</a:t>
            </a:r>
            <a:r>
              <a:rPr lang="en-US" sz="2600" dirty="0">
                <a:solidFill>
                  <a:srgbClr val="000000"/>
                </a:solidFill>
                <a:latin typeface="Open Sauce Bold"/>
              </a:rPr>
              <a:t> </a:t>
            </a:r>
            <a:r>
              <a:rPr lang="en-US" sz="2600" dirty="0" err="1">
                <a:solidFill>
                  <a:srgbClr val="000000"/>
                </a:solidFill>
                <a:latin typeface="Open Sauce Bold"/>
              </a:rPr>
              <a:t>sigilosa</a:t>
            </a:r>
            <a:r>
              <a:rPr lang="en-US" sz="2600" dirty="0">
                <a:solidFill>
                  <a:srgbClr val="000000"/>
                </a:solidFill>
                <a:latin typeface="Open Sauce Bold"/>
              </a:rPr>
              <a:t> de </a:t>
            </a:r>
            <a:r>
              <a:rPr lang="en-US" sz="2600" dirty="0" err="1">
                <a:solidFill>
                  <a:srgbClr val="000000"/>
                </a:solidFill>
                <a:latin typeface="Open Sauce Bold"/>
              </a:rPr>
              <a:t>acordo</a:t>
            </a:r>
            <a:r>
              <a:rPr lang="en-US" sz="2600" dirty="0">
                <a:solidFill>
                  <a:srgbClr val="000000"/>
                </a:solidFill>
                <a:latin typeface="Open Sauce Bold"/>
              </a:rPr>
              <a:t> com </a:t>
            </a:r>
            <a:r>
              <a:rPr lang="en-US" sz="2600" dirty="0" err="1">
                <a:solidFill>
                  <a:srgbClr val="000000"/>
                </a:solidFill>
                <a:latin typeface="Open Sauce Bold"/>
              </a:rPr>
              <a:t>legislação</a:t>
            </a:r>
            <a:r>
              <a:rPr lang="en-US" sz="2600" dirty="0">
                <a:solidFill>
                  <a:srgbClr val="000000"/>
                </a:solidFill>
                <a:latin typeface="Open Sauce Bold"/>
              </a:rPr>
              <a:t> </a:t>
            </a:r>
            <a:r>
              <a:rPr lang="en-US" sz="2600" dirty="0" err="1">
                <a:solidFill>
                  <a:srgbClr val="000000"/>
                </a:solidFill>
                <a:latin typeface="Open Sauce Bold"/>
              </a:rPr>
              <a:t>específica</a:t>
            </a:r>
            <a:r>
              <a:rPr lang="en-US" sz="2600" dirty="0">
                <a:solidFill>
                  <a:srgbClr val="000000"/>
                </a:solidFill>
                <a:latin typeface="Open Sauce"/>
              </a:rPr>
              <a:t> - </a:t>
            </a:r>
            <a:r>
              <a:rPr lang="en-US" sz="2600" dirty="0" err="1">
                <a:solidFill>
                  <a:srgbClr val="000000"/>
                </a:solidFill>
                <a:latin typeface="Open Sauce"/>
              </a:rPr>
              <a:t>conforme</a:t>
            </a:r>
            <a:r>
              <a:rPr lang="en-US" sz="2600" dirty="0">
                <a:solidFill>
                  <a:srgbClr val="000000"/>
                </a:solidFill>
                <a:latin typeface="Open Sauce"/>
              </a:rPr>
              <a:t> Art. 6º do </a:t>
            </a:r>
            <a:r>
              <a:rPr lang="en-US" sz="2600" dirty="0" err="1">
                <a:solidFill>
                  <a:srgbClr val="000000"/>
                </a:solidFill>
                <a:latin typeface="Open Sauce"/>
              </a:rPr>
              <a:t>Decreto</a:t>
            </a:r>
            <a:r>
              <a:rPr lang="en-US" sz="2600" dirty="0">
                <a:solidFill>
                  <a:srgbClr val="000000"/>
                </a:solidFill>
                <a:latin typeface="Open Sauce"/>
              </a:rPr>
              <a:t> 7.724/2012</a:t>
            </a:r>
          </a:p>
          <a:p>
            <a:pPr marL="1122688" lvl="2" indent="-374229" algn="just">
              <a:lnSpc>
                <a:spcPts val="3640"/>
              </a:lnSpc>
              <a:buFont typeface="Arial"/>
              <a:buChar char="⚬"/>
            </a:pPr>
            <a:r>
              <a:rPr lang="en-US" sz="2600" dirty="0" err="1">
                <a:solidFill>
                  <a:srgbClr val="000000"/>
                </a:solidFill>
                <a:latin typeface="Open Sauce Bold"/>
              </a:rPr>
              <a:t>Pedido</a:t>
            </a:r>
            <a:r>
              <a:rPr lang="en-US" sz="2600" dirty="0">
                <a:solidFill>
                  <a:srgbClr val="000000"/>
                </a:solidFill>
                <a:latin typeface="Open Sauce Bold"/>
              </a:rPr>
              <a:t> </a:t>
            </a:r>
            <a:r>
              <a:rPr lang="en-US" sz="2600" dirty="0" err="1">
                <a:solidFill>
                  <a:srgbClr val="000000"/>
                </a:solidFill>
                <a:latin typeface="Open Sauce Bold"/>
              </a:rPr>
              <a:t>incompreensível</a:t>
            </a:r>
            <a:r>
              <a:rPr lang="en-US" sz="2600" dirty="0">
                <a:solidFill>
                  <a:srgbClr val="000000"/>
                </a:solidFill>
                <a:latin typeface="Open Sauce Bold"/>
              </a:rPr>
              <a:t> </a:t>
            </a:r>
            <a:r>
              <a:rPr lang="en-US" sz="2600" dirty="0">
                <a:solidFill>
                  <a:srgbClr val="000000"/>
                </a:solidFill>
                <a:latin typeface="Open Sauce"/>
              </a:rPr>
              <a:t>- </a:t>
            </a:r>
            <a:r>
              <a:rPr lang="en-US" sz="2600" dirty="0" err="1">
                <a:solidFill>
                  <a:srgbClr val="000000"/>
                </a:solidFill>
                <a:latin typeface="Open Sauce"/>
              </a:rPr>
              <a:t>conforme</a:t>
            </a:r>
            <a:r>
              <a:rPr lang="en-US" sz="2600" dirty="0">
                <a:solidFill>
                  <a:srgbClr val="000000"/>
                </a:solidFill>
                <a:latin typeface="Open Sauce"/>
              </a:rPr>
              <a:t> Art. 12, </a:t>
            </a:r>
            <a:r>
              <a:rPr lang="en-US" sz="2600" dirty="0" err="1">
                <a:solidFill>
                  <a:srgbClr val="000000"/>
                </a:solidFill>
                <a:latin typeface="Open Sauce"/>
              </a:rPr>
              <a:t>inciso</a:t>
            </a:r>
            <a:r>
              <a:rPr lang="en-US" sz="2600" dirty="0">
                <a:solidFill>
                  <a:srgbClr val="000000"/>
                </a:solidFill>
                <a:latin typeface="Open Sauce"/>
              </a:rPr>
              <a:t> III, do </a:t>
            </a:r>
            <a:r>
              <a:rPr lang="en-US" sz="2600" dirty="0" err="1">
                <a:solidFill>
                  <a:srgbClr val="000000"/>
                </a:solidFill>
                <a:latin typeface="Open Sauce"/>
              </a:rPr>
              <a:t>Decreto</a:t>
            </a:r>
            <a:r>
              <a:rPr lang="en-US" sz="2600" dirty="0">
                <a:solidFill>
                  <a:srgbClr val="000000"/>
                </a:solidFill>
                <a:latin typeface="Open Sauce"/>
              </a:rPr>
              <a:t> 7.724/2012</a:t>
            </a:r>
          </a:p>
          <a:p>
            <a:pPr marL="1122688" lvl="2" indent="-374229" algn="just">
              <a:lnSpc>
                <a:spcPts val="3640"/>
              </a:lnSpc>
              <a:buFont typeface="Arial"/>
              <a:buChar char="⚬"/>
            </a:pPr>
            <a:r>
              <a:rPr lang="en-US" sz="2600" dirty="0" err="1">
                <a:solidFill>
                  <a:srgbClr val="000000"/>
                </a:solidFill>
                <a:latin typeface="Open Sauce Bold"/>
              </a:rPr>
              <a:t>Processo</a:t>
            </a:r>
            <a:r>
              <a:rPr lang="en-US" sz="2600" dirty="0">
                <a:solidFill>
                  <a:srgbClr val="000000"/>
                </a:solidFill>
                <a:latin typeface="Open Sauce Bold"/>
              </a:rPr>
              <a:t> </a:t>
            </a:r>
            <a:r>
              <a:rPr lang="en-US" sz="2600" dirty="0" err="1">
                <a:solidFill>
                  <a:srgbClr val="000000"/>
                </a:solidFill>
                <a:latin typeface="Open Sauce Bold"/>
              </a:rPr>
              <a:t>decisório</a:t>
            </a:r>
            <a:r>
              <a:rPr lang="en-US" sz="2600" dirty="0">
                <a:solidFill>
                  <a:srgbClr val="000000"/>
                </a:solidFill>
                <a:latin typeface="Open Sauce Bold"/>
              </a:rPr>
              <a:t> </a:t>
            </a:r>
            <a:r>
              <a:rPr lang="en-US" sz="2600" dirty="0" err="1">
                <a:solidFill>
                  <a:srgbClr val="000000"/>
                </a:solidFill>
                <a:latin typeface="Open Sauce Bold"/>
              </a:rPr>
              <a:t>em</a:t>
            </a:r>
            <a:r>
              <a:rPr lang="en-US" sz="2600" dirty="0">
                <a:solidFill>
                  <a:srgbClr val="000000"/>
                </a:solidFill>
                <a:latin typeface="Open Sauce Bold"/>
              </a:rPr>
              <a:t> </a:t>
            </a:r>
            <a:r>
              <a:rPr lang="en-US" sz="2600" dirty="0" err="1">
                <a:solidFill>
                  <a:srgbClr val="000000"/>
                </a:solidFill>
                <a:latin typeface="Open Sauce Bold"/>
              </a:rPr>
              <a:t>curso</a:t>
            </a:r>
            <a:r>
              <a:rPr lang="en-US" sz="2600" dirty="0">
                <a:solidFill>
                  <a:srgbClr val="000000"/>
                </a:solidFill>
                <a:latin typeface="Open Sauce"/>
              </a:rPr>
              <a:t> - </a:t>
            </a:r>
            <a:r>
              <a:rPr lang="en-US" sz="2600" dirty="0" err="1">
                <a:solidFill>
                  <a:srgbClr val="000000"/>
                </a:solidFill>
                <a:latin typeface="Open Sauce"/>
              </a:rPr>
              <a:t>conforme</a:t>
            </a:r>
            <a:r>
              <a:rPr lang="en-US" sz="2600" dirty="0">
                <a:solidFill>
                  <a:srgbClr val="000000"/>
                </a:solidFill>
                <a:latin typeface="Open Sauce"/>
              </a:rPr>
              <a:t> Art. 20, caput, do </a:t>
            </a:r>
            <a:r>
              <a:rPr lang="en-US" sz="2600" dirty="0" err="1">
                <a:solidFill>
                  <a:srgbClr val="000000"/>
                </a:solidFill>
                <a:latin typeface="Open Sauce"/>
              </a:rPr>
              <a:t>Decreto</a:t>
            </a:r>
            <a:r>
              <a:rPr lang="en-US" sz="2600" dirty="0">
                <a:solidFill>
                  <a:srgbClr val="000000"/>
                </a:solidFill>
                <a:latin typeface="Open Sauce"/>
              </a:rPr>
              <a:t> 7.724/2012</a:t>
            </a:r>
          </a:p>
        </p:txBody>
      </p:sp>
      <p:sp>
        <p:nvSpPr>
          <p:cNvPr id="11" name="Freeform 11"/>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558356" y="2589789"/>
            <a:ext cx="4558518" cy="795089"/>
            <a:chOff x="0" y="273198"/>
            <a:chExt cx="6078024" cy="1060118"/>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0" y="273198"/>
              <a:ext cx="6078024" cy="1060118"/>
            </a:xfrm>
            <a:prstGeom prst="rect">
              <a:avLst/>
            </a:prstGeom>
          </p:spPr>
          <p:txBody>
            <a:bodyPr wrap="square" lIns="0" tIns="0" rIns="0" bIns="0" rtlCol="0" anchor="t">
              <a:spAutoFit/>
            </a:bodyPr>
            <a:lstStyle/>
            <a:p>
              <a:pPr algn="ctr">
                <a:lnSpc>
                  <a:spcPts val="3136"/>
                </a:lnSpc>
              </a:pPr>
              <a:r>
                <a:rPr lang="en-US" sz="2412" dirty="0" err="1">
                  <a:solidFill>
                    <a:srgbClr val="000000"/>
                  </a:solidFill>
                  <a:latin typeface="Open Sauce"/>
                </a:rPr>
                <a:t>Orientação</a:t>
              </a:r>
              <a:r>
                <a:rPr lang="en-US" sz="2412" dirty="0">
                  <a:solidFill>
                    <a:srgbClr val="000000"/>
                  </a:solidFill>
                  <a:latin typeface="Open Sauce"/>
                </a:rPr>
                <a:t> nº 4</a:t>
              </a:r>
            </a:p>
            <a:p>
              <a:pPr algn="ctr">
                <a:lnSpc>
                  <a:spcPts val="3136"/>
                </a:lnSpc>
              </a:pPr>
              <a:r>
                <a:rPr lang="en-US" sz="2412" dirty="0">
                  <a:solidFill>
                    <a:srgbClr val="000000"/>
                  </a:solidFill>
                  <a:latin typeface="Open Sauce"/>
                </a:rPr>
                <a:t>71000.080231/2023-31</a:t>
              </a:r>
            </a:p>
          </p:txBody>
        </p:sp>
      </p:grpSp>
      <p:grpSp>
        <p:nvGrpSpPr>
          <p:cNvPr id="5" name="Group 5"/>
          <p:cNvGrpSpPr/>
          <p:nvPr/>
        </p:nvGrpSpPr>
        <p:grpSpPr>
          <a:xfrm>
            <a:off x="1981200" y="2609902"/>
            <a:ext cx="4166299" cy="397545"/>
            <a:chOff x="0" y="499283"/>
            <a:chExt cx="5555065" cy="530060"/>
          </a:xfrm>
        </p:grpSpPr>
        <p:sp>
          <p:nvSpPr>
            <p:cNvPr id="6" name="AutoShape 6"/>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7" name="TextBox 7"/>
            <p:cNvSpPr txBox="1"/>
            <p:nvPr/>
          </p:nvSpPr>
          <p:spPr>
            <a:xfrm>
              <a:off x="812911" y="499283"/>
              <a:ext cx="3826532" cy="530060"/>
            </a:xfrm>
            <a:prstGeom prst="rect">
              <a:avLst/>
            </a:prstGeom>
          </p:spPr>
          <p:txBody>
            <a:bodyPr lIns="0" tIns="0" rIns="0" bIns="0" rtlCol="0" anchor="t">
              <a:spAutoFit/>
            </a:bodyPr>
            <a:lstStyle/>
            <a:p>
              <a:pPr algn="ctr">
                <a:lnSpc>
                  <a:spcPts val="3136"/>
                </a:lnSpc>
              </a:pPr>
              <a:r>
                <a:rPr lang="en-US" sz="2412" dirty="0">
                  <a:solidFill>
                    <a:srgbClr val="000000"/>
                  </a:solidFill>
                  <a:latin typeface="Open Sauce"/>
                </a:rPr>
                <a:t>Lei nº 12.527/2011</a:t>
              </a:r>
            </a:p>
          </p:txBody>
        </p:sp>
      </p:grpSp>
      <p:sp>
        <p:nvSpPr>
          <p:cNvPr id="8" name="Freeform 8"/>
          <p:cNvSpPr/>
          <p:nvPr/>
        </p:nvSpPr>
        <p:spPr>
          <a:xfrm>
            <a:off x="0"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9" name="TextBox 9"/>
          <p:cNvSpPr txBox="1"/>
          <p:nvPr/>
        </p:nvSpPr>
        <p:spPr>
          <a:xfrm>
            <a:off x="1028700" y="1038225"/>
            <a:ext cx="10715051"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Lei de Acesso à Informação - LAI</a:t>
            </a:r>
          </a:p>
        </p:txBody>
      </p:sp>
      <p:sp>
        <p:nvSpPr>
          <p:cNvPr id="10" name="TextBox 10"/>
          <p:cNvSpPr txBox="1"/>
          <p:nvPr/>
        </p:nvSpPr>
        <p:spPr>
          <a:xfrm>
            <a:off x="1028700" y="3856384"/>
            <a:ext cx="16573500" cy="422873"/>
          </a:xfrm>
          <a:prstGeom prst="rect">
            <a:avLst/>
          </a:prstGeom>
        </p:spPr>
        <p:txBody>
          <a:bodyPr wrap="square" lIns="0" tIns="0" rIns="0" bIns="0" rtlCol="0" anchor="t">
            <a:spAutoFit/>
          </a:bodyPr>
          <a:lstStyle/>
          <a:p>
            <a:pPr marL="561344" lvl="1" indent="-280672" algn="just">
              <a:lnSpc>
                <a:spcPts val="3640"/>
              </a:lnSpc>
              <a:buFont typeface="Arial"/>
              <a:buChar char="•"/>
            </a:pPr>
            <a:r>
              <a:rPr lang="en-US" sz="2600" dirty="0">
                <a:solidFill>
                  <a:srgbClr val="000000"/>
                </a:solidFill>
                <a:latin typeface="Open Sauce"/>
              </a:rPr>
              <a:t>Das </a:t>
            </a:r>
            <a:r>
              <a:rPr lang="en-US" sz="2600" dirty="0" err="1">
                <a:solidFill>
                  <a:srgbClr val="000000"/>
                </a:solidFill>
                <a:latin typeface="Open Sauce"/>
              </a:rPr>
              <a:t>responsabilidades</a:t>
            </a:r>
            <a:r>
              <a:rPr lang="en-US" sz="2600" dirty="0">
                <a:solidFill>
                  <a:srgbClr val="000000"/>
                </a:solidFill>
                <a:latin typeface="Open Sauce"/>
              </a:rPr>
              <a:t>: </a:t>
            </a:r>
          </a:p>
        </p:txBody>
      </p:sp>
      <p:sp>
        <p:nvSpPr>
          <p:cNvPr id="11" name="Freeform 11"/>
          <p:cNvSpPr/>
          <p:nvPr/>
        </p:nvSpPr>
        <p:spPr>
          <a:xfrm>
            <a:off x="0"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pic>
        <p:nvPicPr>
          <p:cNvPr id="13" name="Imagem 12">
            <a:extLst>
              <a:ext uri="{FF2B5EF4-FFF2-40B4-BE49-F238E27FC236}">
                <a16:creationId xmlns:a16="http://schemas.microsoft.com/office/drawing/2014/main" id="{B5EB1640-AE98-3422-67A3-68B9528BA038}"/>
              </a:ext>
            </a:extLst>
          </p:cNvPr>
          <p:cNvPicPr>
            <a:picLocks noChangeAspect="1"/>
          </p:cNvPicPr>
          <p:nvPr/>
        </p:nvPicPr>
        <p:blipFill rotWithShape="1">
          <a:blip r:embed="rId3"/>
          <a:srcRect t="3484" r="510"/>
          <a:stretch/>
        </p:blipFill>
        <p:spPr>
          <a:xfrm>
            <a:off x="1295400" y="4381500"/>
            <a:ext cx="14858999" cy="5670182"/>
          </a:xfrm>
          <a:prstGeom prst="rect">
            <a:avLst/>
          </a:prstGeom>
        </p:spPr>
      </p:pic>
    </p:spTree>
    <p:extLst>
      <p:ext uri="{BB962C8B-B14F-4D97-AF65-F5344CB8AC3E}">
        <p14:creationId xmlns:p14="http://schemas.microsoft.com/office/powerpoint/2010/main" val="4128212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28800" y="2395228"/>
            <a:ext cx="4166299" cy="766813"/>
            <a:chOff x="0" y="239382"/>
            <a:chExt cx="5555065" cy="1022417"/>
          </a:xfrm>
        </p:grpSpPr>
        <p:sp>
          <p:nvSpPr>
            <p:cNvPr id="3" name="AutoShape 3"/>
            <p:cNvSpPr/>
            <p:nvPr/>
          </p:nvSpPr>
          <p:spPr>
            <a:xfrm>
              <a:off x="0" y="756432"/>
              <a:ext cx="5555065" cy="0"/>
            </a:xfrm>
            <a:prstGeom prst="line">
              <a:avLst/>
            </a:prstGeom>
            <a:ln w="1512865" cap="rnd">
              <a:solidFill>
                <a:srgbClr val="0ACF00"/>
              </a:solidFill>
              <a:prstDash val="solid"/>
              <a:headEnd type="none" w="sm" len="sm"/>
              <a:tailEnd type="none" w="sm" len="sm"/>
            </a:ln>
          </p:spPr>
          <p:txBody>
            <a:bodyPr/>
            <a:lstStyle/>
            <a:p>
              <a:endParaRPr lang="pt-BR"/>
            </a:p>
          </p:txBody>
        </p:sp>
        <p:sp>
          <p:nvSpPr>
            <p:cNvPr id="4" name="TextBox 4"/>
            <p:cNvSpPr txBox="1"/>
            <p:nvPr/>
          </p:nvSpPr>
          <p:spPr>
            <a:xfrm>
              <a:off x="864265" y="239382"/>
              <a:ext cx="3826532" cy="1022417"/>
            </a:xfrm>
            <a:prstGeom prst="rect">
              <a:avLst/>
            </a:prstGeom>
          </p:spPr>
          <p:txBody>
            <a:bodyPr lIns="0" tIns="0" rIns="0" bIns="0" rtlCol="0" anchor="t">
              <a:spAutoFit/>
            </a:bodyPr>
            <a:lstStyle/>
            <a:p>
              <a:pPr algn="ctr">
                <a:lnSpc>
                  <a:spcPts val="3136"/>
                </a:lnSpc>
              </a:pPr>
              <a:r>
                <a:rPr lang="en-US" sz="2412" dirty="0" err="1">
                  <a:solidFill>
                    <a:srgbClr val="000000"/>
                  </a:solidFill>
                  <a:latin typeface="Open Sauce"/>
                </a:rPr>
                <a:t>Fala.Br</a:t>
              </a:r>
              <a:endParaRPr lang="en-US" sz="2412" dirty="0">
                <a:solidFill>
                  <a:srgbClr val="000000"/>
                </a:solidFill>
                <a:latin typeface="Open Sauce"/>
              </a:endParaRPr>
            </a:p>
            <a:p>
              <a:pPr algn="ctr">
                <a:lnSpc>
                  <a:spcPts val="3136"/>
                </a:lnSpc>
              </a:pPr>
              <a:r>
                <a:rPr lang="en-US" sz="2412" dirty="0">
                  <a:solidFill>
                    <a:srgbClr val="000000"/>
                  </a:solidFill>
                  <a:latin typeface="Open Sauce"/>
                </a:rPr>
                <a:t>Lei nº 13.460/2017 </a:t>
              </a:r>
            </a:p>
          </p:txBody>
        </p:sp>
      </p:grpSp>
      <p:sp>
        <p:nvSpPr>
          <p:cNvPr id="5" name="Freeform 5"/>
          <p:cNvSpPr/>
          <p:nvPr/>
        </p:nvSpPr>
        <p:spPr>
          <a:xfrm>
            <a:off x="17730679" y="2605669"/>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6" name="TextBox 6"/>
          <p:cNvSpPr txBox="1"/>
          <p:nvPr/>
        </p:nvSpPr>
        <p:spPr>
          <a:xfrm>
            <a:off x="1028700" y="1039399"/>
            <a:ext cx="3642696" cy="1047750"/>
          </a:xfrm>
          <a:prstGeom prst="rect">
            <a:avLst/>
          </a:prstGeom>
        </p:spPr>
        <p:txBody>
          <a:bodyPr lIns="0" tIns="0" rIns="0" bIns="0" rtlCol="0" anchor="t">
            <a:spAutoFit/>
          </a:bodyPr>
          <a:lstStyle/>
          <a:p>
            <a:pPr marL="0" lvl="0" indent="0" algn="ctr">
              <a:lnSpc>
                <a:spcPts val="8399"/>
              </a:lnSpc>
            </a:pPr>
            <a:r>
              <a:rPr lang="en-US" sz="6999" spc="-139">
                <a:solidFill>
                  <a:srgbClr val="000000"/>
                </a:solidFill>
                <a:latin typeface="Antonio Bold"/>
              </a:rPr>
              <a:t>Ouvidoria</a:t>
            </a:r>
          </a:p>
        </p:txBody>
      </p:sp>
      <p:sp>
        <p:nvSpPr>
          <p:cNvPr id="7" name="TextBox 7"/>
          <p:cNvSpPr txBox="1"/>
          <p:nvPr/>
        </p:nvSpPr>
        <p:spPr>
          <a:xfrm>
            <a:off x="1028700" y="3859973"/>
            <a:ext cx="15592920" cy="405130"/>
          </a:xfrm>
          <a:prstGeom prst="rect">
            <a:avLst/>
          </a:prstGeom>
        </p:spPr>
        <p:txBody>
          <a:bodyPr lIns="0" tIns="0" rIns="0" bIns="0" rtlCol="0" anchor="t">
            <a:spAutoFit/>
          </a:bodyPr>
          <a:lstStyle/>
          <a:p>
            <a:pPr marL="561344" lvl="1" indent="-280672" algn="just">
              <a:lnSpc>
                <a:spcPts val="3380"/>
              </a:lnSpc>
              <a:buFont typeface="Arial"/>
              <a:buChar char="•"/>
            </a:pPr>
            <a:r>
              <a:rPr lang="en-US" sz="2600">
                <a:solidFill>
                  <a:srgbClr val="000000"/>
                </a:solidFill>
                <a:latin typeface="Open Sauce"/>
              </a:rPr>
              <a:t>Por meio das manifestações de ouvidoria o cidadão realiza o contato mais próximo ao órgão </a:t>
            </a:r>
          </a:p>
        </p:txBody>
      </p:sp>
      <p:sp>
        <p:nvSpPr>
          <p:cNvPr id="8" name="Freeform 8"/>
          <p:cNvSpPr/>
          <p:nvPr/>
        </p:nvSpPr>
        <p:spPr>
          <a:xfrm>
            <a:off x="17730679" y="-5075662"/>
            <a:ext cx="557321" cy="7681331"/>
          </a:xfrm>
          <a:custGeom>
            <a:avLst/>
            <a:gdLst/>
            <a:ahLst/>
            <a:cxnLst/>
            <a:rect l="l" t="t" r="r" b="b"/>
            <a:pathLst>
              <a:path w="557321" h="7681331">
                <a:moveTo>
                  <a:pt x="0" y="0"/>
                </a:moveTo>
                <a:lnTo>
                  <a:pt x="557321" y="0"/>
                </a:lnTo>
                <a:lnTo>
                  <a:pt x="557321" y="7681331"/>
                </a:lnTo>
                <a:lnTo>
                  <a:pt x="0" y="7681331"/>
                </a:lnTo>
                <a:lnTo>
                  <a:pt x="0" y="0"/>
                </a:lnTo>
                <a:close/>
              </a:path>
            </a:pathLst>
          </a:custGeom>
          <a:blipFill>
            <a:blip r:embed="rId2"/>
            <a:stretch>
              <a:fillRect/>
            </a:stretch>
          </a:blipFill>
        </p:spPr>
        <p:txBody>
          <a:bodyPr/>
          <a:lstStyle/>
          <a:p>
            <a:endParaRPr lang="pt-BR"/>
          </a:p>
        </p:txBody>
      </p:sp>
      <p:sp>
        <p:nvSpPr>
          <p:cNvPr id="9" name="TextBox 9"/>
          <p:cNvSpPr txBox="1"/>
          <p:nvPr/>
        </p:nvSpPr>
        <p:spPr>
          <a:xfrm>
            <a:off x="1028700" y="4388927"/>
            <a:ext cx="15592920" cy="3629660"/>
          </a:xfrm>
          <a:prstGeom prst="rect">
            <a:avLst/>
          </a:prstGeom>
        </p:spPr>
        <p:txBody>
          <a:bodyPr lIns="0" tIns="0" rIns="0" bIns="0" rtlCol="0" anchor="t">
            <a:spAutoFit/>
          </a:bodyPr>
          <a:lstStyle/>
          <a:p>
            <a:pPr marL="561344" lvl="1" indent="-280672" algn="just">
              <a:lnSpc>
                <a:spcPts val="3640"/>
              </a:lnSpc>
              <a:buFont typeface="Arial"/>
              <a:buChar char="•"/>
            </a:pPr>
            <a:r>
              <a:rPr lang="en-US" sz="2600">
                <a:solidFill>
                  <a:srgbClr val="000000"/>
                </a:solidFill>
                <a:latin typeface="Open Sauce"/>
              </a:rPr>
              <a:t>As manifestações de ouvidoria podem ser: </a:t>
            </a:r>
          </a:p>
          <a:p>
            <a:pPr marL="1122688" lvl="2" indent="-374229" algn="just">
              <a:lnSpc>
                <a:spcPts val="3640"/>
              </a:lnSpc>
              <a:buFont typeface="Arial"/>
              <a:buChar char="⚬"/>
            </a:pPr>
            <a:r>
              <a:rPr lang="en-US" sz="2600">
                <a:solidFill>
                  <a:srgbClr val="000000"/>
                </a:solidFill>
                <a:latin typeface="Open Sauce"/>
              </a:rPr>
              <a:t>Sugestão</a:t>
            </a:r>
          </a:p>
          <a:p>
            <a:pPr marL="1122688" lvl="2" indent="-374229" algn="just">
              <a:lnSpc>
                <a:spcPts val="3640"/>
              </a:lnSpc>
              <a:buFont typeface="Arial"/>
              <a:buChar char="⚬"/>
            </a:pPr>
            <a:r>
              <a:rPr lang="en-US" sz="2600">
                <a:solidFill>
                  <a:srgbClr val="000000"/>
                </a:solidFill>
                <a:latin typeface="Open Sauce"/>
              </a:rPr>
              <a:t>Denúncia</a:t>
            </a:r>
          </a:p>
          <a:p>
            <a:pPr marL="1122688" lvl="2" indent="-374229" algn="just">
              <a:lnSpc>
                <a:spcPts val="3640"/>
              </a:lnSpc>
              <a:buFont typeface="Arial"/>
              <a:buChar char="⚬"/>
            </a:pPr>
            <a:r>
              <a:rPr lang="en-US" sz="2600">
                <a:solidFill>
                  <a:srgbClr val="000000"/>
                </a:solidFill>
                <a:latin typeface="Open Sauce"/>
              </a:rPr>
              <a:t>Comunicação</a:t>
            </a:r>
          </a:p>
          <a:p>
            <a:pPr marL="1122688" lvl="2" indent="-374229" algn="just">
              <a:lnSpc>
                <a:spcPts val="3640"/>
              </a:lnSpc>
              <a:buFont typeface="Arial"/>
              <a:buChar char="⚬"/>
            </a:pPr>
            <a:r>
              <a:rPr lang="en-US" sz="2600">
                <a:solidFill>
                  <a:srgbClr val="000000"/>
                </a:solidFill>
                <a:latin typeface="Open Sauce"/>
              </a:rPr>
              <a:t>Reclamação</a:t>
            </a:r>
          </a:p>
          <a:p>
            <a:pPr marL="1122688" lvl="2" indent="-374229" algn="just">
              <a:lnSpc>
                <a:spcPts val="3640"/>
              </a:lnSpc>
              <a:buFont typeface="Arial"/>
              <a:buChar char="⚬"/>
            </a:pPr>
            <a:r>
              <a:rPr lang="en-US" sz="2600">
                <a:solidFill>
                  <a:srgbClr val="000000"/>
                </a:solidFill>
                <a:latin typeface="Open Sauce"/>
              </a:rPr>
              <a:t>Elogio</a:t>
            </a:r>
          </a:p>
          <a:p>
            <a:pPr marL="1122688" lvl="2" indent="-374229" algn="just">
              <a:lnSpc>
                <a:spcPts val="3640"/>
              </a:lnSpc>
              <a:buFont typeface="Arial"/>
              <a:buChar char="⚬"/>
            </a:pPr>
            <a:r>
              <a:rPr lang="en-US" sz="2600">
                <a:solidFill>
                  <a:srgbClr val="000000"/>
                </a:solidFill>
                <a:latin typeface="Open Sauce"/>
              </a:rPr>
              <a:t>Solicitação de providência </a:t>
            </a:r>
          </a:p>
          <a:p>
            <a:pPr marL="1122688" lvl="2" indent="-374229" algn="just">
              <a:lnSpc>
                <a:spcPts val="3640"/>
              </a:lnSpc>
              <a:buFont typeface="Arial"/>
              <a:buChar char="⚬"/>
            </a:pPr>
            <a:r>
              <a:rPr lang="en-US" sz="2600">
                <a:solidFill>
                  <a:srgbClr val="000000"/>
                </a:solidFill>
                <a:latin typeface="Open Sauce"/>
              </a:rPr>
              <a:t>Demanda de simplificação de serviços públicos</a:t>
            </a:r>
          </a:p>
        </p:txBody>
      </p:sp>
      <p:sp>
        <p:nvSpPr>
          <p:cNvPr id="10" name="TextBox 10"/>
          <p:cNvSpPr txBox="1"/>
          <p:nvPr/>
        </p:nvSpPr>
        <p:spPr>
          <a:xfrm>
            <a:off x="1028700" y="8142412"/>
            <a:ext cx="15592920" cy="1384995"/>
          </a:xfrm>
          <a:prstGeom prst="rect">
            <a:avLst/>
          </a:prstGeom>
        </p:spPr>
        <p:txBody>
          <a:bodyPr lIns="0" tIns="0" rIns="0" bIns="0" rtlCol="0" anchor="t">
            <a:spAutoFit/>
          </a:bodyPr>
          <a:lstStyle/>
          <a:p>
            <a:pPr marL="561344" lvl="1" indent="-280672" algn="just">
              <a:lnSpc>
                <a:spcPts val="3640"/>
              </a:lnSpc>
              <a:buFont typeface="Arial"/>
              <a:buChar char="•"/>
            </a:pPr>
            <a:r>
              <a:rPr lang="en-US" sz="2600" dirty="0">
                <a:solidFill>
                  <a:srgbClr val="000000"/>
                </a:solidFill>
                <a:latin typeface="Open Sauce"/>
              </a:rPr>
              <a:t>A </a:t>
            </a:r>
            <a:r>
              <a:rPr lang="en-US" sz="2600" dirty="0" err="1">
                <a:solidFill>
                  <a:srgbClr val="000000"/>
                </a:solidFill>
                <a:latin typeface="Open Sauce"/>
              </a:rPr>
              <a:t>Ouvidoria</a:t>
            </a:r>
            <a:r>
              <a:rPr lang="en-US" sz="2600" dirty="0">
                <a:solidFill>
                  <a:srgbClr val="000000"/>
                </a:solidFill>
                <a:latin typeface="Open Sauce"/>
              </a:rPr>
              <a:t> do </a:t>
            </a:r>
            <a:r>
              <a:rPr lang="en-US" sz="2600" dirty="0" err="1">
                <a:solidFill>
                  <a:srgbClr val="000000"/>
                </a:solidFill>
                <a:latin typeface="Open Sauce"/>
              </a:rPr>
              <a:t>MEsp</a:t>
            </a:r>
            <a:r>
              <a:rPr lang="en-US" sz="2600" dirty="0">
                <a:solidFill>
                  <a:srgbClr val="000000"/>
                </a:solidFill>
                <a:latin typeface="Open Sauce"/>
              </a:rPr>
              <a:t> </a:t>
            </a:r>
            <a:r>
              <a:rPr lang="en-US" sz="2600" dirty="0" err="1">
                <a:solidFill>
                  <a:srgbClr val="000000"/>
                </a:solidFill>
                <a:latin typeface="Open Sauce"/>
              </a:rPr>
              <a:t>também</a:t>
            </a:r>
            <a:r>
              <a:rPr lang="en-US" sz="2600" dirty="0">
                <a:solidFill>
                  <a:srgbClr val="000000"/>
                </a:solidFill>
                <a:latin typeface="Open Sauce"/>
              </a:rPr>
              <a:t> tem </a:t>
            </a:r>
            <a:r>
              <a:rPr lang="en-US" sz="2600" dirty="0" err="1">
                <a:solidFill>
                  <a:srgbClr val="000000"/>
                </a:solidFill>
                <a:latin typeface="Open Sauce"/>
              </a:rPr>
              <a:t>buscado</a:t>
            </a:r>
            <a:r>
              <a:rPr lang="en-US" sz="2600" dirty="0">
                <a:solidFill>
                  <a:srgbClr val="000000"/>
                </a:solidFill>
                <a:latin typeface="Open Sauce"/>
              </a:rPr>
              <a:t> </a:t>
            </a:r>
            <a:r>
              <a:rPr lang="en-US" sz="2600" dirty="0" err="1">
                <a:solidFill>
                  <a:srgbClr val="000000"/>
                </a:solidFill>
                <a:latin typeface="Open Sauce"/>
              </a:rPr>
              <a:t>interação</a:t>
            </a:r>
            <a:r>
              <a:rPr lang="en-US" sz="2600" dirty="0">
                <a:solidFill>
                  <a:srgbClr val="000000"/>
                </a:solidFill>
                <a:latin typeface="Open Sauce"/>
              </a:rPr>
              <a:t> junto </a:t>
            </a:r>
            <a:r>
              <a:rPr lang="en-US" sz="2600" dirty="0" err="1">
                <a:solidFill>
                  <a:srgbClr val="000000"/>
                </a:solidFill>
                <a:latin typeface="Open Sauce"/>
              </a:rPr>
              <a:t>às</a:t>
            </a:r>
            <a:r>
              <a:rPr lang="en-US" sz="2600" dirty="0">
                <a:solidFill>
                  <a:srgbClr val="000000"/>
                </a:solidFill>
                <a:latin typeface="Open Sauce"/>
              </a:rPr>
              <a:t> </a:t>
            </a:r>
            <a:r>
              <a:rPr lang="en-US" sz="2600" dirty="0" err="1">
                <a:solidFill>
                  <a:srgbClr val="000000"/>
                </a:solidFill>
                <a:latin typeface="Open Sauce"/>
              </a:rPr>
              <a:t>Confederações</a:t>
            </a:r>
            <a:r>
              <a:rPr lang="en-US" sz="2600" dirty="0">
                <a:solidFill>
                  <a:srgbClr val="000000"/>
                </a:solidFill>
                <a:latin typeface="Open Sauce"/>
              </a:rPr>
              <a:t>; nesses </a:t>
            </a:r>
            <a:r>
              <a:rPr lang="en-US" sz="2600" dirty="0" err="1">
                <a:solidFill>
                  <a:srgbClr val="000000"/>
                </a:solidFill>
                <a:latin typeface="Open Sauce"/>
              </a:rPr>
              <a:t>casos</a:t>
            </a:r>
            <a:r>
              <a:rPr lang="en-US" sz="2600" dirty="0">
                <a:solidFill>
                  <a:srgbClr val="000000"/>
                </a:solidFill>
                <a:latin typeface="Open Sauce"/>
              </a:rPr>
              <a:t>, a </a:t>
            </a:r>
            <a:r>
              <a:rPr lang="en-US" sz="2600" dirty="0" err="1">
                <a:solidFill>
                  <a:srgbClr val="000000"/>
                </a:solidFill>
                <a:latin typeface="Open Sauce"/>
              </a:rPr>
              <a:t>Ouvidoria</a:t>
            </a:r>
            <a:r>
              <a:rPr lang="en-US" sz="2600" dirty="0">
                <a:solidFill>
                  <a:srgbClr val="000000"/>
                </a:solidFill>
                <a:latin typeface="Open Sauce"/>
              </a:rPr>
              <a:t> </a:t>
            </a:r>
            <a:r>
              <a:rPr lang="en-US" sz="2600" dirty="0" err="1">
                <a:solidFill>
                  <a:srgbClr val="000000"/>
                </a:solidFill>
                <a:latin typeface="Open Sauce"/>
              </a:rPr>
              <a:t>encaminha</a:t>
            </a:r>
            <a:r>
              <a:rPr lang="en-US" sz="2600" dirty="0">
                <a:solidFill>
                  <a:srgbClr val="000000"/>
                </a:solidFill>
                <a:latin typeface="Open Sauce"/>
              </a:rPr>
              <a:t> um </a:t>
            </a:r>
            <a:r>
              <a:rPr lang="en-US" sz="2600" dirty="0" err="1">
                <a:solidFill>
                  <a:srgbClr val="000000"/>
                </a:solidFill>
                <a:latin typeface="Open Sauce"/>
              </a:rPr>
              <a:t>Ofício</a:t>
            </a:r>
            <a:r>
              <a:rPr lang="en-US" sz="2600" dirty="0">
                <a:solidFill>
                  <a:srgbClr val="000000"/>
                </a:solidFill>
                <a:latin typeface="Open Sauce"/>
              </a:rPr>
              <a:t> para a </a:t>
            </a:r>
            <a:r>
              <a:rPr lang="en-US" sz="2600" dirty="0" err="1">
                <a:solidFill>
                  <a:srgbClr val="000000"/>
                </a:solidFill>
                <a:latin typeface="Open Sauce"/>
              </a:rPr>
              <a:t>Confederação</a:t>
            </a:r>
            <a:r>
              <a:rPr lang="en-US" sz="2600" dirty="0">
                <a:solidFill>
                  <a:srgbClr val="000000"/>
                </a:solidFill>
                <a:latin typeface="Open Sauce"/>
              </a:rPr>
              <a:t> </a:t>
            </a:r>
            <a:r>
              <a:rPr lang="en-US" sz="2600" dirty="0" err="1">
                <a:solidFill>
                  <a:srgbClr val="000000"/>
                </a:solidFill>
                <a:latin typeface="Open Sauce"/>
              </a:rPr>
              <a:t>competente</a:t>
            </a:r>
            <a:r>
              <a:rPr lang="en-US" sz="2600" dirty="0">
                <a:solidFill>
                  <a:srgbClr val="000000"/>
                </a:solidFill>
                <a:latin typeface="Open Sauce"/>
              </a:rPr>
              <a:t> pela </a:t>
            </a:r>
            <a:r>
              <a:rPr lang="en-US" sz="2600" dirty="0" err="1">
                <a:solidFill>
                  <a:srgbClr val="000000"/>
                </a:solidFill>
                <a:latin typeface="Open Sauce"/>
              </a:rPr>
              <a:t>manifestação</a:t>
            </a:r>
            <a:r>
              <a:rPr lang="en-US" sz="2600" dirty="0">
                <a:solidFill>
                  <a:srgbClr val="000000"/>
                </a:solidFill>
                <a:latin typeface="Open Sauce"/>
              </a:rPr>
              <a:t> e </a:t>
            </a:r>
            <a:r>
              <a:rPr lang="en-US" sz="2600" dirty="0" err="1">
                <a:solidFill>
                  <a:srgbClr val="000000"/>
                </a:solidFill>
                <a:latin typeface="Open Sauce"/>
              </a:rPr>
              <a:t>aguarda</a:t>
            </a:r>
            <a:r>
              <a:rPr lang="en-US" sz="2600" dirty="0">
                <a:solidFill>
                  <a:srgbClr val="000000"/>
                </a:solidFill>
                <a:latin typeface="Open Sauce"/>
              </a:rPr>
              <a:t> </a:t>
            </a:r>
            <a:r>
              <a:rPr lang="en-US" sz="2600" dirty="0" err="1">
                <a:solidFill>
                  <a:srgbClr val="000000"/>
                </a:solidFill>
                <a:latin typeface="Open Sauce"/>
              </a:rPr>
              <a:t>resposta</a:t>
            </a:r>
            <a:r>
              <a:rPr lang="en-US" sz="2600" dirty="0">
                <a:solidFill>
                  <a:srgbClr val="000000"/>
                </a:solidFill>
                <a:latin typeface="Open Sauce"/>
              </a:rPr>
              <a:t> para </a:t>
            </a:r>
            <a:r>
              <a:rPr lang="en-US" sz="2600" dirty="0" err="1">
                <a:solidFill>
                  <a:srgbClr val="000000"/>
                </a:solidFill>
                <a:latin typeface="Open Sauce"/>
              </a:rPr>
              <a:t>encaminhamento</a:t>
            </a:r>
            <a:r>
              <a:rPr lang="en-US" sz="2600" dirty="0">
                <a:solidFill>
                  <a:srgbClr val="000000"/>
                </a:solidFill>
                <a:latin typeface="Open Sauce"/>
              </a:rPr>
              <a:t> para o </a:t>
            </a:r>
            <a:r>
              <a:rPr lang="en-US" sz="2600" dirty="0" err="1">
                <a:solidFill>
                  <a:srgbClr val="000000"/>
                </a:solidFill>
                <a:latin typeface="Open Sauce"/>
              </a:rPr>
              <a:t>solicitante</a:t>
            </a:r>
            <a:r>
              <a:rPr lang="en-US" sz="2600" dirty="0">
                <a:solidFill>
                  <a:srgbClr val="000000"/>
                </a:solidFill>
                <a:latin typeface="Open Sauce"/>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3941</Words>
  <Application>Microsoft Office PowerPoint</Application>
  <PresentationFormat>Personalizar</PresentationFormat>
  <Paragraphs>309</Paragraphs>
  <Slides>34</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34</vt:i4>
      </vt:variant>
    </vt:vector>
  </HeadingPairs>
  <TitlesOfParts>
    <vt:vector size="41" baseType="lpstr">
      <vt:lpstr>Open Sauce Italics</vt:lpstr>
      <vt:lpstr>Arial</vt:lpstr>
      <vt:lpstr>Open Sauce Bold</vt:lpstr>
      <vt:lpstr>Open Sauce</vt:lpstr>
      <vt:lpstr>Calibri</vt:lpstr>
      <vt:lpstr>Antonio Bold</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Alinhamento de Dirigentes do MEsp</dc:title>
  <dc:creator>Aureliano Vogado Rodrigues Junior</dc:creator>
  <cp:lastModifiedBy>Luna Isa de Menezes Cunha</cp:lastModifiedBy>
  <cp:revision>17</cp:revision>
  <dcterms:created xsi:type="dcterms:W3CDTF">2006-08-16T00:00:00Z</dcterms:created>
  <dcterms:modified xsi:type="dcterms:W3CDTF">2024-02-05T16:43:56Z</dcterms:modified>
  <dc:identifier>DAF6v-ScWJQ</dc:identifier>
</cp:coreProperties>
</file>