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  <p:sldMasterId id="2147483697" r:id="rId4"/>
    <p:sldMasterId id="2147483715" r:id="rId5"/>
    <p:sldMasterId id="2147483727" r:id="rId6"/>
    <p:sldMasterId id="2147483739" r:id="rId7"/>
  </p:sldMasterIdLst>
  <p:notesMasterIdLst>
    <p:notesMasterId r:id="rId25"/>
  </p:notesMasterIdLst>
  <p:sldIdLst>
    <p:sldId id="301" r:id="rId8"/>
    <p:sldId id="303" r:id="rId9"/>
    <p:sldId id="273" r:id="rId10"/>
    <p:sldId id="275" r:id="rId11"/>
    <p:sldId id="265" r:id="rId12"/>
    <p:sldId id="899" r:id="rId13"/>
    <p:sldId id="892" r:id="rId14"/>
    <p:sldId id="360" r:id="rId15"/>
    <p:sldId id="901" r:id="rId16"/>
    <p:sldId id="460" r:id="rId17"/>
    <p:sldId id="359" r:id="rId18"/>
    <p:sldId id="286" r:id="rId19"/>
    <p:sldId id="900" r:id="rId20"/>
    <p:sldId id="905" r:id="rId21"/>
    <p:sldId id="902" r:id="rId22"/>
    <p:sldId id="903" r:id="rId23"/>
    <p:sldId id="904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4"/>
  </p:normalViewPr>
  <p:slideViewPr>
    <p:cSldViewPr snapToGrid="0" snapToObjects="1">
      <p:cViewPr>
        <p:scale>
          <a:sx n="120" d="100"/>
          <a:sy n="120" d="100"/>
        </p:scale>
        <p:origin x="-10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936E9-B2D6-FA49-8039-ECD00BA9730C}" type="doc">
      <dgm:prSet loTypeId="urn:microsoft.com/office/officeart/2009/3/layout/Descending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31D3434-585E-9D43-B552-E03741841786}">
      <dgm:prSet phldrT="[Texto]" phldr="1"/>
      <dgm:spPr/>
      <dgm:t>
        <a:bodyPr/>
        <a:lstStyle/>
        <a:p>
          <a:endParaRPr lang="pt-BR" dirty="0"/>
        </a:p>
      </dgm:t>
    </dgm:pt>
    <dgm:pt modelId="{C4AE583B-D5B8-C949-A73D-28245B85D9A3}" type="sibTrans" cxnId="{41409270-06F3-4A43-9948-A5D2F5F64D56}">
      <dgm:prSet/>
      <dgm:spPr/>
      <dgm:t>
        <a:bodyPr/>
        <a:lstStyle/>
        <a:p>
          <a:endParaRPr lang="pt-BR"/>
        </a:p>
      </dgm:t>
    </dgm:pt>
    <dgm:pt modelId="{C1E9B338-331C-314C-93EC-7988A6CA398C}" type="parTrans" cxnId="{41409270-06F3-4A43-9948-A5D2F5F64D56}">
      <dgm:prSet/>
      <dgm:spPr/>
      <dgm:t>
        <a:bodyPr/>
        <a:lstStyle/>
        <a:p>
          <a:endParaRPr lang="pt-BR"/>
        </a:p>
      </dgm:t>
    </dgm:pt>
    <dgm:pt modelId="{3B4653BC-E9F0-3F4D-BE8C-21E46579F0C5}" type="pres">
      <dgm:prSet presAssocID="{5BD936E9-B2D6-FA49-8039-ECD00BA9730C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pt-BR"/>
        </a:p>
      </dgm:t>
    </dgm:pt>
    <dgm:pt modelId="{BB35C2E6-0C8D-804E-8DCF-4220C1E7232C}" type="pres">
      <dgm:prSet presAssocID="{5BD936E9-B2D6-FA49-8039-ECD00BA9730C}" presName="arrowNode" presStyleLbl="node1" presStyleIdx="0" presStyleCnt="1" custAng="7072861" custScaleX="171644" custLinFactNeighborX="-19742" custLinFactNeighborY="0"/>
      <dgm:spPr>
        <a:gradFill flip="none" rotWithShape="1">
          <a:gsLst>
            <a:gs pos="92000">
              <a:schemeClr val="bg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  <a:ln>
          <a:solidFill>
            <a:schemeClr val="bg1"/>
          </a:solidFill>
        </a:ln>
      </dgm:spPr>
    </dgm:pt>
    <dgm:pt modelId="{818F385A-C428-1A41-9B33-856B567319AD}" type="pres">
      <dgm:prSet presAssocID="{331D3434-585E-9D43-B552-E03741841786}" presName="txNode1" presStyleLbl="revTx" presStyleIdx="0" presStyleCnt="1" custLinFactY="-100000" custLinFactNeighborX="3344" custLinFactNeighborY="-1160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409270-06F3-4A43-9948-A5D2F5F64D56}" srcId="{5BD936E9-B2D6-FA49-8039-ECD00BA9730C}" destId="{331D3434-585E-9D43-B552-E03741841786}" srcOrd="0" destOrd="0" parTransId="{C1E9B338-331C-314C-93EC-7988A6CA398C}" sibTransId="{C4AE583B-D5B8-C949-A73D-28245B85D9A3}"/>
    <dgm:cxn modelId="{4B675986-513A-2148-A51F-8ECEB85560E5}" type="presOf" srcId="{331D3434-585E-9D43-B552-E03741841786}" destId="{818F385A-C428-1A41-9B33-856B567319AD}" srcOrd="0" destOrd="0" presId="urn:microsoft.com/office/officeart/2009/3/layout/DescendingProcess"/>
    <dgm:cxn modelId="{489FCF45-124F-1F47-BA03-48826B10BE1E}" type="presOf" srcId="{5BD936E9-B2D6-FA49-8039-ECD00BA9730C}" destId="{3B4653BC-E9F0-3F4D-BE8C-21E46579F0C5}" srcOrd="0" destOrd="0" presId="urn:microsoft.com/office/officeart/2009/3/layout/DescendingProcess"/>
    <dgm:cxn modelId="{85E13B02-60FE-F04F-9A05-07D1163F12C7}" type="presParOf" srcId="{3B4653BC-E9F0-3F4D-BE8C-21E46579F0C5}" destId="{BB35C2E6-0C8D-804E-8DCF-4220C1E7232C}" srcOrd="0" destOrd="0" presId="urn:microsoft.com/office/officeart/2009/3/layout/DescendingProcess"/>
    <dgm:cxn modelId="{472574FA-B8C3-C641-A340-684CD51BDC2C}" type="presParOf" srcId="{3B4653BC-E9F0-3F4D-BE8C-21E46579F0C5}" destId="{818F385A-C428-1A41-9B33-856B567319AD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D936E9-B2D6-FA49-8039-ECD00BA9730C}" type="doc">
      <dgm:prSet loTypeId="urn:microsoft.com/office/officeart/2009/3/layout/Descending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31D3434-585E-9D43-B552-E03741841786}">
      <dgm:prSet phldrT="[Texto]" phldr="1"/>
      <dgm:spPr/>
      <dgm:t>
        <a:bodyPr/>
        <a:lstStyle/>
        <a:p>
          <a:endParaRPr lang="pt-BR" dirty="0"/>
        </a:p>
      </dgm:t>
    </dgm:pt>
    <dgm:pt modelId="{C4AE583B-D5B8-C949-A73D-28245B85D9A3}" type="sibTrans" cxnId="{41409270-06F3-4A43-9948-A5D2F5F64D56}">
      <dgm:prSet/>
      <dgm:spPr/>
      <dgm:t>
        <a:bodyPr/>
        <a:lstStyle/>
        <a:p>
          <a:endParaRPr lang="pt-BR"/>
        </a:p>
      </dgm:t>
    </dgm:pt>
    <dgm:pt modelId="{C1E9B338-331C-314C-93EC-7988A6CA398C}" type="parTrans" cxnId="{41409270-06F3-4A43-9948-A5D2F5F64D56}">
      <dgm:prSet/>
      <dgm:spPr/>
      <dgm:t>
        <a:bodyPr/>
        <a:lstStyle/>
        <a:p>
          <a:endParaRPr lang="pt-BR"/>
        </a:p>
      </dgm:t>
    </dgm:pt>
    <dgm:pt modelId="{3B4653BC-E9F0-3F4D-BE8C-21E46579F0C5}" type="pres">
      <dgm:prSet presAssocID="{5BD936E9-B2D6-FA49-8039-ECD00BA9730C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pt-BR"/>
        </a:p>
      </dgm:t>
    </dgm:pt>
    <dgm:pt modelId="{BB35C2E6-0C8D-804E-8DCF-4220C1E7232C}" type="pres">
      <dgm:prSet presAssocID="{5BD936E9-B2D6-FA49-8039-ECD00BA9730C}" presName="arrowNode" presStyleLbl="node1" presStyleIdx="0" presStyleCnt="1" custAng="7072861" custScaleX="177786" custLinFactNeighborX="996" custLinFactNeighborY="1139"/>
      <dgm:spPr>
        <a:gradFill flip="none" rotWithShape="1">
          <a:gsLst>
            <a:gs pos="92000">
              <a:schemeClr val="bg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  <a:ln>
          <a:solidFill>
            <a:schemeClr val="bg1"/>
          </a:solidFill>
        </a:ln>
      </dgm:spPr>
    </dgm:pt>
    <dgm:pt modelId="{818F385A-C428-1A41-9B33-856B567319AD}" type="pres">
      <dgm:prSet presAssocID="{331D3434-585E-9D43-B552-E03741841786}" presName="txNode1" presStyleLbl="revTx" presStyleIdx="0" presStyleCnt="1" custLinFactY="-100000" custLinFactNeighborX="3344" custLinFactNeighborY="-1160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FF98025-9B27-CE40-A841-615E91EB6FE6}" type="presOf" srcId="{331D3434-585E-9D43-B552-E03741841786}" destId="{818F385A-C428-1A41-9B33-856B567319AD}" srcOrd="0" destOrd="0" presId="urn:microsoft.com/office/officeart/2009/3/layout/DescendingProcess"/>
    <dgm:cxn modelId="{41409270-06F3-4A43-9948-A5D2F5F64D56}" srcId="{5BD936E9-B2D6-FA49-8039-ECD00BA9730C}" destId="{331D3434-585E-9D43-B552-E03741841786}" srcOrd="0" destOrd="0" parTransId="{C1E9B338-331C-314C-93EC-7988A6CA398C}" sibTransId="{C4AE583B-D5B8-C949-A73D-28245B85D9A3}"/>
    <dgm:cxn modelId="{889F50AE-AFAE-FE44-BD0E-7998F6259534}" type="presOf" srcId="{5BD936E9-B2D6-FA49-8039-ECD00BA9730C}" destId="{3B4653BC-E9F0-3F4D-BE8C-21E46579F0C5}" srcOrd="0" destOrd="0" presId="urn:microsoft.com/office/officeart/2009/3/layout/DescendingProcess"/>
    <dgm:cxn modelId="{376E6117-22F8-8946-9F7D-DD53A8B39CD5}" type="presParOf" srcId="{3B4653BC-E9F0-3F4D-BE8C-21E46579F0C5}" destId="{BB35C2E6-0C8D-804E-8DCF-4220C1E7232C}" srcOrd="0" destOrd="0" presId="urn:microsoft.com/office/officeart/2009/3/layout/DescendingProcess"/>
    <dgm:cxn modelId="{3C56F18A-5F07-9748-B588-D058B8F23CED}" type="presParOf" srcId="{3B4653BC-E9F0-3F4D-BE8C-21E46579F0C5}" destId="{818F385A-C428-1A41-9B33-856B567319AD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5C2E6-0C8D-804E-8DCF-4220C1E7232C}">
      <dsp:nvSpPr>
        <dsp:cNvPr id="0" name=""/>
        <dsp:cNvSpPr/>
      </dsp:nvSpPr>
      <dsp:spPr>
        <a:xfrm rot="11469235">
          <a:off x="1971618" y="-569916"/>
          <a:ext cx="2679652" cy="5203832"/>
        </a:xfrm>
        <a:prstGeom prst="swooshArrow">
          <a:avLst>
            <a:gd name="adj1" fmla="val 16310"/>
            <a:gd name="adj2" fmla="val 31370"/>
          </a:avLst>
        </a:prstGeom>
        <a:gradFill flip="none" rotWithShape="1">
          <a:gsLst>
            <a:gs pos="92000">
              <a:schemeClr val="bg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8F385A-C428-1A41-9B33-856B567319AD}">
      <dsp:nvSpPr>
        <dsp:cNvPr id="0" name=""/>
        <dsp:cNvSpPr/>
      </dsp:nvSpPr>
      <dsp:spPr>
        <a:xfrm>
          <a:off x="2039337" y="0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900" kern="1200" dirty="0"/>
        </a:p>
      </dsp:txBody>
      <dsp:txXfrm>
        <a:off x="2039337" y="0"/>
        <a:ext cx="1654048" cy="65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5C2E6-0C8D-804E-8DCF-4220C1E7232C}">
      <dsp:nvSpPr>
        <dsp:cNvPr id="0" name=""/>
        <dsp:cNvSpPr/>
      </dsp:nvSpPr>
      <dsp:spPr>
        <a:xfrm rot="11469235">
          <a:off x="2702440" y="-641815"/>
          <a:ext cx="2608613" cy="5440209"/>
        </a:xfrm>
        <a:prstGeom prst="swooshArrow">
          <a:avLst>
            <a:gd name="adj1" fmla="val 16310"/>
            <a:gd name="adj2" fmla="val 31370"/>
          </a:avLst>
        </a:prstGeom>
        <a:gradFill flip="none" rotWithShape="1">
          <a:gsLst>
            <a:gs pos="92000">
              <a:schemeClr val="bg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8F385A-C428-1A41-9B33-856B567319AD}">
      <dsp:nvSpPr>
        <dsp:cNvPr id="0" name=""/>
        <dsp:cNvSpPr/>
      </dsp:nvSpPr>
      <dsp:spPr>
        <a:xfrm>
          <a:off x="2039337" y="0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900" kern="1200" dirty="0"/>
        </a:p>
      </dsp:txBody>
      <dsp:txXfrm>
        <a:off x="2039337" y="0"/>
        <a:ext cx="1654048" cy="65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8A6AD-B9B8-EF44-A76E-BF11E2EAA844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B0C36-CE32-B343-AC66-A21672D022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12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6238-2A56-984B-B998-935CE28BB3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54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6238-2A56-984B-B998-935CE28BB3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39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6238-2A56-984B-B998-935CE28BB3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65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6F485-22F3-854D-937B-71A5837C83A7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 txBox="1">
            <a:spLocks noGrp="1" noChangeArrowheads="1"/>
          </p:cNvSpPr>
          <p:nvPr/>
        </p:nvSpPr>
        <p:spPr bwMode="auto">
          <a:xfrm>
            <a:off x="3887788" y="8685213"/>
            <a:ext cx="29702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 anchor="b"/>
          <a:lstStyle>
            <a:lvl1pPr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D91E-CA17-4B8E-99B2-E2CD1BA95E20}" type="slidenum"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40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53" tIns="46276" rIns="92553" bIns="46276" anchor="b"/>
          <a:lstStyle>
            <a:lvl1pPr defTabSz="923925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3925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3925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3925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3925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23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0C7C2-CCAB-4C0D-B1E7-C194BDD94B7F}" type="slidenum"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23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400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0" tIns="46440" rIns="92520" bIns="4644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Apresentação do CM à CRE-SF</a:t>
            </a:r>
          </a:p>
        </p:txBody>
      </p:sp>
      <p:sp>
        <p:nvSpPr>
          <p:cNvPr id="384005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0" tIns="46440" rIns="92520" bIns="4644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75D7698-61B3-4738-8A6F-0AB0000C7BE6}" type="datetime1"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49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06/11/2018</a:t>
            </a:fld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4006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0" tIns="46440" rIns="92520" bIns="46440" anchor="b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EFB5B03-BEEF-4BBD-9613-E8DF0DB7D01C}" type="slidenum"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49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4007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0" tIns="46440" rIns="92520" bIns="46440" anchor="b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A0AA4C6-69C2-4016-B08D-9CC4DD64F3A1}" type="slidenum"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49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4008" name="Text Box 1"/>
          <p:cNvSpPr txBox="1">
            <a:spLocks noChangeArrowheads="1"/>
          </p:cNvSpPr>
          <p:nvPr/>
        </p:nvSpPr>
        <p:spPr bwMode="auto">
          <a:xfrm>
            <a:off x="1166813" y="687388"/>
            <a:ext cx="4537075" cy="3427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49263" rtl="0" eaLnBrk="1" fontAlgn="auto" latinLnBrk="0" hangingPunct="1">
              <a:lnSpc>
                <a:spcPct val="93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itchFamily="18" charset="0"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8400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7388" y="4343400"/>
            <a:ext cx="5486400" cy="4119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520" tIns="46440" rIns="92520" bIns="4644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660033"/>
              </a:buClr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87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6238-2A56-984B-B998-935CE28BB3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91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6238-2A56-984B-B998-935CE28BB3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97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46238-2A56-984B-B998-935CE28BB34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72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76" tIns="44037" rIns="88076" bIns="44037" anchor="b"/>
          <a:lstStyle>
            <a:lvl1pPr defTabSz="877888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7888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7888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7888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7888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877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3F07E-A809-4C45-BF83-B304993F8075}" type="slidenum">
              <a:rPr kumimoji="0" lang="pt-B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8778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2113" y="692150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385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6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 as consequências, nós sabemos muito bem. Se não obedecermos às regras da LCM, certamente, no final do dia, teremos custos elevados e baixa disponibilidade para os sistemas de defesa.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6F485-22F3-854D-937B-71A5837C83A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6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20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8993" y="6356845"/>
            <a:ext cx="2844800" cy="365125"/>
          </a:xfrm>
        </p:spPr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845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2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33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33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845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38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54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8993" y="6356579"/>
            <a:ext cx="2844800" cy="365125"/>
          </a:xfrm>
        </p:spPr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57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03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57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7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57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06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57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69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57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70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57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0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845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76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57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64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57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98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57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31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67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67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579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84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714" y="2131775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911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9B54-3FE1-4925-A878-D7C1620615A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C5A-7BD6-4472-BB4B-BE1E330C86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61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9B54-3FE1-4925-A878-D7C1620615A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C5A-7BD6-4472-BB4B-BE1E330C86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68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399" y="440825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39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9B54-3FE1-4925-A878-D7C1620615A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C5A-7BD6-4472-BB4B-BE1E330C86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50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915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9B54-3FE1-4925-A878-D7C1620615A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C5A-7BD6-4472-BB4B-BE1E330C86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58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77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77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9B54-3FE1-4925-A878-D7C1620615A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C5A-7BD6-4472-BB4B-BE1E330C86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63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9B54-3FE1-4925-A878-D7C1620615A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C5A-7BD6-4472-BB4B-BE1E330C86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4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845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56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9B54-3FE1-4925-A878-D7C1620615A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C5A-7BD6-4472-BB4B-BE1E330C86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56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4" y="27440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9B54-3FE1-4925-A878-D7C1620615A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C5A-7BD6-4472-BB4B-BE1E330C86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86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9B54-3FE1-4925-A878-D7C1620615A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C5A-7BD6-4472-BB4B-BE1E330C86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78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9B54-3FE1-4925-A878-D7C1620615A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C5A-7BD6-4472-BB4B-BE1E330C86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42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5988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915" y="275988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9B54-3FE1-4925-A878-D7C1620615A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06/11/2018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7C5A-7BD6-4472-BB4B-BE1E330C86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85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6402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92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65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7083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3363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845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3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06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210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74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26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56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0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696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421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2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845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7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08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17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714" y="2131343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11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8994" y="6357268"/>
            <a:ext cx="2844800" cy="365125"/>
          </a:xfrm>
        </p:spPr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8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914" y="6357268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15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99" y="4407818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99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914" y="6357268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72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5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914" y="6357268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26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1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1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914" y="6357268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91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914" y="6357268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61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914" y="6357268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07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968"/>
            <a:ext cx="6815666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914" y="6357268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9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845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2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914" y="6357268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441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914" y="6357268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813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556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5" y="275556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914" y="6357268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07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764-073C-B34B-8838-6EC4DBAB74E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EF3F-2C51-1B43-922E-62B3CD0C4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4083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764-073C-B34B-8838-6EC4DBAB74E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EF3F-2C51-1B43-922E-62B3CD0C4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9172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764-073C-B34B-8838-6EC4DBAB74E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EF3F-2C51-1B43-922E-62B3CD0C4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3869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764-073C-B34B-8838-6EC4DBAB74E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EF3F-2C51-1B43-922E-62B3CD0C4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631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764-073C-B34B-8838-6EC4DBAB74E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EF3F-2C51-1B43-922E-62B3CD0C4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6862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764-073C-B34B-8838-6EC4DBAB74E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EF3F-2C51-1B43-922E-62B3CD0C4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48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764-073C-B34B-8838-6EC4DBAB74E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EF3F-2C51-1B43-922E-62B3CD0C4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50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845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378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764-073C-B34B-8838-6EC4DBAB74E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EF3F-2C51-1B43-922E-62B3CD0C4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3332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764-073C-B34B-8838-6EC4DBAB74E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EF3F-2C51-1B43-922E-62B3CD0C4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3132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764-073C-B34B-8838-6EC4DBAB74E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EF3F-2C51-1B43-922E-62B3CD0C4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72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A764-073C-B34B-8838-6EC4DBAB74E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EF3F-2C51-1B43-922E-62B3CD0C4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8739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818" y="2131575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9218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1" indent="0" algn="ctr">
              <a:buNone/>
              <a:defRPr/>
            </a:lvl3pPr>
            <a:lvl4pPr marL="1028597" indent="0" algn="ctr">
              <a:buNone/>
              <a:defRPr/>
            </a:lvl4pPr>
            <a:lvl5pPr marL="1371463" indent="0" algn="ctr">
              <a:buNone/>
              <a:defRPr/>
            </a:lvl5pPr>
            <a:lvl6pPr marL="1714329" indent="0" algn="ctr">
              <a:buNone/>
              <a:defRPr/>
            </a:lvl6pPr>
            <a:lvl7pPr marL="2057194" indent="0" algn="ctr">
              <a:buNone/>
              <a:defRPr/>
            </a:lvl7pPr>
            <a:lvl8pPr marL="2400060" indent="0" algn="ctr">
              <a:buNone/>
              <a:defRPr/>
            </a:lvl8pPr>
            <a:lvl9pPr marL="2742926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699FB-12E1-495A-A27A-B44FFCAE5296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569319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BD27A-A25E-46AD-8B90-770BE0FBBD97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300398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503" y="440805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503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350"/>
            </a:lvl2pPr>
            <a:lvl3pPr marL="685731" indent="0">
              <a:buNone/>
              <a:defRPr sz="1200"/>
            </a:lvl3pPr>
            <a:lvl4pPr marL="1028597" indent="0">
              <a:buNone/>
              <a:defRPr sz="1050"/>
            </a:lvl4pPr>
            <a:lvl5pPr marL="1371463" indent="0">
              <a:buNone/>
              <a:defRPr sz="1050"/>
            </a:lvl5pPr>
            <a:lvl6pPr marL="1714329" indent="0">
              <a:buNone/>
              <a:defRPr sz="1050"/>
            </a:lvl6pPr>
            <a:lvl7pPr marL="2057194" indent="0">
              <a:buNone/>
              <a:defRPr sz="1050"/>
            </a:lvl7pPr>
            <a:lvl8pPr marL="2400060" indent="0">
              <a:buNone/>
              <a:defRPr sz="1050"/>
            </a:lvl8pPr>
            <a:lvl9pPr marL="2742926" indent="0">
              <a:buNone/>
              <a:defRPr sz="105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A897E-D24F-4D47-8A91-B88816D8776B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639990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89" y="1600206"/>
            <a:ext cx="5380566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3639" y="1600206"/>
            <a:ext cx="5382684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562EC-3385-4834-B372-E709999B18C9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2829677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1" indent="0">
              <a:buNone/>
              <a:defRPr sz="1350" b="1"/>
            </a:lvl3pPr>
            <a:lvl4pPr marL="1028597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29" indent="0">
              <a:buNone/>
              <a:defRPr sz="1200" b="1"/>
            </a:lvl6pPr>
            <a:lvl7pPr marL="2057194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483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1" indent="0">
              <a:buNone/>
              <a:defRPr sz="1350" b="1"/>
            </a:lvl3pPr>
            <a:lvl4pPr marL="1028597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29" indent="0">
              <a:buNone/>
              <a:defRPr sz="1200" b="1"/>
            </a:lvl6pPr>
            <a:lvl7pPr marL="2057194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48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0BEF0-87D5-4472-8070-1991276B725E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7431950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08E2D-BCAD-4FAA-8D67-9CEACAB67AE9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32214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845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982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CA8A8-F72C-4B8C-9CEF-FE263A5CAAE4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5299118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4" y="274200"/>
            <a:ext cx="6815666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66" indent="0">
              <a:buNone/>
              <a:defRPr sz="900"/>
            </a:lvl2pPr>
            <a:lvl3pPr marL="685731" indent="0">
              <a:buNone/>
              <a:defRPr sz="750"/>
            </a:lvl3pPr>
            <a:lvl4pPr marL="1028597" indent="0">
              <a:buNone/>
              <a:defRPr sz="675"/>
            </a:lvl4pPr>
            <a:lvl5pPr marL="1371463" indent="0">
              <a:buNone/>
              <a:defRPr sz="675"/>
            </a:lvl5pPr>
            <a:lvl6pPr marL="1714329" indent="0">
              <a:buNone/>
              <a:defRPr sz="675"/>
            </a:lvl6pPr>
            <a:lvl7pPr marL="2057194" indent="0">
              <a:buNone/>
              <a:defRPr sz="675"/>
            </a:lvl7pPr>
            <a:lvl8pPr marL="2400060" indent="0">
              <a:buNone/>
              <a:defRPr sz="675"/>
            </a:lvl8pPr>
            <a:lvl9pPr marL="2742926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0605E-A65D-4AA3-8886-8AC36C4CE242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627775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1" indent="0">
              <a:buNone/>
              <a:defRPr sz="1800"/>
            </a:lvl3pPr>
            <a:lvl4pPr marL="1028597" indent="0">
              <a:buNone/>
              <a:defRPr sz="1500"/>
            </a:lvl4pPr>
            <a:lvl5pPr marL="1371463" indent="0">
              <a:buNone/>
              <a:defRPr sz="1500"/>
            </a:lvl5pPr>
            <a:lvl6pPr marL="1714329" indent="0">
              <a:buNone/>
              <a:defRPr sz="1500"/>
            </a:lvl6pPr>
            <a:lvl7pPr marL="2057194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66" indent="0">
              <a:buNone/>
              <a:defRPr sz="900"/>
            </a:lvl2pPr>
            <a:lvl3pPr marL="685731" indent="0">
              <a:buNone/>
              <a:defRPr sz="750"/>
            </a:lvl3pPr>
            <a:lvl4pPr marL="1028597" indent="0">
              <a:buNone/>
              <a:defRPr sz="675"/>
            </a:lvl4pPr>
            <a:lvl5pPr marL="1371463" indent="0">
              <a:buNone/>
              <a:defRPr sz="675"/>
            </a:lvl5pPr>
            <a:lvl6pPr marL="1714329" indent="0">
              <a:buNone/>
              <a:defRPr sz="675"/>
            </a:lvl6pPr>
            <a:lvl7pPr marL="2057194" indent="0">
              <a:buNone/>
              <a:defRPr sz="675"/>
            </a:lvl7pPr>
            <a:lvl8pPr marL="2400060" indent="0">
              <a:buNone/>
              <a:defRPr sz="675"/>
            </a:lvl8pPr>
            <a:lvl9pPr marL="2742926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E743B-57B6-4AB0-9D9B-A6662029E677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370245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E094D-952F-4DD6-A596-9516FF25D70F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7669922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5061" y="130175"/>
            <a:ext cx="2741084" cy="59959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719" y="130175"/>
            <a:ext cx="8022166" cy="59959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9564E-8AE8-4822-90D8-1D5C7231572E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6847016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2" y="130175"/>
            <a:ext cx="10966450" cy="599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BFB11-7BAA-4C80-901F-73A54026EB5A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8358268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131325"/>
            <a:ext cx="10966450" cy="143351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1F665-DA83-44E0-A0FA-432BB3A1155A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4043262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131325"/>
            <a:ext cx="10966450" cy="143351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609602" y="1600206"/>
            <a:ext cx="10966450" cy="4525963"/>
          </a:xfr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8441-9DAF-4FA7-B906-ACCF7B6D127B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632068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845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1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84438"/>
            <a:ext cx="109728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/>
              <a:t>Título do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92800" y="63568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8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3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84438"/>
            <a:ext cx="109728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/>
              <a:t>Título do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92800" y="6356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8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1" y="63577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A609B54-3FE1-4925-A878-D7C1620615A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06/11/2018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914" y="635770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1" y="63577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B207C5A-7BD6-4472-BB4B-BE1E330C86A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7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15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784438"/>
            <a:ext cx="109728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/>
              <a:t>Título do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92800" y="635726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33DACCFF-C2B3-1D49-9731-9A5DDF3B4B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726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C8A7B183-49C4-E74D-8CBF-BB5F2AECA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5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A764-073C-B34B-8838-6EC4DBAB74E7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2EF3F-2C51-1B43-922E-62B3CD0C4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18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0027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2152" y="1150"/>
            <a:ext cx="12196234" cy="6850063"/>
            <a:chOff x="1" y="0"/>
            <a:chExt cx="5762" cy="4315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035" name="Group 5"/>
            <p:cNvGrpSpPr>
              <a:grpSpLocks/>
            </p:cNvGrpSpPr>
            <p:nvPr/>
          </p:nvGrpSpPr>
          <p:grpSpPr bwMode="auto">
            <a:xfrm>
              <a:off x="288" y="0"/>
              <a:ext cx="5097" cy="4315"/>
              <a:chOff x="288" y="0"/>
              <a:chExt cx="5097" cy="4315"/>
            </a:xfrm>
          </p:grpSpPr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1" name="Freeform 7"/>
              <p:cNvSpPr>
                <a:spLocks noChangeArrowheads="1"/>
              </p:cNvSpPr>
              <p:nvPr/>
            </p:nvSpPr>
            <p:spPr bwMode="auto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" name="Freeform 11"/>
              <p:cNvSpPr>
                <a:spLocks noChangeArrowheads="1"/>
              </p:cNvSpPr>
              <p:nvPr/>
            </p:nvSpPr>
            <p:spPr bwMode="auto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8" name="Freeform 14"/>
              <p:cNvSpPr>
                <a:spLocks noChangeArrowheads="1"/>
              </p:cNvSpPr>
              <p:nvPr/>
            </p:nvSpPr>
            <p:spPr bwMode="auto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39" name="Freeform 15"/>
              <p:cNvSpPr>
                <a:spLocks noChangeArrowheads="1"/>
              </p:cNvSpPr>
              <p:nvPr/>
            </p:nvSpPr>
            <p:spPr bwMode="auto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40" name="Freeform 16"/>
              <p:cNvSpPr>
                <a:spLocks noChangeArrowheads="1"/>
              </p:cNvSpPr>
              <p:nvPr/>
            </p:nvSpPr>
            <p:spPr bwMode="auto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41" name="Freeform 17"/>
              <p:cNvSpPr>
                <a:spLocks noChangeArrowheads="1"/>
              </p:cNvSpPr>
              <p:nvPr/>
            </p:nvSpPr>
            <p:spPr bwMode="auto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42" name="Freeform 18"/>
              <p:cNvSpPr>
                <a:spLocks noChangeArrowheads="1"/>
              </p:cNvSpPr>
              <p:nvPr/>
            </p:nvSpPr>
            <p:spPr bwMode="auto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6" name="Freeform 22"/>
            <p:cNvSpPr>
              <a:spLocks noChangeArrowheads="1"/>
            </p:cNvSpPr>
            <p:nvPr/>
          </p:nvSpPr>
          <p:spPr bwMode="auto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7" name="Freeform 23"/>
            <p:cNvSpPr>
              <a:spLocks noChangeArrowheads="1"/>
            </p:cNvSpPr>
            <p:nvPr/>
          </p:nvSpPr>
          <p:spPr bwMode="auto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8" name="Freeform 24"/>
            <p:cNvSpPr>
              <a:spLocks noChangeArrowheads="1"/>
            </p:cNvSpPr>
            <p:nvPr/>
          </p:nvSpPr>
          <p:spPr bwMode="auto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49" name="Freeform 25"/>
            <p:cNvSpPr>
              <a:spLocks noChangeArrowheads="1"/>
            </p:cNvSpPr>
            <p:nvPr/>
          </p:nvSpPr>
          <p:spPr bwMode="auto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50" name="Freeform 26"/>
            <p:cNvSpPr>
              <a:spLocks noChangeArrowheads="1"/>
            </p:cNvSpPr>
            <p:nvPr/>
          </p:nvSpPr>
          <p:spPr bwMode="auto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1" y="2749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1" y="2356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" y="3142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1" y="392"/>
              <a:ext cx="5757" cy="1571"/>
              <a:chOff x="1" y="392"/>
              <a:chExt cx="5757" cy="1571"/>
            </a:xfrm>
          </p:grpSpPr>
          <p:sp>
            <p:nvSpPr>
              <p:cNvPr id="1055" name="Line 31"/>
              <p:cNvSpPr>
                <a:spLocks noChangeShapeType="1"/>
              </p:cNvSpPr>
              <p:nvPr/>
            </p:nvSpPr>
            <p:spPr bwMode="auto">
              <a:xfrm>
                <a:off x="1" y="784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56" name="Line 32"/>
              <p:cNvSpPr>
                <a:spLocks noChangeShapeType="1"/>
              </p:cNvSpPr>
              <p:nvPr/>
            </p:nvSpPr>
            <p:spPr bwMode="auto">
              <a:xfrm>
                <a:off x="1" y="1963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/>
            </p:nvSpPr>
            <p:spPr bwMode="auto">
              <a:xfrm>
                <a:off x="1" y="1570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58" name="Line 34"/>
              <p:cNvSpPr>
                <a:spLocks noChangeShapeType="1"/>
              </p:cNvSpPr>
              <p:nvPr/>
            </p:nvSpPr>
            <p:spPr bwMode="auto">
              <a:xfrm>
                <a:off x="1" y="1177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59" name="Line 35"/>
              <p:cNvSpPr>
                <a:spLocks noChangeShapeType="1"/>
              </p:cNvSpPr>
              <p:nvPr/>
            </p:nvSpPr>
            <p:spPr bwMode="auto">
              <a:xfrm>
                <a:off x="1" y="392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33691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pt-BR" sz="135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1" y="3928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1" y="3535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35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131325"/>
            <a:ext cx="10966450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dt"/>
          </p:nvPr>
        </p:nvSpPr>
        <p:spPr bwMode="auto">
          <a:xfrm>
            <a:off x="609602" y="6244788"/>
            <a:ext cx="2838450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335722" algn="l"/>
                <a:tab pos="672637" algn="l"/>
                <a:tab pos="1009549" algn="l"/>
                <a:tab pos="1346462" algn="l"/>
                <a:tab pos="1683376" algn="l"/>
                <a:tab pos="2020289" algn="l"/>
                <a:tab pos="2357202" algn="l"/>
                <a:tab pos="2694116" algn="l"/>
                <a:tab pos="3031028" algn="l"/>
                <a:tab pos="3367942" algn="l"/>
                <a:tab pos="3704854" algn="l"/>
                <a:tab pos="4041768" algn="l"/>
                <a:tab pos="4378681" algn="l"/>
                <a:tab pos="4715594" algn="l"/>
                <a:tab pos="5052508" algn="l"/>
                <a:tab pos="5389421" algn="l"/>
                <a:tab pos="5726333" algn="l"/>
                <a:tab pos="6063248" algn="l"/>
                <a:tab pos="6400160" algn="l"/>
                <a:tab pos="6737073" algn="l"/>
              </a:tabLst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33691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pt-BR" dirty="0"/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ftr"/>
          </p:nvPr>
        </p:nvSpPr>
        <p:spPr bwMode="auto">
          <a:xfrm>
            <a:off x="4166019" y="6248400"/>
            <a:ext cx="3854451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335722" algn="l"/>
                <a:tab pos="672637" algn="l"/>
                <a:tab pos="1009549" algn="l"/>
                <a:tab pos="1346462" algn="l"/>
                <a:tab pos="1683376" algn="l"/>
                <a:tab pos="2020289" algn="l"/>
                <a:tab pos="2357202" algn="l"/>
                <a:tab pos="2694116" algn="l"/>
                <a:tab pos="3031028" algn="l"/>
                <a:tab pos="3367942" algn="l"/>
                <a:tab pos="3704854" algn="l"/>
                <a:tab pos="4041768" algn="l"/>
                <a:tab pos="4378681" algn="l"/>
                <a:tab pos="4715594" algn="l"/>
                <a:tab pos="5052508" algn="l"/>
                <a:tab pos="5389421" algn="l"/>
                <a:tab pos="5726333" algn="l"/>
                <a:tab pos="6063248" algn="l"/>
                <a:tab pos="6400160" algn="l"/>
                <a:tab pos="6737073" algn="l"/>
              </a:tabLst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33691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pt-BR" dirty="0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sldNum"/>
          </p:nvPr>
        </p:nvSpPr>
        <p:spPr bwMode="auto">
          <a:xfrm>
            <a:off x="8737602" y="6244788"/>
            <a:ext cx="2838450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defTabSz="33691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E8302F0-1D48-4610-96B5-C8EA68FE73E3}" type="slidenum">
              <a:rPr lang="pt-BR" smtClean="0"/>
              <a:pPr defTabSz="33691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‹nº›</a:t>
            </a:fld>
            <a:endParaRPr lang="pt-BR" dirty="0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206"/>
            <a:ext cx="1096645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2º Nível da estrutura de tópicos</a:t>
            </a:r>
          </a:p>
          <a:p>
            <a:pPr lvl="2"/>
            <a:r>
              <a:rPr lang="en-GB"/>
              <a:t>3º Nível da estrutura de tópicos</a:t>
            </a:r>
          </a:p>
          <a:p>
            <a:pPr lvl="3"/>
            <a:r>
              <a:rPr lang="en-GB"/>
              <a:t>4º Nível da estrutura de tópicos</a:t>
            </a:r>
          </a:p>
          <a:p>
            <a:pPr lvl="4"/>
            <a:r>
              <a:rPr lang="en-GB"/>
              <a:t>5º Nível da estrutura de tópicos</a:t>
            </a:r>
          </a:p>
          <a:p>
            <a:pPr lvl="4"/>
            <a:r>
              <a:rPr lang="en-GB"/>
              <a:t>6º Nível da estrutura de tópicos</a:t>
            </a:r>
          </a:p>
          <a:p>
            <a:pPr lvl="4"/>
            <a:r>
              <a:rPr lang="en-GB"/>
              <a:t>7º Nível da estrutura de tópicos</a:t>
            </a:r>
          </a:p>
          <a:p>
            <a:pPr lvl="4"/>
            <a:r>
              <a:rPr lang="en-GB"/>
              <a:t>8º Nível da estrutura de tópicos</a:t>
            </a:r>
          </a:p>
          <a:p>
            <a:pPr lvl="4"/>
            <a:r>
              <a:rPr lang="en-GB"/>
              <a:t>9º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75269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ransition spd="med"/>
  <p:hf hdr="0" ftr="0" dt="0"/>
  <p:txStyles>
    <p:titleStyle>
      <a:lvl1pPr algn="ctr" defTabSz="3369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3369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3369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3369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3369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1885761" indent="-171433" algn="ctr" defTabSz="33691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2228627" indent="-171433" algn="ctr" defTabSz="33691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2571493" indent="-171433" algn="ctr" defTabSz="33691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914359" indent="-171433" algn="ctr" defTabSz="33691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49" indent="-257149" algn="l" defTabSz="33691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157" indent="-214292" algn="l" defTabSz="33691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164" indent="-171433" algn="l" defTabSz="33691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030" indent="-171433" algn="l" defTabSz="33691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896" indent="-171433" algn="l" defTabSz="33691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761" indent="-171433" algn="l" defTabSz="336913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627" indent="-171433" algn="l" defTabSz="336913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493" indent="-171433" algn="l" defTabSz="336913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359" indent="-171433" algn="l" defTabSz="336913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1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7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9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4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flipboard.com/redirect?url=http://www.infomoney.com.br/mercados/acoes-e-indices/noticia/7221231/dolar-confirma-forca-oferece-compra-recomendacao-infotrade-agradece&amp;v=cG-Vnqxpe4Pl1acfJvKZhOxSWUSlLPVMAb-iHxZDfJwAAAFhKf3qwQ" TargetMode="Externa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ateomomento.com.br/porque-os-projetos-projetos-dao-errado/" TargetMode="Externa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.mil.br/menu_v/acervo_fotografico/album/aeronaves_ah11a/album.html" TargetMode="External"/><Relationship Id="rId13" Type="http://schemas.openxmlformats.org/officeDocument/2006/relationships/image" Target="../media/image9.jpeg"/><Relationship Id="rId18" Type="http://schemas.openxmlformats.org/officeDocument/2006/relationships/image" Target="../media/image13.jpeg"/><Relationship Id="rId26" Type="http://schemas.openxmlformats.org/officeDocument/2006/relationships/image" Target="../media/image21.png"/><Relationship Id="rId3" Type="http://schemas.openxmlformats.org/officeDocument/2006/relationships/image" Target="../media/image4.png"/><Relationship Id="rId21" Type="http://schemas.openxmlformats.org/officeDocument/2006/relationships/image" Target="../media/image16.jpeg"/><Relationship Id="rId7" Type="http://schemas.openxmlformats.org/officeDocument/2006/relationships/image" Target="../media/image6.jpeg"/><Relationship Id="rId12" Type="http://schemas.openxmlformats.org/officeDocument/2006/relationships/hyperlink" Target="http://cavok.com.br/blog/wp-contents/uploads/2011/11/300455_237995102926235_100001472417594_706978_936838053_n2.jpg" TargetMode="External"/><Relationship Id="rId17" Type="http://schemas.openxmlformats.org/officeDocument/2006/relationships/image" Target="../media/image12.jpeg"/><Relationship Id="rId25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http://www.avibras.com.br/P/sys/defesa/terrestre/astrosii/im04.jpg" TargetMode="External"/><Relationship Id="rId20" Type="http://schemas.openxmlformats.org/officeDocument/2006/relationships/image" Target="../media/image15.jpeg"/><Relationship Id="rId29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mar.mil.br/menu_v/acervo_fotografico/album/navios_apoio_oceanografico/album.html" TargetMode="External"/><Relationship Id="rId11" Type="http://schemas.openxmlformats.org/officeDocument/2006/relationships/image" Target="../media/image8.jpeg"/><Relationship Id="rId24" Type="http://schemas.openxmlformats.org/officeDocument/2006/relationships/image" Target="../media/image19.jpeg"/><Relationship Id="rId5" Type="http://schemas.openxmlformats.org/officeDocument/2006/relationships/image" Target="../media/image5.jpeg"/><Relationship Id="rId15" Type="http://schemas.openxmlformats.org/officeDocument/2006/relationships/image" Target="../media/image11.jpeg"/><Relationship Id="rId23" Type="http://schemas.openxmlformats.org/officeDocument/2006/relationships/image" Target="../media/image18.jpeg"/><Relationship Id="rId28" Type="http://schemas.openxmlformats.org/officeDocument/2006/relationships/hyperlink" Target="http://www.infodefensa.com/latam/2016/04/04/noticia-define-simulador-kc390.html" TargetMode="External"/><Relationship Id="rId10" Type="http://schemas.openxmlformats.org/officeDocument/2006/relationships/hyperlink" Target="http://www.mar.mil.br/menu_v/acervo_fotografico/album/fuzileiros_gerais/album.html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://www.mar.mil.br/menu_v/acervo_fotografico/album/corvetas_classe_barroso/album.html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0.jpeg"/><Relationship Id="rId22" Type="http://schemas.openxmlformats.org/officeDocument/2006/relationships/image" Target="../media/image17.png"/><Relationship Id="rId27" Type="http://schemas.openxmlformats.org/officeDocument/2006/relationships/image" Target="../media/image2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png"/><Relationship Id="rId7" Type="http://schemas.openxmlformats.org/officeDocument/2006/relationships/image" Target="http://www.avibras.com.br/P/sys/defesa/terrestre/astrosii/im04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11" Type="http://schemas.openxmlformats.org/officeDocument/2006/relationships/image" Target="../media/image28.jpeg"/><Relationship Id="rId5" Type="http://schemas.openxmlformats.org/officeDocument/2006/relationships/image" Target="../media/image25.png"/><Relationship Id="rId10" Type="http://schemas.openxmlformats.org/officeDocument/2006/relationships/hyperlink" Target="https://guerraearmas.wordpress.com/2013/12/31/sbr-2-humaita-s41-icn-avanca-na-fabricacao-do-segundo-submarino-convencional-do-prosub/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google.com.br/url?sa=i&amp;rct=j&amp;q=&amp;esrc=s&amp;source=images&amp;cd=&amp;cad=rja&amp;uact=8&amp;ved=0ahUKEwjPrsn7yLjJAhXRLZAKHbGtB7gQjRwIBw&amp;url=https://www.forte.jor.br/2014/08/26/exercito-espera-liberacao-de-verba-do-governo-para-defesa/&amp;psig=AFQjCNGI4j5gnd9AWLRnFt5K6WJR6qW38g&amp;ust=1448987009599577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infodefensa.com/latam/2016/04/04/noticia-define-simulador-kc390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re-MD-modelo-MD-Fi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6" y="221674"/>
            <a:ext cx="11596253" cy="663632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2B9717C-4724-814A-98CB-6DDE3C037EC2}"/>
              </a:ext>
            </a:extLst>
          </p:cNvPr>
          <p:cNvSpPr txBox="1"/>
          <p:nvPr/>
        </p:nvSpPr>
        <p:spPr>
          <a:xfrm>
            <a:off x="1246909" y="4655127"/>
            <a:ext cx="10169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Estado-Maior Conjunto das Forças Armadas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Chefia de Logística e Mobilização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Centro de Apoio a Sistemas Logísticos de Defesa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6883D52-D2A2-904C-A083-7A3CD645F640}"/>
              </a:ext>
            </a:extLst>
          </p:cNvPr>
          <p:cNvSpPr txBox="1"/>
          <p:nvPr/>
        </p:nvSpPr>
        <p:spPr>
          <a:xfrm>
            <a:off x="1285504" y="221674"/>
            <a:ext cx="9662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sng" strike="noStrike" kern="1200" cap="none" spc="0" normalizeH="0" noProof="0" dirty="0" err="1">
                <a:ln>
                  <a:noFill/>
                </a:ln>
                <a:solidFill>
                  <a:srgbClr val="31673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pt-BR" sz="4000" b="1" i="0" u="sng" strike="noStrike" kern="1200" cap="none" spc="0" normalizeH="0" noProof="0" dirty="0">
                <a:ln>
                  <a:noFill/>
                </a:ln>
                <a:solidFill>
                  <a:srgbClr val="31673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Seminário de Gestão da Aquisição de Defesa no Brasil </a:t>
            </a:r>
          </a:p>
        </p:txBody>
      </p:sp>
    </p:spTree>
    <p:extLst>
      <p:ext uri="{BB962C8B-B14F-4D97-AF65-F5344CB8AC3E}">
        <p14:creationId xmlns:p14="http://schemas.microsoft.com/office/powerpoint/2010/main" val="4482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/var/folders/7x/4ll79cl96_1cp0s7h9grx82c0000gn/T/com.microsoft.Powerpoint/WebArchiveCopyPasteTempFiles/10121044617074-t120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" y="0"/>
            <a:ext cx="1219041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xtLst/>
        </p:spPr>
      </p:pic>
      <p:sp>
        <p:nvSpPr>
          <p:cNvPr id="2" name="CaixaDeTexto 1"/>
          <p:cNvSpPr txBox="1"/>
          <p:nvPr/>
        </p:nvSpPr>
        <p:spPr>
          <a:xfrm rot="18696071">
            <a:off x="7051234" y="3036589"/>
            <a:ext cx="26240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CUSTOS</a:t>
            </a:r>
            <a:endParaRPr kumimoji="0" lang="pt-BR" sz="4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-329048" y="110678"/>
            <a:ext cx="7946708" cy="5257959"/>
            <a:chOff x="-330199" y="-996490"/>
            <a:chExt cx="7947742" cy="7010612"/>
          </a:xfrm>
        </p:grpSpPr>
        <p:sp>
          <p:nvSpPr>
            <p:cNvPr id="5" name="CaixaDeTexto 4"/>
            <p:cNvSpPr txBox="1"/>
            <p:nvPr/>
          </p:nvSpPr>
          <p:spPr>
            <a:xfrm rot="18762749">
              <a:off x="-987373" y="2150979"/>
              <a:ext cx="7010612" cy="715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5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DISPONIBILIDADE</a:t>
              </a:r>
            </a:p>
          </p:txBody>
        </p:sp>
        <p:graphicFrame>
          <p:nvGraphicFramePr>
            <p:cNvPr id="8" name="Diagrama 7"/>
            <p:cNvGraphicFramePr/>
            <p:nvPr>
              <p:extLst/>
            </p:nvPr>
          </p:nvGraphicFramePr>
          <p:xfrm>
            <a:off x="-330199" y="358812"/>
            <a:ext cx="794774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10" name="Diagrama 9"/>
            <p:cNvGraphicFramePr/>
            <p:nvPr>
              <p:extLst/>
            </p:nvPr>
          </p:nvGraphicFramePr>
          <p:xfrm>
            <a:off x="-330199" y="219112"/>
            <a:ext cx="794774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E77C7B1-5146-FA4D-A115-1A57609532B1}"/>
              </a:ext>
            </a:extLst>
          </p:cNvPr>
          <p:cNvSpPr/>
          <p:nvPr/>
        </p:nvSpPr>
        <p:spPr>
          <a:xfrm rot="18633221">
            <a:off x="3619348" y="3122760"/>
            <a:ext cx="3913059" cy="923330"/>
          </a:xfrm>
          <a:prstGeom prst="rect">
            <a:avLst/>
          </a:prstGeom>
          <a:solidFill>
            <a:srgbClr val="FEF831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EFETIVIDADE</a:t>
            </a:r>
          </a:p>
        </p:txBody>
      </p:sp>
    </p:spTree>
    <p:extLst>
      <p:ext uri="{BB962C8B-B14F-4D97-AF65-F5344CB8AC3E}">
        <p14:creationId xmlns:p14="http://schemas.microsoft.com/office/powerpoint/2010/main" val="248987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/var/folders/7x/4ll79cl96_1cp0s7h9grx82c0000gn/T/com.microsoft.Powerpoint/WebArchiveCopyPasteTempFiles/20521_2_L.jpg">
            <a:hlinkClick r:id="rId2"/>
            <a:extLst>
              <a:ext uri="{FF2B5EF4-FFF2-40B4-BE49-F238E27FC236}">
                <a16:creationId xmlns:a16="http://schemas.microsoft.com/office/drawing/2014/main" xmlns="" id="{FA53C6F6-6226-004F-9586-A1E171126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EACFC11-5BD6-7941-B54A-5667F25BCCAF}"/>
              </a:ext>
            </a:extLst>
          </p:cNvPr>
          <p:cNvSpPr/>
          <p:nvPr/>
        </p:nvSpPr>
        <p:spPr>
          <a:xfrm>
            <a:off x="2800350" y="3429000"/>
            <a:ext cx="6870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Espiral de Custos</a:t>
            </a:r>
          </a:p>
        </p:txBody>
      </p:sp>
    </p:spTree>
    <p:extLst>
      <p:ext uri="{BB962C8B-B14F-4D97-AF65-F5344CB8AC3E}">
        <p14:creationId xmlns:p14="http://schemas.microsoft.com/office/powerpoint/2010/main" val="38287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ultado de imagem para gestão projetos navais imagen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r="1" b="1"/>
          <a:stretch/>
        </p:blipFill>
        <p:spPr bwMode="auto">
          <a:xfrm>
            <a:off x="814" y="10"/>
            <a:ext cx="121903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98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17B3267-52C8-F041-BA7C-ACEC6C71D977}"/>
              </a:ext>
            </a:extLst>
          </p:cNvPr>
          <p:cNvSpPr txBox="1"/>
          <p:nvPr/>
        </p:nvSpPr>
        <p:spPr>
          <a:xfrm>
            <a:off x="308758" y="1690255"/>
            <a:ext cx="11614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</a:t>
            </a:r>
            <a:r>
              <a:rPr lang="pt-BR" sz="6000" b="1" dirty="0">
                <a:solidFill>
                  <a:prstClr val="black"/>
                </a:solidFill>
                <a:latin typeface="Calibri"/>
              </a:rPr>
              <a:t>Atual Sistema de Aquisições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Defesa é adequado   ?</a:t>
            </a:r>
          </a:p>
        </p:txBody>
      </p:sp>
    </p:spTree>
    <p:extLst>
      <p:ext uri="{BB962C8B-B14F-4D97-AF65-F5344CB8AC3E}">
        <p14:creationId xmlns:p14="http://schemas.microsoft.com/office/powerpoint/2010/main" val="112492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96B905B-2E56-E445-8626-43BF73B2CC12}"/>
              </a:ext>
            </a:extLst>
          </p:cNvPr>
          <p:cNvSpPr/>
          <p:nvPr/>
        </p:nvSpPr>
        <p:spPr>
          <a:xfrm>
            <a:off x="508660" y="508223"/>
            <a:ext cx="111746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Prof. Dr. José Guilherme Sab</a:t>
            </a:r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desenvolvimento de uma Indústria de Defesa não pode depender apenas de encomendas do próprio governo. É preciso obter nichos do mercado mundial de defesa, mercado este que vem crescendo, em função das tensões internacionais, em torno de 3% a/a desde 2016, projetando-se para 2020 gastos na ordem de US$ 1.9 bilhão. A Gestão do Ciclo de Vida é um instrumento que agrega valor logístico-tecnológico ao produto no esforço de exportação e visa assegurar que os contratos de defesa atendam a requisitos de qualidade, prazos, desempenho, custos e mitigação de riscos exigidos pelo contratante. </a:t>
            </a:r>
          </a:p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Nesse contexto, a indústria brasileira de defesa compreende tal necessidade, principalmente no que se refere à certificação dos seus produtos conforme os padrões internacionais? </a:t>
            </a:r>
            <a:endParaRPr lang="pt-BR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deve ser feito para a efetividade da certificação dos produtos de defesa no Brasil?</a:t>
            </a:r>
            <a:endParaRPr lang="pt-BR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38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8FBF349-F0CE-B74D-A729-07101F4744F7}"/>
              </a:ext>
            </a:extLst>
          </p:cNvPr>
          <p:cNvSpPr/>
          <p:nvPr/>
        </p:nvSpPr>
        <p:spPr>
          <a:xfrm>
            <a:off x="484909" y="487847"/>
            <a:ext cx="112221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Brigadeiro do Ar Marcio Bruno BONOTTO</a:t>
            </a:r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das questões mais críticas nos investimentos de defesa, haja vista as discussões de contratação, busca de espaço orçamentário e transparência junto aos Órgãos de Controle Externo, diz respeito à projeção do Custo do Ciclo de Vida a partir da definição do Modelo de Estrutura Analítica de Custos relativa ao projeto. </a:t>
            </a:r>
          </a:p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Nesse ambiente, como a COPAC-FAB aborda a questão da modelagem, dimensionamento e contínua reavaliação do Custo do Ciclo de Vida em apoio aos processos decisórios sobre riscos do projeto, orçamentário e de controle externo? </a:t>
            </a:r>
            <a:endParaRPr lang="pt-BR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6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86AF558-C76B-EC47-8FB0-F40529D522BC}"/>
              </a:ext>
            </a:extLst>
          </p:cNvPr>
          <p:cNvSpPr/>
          <p:nvPr/>
        </p:nvSpPr>
        <p:spPr>
          <a:xfrm>
            <a:off x="413657" y="329249"/>
            <a:ext cx="1136468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CA (RM1-IM) Carlos Henriques GOMES</a:t>
            </a:r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das atuais tendências nos modelos de negócio dos investimentos em defesa refere-se à possibilidade de terceirização de atividades/ações durante as fases de Apoio, Operação e Desfazimento ao longo do ciclo de vida, tendo em vista a redução de custos, o aumento da disponibilidade de sistemas e o desenvolvimento de novos nichos de negócios para as cadeias de fornecedores da base industrial de defesa. Hoje, os países da OTAN, em conjunto com a base industrial de defesa que os sustenta, estudam capacidades, padrões, custos e métricas sobre até que nível deve ser estabelecida a contratação de serviços de apoio por desempenho.</a:t>
            </a:r>
          </a:p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que a capacidade futura de apoio condiciona a tecnologia a ser adotada, as escolhas de configurações e o próprio projeto do sistema de defesa, sendo portanto definida durante as fases de Concepção e Desenvolvimento do Ciclo de Vida, como a Marinha do Brasil compreende a contratação por desempenho no seu ambiente de apoio logístico integrado?</a:t>
            </a:r>
            <a:endParaRPr lang="pt-BR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91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2554B20-E4BC-6544-8BB4-51B186C34E5A}"/>
              </a:ext>
            </a:extLst>
          </p:cNvPr>
          <p:cNvSpPr/>
          <p:nvPr/>
        </p:nvSpPr>
        <p:spPr>
          <a:xfrm>
            <a:off x="427511" y="532817"/>
            <a:ext cx="112696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pt-BR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pt-B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(R1) Clóvis Eduardo Godoy ILHA</a:t>
            </a:r>
            <a:endParaRPr lang="pt-BR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muitas decisões sobre a obtenção de sistemas de defesa, em função da premência, de facilidades logísticas já existentes, de domínio tecnológico, capacidade industrial ou de restrições orçamentárias, opta-se pelas “Aquisições de Oportunidade”. </a:t>
            </a:r>
          </a:p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Nessa ótica, como o Exército Brasileiro compreende a possibilidade de empregar a Metodologia da Gestão do Ciclo de Vida em tais tipos de compras militares? </a:t>
            </a:r>
            <a:endParaRPr lang="pt-BR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metodologia poderia ser de alguma forma útil para fomentar a base industrial nativa, à medida em que permite, conforme as negociações do contrato, obter conhecimento técnico-logístico sobre o sistema adquirido, pensando-se, por exemplo, em termos de acordos de compensação?</a:t>
            </a:r>
            <a:endParaRPr lang="pt-BR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8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17B3267-52C8-F041-BA7C-ACEC6C71D977}"/>
              </a:ext>
            </a:extLst>
          </p:cNvPr>
          <p:cNvSpPr txBox="1"/>
          <p:nvPr/>
        </p:nvSpPr>
        <p:spPr>
          <a:xfrm>
            <a:off x="1357745" y="1690255"/>
            <a:ext cx="9739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Gestão do Ciclo de Vida, por que adotá-la 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749834F-196A-B348-B10F-8A140B732813}"/>
              </a:ext>
            </a:extLst>
          </p:cNvPr>
          <p:cNvSpPr txBox="1"/>
          <p:nvPr/>
        </p:nvSpPr>
        <p:spPr>
          <a:xfrm>
            <a:off x="8340436" y="6488668"/>
            <a:ext cx="385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SEGAD, ESG-RJ, em 08/11/2018</a:t>
            </a:r>
          </a:p>
        </p:txBody>
      </p:sp>
    </p:spTree>
    <p:extLst>
      <p:ext uri="{BB962C8B-B14F-4D97-AF65-F5344CB8AC3E}">
        <p14:creationId xmlns:p14="http://schemas.microsoft.com/office/powerpoint/2010/main" val="81587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2" descr="data:image/jpeg;base64,/9j/4AAQSkZJRgABAQAAAQABAAD/2wBDAAkGBwgHBgkIBwgKCgkLDRYPDQwMDRsUFRAWIB0iIiAdHx8kKDQsJCYxJx8fLT0tMTU3Ojo6Iys/RD84QzQ5Ojf/2wBDAQoKCg0MDRoPDxo3JR8lNzc3Nzc3Nzc3Nzc3Nzc3Nzc3Nzc3Nzc3Nzc3Nzc3Nzc3Nzc3Nzc3Nzc3Nzc3Nzc3Nzf/wAARCABkAIUDASIAAhEBAxEB/8QAGwAAAgMBAQEAAAAAAAAAAAAAAAIBAwQFBgf/xAA6EAABAwMCAgYHBwMFAAAAAAABAAIRAwQhEjEFQRMiUWGhsRQVVHGBkZIGMjNCU8HRI6LwNFJygsL/xAAXAQEBAQEAAAAAAAAAAAAAAAAAAQMC/8QAGREBAQEBAQEAAAAAAAAAAAAAABEBEiEx/9oADAMBAAIRAxEAPwD3DWp9KGpluxRpRpTSiUQsKYUyiUEQohNKJQLCNKlCoXSohMiUCwoIUoJQLCqe3CuSOKoxPZ1kK14yhBsBUgpAcKZXIeUSllEqh5QSklEoGlEpZRKCSVEqJRKIipUawsDpl7tIgTmCf2KZYLi+txf21m24pekl+s0Q4a9Ol2Y3iVtJ70VJKhRKJVRKreU0pHFFUuOUJXnKEGsFSCuSOOWEZquH/Qphxywn8Y/SVJqV1ZRK5fruw/X/ALSmHGrD9f8AtKs0rpSiVzfXVh7QPpKn1zYe0D6T/CTSujKJXO9b2PtLfkUet7H2lvyKTSuhKCVz/W1j7SzxSXHF7VlCo6ncMLwwlo7TGEmjkVmUrb7cVLutUZTY63p5e6AD1wT5K6y+13C+KXw4fTJ1uc5pdI0yH6WiZ/MASPdG68VxDjl8+4c81RP/ABXI4nxu/q2brZ9VpY52uQxrXAxGHbhcVpmPtxKiVxuCcXo3HBrCtc3DOmqW1N1TUc6i0Ez8Vs9ZWfK5p/Uu4zbCUjys3rG09ppfUkdxC09ppfUkKtecoWR9/az/AKil9QQg8IKhj7nuOoiVPSkyBq+pKKVUHrBw94hDaNQfeaR2Z5q1D9LpOQSCN52QXkEyDA5grlve88Xo0AwzqLcc+qV1W27zsxxPcJIUzabkHSnv+ajpSSQR35Ktbw+u4kimc7ziVZ6uqgfcOFaTVBqQJkTE4dKgVSRzjtVvoLxOZIOw3UMs6uZpOEHeN/BKTVfSHvHxQKpg+ZKepa1ANj8kpougwRMfmwpu+LmeuDdnU85IzyXHvHVZ0OqONOZDTsvUO4fcOJI9GM9rgsnEuB3B4bcXT3WbBQZrhjxrd3ADdZNWjh9EMtaDxUrmabTHTugY7JW0VnNEdb4ulZ7B9KrYW7gY/pt6rnRGFeXU9WgVG6hEiZ8Fsx36Y1ncp+KU1XR1mkFQ8tYcnPYSAle5hE47v8hKhTVc47u80Ks6ScAfOEJVa6VWu0iLhzR3EDyWilxO7D5Nw3URE9Cwn4mFic0EaHhzido/z+E4aWEdU5xGlMGihf16dy67L7V1cY6R1Bhft2xPMq9vE5YJFAADIaXePWXOZp1EkOa3lMmUzskdHTJ7Q4pBsN/TeHE04M40VXAR8UrL2mXw81Cznpq58R+6yBjoktIHMDmka9peRpeOXWIhIXWxt1QNXUC+nGQZBIWl/FGBx03FbSciaAx4rnaAQcu95HNI1moyCXEGCZ2PzU5XrXXHEabiA270kmIrW5Hx6pckHEKZqAG7oET+jU0j46Z8FzCCD1qcgbjUFOgB4lrxGRBCcnWupVuKbm6RfWGTGoNqT4sVbOHWtdwbV4vwplN5Ac7piCAe4gFc1rAdpPKZShnIRHIzhTle9azwlto+r6LxmyLPy06d0wSO0ZlZPwq5qPNKpULQC8vnA2mCmxpmcxyOZSNczABaTzIcrDpL7mi8/hhu3Wa0nwyofVtwdLKxJI3NJ2CoLesOqHHfA2UEVMjInuVjlnfVptcQHg55McP/AChQWPGKmgEf7nQUKK6RrMDCRTqEbYMR4qH3GpzIdp2wXj+Vn6VxqF7jLucjdO6tUdANRjZOBC6Rc+4eKhApVHCDJBEealtYwCaVRpjllUa3ta7WczzaoBLhuQSdwg01q2PusgDrao/fZKa+oCX6m9hjzwswe0OIB0uB3gbeabpXE/eMbxpSo09I1xgP0CYnTJHzVDqxaR/Uq78w3PgkA1Pc7U8H3Qo1U9UanahziVKNDK7ahJaQ1w21TI7t1Q65rNdIILdsNKgvZIEOnnqH7IFUCQAe8AIGNwXAFr2td2DY/NM6sNnQ7GwMz5BUawX5GnP55/hPra/qsbOZkbEoGpVGRAc/vAAEeZTveNeoA+Z8Aqy1uI1TzgbFKWkSQW+Uqi/0lrGkOY8iNiSSVmNxSpuIFNzRvBaRJTBnSg6YBBk9WZVdRnUOIcFFHS03gEl094KFmIk4YR7juhQdKs0UjDS6CRuSrDTDmkkuBaJEFCFQUGCpScXdk4xKr6Nry/qgRtAQhUQyiwMa4CC4SY5qqGim3E6gJknmhCCRTb0zGgRJiRuNloZbtEO1vJM7lCFEK5svBLie4obTbreMjBPjCEILPR2m1D9TgdURiEUaIe1pc95J3yhCYFLQ5xadgeyfNWOtqbXFuSMYIB/ZCFVZn02tD2jYCQoqNGmm45LjBn3IQmjFXphxDyXSewwhCFFf/9k="/>
          <p:cNvSpPr>
            <a:spLocks noChangeAspect="1" noChangeArrowheads="1"/>
          </p:cNvSpPr>
          <p:nvPr/>
        </p:nvSpPr>
        <p:spPr bwMode="auto">
          <a:xfrm>
            <a:off x="1577016" y="532210"/>
            <a:ext cx="1199994" cy="67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dirty="0">
              <a:solidFill>
                <a:srgbClr val="000080"/>
              </a:solidFill>
              <a:cs typeface="Arial" charset="0"/>
            </a:endParaRP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78" y="-26912"/>
            <a:ext cx="3371474" cy="541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Picture 12" descr="http://www.mar.mil.br/menu_v/acervo_fotografico/album/corvetas_classe_barroso/chamada.jpg">
            <a:hlinkClick r:id="rId4" tooltip="Corveta Classe Barroso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62" y="3438254"/>
            <a:ext cx="3383839" cy="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26" descr="http://www.mar.mil.br/menu_v/acervo_fotografico/album/navios_apoio_oceanografico/chamada.jpg">
            <a:hlinkClick r:id="rId6" tooltip="Navio de Apoio Oceanográfico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64" y="2049120"/>
            <a:ext cx="2231541" cy="77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51" name="Picture 33" descr="http://www.mar.mil.br/menu_v/acervo_fotografico/album/aeronaves_ah11a/chamada.jpg">
            <a:hlinkClick r:id="rId8" tooltip="Aeronaves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44" y="1191681"/>
            <a:ext cx="1528564" cy="94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53" name="Picture 39" descr="http://www.mar.mil.br/menu_v/acervo_fotografico/album/fuzileiros_gerais/chamada.jpg">
            <a:hlinkClick r:id="rId10" tooltip="Fuzileiros Navais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" y="585"/>
            <a:ext cx="3142842" cy="117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54" name="Picture 41" descr="http://cavok.com.br/blog/wp-contents/uploads/2011/11/300455_237995102926235_100001472417594_706978_936838053_n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44" y="2776851"/>
            <a:ext cx="2190098" cy="66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61" name="Picture 8" descr="faina-2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8" y="2134694"/>
            <a:ext cx="3490110" cy="132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http://www.avibras.com.br/P/sys/defesa/terrestre/astrosii/im04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" y="4369213"/>
            <a:ext cx="3190239" cy="10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oncepção artística Base itaguaí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92" y="585"/>
            <a:ext cx="5688581" cy="117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SANY22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" y="1178302"/>
            <a:ext cx="3142842" cy="96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19" y="1204168"/>
            <a:ext cx="1941935" cy="94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m 28" descr="Viatura Guarani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" y="2184319"/>
            <a:ext cx="3203818" cy="127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35" descr="DSC_1196 UH-1H CH-34_©Johnson Barros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2" b="4861"/>
          <a:stretch>
            <a:fillRect/>
          </a:stretch>
        </p:blipFill>
        <p:spPr bwMode="auto">
          <a:xfrm>
            <a:off x="3203539" y="3457602"/>
            <a:ext cx="2238969" cy="90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01003" y="1210895"/>
            <a:ext cx="2231540" cy="937383"/>
          </a:xfrm>
          <a:prstGeom prst="rect">
            <a:avLst/>
          </a:prstGeom>
        </p:spPr>
      </p:pic>
      <p:pic>
        <p:nvPicPr>
          <p:cNvPr id="37" name="Imagem 33" descr="9180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69" y="4377879"/>
            <a:ext cx="2242073" cy="99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m 24" descr="Marinhas-CPLP-nos-navios-da-MB-154a.jpg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4"/>
          <a:stretch>
            <a:fillRect/>
          </a:stretch>
        </p:blipFill>
        <p:spPr bwMode="auto">
          <a:xfrm>
            <a:off x="5451522" y="4368927"/>
            <a:ext cx="3381089" cy="101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348" y="3383836"/>
            <a:ext cx="3191379" cy="982978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93" y="5386308"/>
            <a:ext cx="3798529" cy="147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68" y="5386308"/>
            <a:ext cx="4116381" cy="1506066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2505808"/>
            <a:ext cx="12190503" cy="230832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“OBTER CAPACIDADES MILITARES DE DEFESA POR MEIO DO DESENVOLVIMENTO DA BASE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INDUSTRIAL, CIENTÍFICO-TECNOLÓGICA E  LOGÍSTICA DO PAÍS”</a:t>
            </a:r>
          </a:p>
        </p:txBody>
      </p:sp>
      <p:pic>
        <p:nvPicPr>
          <p:cNvPr id="39" name="Picture 6" descr="esultado de imagem para kc 390 embraer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160" y="5386892"/>
            <a:ext cx="4287831" cy="14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824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0" y="-1"/>
            <a:ext cx="5714344" cy="208718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22" y="6"/>
            <a:ext cx="6547581" cy="208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40" y="3656145"/>
            <a:ext cx="6480763" cy="322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 descr="http://www.avibras.com.br/P/sys/defesa/terrestre/astrosii/im04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" y="5271514"/>
            <a:ext cx="5709653" cy="158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8" name="Rectangle 11"/>
          <p:cNvSpPr txBox="1">
            <a:spLocks noGrp="1" noChangeArrowheads="1"/>
          </p:cNvSpPr>
          <p:nvPr/>
        </p:nvSpPr>
        <p:spPr bwMode="auto">
          <a:xfrm>
            <a:off x="9651853" y="6487887"/>
            <a:ext cx="253966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 descr="Macae2_reduzid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2088530"/>
            <a:ext cx="5665580" cy="158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666375" y="2103794"/>
            <a:ext cx="6524833" cy="1545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 descr="KC390silue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10" y="2011427"/>
            <a:ext cx="6580393" cy="156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Resultado de imagem para PROSUB imagens">
            <a:hlinkClick r:id="rId10"/>
            <a:extLst>
              <a:ext uri="{FF2B5EF4-FFF2-40B4-BE49-F238E27FC236}">
                <a16:creationId xmlns:a16="http://schemas.microsoft.com/office/drawing/2014/main" xmlns="" id="{65672C69-E6BA-FD41-B382-0884BD515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5" y="3649196"/>
            <a:ext cx="5715139" cy="16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912526" y="1830130"/>
            <a:ext cx="10848621" cy="230505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charset="0"/>
              </a:rPr>
              <a:t>Plano de Articulação e Equipamento de Defesa (PAED) </a:t>
            </a:r>
          </a:p>
        </p:txBody>
      </p:sp>
    </p:spTree>
    <p:extLst>
      <p:ext uri="{BB962C8B-B14F-4D97-AF65-F5344CB8AC3E}">
        <p14:creationId xmlns:p14="http://schemas.microsoft.com/office/powerpoint/2010/main" val="2115409005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203783" y="1712141"/>
            <a:ext cx="5760639" cy="4176463"/>
            <a:chOff x="5006117" y="3966176"/>
            <a:chExt cx="2168212" cy="108514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117" y="3966176"/>
              <a:ext cx="1089089" cy="544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6" descr="esultado de imagem para kc 390 embrae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240" y="3966176"/>
              <a:ext cx="1089089" cy="54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s://i2.wp.com/www.forte.jor.br/wp-content/uploads/2014/06/Astros-2020-21-1280x912.jpg?resize=350%2C200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117" y="4514082"/>
              <a:ext cx="1079123" cy="537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240" y="4509119"/>
              <a:ext cx="1089089" cy="534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Conector de seta reta 2"/>
          <p:cNvCxnSpPr>
            <a:cxnSpLocks/>
          </p:cNvCxnSpPr>
          <p:nvPr/>
        </p:nvCxnSpPr>
        <p:spPr>
          <a:xfrm>
            <a:off x="6070863" y="1663102"/>
            <a:ext cx="20561" cy="2142523"/>
          </a:xfrm>
          <a:prstGeom prst="straightConnector1">
            <a:avLst/>
          </a:prstGeom>
          <a:noFill/>
          <a:ln w="762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cxnSp>
        <p:nvCxnSpPr>
          <p:cNvPr id="9" name="Conector de seta reta 3"/>
          <p:cNvCxnSpPr>
            <a:cxnSpLocks/>
          </p:cNvCxnSpPr>
          <p:nvPr/>
        </p:nvCxnSpPr>
        <p:spPr>
          <a:xfrm flipH="1" flipV="1">
            <a:off x="6088441" y="3821386"/>
            <a:ext cx="2875981" cy="2037763"/>
          </a:xfrm>
          <a:prstGeom prst="straightConnector1">
            <a:avLst/>
          </a:prstGeom>
          <a:noFill/>
          <a:ln w="762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10" name="Conector de seta reta 6"/>
          <p:cNvCxnSpPr>
            <a:cxnSpLocks/>
          </p:cNvCxnSpPr>
          <p:nvPr/>
        </p:nvCxnSpPr>
        <p:spPr>
          <a:xfrm flipV="1">
            <a:off x="3089564" y="3838232"/>
            <a:ext cx="2993847" cy="2069956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11" name="CaixaDeTexto 10"/>
          <p:cNvSpPr txBox="1"/>
          <p:nvPr/>
        </p:nvSpPr>
        <p:spPr>
          <a:xfrm>
            <a:off x="4021023" y="545875"/>
            <a:ext cx="4099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GOVERNANÇA ORGANIZACIONAL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227048" y="5900724"/>
            <a:ext cx="4411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RELACIONAMENTO INSTITUCIONAL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706109" y="5908188"/>
            <a:ext cx="36060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GESTÃO 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CONHECIMENTO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99BD815-F093-AF42-8775-E9679A216D3C}"/>
              </a:ext>
            </a:extLst>
          </p:cNvPr>
          <p:cNvSpPr/>
          <p:nvPr/>
        </p:nvSpPr>
        <p:spPr>
          <a:xfrm>
            <a:off x="5149751" y="3356730"/>
            <a:ext cx="1930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PAED</a:t>
            </a:r>
          </a:p>
        </p:txBody>
      </p:sp>
    </p:spTree>
    <p:extLst>
      <p:ext uri="{BB962C8B-B14F-4D97-AF65-F5344CB8AC3E}">
        <p14:creationId xmlns:p14="http://schemas.microsoft.com/office/powerpoint/2010/main" val="407591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Agrupar 87">
            <a:extLst>
              <a:ext uri="{FF2B5EF4-FFF2-40B4-BE49-F238E27FC236}">
                <a16:creationId xmlns:a16="http://schemas.microsoft.com/office/drawing/2014/main" xmlns="" id="{B0180E9F-4E70-1943-8D81-CAD485D6F2EA}"/>
              </a:ext>
            </a:extLst>
          </p:cNvPr>
          <p:cNvGrpSpPr/>
          <p:nvPr/>
        </p:nvGrpSpPr>
        <p:grpSpPr>
          <a:xfrm rot="20325723">
            <a:off x="4366486" y="2868958"/>
            <a:ext cx="2105890" cy="726643"/>
            <a:chOff x="5536877" y="2538426"/>
            <a:chExt cx="2105890" cy="592686"/>
          </a:xfrm>
        </p:grpSpPr>
        <p:sp>
          <p:nvSpPr>
            <p:cNvPr id="83" name="Seta para a Direita Entalhada 82">
              <a:extLst>
                <a:ext uri="{FF2B5EF4-FFF2-40B4-BE49-F238E27FC236}">
                  <a16:creationId xmlns:a16="http://schemas.microsoft.com/office/drawing/2014/main" xmlns="" id="{EABEF336-E0DC-5B48-9C6E-2FCCB4A9CFD6}"/>
                </a:ext>
              </a:extLst>
            </p:cNvPr>
            <p:cNvSpPr/>
            <p:nvPr/>
          </p:nvSpPr>
          <p:spPr>
            <a:xfrm rot="2460640">
              <a:off x="5536877" y="2538426"/>
              <a:ext cx="2105890" cy="592686"/>
            </a:xfrm>
            <a:prstGeom prst="notch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xmlns="" id="{56797DC0-804F-C141-A0FC-4A5CAFABCD94}"/>
                </a:ext>
              </a:extLst>
            </p:cNvPr>
            <p:cNvSpPr txBox="1"/>
            <p:nvPr/>
          </p:nvSpPr>
          <p:spPr>
            <a:xfrm rot="2557948">
              <a:off x="5828374" y="2717937"/>
              <a:ext cx="16641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VONTADES</a:t>
              </a:r>
            </a:p>
          </p:txBody>
        </p:sp>
      </p:grpSp>
      <p:grpSp>
        <p:nvGrpSpPr>
          <p:cNvPr id="89" name="Agrupar 88">
            <a:extLst>
              <a:ext uri="{FF2B5EF4-FFF2-40B4-BE49-F238E27FC236}">
                <a16:creationId xmlns:a16="http://schemas.microsoft.com/office/drawing/2014/main" xmlns="" id="{2CE65F4E-9F13-6A4C-BF4F-526F541300AC}"/>
              </a:ext>
            </a:extLst>
          </p:cNvPr>
          <p:cNvGrpSpPr/>
          <p:nvPr/>
        </p:nvGrpSpPr>
        <p:grpSpPr>
          <a:xfrm rot="265786">
            <a:off x="4298876" y="4037986"/>
            <a:ext cx="2289286" cy="698990"/>
            <a:chOff x="5206563" y="3853352"/>
            <a:chExt cx="2289286" cy="698990"/>
          </a:xfrm>
        </p:grpSpPr>
        <p:sp>
          <p:nvSpPr>
            <p:cNvPr id="85" name="Seta para a Direita Entalhada 84">
              <a:extLst>
                <a:ext uri="{FF2B5EF4-FFF2-40B4-BE49-F238E27FC236}">
                  <a16:creationId xmlns:a16="http://schemas.microsoft.com/office/drawing/2014/main" xmlns="" id="{4C6FD677-BB6E-EA4D-AD4D-72D036401343}"/>
                </a:ext>
              </a:extLst>
            </p:cNvPr>
            <p:cNvSpPr/>
            <p:nvPr/>
          </p:nvSpPr>
          <p:spPr>
            <a:xfrm rot="20476821">
              <a:off x="5206563" y="3853352"/>
              <a:ext cx="2105890" cy="698990"/>
            </a:xfrm>
            <a:prstGeom prst="notch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xmlns="" id="{934C6462-95A6-594A-BCCF-4A898B495BB0}"/>
                </a:ext>
              </a:extLst>
            </p:cNvPr>
            <p:cNvSpPr txBox="1"/>
            <p:nvPr/>
          </p:nvSpPr>
          <p:spPr>
            <a:xfrm rot="20440567">
              <a:off x="5293843" y="3940336"/>
              <a:ext cx="2202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VIABILIDADES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359D3E51-5773-3A45-96D6-A21E34928632}"/>
              </a:ext>
            </a:extLst>
          </p:cNvPr>
          <p:cNvGrpSpPr/>
          <p:nvPr/>
        </p:nvGrpSpPr>
        <p:grpSpPr>
          <a:xfrm>
            <a:off x="1751192" y="4847778"/>
            <a:ext cx="10440808" cy="1856239"/>
            <a:chOff x="1409524" y="4726692"/>
            <a:chExt cx="10440808" cy="1856239"/>
          </a:xfrm>
        </p:grpSpPr>
        <p:grpSp>
          <p:nvGrpSpPr>
            <p:cNvPr id="64" name="Agrupar 63">
              <a:extLst>
                <a:ext uri="{FF2B5EF4-FFF2-40B4-BE49-F238E27FC236}">
                  <a16:creationId xmlns:a16="http://schemas.microsoft.com/office/drawing/2014/main" xmlns="" id="{316FE6B3-B8B6-CB4B-8BD4-C8DA5A443E3F}"/>
                </a:ext>
              </a:extLst>
            </p:cNvPr>
            <p:cNvGrpSpPr/>
            <p:nvPr/>
          </p:nvGrpSpPr>
          <p:grpSpPr>
            <a:xfrm>
              <a:off x="1409524" y="4726692"/>
              <a:ext cx="10440808" cy="1856239"/>
              <a:chOff x="788562" y="2777725"/>
              <a:chExt cx="10981722" cy="2071366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9C759C4F-85D3-2349-B0D0-DCEC630BD607}"/>
                  </a:ext>
                </a:extLst>
              </p:cNvPr>
              <p:cNvSpPr/>
              <p:nvPr/>
            </p:nvSpPr>
            <p:spPr>
              <a:xfrm>
                <a:off x="788562" y="2777725"/>
                <a:ext cx="10981722" cy="20713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grpSp>
            <p:nvGrpSpPr>
              <p:cNvPr id="45" name="Grupo 31">
                <a:extLst>
                  <a:ext uri="{FF2B5EF4-FFF2-40B4-BE49-F238E27FC236}">
                    <a16:creationId xmlns:a16="http://schemas.microsoft.com/office/drawing/2014/main" xmlns="" id="{A2B657C0-7B31-4F44-853A-26954AFDAD40}"/>
                  </a:ext>
                </a:extLst>
              </p:cNvPr>
              <p:cNvGrpSpPr/>
              <p:nvPr/>
            </p:nvGrpSpPr>
            <p:grpSpPr>
              <a:xfrm>
                <a:off x="1374011" y="3258796"/>
                <a:ext cx="9581424" cy="1262227"/>
                <a:chOff x="1524000" y="4963526"/>
                <a:chExt cx="9086274" cy="1542951"/>
              </a:xfrm>
            </p:grpSpPr>
            <p:sp>
              <p:nvSpPr>
                <p:cNvPr id="46" name="Seta entalhada para a direita 7">
                  <a:extLst>
                    <a:ext uri="{FF2B5EF4-FFF2-40B4-BE49-F238E27FC236}">
                      <a16:creationId xmlns:a16="http://schemas.microsoft.com/office/drawing/2014/main" xmlns="" id="{1A593C2E-73E1-844A-9EED-9236AD2C08A9}"/>
                    </a:ext>
                  </a:extLst>
                </p:cNvPr>
                <p:cNvSpPr/>
                <p:nvPr/>
              </p:nvSpPr>
              <p:spPr>
                <a:xfrm>
                  <a:off x="1524000" y="4994309"/>
                  <a:ext cx="9086274" cy="1512168"/>
                </a:xfrm>
                <a:prstGeom prst="notchedRightArrow">
                  <a:avLst>
                    <a:gd name="adj1" fmla="val 48525"/>
                    <a:gd name="adj2" fmla="val 41151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tângulo de cantos arredondados 13">
                  <a:extLst>
                    <a:ext uri="{FF2B5EF4-FFF2-40B4-BE49-F238E27FC236}">
                      <a16:creationId xmlns:a16="http://schemas.microsoft.com/office/drawing/2014/main" xmlns="" id="{DC95F282-56C6-CF45-A376-97460A58DD80}"/>
                    </a:ext>
                  </a:extLst>
                </p:cNvPr>
                <p:cNvSpPr/>
                <p:nvPr/>
              </p:nvSpPr>
              <p:spPr>
                <a:xfrm>
                  <a:off x="1870995" y="5465421"/>
                  <a:ext cx="1164769" cy="504056"/>
                </a:xfrm>
                <a:prstGeom prst="roundRec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CONCEPÇÃO</a:t>
                  </a:r>
                </a:p>
              </p:txBody>
            </p:sp>
            <p:sp>
              <p:nvSpPr>
                <p:cNvPr id="48" name="Retângulo de cantos arredondados 20">
                  <a:extLst>
                    <a:ext uri="{FF2B5EF4-FFF2-40B4-BE49-F238E27FC236}">
                      <a16:creationId xmlns:a16="http://schemas.microsoft.com/office/drawing/2014/main" xmlns="" id="{A542C1E4-A4CF-634D-8E44-5B712D504DAA}"/>
                    </a:ext>
                  </a:extLst>
                </p:cNvPr>
                <p:cNvSpPr/>
                <p:nvPr/>
              </p:nvSpPr>
              <p:spPr>
                <a:xfrm>
                  <a:off x="3169588" y="5485927"/>
                  <a:ext cx="1199036" cy="504056"/>
                </a:xfrm>
                <a:prstGeom prst="roundRec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DESENVOLVI-MENTO</a:t>
                  </a:r>
                </a:p>
              </p:txBody>
            </p:sp>
            <p:sp>
              <p:nvSpPr>
                <p:cNvPr id="49" name="Retângulo de cantos arredondados 21">
                  <a:extLst>
                    <a:ext uri="{FF2B5EF4-FFF2-40B4-BE49-F238E27FC236}">
                      <a16:creationId xmlns:a16="http://schemas.microsoft.com/office/drawing/2014/main" xmlns="" id="{A50D1A6E-AE99-3D49-97ED-EC2EA3B57D44}"/>
                    </a:ext>
                  </a:extLst>
                </p:cNvPr>
                <p:cNvSpPr/>
                <p:nvPr/>
              </p:nvSpPr>
              <p:spPr>
                <a:xfrm>
                  <a:off x="4651726" y="5455060"/>
                  <a:ext cx="1125593" cy="504056"/>
                </a:xfrm>
                <a:prstGeom prst="roundRec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PRODUÇÃO</a:t>
                  </a:r>
                </a:p>
              </p:txBody>
            </p:sp>
            <p:sp>
              <p:nvSpPr>
                <p:cNvPr id="50" name="Retângulo de cantos arredondados 22">
                  <a:extLst>
                    <a:ext uri="{FF2B5EF4-FFF2-40B4-BE49-F238E27FC236}">
                      <a16:creationId xmlns:a16="http://schemas.microsoft.com/office/drawing/2014/main" xmlns="" id="{AAFD461A-6BB7-1C4A-A4E6-E2EBBFD586E7}"/>
                    </a:ext>
                  </a:extLst>
                </p:cNvPr>
                <p:cNvSpPr/>
                <p:nvPr/>
              </p:nvSpPr>
              <p:spPr>
                <a:xfrm>
                  <a:off x="6111755" y="5465421"/>
                  <a:ext cx="1157468" cy="504056"/>
                </a:xfrm>
                <a:prstGeom prst="roundRect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OPERAÇÃO</a:t>
                  </a:r>
                </a:p>
              </p:txBody>
            </p:sp>
            <p:sp>
              <p:nvSpPr>
                <p:cNvPr id="51" name="Retângulo de cantos arredondados 25">
                  <a:extLst>
                    <a:ext uri="{FF2B5EF4-FFF2-40B4-BE49-F238E27FC236}">
                      <a16:creationId xmlns:a16="http://schemas.microsoft.com/office/drawing/2014/main" xmlns="" id="{FB3A12B0-3341-6E42-A676-213D03C86912}"/>
                    </a:ext>
                  </a:extLst>
                </p:cNvPr>
                <p:cNvSpPr/>
                <p:nvPr/>
              </p:nvSpPr>
              <p:spPr>
                <a:xfrm>
                  <a:off x="7500980" y="5485927"/>
                  <a:ext cx="1052668" cy="504056"/>
                </a:xfrm>
                <a:prstGeom prst="roundRec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APOIO</a:t>
                  </a:r>
                </a:p>
              </p:txBody>
            </p:sp>
            <p:sp>
              <p:nvSpPr>
                <p:cNvPr id="52" name="Retângulo de cantos arredondados 26">
                  <a:extLst>
                    <a:ext uri="{FF2B5EF4-FFF2-40B4-BE49-F238E27FC236}">
                      <a16:creationId xmlns:a16="http://schemas.microsoft.com/office/drawing/2014/main" xmlns="" id="{EFF71892-D593-5D45-942F-F490C24AADB5}"/>
                    </a:ext>
                  </a:extLst>
                </p:cNvPr>
                <p:cNvSpPr/>
                <p:nvPr/>
              </p:nvSpPr>
              <p:spPr>
                <a:xfrm>
                  <a:off x="8768872" y="5485927"/>
                  <a:ext cx="1472546" cy="504056"/>
                </a:xfrm>
                <a:prstGeom prst="roundRect">
                  <a:avLst/>
                </a:prstGeom>
                <a:solidFill>
                  <a:srgbClr val="00206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DESFAZIMENTO</a:t>
                  </a:r>
                </a:p>
              </p:txBody>
            </p:sp>
            <p:grpSp>
              <p:nvGrpSpPr>
                <p:cNvPr id="53" name="Grupo 10">
                  <a:extLst>
                    <a:ext uri="{FF2B5EF4-FFF2-40B4-BE49-F238E27FC236}">
                      <a16:creationId xmlns:a16="http://schemas.microsoft.com/office/drawing/2014/main" xmlns="" id="{6D493704-B95E-2447-82EE-2CBBB3D9E861}"/>
                    </a:ext>
                  </a:extLst>
                </p:cNvPr>
                <p:cNvGrpSpPr/>
                <p:nvPr/>
              </p:nvGrpSpPr>
              <p:grpSpPr>
                <a:xfrm>
                  <a:off x="1728182" y="4963526"/>
                  <a:ext cx="2734099" cy="1282170"/>
                  <a:chOff x="7764008" y="3232722"/>
                  <a:chExt cx="2734099" cy="1282170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xmlns="" id="{1A919EBD-758A-F64E-B33D-FFDB2600DFB4}"/>
                      </a:ext>
                    </a:extLst>
                  </p:cNvPr>
                  <p:cNvSpPr/>
                  <p:nvPr/>
                </p:nvSpPr>
                <p:spPr>
                  <a:xfrm>
                    <a:off x="7764008" y="3232722"/>
                    <a:ext cx="2734099" cy="128217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rgbClr val="C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3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CaixaDeTexto 60">
                    <a:extLst>
                      <a:ext uri="{FF2B5EF4-FFF2-40B4-BE49-F238E27FC236}">
                        <a16:creationId xmlns:a16="http://schemas.microsoft.com/office/drawing/2014/main" xmlns="" id="{131F87CB-C941-4842-B4D2-BA34B7035E2D}"/>
                      </a:ext>
                    </a:extLst>
                  </p:cNvPr>
                  <p:cNvSpPr txBox="1"/>
                  <p:nvPr/>
                </p:nvSpPr>
                <p:spPr>
                  <a:xfrm>
                    <a:off x="8489205" y="3351936"/>
                    <a:ext cx="1657751" cy="2387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3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Pré-Investimento</a:t>
                    </a:r>
                  </a:p>
                </p:txBody>
              </p:sp>
            </p:grpSp>
            <p:grpSp>
              <p:nvGrpSpPr>
                <p:cNvPr id="54" name="Grupo 24">
                  <a:extLst>
                    <a:ext uri="{FF2B5EF4-FFF2-40B4-BE49-F238E27FC236}">
                      <a16:creationId xmlns:a16="http://schemas.microsoft.com/office/drawing/2014/main" xmlns="" id="{7F09FE9E-823D-B243-B9B6-178FFC5D905A}"/>
                    </a:ext>
                  </a:extLst>
                </p:cNvPr>
                <p:cNvGrpSpPr/>
                <p:nvPr/>
              </p:nvGrpSpPr>
              <p:grpSpPr>
                <a:xfrm>
                  <a:off x="4462283" y="4966002"/>
                  <a:ext cx="1504479" cy="1268024"/>
                  <a:chOff x="-4266008" y="3559012"/>
                  <a:chExt cx="1504479" cy="1142768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xmlns="" id="{3149AEDD-2E34-344F-9241-D6F5AA43000C}"/>
                      </a:ext>
                    </a:extLst>
                  </p:cNvPr>
                  <p:cNvSpPr/>
                  <p:nvPr/>
                </p:nvSpPr>
                <p:spPr>
                  <a:xfrm>
                    <a:off x="-4266008" y="3559012"/>
                    <a:ext cx="1504479" cy="1142768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rgbClr val="92D05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3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CaixaDeTexto 58">
                    <a:extLst>
                      <a:ext uri="{FF2B5EF4-FFF2-40B4-BE49-F238E27FC236}">
                        <a16:creationId xmlns:a16="http://schemas.microsoft.com/office/drawing/2014/main" xmlns="" id="{2E0970C3-940A-EF42-8CEA-3E9F151A056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07271" y="3676249"/>
                    <a:ext cx="1141244" cy="2151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3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Investimento</a:t>
                    </a:r>
                  </a:p>
                </p:txBody>
              </p:sp>
            </p:grpSp>
            <p:grpSp>
              <p:nvGrpSpPr>
                <p:cNvPr id="55" name="Grupo 30">
                  <a:extLst>
                    <a:ext uri="{FF2B5EF4-FFF2-40B4-BE49-F238E27FC236}">
                      <a16:creationId xmlns:a16="http://schemas.microsoft.com/office/drawing/2014/main" xmlns="" id="{C56EB757-D78E-1244-A8AF-5032DC198CB8}"/>
                    </a:ext>
                  </a:extLst>
                </p:cNvPr>
                <p:cNvGrpSpPr/>
                <p:nvPr/>
              </p:nvGrpSpPr>
              <p:grpSpPr>
                <a:xfrm>
                  <a:off x="5989215" y="5004241"/>
                  <a:ext cx="4328663" cy="1382182"/>
                  <a:chOff x="6894134" y="3956106"/>
                  <a:chExt cx="3786292" cy="1382182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xmlns="" id="{E43AECA0-45C0-0C4E-A4AD-597716A64196}"/>
                      </a:ext>
                    </a:extLst>
                  </p:cNvPr>
                  <p:cNvSpPr/>
                  <p:nvPr/>
                </p:nvSpPr>
                <p:spPr>
                  <a:xfrm>
                    <a:off x="6894134" y="3956106"/>
                    <a:ext cx="3786292" cy="1382182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rgbClr val="0070C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3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CaixaDeTexto 56">
                    <a:extLst>
                      <a:ext uri="{FF2B5EF4-FFF2-40B4-BE49-F238E27FC236}">
                        <a16:creationId xmlns:a16="http://schemas.microsoft.com/office/drawing/2014/main" xmlns="" id="{1D9761D6-F90C-764C-8127-4C6266FBD233}"/>
                      </a:ext>
                    </a:extLst>
                  </p:cNvPr>
                  <p:cNvSpPr txBox="1"/>
                  <p:nvPr/>
                </p:nvSpPr>
                <p:spPr>
                  <a:xfrm>
                    <a:off x="8216478" y="4040538"/>
                    <a:ext cx="1299350" cy="2387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3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Pós-Investimento</a:t>
                    </a:r>
                  </a:p>
                </p:txBody>
              </p:sp>
            </p:grpSp>
          </p:grpSp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xmlns="" id="{1F2EFB50-4FCE-A649-8C3E-2D7AB8350911}"/>
                  </a:ext>
                </a:extLst>
              </p:cNvPr>
              <p:cNvSpPr txBox="1"/>
              <p:nvPr/>
            </p:nvSpPr>
            <p:spPr>
              <a:xfrm>
                <a:off x="4232548" y="2811278"/>
                <a:ext cx="4087440" cy="44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GESTÃO DO CICLO DE VIDA</a:t>
                </a:r>
              </a:p>
            </p:txBody>
          </p:sp>
        </p:grpSp>
        <p:sp>
          <p:nvSpPr>
            <p:cNvPr id="103" name="CaixaDeTexto 102">
              <a:extLst>
                <a:ext uri="{FF2B5EF4-FFF2-40B4-BE49-F238E27FC236}">
                  <a16:creationId xmlns:a16="http://schemas.microsoft.com/office/drawing/2014/main" xmlns="" id="{56FAFA22-13CE-3C4C-BE59-6DC1BC75624F}"/>
                </a:ext>
              </a:extLst>
            </p:cNvPr>
            <p:cNvSpPr txBox="1"/>
            <p:nvPr/>
          </p:nvSpPr>
          <p:spPr>
            <a:xfrm>
              <a:off x="6273854" y="6175369"/>
              <a:ext cx="1833604" cy="35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DESEMPENHO</a:t>
              </a:r>
            </a:p>
          </p:txBody>
        </p: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xmlns="" id="{971585C2-0047-C24F-B057-25116CEF3C9C}"/>
                </a:ext>
              </a:extLst>
            </p:cNvPr>
            <p:cNvSpPr txBox="1"/>
            <p:nvPr/>
          </p:nvSpPr>
          <p:spPr>
            <a:xfrm>
              <a:off x="3990361" y="6168893"/>
              <a:ext cx="1156553" cy="35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CUSTOS</a:t>
              </a:r>
            </a:p>
          </p:txBody>
        </p:sp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xmlns="" id="{4D56F7F1-3F19-F24B-814B-0558DE6C7EE3}"/>
                </a:ext>
              </a:extLst>
            </p:cNvPr>
            <p:cNvSpPr txBox="1"/>
            <p:nvPr/>
          </p:nvSpPr>
          <p:spPr>
            <a:xfrm>
              <a:off x="8114286" y="6153576"/>
              <a:ext cx="1628349" cy="35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QUALIDADE</a:t>
              </a:r>
            </a:p>
          </p:txBody>
        </p:sp>
        <p:sp>
          <p:nvSpPr>
            <p:cNvPr id="106" name="CaixaDeTexto 105">
              <a:extLst>
                <a:ext uri="{FF2B5EF4-FFF2-40B4-BE49-F238E27FC236}">
                  <a16:creationId xmlns:a16="http://schemas.microsoft.com/office/drawing/2014/main" xmlns="" id="{066D3DB7-A8C5-5B4E-A392-D9E670A15AA0}"/>
                </a:ext>
              </a:extLst>
            </p:cNvPr>
            <p:cNvSpPr txBox="1"/>
            <p:nvPr/>
          </p:nvSpPr>
          <p:spPr>
            <a:xfrm>
              <a:off x="5117300" y="6175369"/>
              <a:ext cx="1227268" cy="35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PRAZOS</a:t>
              </a:r>
            </a:p>
          </p:txBody>
        </p:sp>
      </p:grpSp>
      <p:sp>
        <p:nvSpPr>
          <p:cNvPr id="2" name="Retângulo com Único Canto Aparado e Arredondado 1">
            <a:extLst>
              <a:ext uri="{FF2B5EF4-FFF2-40B4-BE49-F238E27FC236}">
                <a16:creationId xmlns:a16="http://schemas.microsoft.com/office/drawing/2014/main" xmlns="" id="{E4BDB3B8-A4AE-DB4B-A007-D62B03BED998}"/>
              </a:ext>
            </a:extLst>
          </p:cNvPr>
          <p:cNvSpPr/>
          <p:nvPr/>
        </p:nvSpPr>
        <p:spPr>
          <a:xfrm>
            <a:off x="0" y="14143"/>
            <a:ext cx="2471738" cy="1054861"/>
          </a:xfrm>
          <a:prstGeom prst="snip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MOLDURA ESTRATÉGICA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PND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Pol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.e Estr. Setoriais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Pol. </a:t>
            </a:r>
            <a:r>
              <a:rPr lang="pt-BR" sz="1200" dirty="0">
                <a:solidFill>
                  <a:prstClr val="black"/>
                </a:solidFill>
                <a:latin typeface="Century Gothic"/>
              </a:rPr>
              <a:t>e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Estr. Militares</a:t>
            </a:r>
          </a:p>
        </p:txBody>
      </p:sp>
      <p:sp>
        <p:nvSpPr>
          <p:cNvPr id="70" name="Retângulo com Único Canto Aparado e Arredondado 69">
            <a:extLst>
              <a:ext uri="{FF2B5EF4-FFF2-40B4-BE49-F238E27FC236}">
                <a16:creationId xmlns:a16="http://schemas.microsoft.com/office/drawing/2014/main" xmlns="" id="{74CF4C6C-2EC5-B94C-80A5-90D65E16DE43}"/>
              </a:ext>
            </a:extLst>
          </p:cNvPr>
          <p:cNvSpPr/>
          <p:nvPr/>
        </p:nvSpPr>
        <p:spPr>
          <a:xfrm>
            <a:off x="0" y="2503532"/>
            <a:ext cx="2471738" cy="2283352"/>
          </a:xfrm>
          <a:prstGeom prst="snipRoundRect">
            <a:avLst/>
          </a:prstGeom>
          <a:solidFill>
            <a:srgbClr val="EBB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COMPONENTES DE CAPACIDADES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DOPEMAI (DOAMEPI)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Doutrina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Organização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Pessoal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Liderança e Educação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1200" dirty="0">
                <a:solidFill>
                  <a:prstClr val="black"/>
                </a:solidFill>
                <a:latin typeface="Century Gothic"/>
              </a:rPr>
              <a:t>Material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Adestramento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1200" dirty="0">
                <a:solidFill>
                  <a:prstClr val="black"/>
                </a:solidFill>
                <a:latin typeface="Century Gothic"/>
              </a:rPr>
              <a:t>Infraestrutura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Interoperabilidade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xmlns="" id="{EBA15801-9267-7741-82A4-796C17A08F56}"/>
              </a:ext>
            </a:extLst>
          </p:cNvPr>
          <p:cNvSpPr/>
          <p:nvPr/>
        </p:nvSpPr>
        <p:spPr>
          <a:xfrm>
            <a:off x="3266211" y="162466"/>
            <a:ext cx="8879555" cy="2479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9" name="Canto Dobrado 108">
            <a:extLst>
              <a:ext uri="{FF2B5EF4-FFF2-40B4-BE49-F238E27FC236}">
                <a16:creationId xmlns:a16="http://schemas.microsoft.com/office/drawing/2014/main" xmlns="" id="{5DF3AFCD-3206-E046-AF98-9B76B81F8AC4}"/>
              </a:ext>
            </a:extLst>
          </p:cNvPr>
          <p:cNvSpPr/>
          <p:nvPr/>
        </p:nvSpPr>
        <p:spPr>
          <a:xfrm>
            <a:off x="7825280" y="1377891"/>
            <a:ext cx="1199203" cy="1114315"/>
          </a:xfrm>
          <a:prstGeom prst="foldedCorne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Projeto de Força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B49D94DC-A31B-884B-83C2-901082A92C94}"/>
              </a:ext>
            </a:extLst>
          </p:cNvPr>
          <p:cNvGrpSpPr/>
          <p:nvPr/>
        </p:nvGrpSpPr>
        <p:grpSpPr>
          <a:xfrm>
            <a:off x="4919705" y="947053"/>
            <a:ext cx="2808544" cy="1608884"/>
            <a:chOff x="3150349" y="614154"/>
            <a:chExt cx="2808544" cy="1608884"/>
          </a:xfrm>
        </p:grpSpPr>
        <p:sp>
          <p:nvSpPr>
            <p:cNvPr id="4" name="Canto Dobrado 3">
              <a:extLst>
                <a:ext uri="{FF2B5EF4-FFF2-40B4-BE49-F238E27FC236}">
                  <a16:creationId xmlns:a16="http://schemas.microsoft.com/office/drawing/2014/main" xmlns="" id="{7FB3E592-74AE-1B41-9CF7-9163AEBBFC0F}"/>
                </a:ext>
              </a:extLst>
            </p:cNvPr>
            <p:cNvSpPr/>
            <p:nvPr/>
          </p:nvSpPr>
          <p:spPr>
            <a:xfrm>
              <a:off x="3266224" y="1058522"/>
              <a:ext cx="1199203" cy="1114315"/>
            </a:xfrm>
            <a:prstGeom prst="foldedCorner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Requisitos de Capacidades</a:t>
              </a:r>
            </a:p>
          </p:txBody>
        </p:sp>
        <p:sp>
          <p:nvSpPr>
            <p:cNvPr id="108" name="Canto Dobrado 107">
              <a:extLst>
                <a:ext uri="{FF2B5EF4-FFF2-40B4-BE49-F238E27FC236}">
                  <a16:creationId xmlns:a16="http://schemas.microsoft.com/office/drawing/2014/main" xmlns="" id="{1F33447A-4F05-C049-9008-FC243EBCD423}"/>
                </a:ext>
              </a:extLst>
            </p:cNvPr>
            <p:cNvSpPr/>
            <p:nvPr/>
          </p:nvSpPr>
          <p:spPr>
            <a:xfrm>
              <a:off x="4599257" y="1069004"/>
              <a:ext cx="1199203" cy="1114315"/>
            </a:xfrm>
            <a:prstGeom prst="foldedCorner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Lacunas de Capacidades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FA7401A6-68A0-154C-A495-1390BF5B88FB}"/>
                </a:ext>
              </a:extLst>
            </p:cNvPr>
            <p:cNvSpPr/>
            <p:nvPr/>
          </p:nvSpPr>
          <p:spPr>
            <a:xfrm>
              <a:off x="3150349" y="885825"/>
              <a:ext cx="2808544" cy="13372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D109A71A-8FF0-EF4A-8451-3CB1C3CAB524}"/>
                </a:ext>
              </a:extLst>
            </p:cNvPr>
            <p:cNvSpPr txBox="1"/>
            <p:nvPr/>
          </p:nvSpPr>
          <p:spPr>
            <a:xfrm>
              <a:off x="3319837" y="614154"/>
              <a:ext cx="25588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ANÁLISE DE CAPACIDADES</a:t>
              </a:r>
            </a:p>
          </p:txBody>
        </p:sp>
      </p:grpSp>
      <p:sp>
        <p:nvSpPr>
          <p:cNvPr id="110" name="Canto Dobrado 109">
            <a:extLst>
              <a:ext uri="{FF2B5EF4-FFF2-40B4-BE49-F238E27FC236}">
                <a16:creationId xmlns:a16="http://schemas.microsoft.com/office/drawing/2014/main" xmlns="" id="{275EBCFA-BC14-6A4E-A399-B00AA3F54E24}"/>
              </a:ext>
            </a:extLst>
          </p:cNvPr>
          <p:cNvSpPr/>
          <p:nvPr/>
        </p:nvSpPr>
        <p:spPr>
          <a:xfrm>
            <a:off x="3549542" y="1441622"/>
            <a:ext cx="1199203" cy="1114315"/>
          </a:xfrm>
          <a:prstGeom prst="foldedCorne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Conceito de Operações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prstClr val="white"/>
                </a:solidFill>
                <a:latin typeface="Century Gothic"/>
              </a:rPr>
              <a:t>(CONOPS)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11" name="Agrupar 110">
            <a:extLst>
              <a:ext uri="{FF2B5EF4-FFF2-40B4-BE49-F238E27FC236}">
                <a16:creationId xmlns:a16="http://schemas.microsoft.com/office/drawing/2014/main" xmlns="" id="{811D324C-AE93-334F-85BD-FD91A72DA783}"/>
              </a:ext>
            </a:extLst>
          </p:cNvPr>
          <p:cNvGrpSpPr/>
          <p:nvPr/>
        </p:nvGrpSpPr>
        <p:grpSpPr>
          <a:xfrm>
            <a:off x="9189156" y="913693"/>
            <a:ext cx="2850216" cy="1608031"/>
            <a:chOff x="3150349" y="615007"/>
            <a:chExt cx="2850216" cy="1608031"/>
          </a:xfrm>
        </p:grpSpPr>
        <p:sp>
          <p:nvSpPr>
            <p:cNvPr id="112" name="Canto Dobrado 111">
              <a:extLst>
                <a:ext uri="{FF2B5EF4-FFF2-40B4-BE49-F238E27FC236}">
                  <a16:creationId xmlns:a16="http://schemas.microsoft.com/office/drawing/2014/main" xmlns="" id="{28664083-D93C-434C-AA5B-F06A3ABDE910}"/>
                </a:ext>
              </a:extLst>
            </p:cNvPr>
            <p:cNvSpPr/>
            <p:nvPr/>
          </p:nvSpPr>
          <p:spPr>
            <a:xfrm>
              <a:off x="3266224" y="1058522"/>
              <a:ext cx="1238999" cy="1114315"/>
            </a:xfrm>
            <a:prstGeom prst="foldedCorner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Necessidades Operacionais</a:t>
              </a:r>
            </a:p>
          </p:txBody>
        </p:sp>
        <p:sp>
          <p:nvSpPr>
            <p:cNvPr id="113" name="Canto Dobrado 112">
              <a:extLst>
                <a:ext uri="{FF2B5EF4-FFF2-40B4-BE49-F238E27FC236}">
                  <a16:creationId xmlns:a16="http://schemas.microsoft.com/office/drawing/2014/main" xmlns="" id="{3E4C9406-3DB3-B543-8BAF-319EA3086037}"/>
                </a:ext>
              </a:extLst>
            </p:cNvPr>
            <p:cNvSpPr/>
            <p:nvPr/>
          </p:nvSpPr>
          <p:spPr>
            <a:xfrm>
              <a:off x="4599257" y="1069004"/>
              <a:ext cx="1238151" cy="1114315"/>
            </a:xfrm>
            <a:prstGeom prst="foldedCorner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Necessidades Estruturantes</a:t>
              </a:r>
            </a:p>
          </p:txBody>
        </p:sp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xmlns="" id="{2368BABC-FFF8-8C49-A40A-FE156927887C}"/>
                </a:ext>
              </a:extLst>
            </p:cNvPr>
            <p:cNvSpPr/>
            <p:nvPr/>
          </p:nvSpPr>
          <p:spPr>
            <a:xfrm>
              <a:off x="3150349" y="885825"/>
              <a:ext cx="2808544" cy="133721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5" name="CaixaDeTexto 114">
              <a:extLst>
                <a:ext uri="{FF2B5EF4-FFF2-40B4-BE49-F238E27FC236}">
                  <a16:creationId xmlns:a16="http://schemas.microsoft.com/office/drawing/2014/main" xmlns="" id="{230CD634-F15C-5443-920B-1504F5D39CEA}"/>
                </a:ext>
              </a:extLst>
            </p:cNvPr>
            <p:cNvSpPr txBox="1"/>
            <p:nvPr/>
          </p:nvSpPr>
          <p:spPr>
            <a:xfrm>
              <a:off x="3245634" y="615007"/>
              <a:ext cx="27549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SOLUÇÕES DE CAPACIDADES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7900BDC-E9F1-424F-A000-168BA55B5974}"/>
              </a:ext>
            </a:extLst>
          </p:cNvPr>
          <p:cNvSpPr txBox="1"/>
          <p:nvPr/>
        </p:nvSpPr>
        <p:spPr>
          <a:xfrm>
            <a:off x="4916485" y="243598"/>
            <a:ext cx="539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PLANEJAMENTO BASEADO EM CAPACIDADES</a:t>
            </a:r>
          </a:p>
        </p:txBody>
      </p:sp>
      <p:sp>
        <p:nvSpPr>
          <p:cNvPr id="121" name="Retângulo com Único Canto Aparado e Arredondado 120">
            <a:extLst>
              <a:ext uri="{FF2B5EF4-FFF2-40B4-BE49-F238E27FC236}">
                <a16:creationId xmlns:a16="http://schemas.microsoft.com/office/drawing/2014/main" xmlns="" id="{48ACC854-F733-D342-A97C-669893AFEDEB}"/>
              </a:ext>
            </a:extLst>
          </p:cNvPr>
          <p:cNvSpPr/>
          <p:nvPr/>
        </p:nvSpPr>
        <p:spPr>
          <a:xfrm>
            <a:off x="-1" y="1180351"/>
            <a:ext cx="2686703" cy="1186119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ANÁLISE ESTRATÉGICA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Conjuntura Nacional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Conjuntura Internacional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Cenário Mil. </a:t>
            </a:r>
            <a:r>
              <a:rPr lang="pt-BR" sz="1200" dirty="0" err="1">
                <a:solidFill>
                  <a:prstClr val="black"/>
                </a:solidFill>
                <a:latin typeface="Century Gothic"/>
              </a:rPr>
              <a:t>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 Defesa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Ameaças e Interesses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Concepção de Emprego FA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31C67F0A-9E81-A04B-B9FC-D5078321EF78}"/>
              </a:ext>
            </a:extLst>
          </p:cNvPr>
          <p:cNvGrpSpPr/>
          <p:nvPr/>
        </p:nvGrpSpPr>
        <p:grpSpPr>
          <a:xfrm>
            <a:off x="2471738" y="494266"/>
            <a:ext cx="777718" cy="3150942"/>
            <a:chOff x="2430968" y="541574"/>
            <a:chExt cx="777718" cy="3150942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xmlns="" id="{36FA4B23-D462-B946-BC24-4CBE6E7647C8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0" y="541574"/>
              <a:ext cx="0" cy="3031911"/>
            </a:xfrm>
            <a:prstGeom prst="line">
              <a:avLst/>
            </a:prstGeom>
            <a:ln w="57150">
              <a:solidFill>
                <a:srgbClr val="C0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xmlns="" id="{D58C6968-7DF1-5642-AEDB-FF23A4DC25EC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>
              <a:off x="2471738" y="541574"/>
              <a:ext cx="308409" cy="0"/>
            </a:xfrm>
            <a:prstGeom prst="line">
              <a:avLst/>
            </a:prstGeom>
            <a:ln w="57150">
              <a:solidFill>
                <a:srgbClr val="C0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xmlns="" id="{6A25BF72-741F-1045-BC3A-5D8CC6ECA72C}"/>
                </a:ext>
              </a:extLst>
            </p:cNvPr>
            <p:cNvCxnSpPr>
              <a:cxnSpLocks/>
              <a:stCxn id="121" idx="0"/>
            </p:cNvCxnSpPr>
            <p:nvPr/>
          </p:nvCxnSpPr>
          <p:spPr>
            <a:xfrm flipV="1">
              <a:off x="2645932" y="1820718"/>
              <a:ext cx="148067" cy="1"/>
            </a:xfrm>
            <a:prstGeom prst="line">
              <a:avLst/>
            </a:prstGeom>
            <a:ln w="57150">
              <a:solidFill>
                <a:srgbClr val="C0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xmlns="" id="{57A8EB5A-6922-E049-B777-E318E51C1B4F}"/>
                </a:ext>
              </a:extLst>
            </p:cNvPr>
            <p:cNvCxnSpPr>
              <a:cxnSpLocks/>
              <a:stCxn id="70" idx="0"/>
            </p:cNvCxnSpPr>
            <p:nvPr/>
          </p:nvCxnSpPr>
          <p:spPr>
            <a:xfrm flipV="1">
              <a:off x="2430968" y="3573486"/>
              <a:ext cx="363032" cy="119030"/>
            </a:xfrm>
            <a:prstGeom prst="line">
              <a:avLst/>
            </a:prstGeom>
            <a:ln w="57150">
              <a:solidFill>
                <a:srgbClr val="C0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Seta para a Direita 24">
              <a:extLst>
                <a:ext uri="{FF2B5EF4-FFF2-40B4-BE49-F238E27FC236}">
                  <a16:creationId xmlns:a16="http://schemas.microsoft.com/office/drawing/2014/main" xmlns="" id="{0F664061-DFDD-7A41-A22C-2E1749BFAD8A}"/>
                </a:ext>
              </a:extLst>
            </p:cNvPr>
            <p:cNvSpPr/>
            <p:nvPr/>
          </p:nvSpPr>
          <p:spPr>
            <a:xfrm>
              <a:off x="2900276" y="1726839"/>
              <a:ext cx="308410" cy="187757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xmlns="" id="{F69D7B7F-A438-6D4F-8A93-CBC5DCDCC040}"/>
              </a:ext>
            </a:extLst>
          </p:cNvPr>
          <p:cNvGrpSpPr/>
          <p:nvPr/>
        </p:nvGrpSpPr>
        <p:grpSpPr>
          <a:xfrm>
            <a:off x="6389842" y="2659322"/>
            <a:ext cx="1677860" cy="2141669"/>
            <a:chOff x="2032124" y="2421319"/>
            <a:chExt cx="1248606" cy="1797443"/>
          </a:xfrm>
        </p:grpSpPr>
        <p:pic>
          <p:nvPicPr>
            <p:cNvPr id="76" name="Imagem 75">
              <a:extLst>
                <a:ext uri="{FF2B5EF4-FFF2-40B4-BE49-F238E27FC236}">
                  <a16:creationId xmlns:a16="http://schemas.microsoft.com/office/drawing/2014/main" xmlns="" id="{A7609093-9DD6-314D-8A90-2D61A650F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124" y="2421319"/>
              <a:ext cx="1248606" cy="1797443"/>
            </a:xfrm>
            <a:prstGeom prst="rect">
              <a:avLst/>
            </a:prstGeom>
          </p:spPr>
        </p:pic>
        <p:pic>
          <p:nvPicPr>
            <p:cNvPr id="77" name="Imagem 76">
              <a:extLst>
                <a:ext uri="{FF2B5EF4-FFF2-40B4-BE49-F238E27FC236}">
                  <a16:creationId xmlns:a16="http://schemas.microsoft.com/office/drawing/2014/main" xmlns="" id="{7C3FEF47-A928-5546-A0FB-E0BA3C0D7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28349">
              <a:off x="2504641" y="2633445"/>
              <a:ext cx="496849" cy="586282"/>
            </a:xfrm>
            <a:prstGeom prst="rect">
              <a:avLst/>
            </a:prstGeom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79704D73-4271-D541-8654-3CBC7530FAEA}"/>
              </a:ext>
            </a:extLst>
          </p:cNvPr>
          <p:cNvGrpSpPr/>
          <p:nvPr/>
        </p:nvGrpSpPr>
        <p:grpSpPr>
          <a:xfrm>
            <a:off x="22335" y="4922444"/>
            <a:ext cx="1785268" cy="1921413"/>
            <a:chOff x="22335" y="4922444"/>
            <a:chExt cx="1785268" cy="1921413"/>
          </a:xfrm>
        </p:grpSpPr>
        <p:sp>
          <p:nvSpPr>
            <p:cNvPr id="11" name="Retângulo com Único Canto Aparado e Arredondado 10">
              <a:extLst>
                <a:ext uri="{FF2B5EF4-FFF2-40B4-BE49-F238E27FC236}">
                  <a16:creationId xmlns:a16="http://schemas.microsoft.com/office/drawing/2014/main" xmlns="" id="{47D08E1A-BD6A-F349-AB38-1710EC6C9024}"/>
                </a:ext>
              </a:extLst>
            </p:cNvPr>
            <p:cNvSpPr/>
            <p:nvPr/>
          </p:nvSpPr>
          <p:spPr>
            <a:xfrm>
              <a:off x="22335" y="4922444"/>
              <a:ext cx="1488361" cy="1921413"/>
            </a:xfrm>
            <a:prstGeom prst="snip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u="sng" dirty="0">
                  <a:solidFill>
                    <a:schemeClr val="bg1"/>
                  </a:solidFill>
                </a:rPr>
                <a:t>POLÍTICAS ESPECÍFICAS</a:t>
              </a:r>
            </a:p>
            <a:p>
              <a:pPr algn="ctr"/>
              <a:endParaRPr lang="pt-BR" sz="1200" b="1" u="sng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pt-BR" sz="1200" dirty="0">
                  <a:solidFill>
                    <a:schemeClr val="bg1"/>
                  </a:solidFill>
                </a:rPr>
                <a:t>Comp. TIC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pt-BR" sz="1200" dirty="0">
                  <a:solidFill>
                    <a:schemeClr val="bg1"/>
                  </a:solidFill>
                </a:rPr>
                <a:t>Obtenção de  PRODE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pt-BR" sz="1200" dirty="0">
                  <a:solidFill>
                    <a:schemeClr val="bg1"/>
                  </a:solidFill>
                </a:rPr>
                <a:t>Finan. e Garantias</a:t>
              </a:r>
              <a:endParaRPr lang="pt-BR" sz="1200" b="1" u="sng" dirty="0">
                <a:solidFill>
                  <a:schemeClr val="bg1"/>
                </a:solidFill>
              </a:endParaRPr>
            </a:p>
            <a:p>
              <a:pPr algn="ctr"/>
              <a:endParaRPr lang="pt-BR" sz="1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68" name="Seta para a Direita 67">
              <a:extLst>
                <a:ext uri="{FF2B5EF4-FFF2-40B4-BE49-F238E27FC236}">
                  <a16:creationId xmlns:a16="http://schemas.microsoft.com/office/drawing/2014/main" xmlns="" id="{A72CB433-1AF5-0E47-B9E0-82BD3EFF7BBA}"/>
                </a:ext>
              </a:extLst>
            </p:cNvPr>
            <p:cNvSpPr/>
            <p:nvPr/>
          </p:nvSpPr>
          <p:spPr>
            <a:xfrm>
              <a:off x="1499193" y="5721492"/>
              <a:ext cx="308410" cy="187757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4B332E56-9ABA-564D-AEB0-BEB39E79E487}"/>
              </a:ext>
            </a:extLst>
          </p:cNvPr>
          <p:cNvGrpSpPr/>
          <p:nvPr/>
        </p:nvGrpSpPr>
        <p:grpSpPr>
          <a:xfrm>
            <a:off x="8253987" y="2800345"/>
            <a:ext cx="3873128" cy="1976633"/>
            <a:chOff x="8253987" y="2800345"/>
            <a:chExt cx="3873128" cy="197663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C9B019D8-DB82-2341-99D9-B5C701D8523E}"/>
                </a:ext>
              </a:extLst>
            </p:cNvPr>
            <p:cNvSpPr/>
            <p:nvPr/>
          </p:nvSpPr>
          <p:spPr>
            <a:xfrm>
              <a:off x="8911652" y="2800345"/>
              <a:ext cx="3215463" cy="197663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u="sng" dirty="0">
                  <a:solidFill>
                    <a:schemeClr val="bg1"/>
                  </a:solidFill>
                </a:rPr>
                <a:t>ORÇAMENTO</a:t>
              </a:r>
            </a:p>
            <a:p>
              <a:pPr algn="ctr"/>
              <a:endParaRPr lang="pt-BR" b="1" u="sng" dirty="0">
                <a:solidFill>
                  <a:schemeClr val="bg1"/>
                </a:solidFill>
              </a:endParaRPr>
            </a:p>
            <a:p>
              <a:pPr algn="ctr"/>
              <a:endParaRPr lang="pt-BR" b="1" dirty="0">
                <a:solidFill>
                  <a:schemeClr val="bg1"/>
                </a:solidFill>
              </a:endParaRPr>
            </a:p>
            <a:p>
              <a:pPr algn="ctr"/>
              <a:endParaRPr lang="pt-BR" b="1" dirty="0">
                <a:solidFill>
                  <a:schemeClr val="bg1"/>
                </a:solidFill>
              </a:endParaRPr>
            </a:p>
            <a:p>
              <a:pPr algn="ctr"/>
              <a:endParaRPr lang="pt-BR" dirty="0">
                <a:solidFill>
                  <a:schemeClr val="bg1"/>
                </a:solidFill>
              </a:endParaRPr>
            </a:p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grpSp>
          <p:nvGrpSpPr>
            <p:cNvPr id="69" name="Agrupar 68">
              <a:extLst>
                <a:ext uri="{FF2B5EF4-FFF2-40B4-BE49-F238E27FC236}">
                  <a16:creationId xmlns:a16="http://schemas.microsoft.com/office/drawing/2014/main" xmlns="" id="{4C80DAC2-9286-6640-86F6-5254FA8C961D}"/>
                </a:ext>
              </a:extLst>
            </p:cNvPr>
            <p:cNvGrpSpPr/>
            <p:nvPr/>
          </p:nvGrpSpPr>
          <p:grpSpPr>
            <a:xfrm>
              <a:off x="9655820" y="3430576"/>
              <a:ext cx="863563" cy="1058644"/>
              <a:chOff x="2096377" y="4005805"/>
              <a:chExt cx="1428268" cy="1333112"/>
            </a:xfrm>
          </p:grpSpPr>
          <p:sp>
            <p:nvSpPr>
              <p:cNvPr id="71" name="Rectángulo 5">
                <a:extLst>
                  <a:ext uri="{FF2B5EF4-FFF2-40B4-BE49-F238E27FC236}">
                    <a16:creationId xmlns:a16="http://schemas.microsoft.com/office/drawing/2014/main" xmlns="" id="{4187AC52-F2A5-7641-BA19-378ACEF36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6377" y="4005805"/>
                <a:ext cx="1428268" cy="1333112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txBody>
              <a:bodyPr anchor="ctr"/>
              <a:lstStyle/>
              <a:p>
                <a:pPr algn="ctr" defTabSz="914400">
                  <a:defRPr/>
                </a:pPr>
                <a:endParaRPr lang="pt-BR" sz="1400" b="1" kern="0" dirty="0">
                  <a:solidFill>
                    <a:prstClr val="black"/>
                  </a:solidFill>
                  <a:latin typeface="Arial"/>
                  <a:ea typeface="ＭＳ Ｐゴシック" pitchFamily="-112" charset="-128"/>
                  <a:cs typeface="Arial"/>
                </a:endParaRPr>
              </a:p>
              <a:p>
                <a:pPr algn="ctr" defTabSz="914400">
                  <a:defRPr/>
                </a:pPr>
                <a:endParaRPr lang="pt-BR" sz="1400" b="1" kern="0" dirty="0">
                  <a:solidFill>
                    <a:prstClr val="black"/>
                  </a:solidFill>
                  <a:latin typeface="Arial"/>
                  <a:ea typeface="ＭＳ Ｐゴシック" pitchFamily="-112" charset="-128"/>
                  <a:cs typeface="Arial"/>
                </a:endParaRPr>
              </a:p>
              <a:p>
                <a:pPr algn="ctr" defTabSz="914400">
                  <a:defRPr/>
                </a:pPr>
                <a:r>
                  <a:rPr lang="pt-BR" sz="2000" b="1" kern="0" dirty="0">
                    <a:solidFill>
                      <a:prstClr val="black"/>
                    </a:solidFill>
                    <a:latin typeface="Arial"/>
                    <a:ea typeface="ＭＳ Ｐゴシック" pitchFamily="-112" charset="-128"/>
                    <a:cs typeface="Arial"/>
                  </a:rPr>
                  <a:t>PPA</a:t>
                </a:r>
              </a:p>
            </p:txBody>
          </p:sp>
          <p:pic>
            <p:nvPicPr>
              <p:cNvPr id="72" name="Imagen 6">
                <a:extLst>
                  <a:ext uri="{FF2B5EF4-FFF2-40B4-BE49-F238E27FC236}">
                    <a16:creationId xmlns:a16="http://schemas.microsoft.com/office/drawing/2014/main" xmlns="" id="{BF3CB38C-1F82-1D45-BF6A-A2D8DFE50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2000" contrast="2000"/>
              </a:blip>
              <a:srcRect/>
              <a:stretch>
                <a:fillRect/>
              </a:stretch>
            </p:blipFill>
            <p:spPr bwMode="auto">
              <a:xfrm>
                <a:off x="2404479" y="4130039"/>
                <a:ext cx="599987" cy="54128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</p:grpSp>
        <p:grpSp>
          <p:nvGrpSpPr>
            <p:cNvPr id="73" name="Agrupar 72">
              <a:extLst>
                <a:ext uri="{FF2B5EF4-FFF2-40B4-BE49-F238E27FC236}">
                  <a16:creationId xmlns:a16="http://schemas.microsoft.com/office/drawing/2014/main" xmlns="" id="{254AB734-ED1B-4249-A65D-9E8408217949}"/>
                </a:ext>
              </a:extLst>
            </p:cNvPr>
            <p:cNvGrpSpPr/>
            <p:nvPr/>
          </p:nvGrpSpPr>
          <p:grpSpPr>
            <a:xfrm>
              <a:off x="10931551" y="3407089"/>
              <a:ext cx="863563" cy="1003424"/>
              <a:chOff x="1827971" y="3436746"/>
              <a:chExt cx="1457737" cy="1374655"/>
            </a:xfrm>
          </p:grpSpPr>
          <p:sp>
            <p:nvSpPr>
              <p:cNvPr id="74" name="Rectángulo 5">
                <a:extLst>
                  <a:ext uri="{FF2B5EF4-FFF2-40B4-BE49-F238E27FC236}">
                    <a16:creationId xmlns:a16="http://schemas.microsoft.com/office/drawing/2014/main" xmlns="" id="{27118B38-6BB0-4F4B-A9B7-B43DE0325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971" y="3436746"/>
                <a:ext cx="1457737" cy="1374655"/>
              </a:xfrm>
              <a:prstGeom prst="rect">
                <a:avLst/>
              </a:prstGeom>
              <a:solidFill>
                <a:srgbClr val="000066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txBody>
              <a:bodyPr anchor="ctr"/>
              <a:lstStyle/>
              <a:p>
                <a:pPr algn="ctr" defTabSz="914400">
                  <a:defRPr/>
                </a:pPr>
                <a:endParaRPr lang="pt-BR" sz="1400" b="1" kern="0" dirty="0">
                  <a:solidFill>
                    <a:prstClr val="black"/>
                  </a:solidFill>
                  <a:latin typeface="Arial"/>
                  <a:ea typeface="ＭＳ Ｐゴシック" pitchFamily="-112" charset="-128"/>
                  <a:cs typeface="Arial"/>
                </a:endParaRPr>
              </a:p>
              <a:p>
                <a:pPr algn="ctr" defTabSz="914400">
                  <a:defRPr/>
                </a:pPr>
                <a:endParaRPr lang="pt-BR" sz="1400" b="1" kern="0" dirty="0">
                  <a:solidFill>
                    <a:prstClr val="black"/>
                  </a:solidFill>
                  <a:latin typeface="Arial"/>
                  <a:ea typeface="ＭＳ Ｐゴシック" pitchFamily="-112" charset="-128"/>
                  <a:cs typeface="Arial"/>
                </a:endParaRPr>
              </a:p>
              <a:p>
                <a:pPr algn="ctr" defTabSz="914400">
                  <a:defRPr/>
                </a:pPr>
                <a:endParaRPr lang="pt-BR" sz="1400" b="1" kern="0" dirty="0">
                  <a:solidFill>
                    <a:prstClr val="black"/>
                  </a:solidFill>
                  <a:latin typeface="Arial"/>
                  <a:ea typeface="ＭＳ Ｐゴシック" pitchFamily="-112" charset="-128"/>
                  <a:cs typeface="Arial"/>
                </a:endParaRPr>
              </a:p>
              <a:p>
                <a:pPr algn="ctr" defTabSz="914400">
                  <a:defRPr/>
                </a:pPr>
                <a:r>
                  <a:rPr lang="pt-BR" sz="2000" b="1" kern="0" dirty="0">
                    <a:solidFill>
                      <a:srgbClr val="FFFF00"/>
                    </a:solidFill>
                    <a:latin typeface="Arial"/>
                    <a:ea typeface="ＭＳ Ｐゴシック" pitchFamily="-112" charset="-128"/>
                    <a:cs typeface="Arial"/>
                  </a:rPr>
                  <a:t>LOA</a:t>
                </a:r>
              </a:p>
            </p:txBody>
          </p:sp>
          <p:pic>
            <p:nvPicPr>
              <p:cNvPr id="75" name="Imagen 6">
                <a:extLst>
                  <a:ext uri="{FF2B5EF4-FFF2-40B4-BE49-F238E27FC236}">
                    <a16:creationId xmlns:a16="http://schemas.microsoft.com/office/drawing/2014/main" xmlns="" id="{40FB3FAE-F84D-414A-B9CA-B54B2D81B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2000" contrast="2000"/>
              </a:blip>
              <a:srcRect/>
              <a:stretch>
                <a:fillRect/>
              </a:stretch>
            </p:blipFill>
            <p:spPr bwMode="auto">
              <a:xfrm>
                <a:off x="2296891" y="3584430"/>
                <a:ext cx="743397" cy="67066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</p:grpSp>
        <p:sp>
          <p:nvSpPr>
            <p:cNvPr id="84" name="Seta para a Direita 83">
              <a:extLst>
                <a:ext uri="{FF2B5EF4-FFF2-40B4-BE49-F238E27FC236}">
                  <a16:creationId xmlns:a16="http://schemas.microsoft.com/office/drawing/2014/main" xmlns="" id="{E246C4C8-81A6-334D-A09B-AFF3991428D3}"/>
                </a:ext>
              </a:extLst>
            </p:cNvPr>
            <p:cNvSpPr/>
            <p:nvPr/>
          </p:nvSpPr>
          <p:spPr>
            <a:xfrm>
              <a:off x="8253987" y="3600151"/>
              <a:ext cx="421391" cy="377019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79" name="Seta para a Direita 78">
            <a:extLst>
              <a:ext uri="{FF2B5EF4-FFF2-40B4-BE49-F238E27FC236}">
                <a16:creationId xmlns:a16="http://schemas.microsoft.com/office/drawing/2014/main" xmlns="" id="{E3C0D42F-5844-E041-AB84-EC9625325D37}"/>
              </a:ext>
            </a:extLst>
          </p:cNvPr>
          <p:cNvSpPr/>
          <p:nvPr/>
        </p:nvSpPr>
        <p:spPr>
          <a:xfrm rot="5400000">
            <a:off x="2467982" y="3559810"/>
            <a:ext cx="2295874" cy="63545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0" grpId="0" animBg="1"/>
      <p:bldP spid="3" grpId="0" animBg="1"/>
      <p:bldP spid="109" grpId="0" animBg="1"/>
      <p:bldP spid="110" grpId="0" animBg="1"/>
      <p:bldP spid="8" grpId="0"/>
      <p:bldP spid="121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>
            <a:extLst>
              <a:ext uri="{FF2B5EF4-FFF2-40B4-BE49-F238E27FC236}">
                <a16:creationId xmlns:a16="http://schemas.microsoft.com/office/drawing/2014/main" xmlns="" id="{E3FAC7AB-2E24-CC45-9AB2-22C8C8699DEA}"/>
              </a:ext>
            </a:extLst>
          </p:cNvPr>
          <p:cNvSpPr/>
          <p:nvPr/>
        </p:nvSpPr>
        <p:spPr>
          <a:xfrm>
            <a:off x="969818" y="1385458"/>
            <a:ext cx="3393141" cy="153518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>
              <a:rot lat="0" lon="0" rev="1800000"/>
            </a:lightRig>
          </a:scene3d>
          <a:sp3d extrusionH="50800" contourW="25400">
            <a:bevelT w="63500" h="107950"/>
            <a:bevelB w="63500" h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Transparência na Gestão dos Recursos Públicos</a:t>
            </a:r>
          </a:p>
        </p:txBody>
      </p:sp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xmlns="" id="{0EA6DBCA-4D60-F947-AFB7-DACB0C72410C}"/>
              </a:ext>
            </a:extLst>
          </p:cNvPr>
          <p:cNvSpPr/>
          <p:nvPr/>
        </p:nvSpPr>
        <p:spPr>
          <a:xfrm>
            <a:off x="969819" y="2938498"/>
            <a:ext cx="3393141" cy="1535189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>
              <a:rot lat="0" lon="0" rev="1800000"/>
            </a:lightRig>
          </a:scene3d>
          <a:sp3d extrusionH="50800" contourW="25400">
            <a:bevelT w="63500" h="107950"/>
            <a:bevelB w="63500" h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Domínio sobre Custos</a:t>
            </a:r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xmlns="" id="{06957A0E-9B1D-884F-A209-1F51490257E3}"/>
              </a:ext>
            </a:extLst>
          </p:cNvPr>
          <p:cNvSpPr/>
          <p:nvPr/>
        </p:nvSpPr>
        <p:spPr>
          <a:xfrm>
            <a:off x="4362960" y="4491538"/>
            <a:ext cx="3393141" cy="1535189"/>
          </a:xfrm>
          <a:prstGeom prst="roundRect">
            <a:avLst/>
          </a:prstGeom>
          <a:solidFill>
            <a:srgbClr val="EA6545"/>
          </a:solidFill>
          <a:scene3d>
            <a:camera prst="orthographicFront"/>
            <a:lightRig rig="threePt" dir="t">
              <a:rot lat="0" lon="0" rev="1800000"/>
            </a:lightRig>
          </a:scene3d>
          <a:sp3d extrusionH="50800" contourW="25400">
            <a:bevelT w="63500" h="107950"/>
            <a:bevelB w="63500" h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Efetividade dos Investimentos</a:t>
            </a:r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xmlns="" id="{57167B68-DC17-6B4F-9C8E-B698C4BDAAA2}"/>
              </a:ext>
            </a:extLst>
          </p:cNvPr>
          <p:cNvSpPr/>
          <p:nvPr/>
        </p:nvSpPr>
        <p:spPr>
          <a:xfrm>
            <a:off x="4362959" y="2920644"/>
            <a:ext cx="3393141" cy="15351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1800000"/>
            </a:lightRig>
          </a:scene3d>
          <a:sp3d extrusionH="50800" contourW="25400">
            <a:bevelT w="63500" h="107950"/>
            <a:bevelB w="63500" h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Governança Organizacional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xmlns="" id="{33E54DA2-34B6-3541-9235-7C229DFF01C4}"/>
              </a:ext>
            </a:extLst>
          </p:cNvPr>
          <p:cNvSpPr/>
          <p:nvPr/>
        </p:nvSpPr>
        <p:spPr>
          <a:xfrm>
            <a:off x="4362959" y="1385455"/>
            <a:ext cx="3393141" cy="15351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1800000"/>
            </a:lightRig>
          </a:scene3d>
          <a:sp3d extrusionH="50800" contourW="25400">
            <a:bevelT w="63500" h="107950"/>
            <a:bevelB w="63500" h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Eficiência no Emprego dos Recursos Públicos</a:t>
            </a:r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xmlns="" id="{5AF542F2-E685-374B-BFED-C95982E11D5C}"/>
              </a:ext>
            </a:extLst>
          </p:cNvPr>
          <p:cNvSpPr/>
          <p:nvPr/>
        </p:nvSpPr>
        <p:spPr>
          <a:xfrm>
            <a:off x="7756101" y="2938498"/>
            <a:ext cx="3393141" cy="15351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1800000"/>
            </a:lightRig>
          </a:scene3d>
          <a:sp3d extrusionH="50800" contourW="25400">
            <a:bevelT w="63500" h="107950"/>
            <a:bevelB w="63500" h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Gestão do Conhecimento</a:t>
            </a: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xmlns="" id="{CDC7903C-A9A5-904F-AEC4-F57E294CBF57}"/>
              </a:ext>
            </a:extLst>
          </p:cNvPr>
          <p:cNvSpPr/>
          <p:nvPr/>
        </p:nvSpPr>
        <p:spPr>
          <a:xfrm>
            <a:off x="7756100" y="1385455"/>
            <a:ext cx="3393141" cy="153518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rgbClr val="FFFF00"/>
              </a:gs>
            </a:gsLst>
          </a:gradFill>
          <a:scene3d>
            <a:camera prst="orthographicFront"/>
            <a:lightRig rig="threePt" dir="t">
              <a:rot lat="0" lon="0" rev="1800000"/>
            </a:lightRig>
          </a:scene3d>
          <a:sp3d extrusionH="50800" contourW="25400">
            <a:bevelT w="63500" h="107950"/>
            <a:bevelB w="63500" h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Economicidade na Execução da Despesa Pública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AA05F793-1F3E-7440-95C7-4BE3CC59BEA9}"/>
              </a:ext>
            </a:extLst>
          </p:cNvPr>
          <p:cNvSpPr txBox="1"/>
          <p:nvPr/>
        </p:nvSpPr>
        <p:spPr>
          <a:xfrm>
            <a:off x="332509" y="277091"/>
            <a:ext cx="1170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Responsabilidades na Condução dos Investimentos Públicos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9EDF0DB-664B-3644-BBEC-871D131C7BE2}"/>
              </a:ext>
            </a:extLst>
          </p:cNvPr>
          <p:cNvSpPr/>
          <p:nvPr/>
        </p:nvSpPr>
        <p:spPr>
          <a:xfrm rot="20175208">
            <a:off x="670762" y="2411065"/>
            <a:ext cx="11030584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ÉTICA PÚBLICA!</a:t>
            </a:r>
          </a:p>
        </p:txBody>
      </p:sp>
    </p:spTree>
    <p:extLst>
      <p:ext uri="{BB962C8B-B14F-4D97-AF65-F5344CB8AC3E}">
        <p14:creationId xmlns:p14="http://schemas.microsoft.com/office/powerpoint/2010/main" val="16525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9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4CC807D-F961-6A4F-9ADF-07825CCF7CD0}"/>
              </a:ext>
            </a:extLst>
          </p:cNvPr>
          <p:cNvSpPr/>
          <p:nvPr/>
        </p:nvSpPr>
        <p:spPr>
          <a:xfrm>
            <a:off x="2034888" y="285750"/>
            <a:ext cx="7892883" cy="628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F29EF48-DAE6-1A4D-B2A0-2D63DA88D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921" y="0"/>
            <a:ext cx="4975805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279759D-3A9D-0F4E-843B-531ACF00F7FD}"/>
              </a:ext>
            </a:extLst>
          </p:cNvPr>
          <p:cNvSpPr/>
          <p:nvPr/>
        </p:nvSpPr>
        <p:spPr>
          <a:xfrm>
            <a:off x="4511161" y="4826948"/>
            <a:ext cx="2968831" cy="12587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EXPERIMENTAL</a:t>
            </a:r>
          </a:p>
        </p:txBody>
      </p:sp>
    </p:spTree>
    <p:extLst>
      <p:ext uri="{BB962C8B-B14F-4D97-AF65-F5344CB8AC3E}">
        <p14:creationId xmlns:p14="http://schemas.microsoft.com/office/powerpoint/2010/main" val="428876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1" y="-98660"/>
            <a:ext cx="12338874" cy="6976040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291CD163-17A9-C442-B7FB-A136903B0190}"/>
              </a:ext>
            </a:extLst>
          </p:cNvPr>
          <p:cNvGrpSpPr/>
          <p:nvPr/>
        </p:nvGrpSpPr>
        <p:grpSpPr>
          <a:xfrm>
            <a:off x="5913899" y="1197061"/>
            <a:ext cx="2647941" cy="1352195"/>
            <a:chOff x="5913899" y="1197061"/>
            <a:chExt cx="2647941" cy="1352195"/>
          </a:xfrm>
        </p:grpSpPr>
        <p:sp>
          <p:nvSpPr>
            <p:cNvPr id="6" name="CaixaDeTexto 5"/>
            <p:cNvSpPr txBox="1"/>
            <p:nvPr/>
          </p:nvSpPr>
          <p:spPr>
            <a:xfrm>
              <a:off x="6580753" y="1197061"/>
              <a:ext cx="1698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ISO 15288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382232" y="1605233"/>
              <a:ext cx="1253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AAP-20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242819" y="1931448"/>
              <a:ext cx="1319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AAP-48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913899" y="2179924"/>
              <a:ext cx="1527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DoD 5000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118170" y="951235"/>
            <a:ext cx="604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Referencial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Conceitual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22" name="Seta: para a Direita 21"/>
          <p:cNvSpPr/>
          <p:nvPr/>
        </p:nvSpPr>
        <p:spPr>
          <a:xfrm>
            <a:off x="2344035" y="1530153"/>
            <a:ext cx="1594706" cy="56840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C728C83C-3524-444F-B970-FB449E3A9705}"/>
              </a:ext>
            </a:extLst>
          </p:cNvPr>
          <p:cNvGrpSpPr/>
          <p:nvPr/>
        </p:nvGrpSpPr>
        <p:grpSpPr>
          <a:xfrm>
            <a:off x="3475304" y="2905522"/>
            <a:ext cx="6325180" cy="4056844"/>
            <a:chOff x="3475304" y="2905522"/>
            <a:chExt cx="6325180" cy="4056844"/>
          </a:xfrm>
        </p:grpSpPr>
        <p:sp>
          <p:nvSpPr>
            <p:cNvPr id="10" name="CaixaDeTexto 9"/>
            <p:cNvSpPr txBox="1"/>
            <p:nvPr/>
          </p:nvSpPr>
          <p:spPr>
            <a:xfrm>
              <a:off x="7523965" y="3099003"/>
              <a:ext cx="151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Custos ALCCP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563011" y="4004020"/>
              <a:ext cx="1789461" cy="64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Qualidade</a:t>
              </a:r>
            </a:p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AQAPs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992418" y="2905522"/>
              <a:ext cx="2471342" cy="64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Doutrina Logística ALP-10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969931" y="5997547"/>
              <a:ext cx="21719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Apoio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deTecnologia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da Informação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568934" y="4947372"/>
              <a:ext cx="2231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Padrões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Elaboração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de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Contratos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050008" y="5634150"/>
              <a:ext cx="2627596" cy="64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Gerenciamento de Configurações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475304" y="6316119"/>
              <a:ext cx="1824444" cy="64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Engenharia Ambiental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4F4202C4-24C6-784C-BD7B-843C7AF46271}"/>
                </a:ext>
              </a:extLst>
            </p:cNvPr>
            <p:cNvSpPr txBox="1"/>
            <p:nvPr/>
          </p:nvSpPr>
          <p:spPr>
            <a:xfrm>
              <a:off x="4992418" y="3776243"/>
              <a:ext cx="2150626" cy="64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Apoio Logístico Integrado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3C36B2BF-5128-154D-8A5A-51B2880AAE7E}"/>
                </a:ext>
              </a:extLst>
            </p:cNvPr>
            <p:cNvSpPr txBox="1"/>
            <p:nvPr/>
          </p:nvSpPr>
          <p:spPr>
            <a:xfrm>
              <a:off x="4280468" y="4659132"/>
              <a:ext cx="3726550" cy="923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Apoio Logístico Baseado em Performance (PBL/OBC)</a:t>
              </a: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33451FF6-1FF8-9448-A40E-48595AB5F12C}"/>
              </a:ext>
            </a:extLst>
          </p:cNvPr>
          <p:cNvSpPr txBox="1"/>
          <p:nvPr/>
        </p:nvSpPr>
        <p:spPr>
          <a:xfrm>
            <a:off x="170550" y="3281830"/>
            <a:ext cx="400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Documentação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Normativa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Seta: para a Direita 21">
            <a:extLst>
              <a:ext uri="{FF2B5EF4-FFF2-40B4-BE49-F238E27FC236}">
                <a16:creationId xmlns:a16="http://schemas.microsoft.com/office/drawing/2014/main" xmlns="" id="{14821DE0-35F1-7742-9333-A9A6386FD81F}"/>
              </a:ext>
            </a:extLst>
          </p:cNvPr>
          <p:cNvSpPr/>
          <p:nvPr/>
        </p:nvSpPr>
        <p:spPr>
          <a:xfrm>
            <a:off x="1432824" y="3882671"/>
            <a:ext cx="1594706" cy="56840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87B05E60-C491-1643-997F-D281216EE463}"/>
              </a:ext>
            </a:extLst>
          </p:cNvPr>
          <p:cNvSpPr txBox="1"/>
          <p:nvPr/>
        </p:nvSpPr>
        <p:spPr>
          <a:xfrm>
            <a:off x="434443" y="-23580"/>
            <a:ext cx="11323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u="sng" dirty="0">
                <a:solidFill>
                  <a:srgbClr val="C00000"/>
                </a:solidFill>
              </a:rPr>
              <a:t>Participação no AC-327 da OTAN: Gestão do Ciclo de Vida de Sistemas</a:t>
            </a:r>
          </a:p>
        </p:txBody>
      </p:sp>
    </p:spTree>
    <p:extLst>
      <p:ext uri="{BB962C8B-B14F-4D97-AF65-F5344CB8AC3E}">
        <p14:creationId xmlns:p14="http://schemas.microsoft.com/office/powerpoint/2010/main" val="3413303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tia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391</Words>
  <Application>Microsoft Office PowerPoint</Application>
  <PresentationFormat>Personalizar</PresentationFormat>
  <Paragraphs>145</Paragraphs>
  <Slides>17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Office Theme</vt:lpstr>
      <vt:lpstr>1_Office Theme</vt:lpstr>
      <vt:lpstr>6_Tema do Office</vt:lpstr>
      <vt:lpstr>Fatia</vt:lpstr>
      <vt:lpstr>5_Office Theme</vt:lpstr>
      <vt:lpstr>5_Tema do Office</vt:lpstr>
      <vt:lpstr>10_Design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Fabio Brasil Carvalho da Fonseca</cp:lastModifiedBy>
  <cp:revision>49</cp:revision>
  <dcterms:created xsi:type="dcterms:W3CDTF">2018-10-29T13:37:06Z</dcterms:created>
  <dcterms:modified xsi:type="dcterms:W3CDTF">2018-11-06T13:37:18Z</dcterms:modified>
</cp:coreProperties>
</file>