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0"/>
  </p:notesMasterIdLst>
  <p:handoutMasterIdLst>
    <p:handoutMasterId r:id="rId31"/>
  </p:handoutMasterIdLst>
  <p:sldIdLst>
    <p:sldId id="453" r:id="rId2"/>
    <p:sldId id="572" r:id="rId3"/>
    <p:sldId id="587" r:id="rId4"/>
    <p:sldId id="584" r:id="rId5"/>
    <p:sldId id="582" r:id="rId6"/>
    <p:sldId id="585" r:id="rId7"/>
    <p:sldId id="586" r:id="rId8"/>
    <p:sldId id="589" r:id="rId9"/>
    <p:sldId id="601" r:id="rId10"/>
    <p:sldId id="591" r:id="rId11"/>
    <p:sldId id="592" r:id="rId12"/>
    <p:sldId id="595" r:id="rId13"/>
    <p:sldId id="596" r:id="rId14"/>
    <p:sldId id="597" r:id="rId15"/>
    <p:sldId id="602" r:id="rId16"/>
    <p:sldId id="603" r:id="rId17"/>
    <p:sldId id="614" r:id="rId18"/>
    <p:sldId id="605" r:id="rId19"/>
    <p:sldId id="606" r:id="rId20"/>
    <p:sldId id="610" r:id="rId21"/>
    <p:sldId id="604" r:id="rId22"/>
    <p:sldId id="611" r:id="rId23"/>
    <p:sldId id="612" r:id="rId24"/>
    <p:sldId id="613" r:id="rId25"/>
    <p:sldId id="599" r:id="rId26"/>
    <p:sldId id="616" r:id="rId27"/>
    <p:sldId id="617" r:id="rId28"/>
    <p:sldId id="619" r:id="rId2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5050"/>
    <a:srgbClr val="FFD757"/>
    <a:srgbClr val="A5BCE5"/>
    <a:srgbClr val="FFD54F"/>
    <a:srgbClr val="FFCE33"/>
    <a:srgbClr val="736B41"/>
    <a:srgbClr val="82794A"/>
    <a:srgbClr val="CDD9EF"/>
    <a:srgbClr val="7FA1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0575" autoAdjust="0"/>
  </p:normalViewPr>
  <p:slideViewPr>
    <p:cSldViewPr>
      <p:cViewPr varScale="1">
        <p:scale>
          <a:sx n="101" d="100"/>
          <a:sy n="101" d="100"/>
        </p:scale>
        <p:origin x="-18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4002" y="-96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ECC99-1D32-40F6-980B-FCEB0B0D6990}" type="datetimeFigureOut">
              <a:rPr lang="pt-BR" smtClean="0"/>
              <a:pPr/>
              <a:t>31/10/2018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709D5-7EF5-407B-99E6-FDD0D11B480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57541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F88EA-6299-43EF-94F6-840B7F745A53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30E6D-FC29-4166-AB60-F328EA67B1F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2119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30E6D-FC29-4166-AB60-F328EA67B1F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6033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aseline="0" dirty="0" smtClean="0"/>
              <a:t> Fonte: COST ESTIMATING GUIDE_v9_March_2014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000" dirty="0" smtClean="0"/>
          </a:p>
          <a:p>
            <a:endParaRPr lang="pt-BR" sz="2000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30E6D-FC29-4166-AB60-F328EA67B1F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aseline="0" dirty="0" smtClean="0"/>
              <a:t> </a:t>
            </a:r>
            <a:endParaRPr lang="pt-BR" sz="2000" dirty="0" smtClean="0"/>
          </a:p>
          <a:p>
            <a:endParaRPr lang="pt-BR" sz="2000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30E6D-FC29-4166-AB60-F328EA67B1F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aseline="0" dirty="0" smtClean="0"/>
              <a:t> </a:t>
            </a:r>
            <a:endParaRPr lang="pt-BR" sz="2000" dirty="0" smtClean="0"/>
          </a:p>
          <a:p>
            <a:endParaRPr lang="pt-BR" sz="2000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30E6D-FC29-4166-AB60-F328EA67B1F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aseline="0" dirty="0" smtClean="0"/>
              <a:t> </a:t>
            </a:r>
            <a:endParaRPr lang="pt-BR" sz="2000" dirty="0" smtClean="0"/>
          </a:p>
          <a:p>
            <a:endParaRPr lang="pt-BR" sz="2000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30E6D-FC29-4166-AB60-F328EA67B1F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aseline="0" dirty="0" smtClean="0"/>
              <a:t> </a:t>
            </a:r>
            <a:endParaRPr lang="pt-BR" sz="2000" dirty="0" smtClean="0"/>
          </a:p>
          <a:p>
            <a:endParaRPr lang="pt-BR" sz="2000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30E6D-FC29-4166-AB60-F328EA67B1F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Fonte: </a:t>
            </a:r>
            <a:r>
              <a:rPr lang="pt-BR" sz="2000" dirty="0" err="1" smtClean="0"/>
              <a:t>Niazi</a:t>
            </a:r>
            <a:r>
              <a:rPr lang="pt-BR" sz="2000" dirty="0" smtClean="0"/>
              <a:t> </a:t>
            </a:r>
            <a:r>
              <a:rPr lang="pt-BR" sz="2000" dirty="0" err="1" smtClean="0"/>
              <a:t>et</a:t>
            </a:r>
            <a:r>
              <a:rPr lang="pt-BR" sz="2000" dirty="0" smtClean="0"/>
              <a:t> </a:t>
            </a:r>
            <a:r>
              <a:rPr lang="pt-BR" sz="2000" dirty="0" err="1" smtClean="0"/>
              <a:t>al</a:t>
            </a:r>
            <a:r>
              <a:rPr lang="pt-BR" sz="2000" dirty="0" smtClean="0"/>
              <a:t>, 2006 </a:t>
            </a:r>
          </a:p>
          <a:p>
            <a:r>
              <a:rPr lang="pt-BR" sz="2000" dirty="0" err="1" smtClean="0"/>
              <a:t>Product</a:t>
            </a:r>
            <a:r>
              <a:rPr lang="pt-BR" sz="2000" dirty="0" smtClean="0"/>
              <a:t> </a:t>
            </a:r>
            <a:r>
              <a:rPr lang="pt-BR" sz="2000" dirty="0" err="1" smtClean="0"/>
              <a:t>Cost</a:t>
            </a:r>
            <a:r>
              <a:rPr lang="pt-BR" sz="2000" dirty="0" smtClean="0"/>
              <a:t> </a:t>
            </a:r>
            <a:r>
              <a:rPr lang="pt-BR" sz="2000" dirty="0" err="1" smtClean="0"/>
              <a:t>Estimation</a:t>
            </a:r>
            <a:r>
              <a:rPr lang="pt-BR" sz="2000" dirty="0" smtClean="0"/>
              <a:t>: </a:t>
            </a:r>
            <a:r>
              <a:rPr lang="pt-BR" sz="2000" dirty="0" err="1" smtClean="0"/>
              <a:t>Technique</a:t>
            </a:r>
            <a:r>
              <a:rPr lang="pt-BR" sz="2000" dirty="0" smtClean="0"/>
              <a:t> </a:t>
            </a:r>
            <a:r>
              <a:rPr lang="pt-BR" sz="2000" dirty="0" err="1" smtClean="0"/>
              <a:t>Classification</a:t>
            </a:r>
            <a:r>
              <a:rPr lang="pt-BR" sz="2000" dirty="0" smtClean="0"/>
              <a:t> </a:t>
            </a:r>
            <a:r>
              <a:rPr lang="pt-BR" sz="2000" dirty="0" err="1" smtClean="0"/>
              <a:t>and</a:t>
            </a:r>
            <a:r>
              <a:rPr lang="pt-BR" sz="2000" dirty="0" smtClean="0"/>
              <a:t> </a:t>
            </a:r>
            <a:r>
              <a:rPr lang="pt-BR" sz="2000" dirty="0" err="1" smtClean="0"/>
              <a:t>Methodology</a:t>
            </a:r>
            <a:r>
              <a:rPr lang="pt-BR" sz="2000" dirty="0" smtClean="0"/>
              <a:t> </a:t>
            </a:r>
            <a:r>
              <a:rPr lang="pt-BR" sz="2000" dirty="0" err="1" smtClean="0"/>
              <a:t>Review</a:t>
            </a:r>
            <a:endParaRPr lang="pt-BR" sz="20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000" dirty="0" smtClean="0"/>
          </a:p>
          <a:p>
            <a:endParaRPr lang="pt-BR" sz="2000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30E6D-FC29-4166-AB60-F328EA67B1F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Fonte: </a:t>
            </a:r>
            <a:r>
              <a:rPr lang="pt-BR" sz="2000" dirty="0" err="1" smtClean="0"/>
              <a:t>Niazi</a:t>
            </a:r>
            <a:r>
              <a:rPr lang="pt-BR" sz="2000" dirty="0" smtClean="0"/>
              <a:t> </a:t>
            </a:r>
            <a:r>
              <a:rPr lang="pt-BR" sz="2000" dirty="0" err="1" smtClean="0"/>
              <a:t>et</a:t>
            </a:r>
            <a:r>
              <a:rPr lang="pt-BR" sz="2000" dirty="0" smtClean="0"/>
              <a:t> </a:t>
            </a:r>
            <a:r>
              <a:rPr lang="pt-BR" sz="2000" dirty="0" err="1" smtClean="0"/>
              <a:t>al</a:t>
            </a:r>
            <a:r>
              <a:rPr lang="pt-BR" sz="2000" dirty="0" smtClean="0"/>
              <a:t>, 2006 </a:t>
            </a:r>
          </a:p>
          <a:p>
            <a:r>
              <a:rPr lang="pt-BR" sz="2000" dirty="0" err="1" smtClean="0"/>
              <a:t>Product</a:t>
            </a:r>
            <a:r>
              <a:rPr lang="pt-BR" sz="2000" dirty="0" smtClean="0"/>
              <a:t> </a:t>
            </a:r>
            <a:r>
              <a:rPr lang="pt-BR" sz="2000" dirty="0" err="1" smtClean="0"/>
              <a:t>Cost</a:t>
            </a:r>
            <a:r>
              <a:rPr lang="pt-BR" sz="2000" dirty="0" smtClean="0"/>
              <a:t> </a:t>
            </a:r>
            <a:r>
              <a:rPr lang="pt-BR" sz="2000" dirty="0" err="1" smtClean="0"/>
              <a:t>Estimation</a:t>
            </a:r>
            <a:r>
              <a:rPr lang="pt-BR" sz="2000" dirty="0" smtClean="0"/>
              <a:t>: </a:t>
            </a:r>
            <a:r>
              <a:rPr lang="pt-BR" sz="2000" dirty="0" err="1" smtClean="0"/>
              <a:t>Technique</a:t>
            </a:r>
            <a:r>
              <a:rPr lang="pt-BR" sz="2000" dirty="0" smtClean="0"/>
              <a:t> </a:t>
            </a:r>
            <a:r>
              <a:rPr lang="pt-BR" sz="2000" dirty="0" err="1" smtClean="0"/>
              <a:t>Classification</a:t>
            </a:r>
            <a:r>
              <a:rPr lang="pt-BR" sz="2000" dirty="0" smtClean="0"/>
              <a:t> </a:t>
            </a:r>
            <a:r>
              <a:rPr lang="pt-BR" sz="2000" dirty="0" err="1" smtClean="0"/>
              <a:t>and</a:t>
            </a:r>
            <a:r>
              <a:rPr lang="pt-BR" sz="2000" dirty="0" smtClean="0"/>
              <a:t> </a:t>
            </a:r>
            <a:r>
              <a:rPr lang="pt-BR" sz="2000" dirty="0" err="1" smtClean="0"/>
              <a:t>Methodology</a:t>
            </a:r>
            <a:r>
              <a:rPr lang="pt-BR" sz="2000" dirty="0" smtClean="0"/>
              <a:t> </a:t>
            </a:r>
            <a:r>
              <a:rPr lang="pt-BR" sz="2000" dirty="0" err="1" smtClean="0"/>
              <a:t>Review</a:t>
            </a:r>
            <a:endParaRPr lang="pt-BR" sz="20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000" dirty="0" smtClean="0"/>
          </a:p>
          <a:p>
            <a:endParaRPr lang="pt-BR" sz="2000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30E6D-FC29-4166-AB60-F328EA67B1F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Fonte: </a:t>
            </a:r>
            <a:r>
              <a:rPr lang="pt-BR" sz="2000" dirty="0" err="1" smtClean="0"/>
              <a:t>Niazi</a:t>
            </a:r>
            <a:r>
              <a:rPr lang="pt-BR" sz="2000" dirty="0" smtClean="0"/>
              <a:t> </a:t>
            </a:r>
            <a:r>
              <a:rPr lang="pt-BR" sz="2000" dirty="0" err="1" smtClean="0"/>
              <a:t>et</a:t>
            </a:r>
            <a:r>
              <a:rPr lang="pt-BR" sz="2000" dirty="0" smtClean="0"/>
              <a:t> </a:t>
            </a:r>
            <a:r>
              <a:rPr lang="pt-BR" sz="2000" dirty="0" err="1" smtClean="0"/>
              <a:t>al</a:t>
            </a:r>
            <a:r>
              <a:rPr lang="pt-BR" sz="2000" dirty="0" smtClean="0"/>
              <a:t>, 2006 </a:t>
            </a:r>
          </a:p>
          <a:p>
            <a:r>
              <a:rPr lang="pt-BR" sz="2000" dirty="0" err="1" smtClean="0"/>
              <a:t>Product</a:t>
            </a:r>
            <a:r>
              <a:rPr lang="pt-BR" sz="2000" dirty="0" smtClean="0"/>
              <a:t> </a:t>
            </a:r>
            <a:r>
              <a:rPr lang="pt-BR" sz="2000" dirty="0" err="1" smtClean="0"/>
              <a:t>Cost</a:t>
            </a:r>
            <a:r>
              <a:rPr lang="pt-BR" sz="2000" dirty="0" smtClean="0"/>
              <a:t> </a:t>
            </a:r>
            <a:r>
              <a:rPr lang="pt-BR" sz="2000" dirty="0" err="1" smtClean="0"/>
              <a:t>Estimation</a:t>
            </a:r>
            <a:r>
              <a:rPr lang="pt-BR" sz="2000" dirty="0" smtClean="0"/>
              <a:t>: </a:t>
            </a:r>
            <a:r>
              <a:rPr lang="pt-BR" sz="2000" dirty="0" err="1" smtClean="0"/>
              <a:t>Technique</a:t>
            </a:r>
            <a:r>
              <a:rPr lang="pt-BR" sz="2000" dirty="0" smtClean="0"/>
              <a:t> </a:t>
            </a:r>
            <a:r>
              <a:rPr lang="pt-BR" sz="2000" dirty="0" err="1" smtClean="0"/>
              <a:t>Classification</a:t>
            </a:r>
            <a:r>
              <a:rPr lang="pt-BR" sz="2000" dirty="0" smtClean="0"/>
              <a:t> </a:t>
            </a:r>
            <a:r>
              <a:rPr lang="pt-BR" sz="2000" dirty="0" err="1" smtClean="0"/>
              <a:t>and</a:t>
            </a:r>
            <a:r>
              <a:rPr lang="pt-BR" sz="2000" dirty="0" smtClean="0"/>
              <a:t> </a:t>
            </a:r>
            <a:r>
              <a:rPr lang="pt-BR" sz="2000" dirty="0" err="1" smtClean="0"/>
              <a:t>Methodology</a:t>
            </a:r>
            <a:r>
              <a:rPr lang="pt-BR" sz="2000" dirty="0" smtClean="0"/>
              <a:t> </a:t>
            </a:r>
            <a:r>
              <a:rPr lang="pt-BR" sz="2000" dirty="0" err="1" smtClean="0"/>
              <a:t>Review</a:t>
            </a:r>
            <a:endParaRPr lang="pt-BR" sz="20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000" dirty="0" smtClean="0"/>
          </a:p>
          <a:p>
            <a:endParaRPr lang="pt-BR" sz="2000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30E6D-FC29-4166-AB60-F328EA67B1F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aseline="0" dirty="0" smtClean="0"/>
              <a:t> Fontes: Manual do INCOSE, de 2015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000" dirty="0" smtClean="0"/>
          </a:p>
          <a:p>
            <a:endParaRPr lang="pt-BR" sz="2000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30E6D-FC29-4166-AB60-F328EA67B1F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aseline="0" dirty="0" smtClean="0"/>
              <a:t> </a:t>
            </a:r>
            <a:r>
              <a:rPr lang="pt-BR" sz="2000" dirty="0" smtClean="0"/>
              <a:t>- Em 21/11/17 - </a:t>
            </a:r>
            <a:r>
              <a:rPr lang="pt-BR" sz="2000" dirty="0" err="1" smtClean="0"/>
              <a:t>Obs</a:t>
            </a:r>
            <a:r>
              <a:rPr lang="pt-BR" sz="2000" dirty="0" smtClean="0"/>
              <a:t> </a:t>
            </a:r>
            <a:r>
              <a:rPr lang="pt-BR" sz="2000" dirty="0" err="1" smtClean="0"/>
              <a:t>Cel</a:t>
            </a:r>
            <a:r>
              <a:rPr lang="pt-BR" sz="2000" dirty="0" smtClean="0"/>
              <a:t> Ilha, 14h29: Ressaltar a flexibilidade das Forças singulares e o método de estimativa do custo do ciclo de vida. </a:t>
            </a:r>
          </a:p>
          <a:p>
            <a:endParaRPr lang="pt-BR" sz="2000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30E6D-FC29-4166-AB60-F328EA67B1F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aseline="0" dirty="0" smtClean="0"/>
              <a:t> </a:t>
            </a:r>
            <a:r>
              <a:rPr lang="pt-BR" sz="2000" dirty="0" smtClean="0"/>
              <a:t>- Em 21/11/17 - </a:t>
            </a:r>
            <a:r>
              <a:rPr lang="pt-BR" sz="2000" dirty="0" err="1" smtClean="0"/>
              <a:t>Obs</a:t>
            </a:r>
            <a:r>
              <a:rPr lang="pt-BR" sz="2000" dirty="0" smtClean="0"/>
              <a:t> </a:t>
            </a:r>
            <a:r>
              <a:rPr lang="pt-BR" sz="2000" dirty="0" err="1" smtClean="0"/>
              <a:t>Cel</a:t>
            </a:r>
            <a:r>
              <a:rPr lang="pt-BR" sz="2000" dirty="0" smtClean="0"/>
              <a:t> Ilha, 14h29: Ressaltar a flexibilidade das Forças singulares e o método de estimativa do custo do ciclo de vida. </a:t>
            </a:r>
          </a:p>
          <a:p>
            <a:endParaRPr lang="pt-BR" sz="2000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30E6D-FC29-4166-AB60-F328EA67B1F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30E6D-FC29-4166-AB60-F328EA67B1F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6033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figura do GPS foi obtida do </a:t>
            </a:r>
            <a:r>
              <a:rPr lang="pt-BR" baseline="0" dirty="0" smtClean="0"/>
              <a:t>manual “</a:t>
            </a:r>
            <a:r>
              <a:rPr lang="en-US" dirty="0" smtClean="0"/>
              <a:t>INCOSE Systems Engineering Handbook v3.1 5-Sep-2007”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30E6D-FC29-4166-AB60-F328EA67B1F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Interpretei</a:t>
            </a:r>
            <a:r>
              <a:rPr lang="pt-BR" baseline="0" dirty="0" smtClean="0"/>
              <a:t> a definição de engenharia de sistemas a partir do manual “</a:t>
            </a:r>
            <a:r>
              <a:rPr lang="en-US" dirty="0" smtClean="0"/>
              <a:t>INCOSE Systems Engineering Handbook v3.1 5-Sep-2007”</a:t>
            </a:r>
          </a:p>
          <a:p>
            <a:endParaRPr lang="en-US" dirty="0" smtClean="0"/>
          </a:p>
          <a:p>
            <a:r>
              <a:rPr lang="en-US" dirty="0" err="1" smtClean="0"/>
              <a:t>Ver</a:t>
            </a:r>
            <a:r>
              <a:rPr lang="en-US" dirty="0" smtClean="0"/>
              <a:t> a Figure 2-3 Committed Life Cycle Cost against Time  do manual </a:t>
            </a:r>
            <a:r>
              <a:rPr lang="en-US" dirty="0" err="1" smtClean="0"/>
              <a:t>da</a:t>
            </a:r>
            <a:r>
              <a:rPr lang="en-US" dirty="0" smtClean="0"/>
              <a:t> INCOSE</a:t>
            </a:r>
          </a:p>
          <a:p>
            <a:endParaRPr lang="en-US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30E6D-FC29-4166-AB60-F328EA67B1F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Figura do </a:t>
            </a:r>
            <a:r>
              <a:rPr lang="pt-BR" baseline="0" dirty="0" smtClean="0"/>
              <a:t> “</a:t>
            </a:r>
            <a:r>
              <a:rPr lang="en-US" dirty="0" smtClean="0"/>
              <a:t>INCOSE Systems Engineering Handbook v3.1 5-Sep-2007”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30E6D-FC29-4166-AB60-F328EA67B1F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Ver http://cepe.mit.edu/survey-results-pm-se/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30E6D-FC29-4166-AB60-F328EA67B1F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aseline="0" dirty="0" smtClean="0"/>
              <a:t> </a:t>
            </a:r>
            <a:endParaRPr lang="pt-BR" sz="2000" dirty="0" smtClean="0"/>
          </a:p>
          <a:p>
            <a:endParaRPr lang="pt-BR" sz="2000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30E6D-FC29-4166-AB60-F328EA67B1F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aseline="0" dirty="0" smtClean="0"/>
              <a:t> </a:t>
            </a:r>
            <a:endParaRPr lang="pt-BR" sz="2000" dirty="0" smtClean="0"/>
          </a:p>
          <a:p>
            <a:endParaRPr lang="pt-BR" sz="2000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30E6D-FC29-4166-AB60-F328EA67B1F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aseline="0" dirty="0" smtClean="0"/>
              <a:t> </a:t>
            </a:r>
            <a:endParaRPr lang="pt-BR" sz="2000" dirty="0" smtClean="0"/>
          </a:p>
          <a:p>
            <a:endParaRPr lang="pt-BR" sz="2000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30E6D-FC29-4166-AB60-F328EA67B1F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2357504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0"/>
          </p:nvPr>
        </p:nvSpPr>
        <p:spPr>
          <a:xfrm>
            <a:off x="3348038" y="2349500"/>
            <a:ext cx="914400" cy="9144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09428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3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28596" y="285728"/>
            <a:ext cx="8501122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dirty="0" smtClean="0">
                <a:ln w="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latin typeface="Arial Black" panose="020B0A04020102020204" pitchFamily="34" charset="0"/>
              </a:rPr>
              <a:t>Gestão do Ciclo de Vida com foco em sistemas complexos</a:t>
            </a:r>
            <a:endParaRPr lang="pt-BR" sz="3200" b="1" dirty="0">
              <a:ln w="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latin typeface="Arial Black" panose="020B0A040201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71472" y="5643578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8 DE NOVEMBRO 2018</a:t>
            </a:r>
          </a:p>
          <a:p>
            <a:pPr algn="ctr"/>
            <a:r>
              <a:rPr lang="pt-BR" dirty="0" smtClean="0"/>
              <a:t>ESTADO-MAIOR DO EXÉRCITO</a:t>
            </a:r>
          </a:p>
          <a:p>
            <a:pPr algn="ctr"/>
            <a:r>
              <a:rPr lang="pt-BR" dirty="0" err="1" smtClean="0"/>
              <a:t>Cel</a:t>
            </a:r>
            <a:r>
              <a:rPr lang="pt-BR" dirty="0" smtClean="0"/>
              <a:t> R1 CLÓVIS EDUARDO GODOY </a:t>
            </a:r>
            <a:r>
              <a:rPr lang="pt-BR" b="1" dirty="0" smtClean="0"/>
              <a:t>ILHA</a:t>
            </a:r>
          </a:p>
          <a:p>
            <a:pPr algn="ctr"/>
            <a:r>
              <a:rPr lang="pt-BR" dirty="0" smtClean="0"/>
              <a:t>ilha.godoy@eb.mil.br – (61) 34154441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1643050"/>
            <a:ext cx="8116468" cy="349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9103239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-285776"/>
            <a:ext cx="9144000" cy="73866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pPr algn="ctr"/>
            <a:r>
              <a:rPr lang="pt-BR" sz="2200" b="1" dirty="0" smtClean="0">
                <a:solidFill>
                  <a:srgbClr val="0000FF"/>
                </a:solidFill>
              </a:rPr>
              <a:t>CICLO DE VIDA DOS SISTEMAS</a:t>
            </a:r>
          </a:p>
          <a:p>
            <a:pPr algn="ctr"/>
            <a:endParaRPr lang="pt-BR" sz="2200" dirty="0" smtClean="0"/>
          </a:p>
          <a:p>
            <a:pPr algn="ctr"/>
            <a:endParaRPr lang="pt-BR" sz="2200" dirty="0" smtClean="0"/>
          </a:p>
          <a:p>
            <a:pPr algn="ctr"/>
            <a:endParaRPr lang="pt-BR" sz="2200" dirty="0" smtClean="0"/>
          </a:p>
          <a:p>
            <a:pPr algn="ctr"/>
            <a:endParaRPr lang="pt-BR" sz="2200" dirty="0" smtClean="0"/>
          </a:p>
          <a:p>
            <a:pPr algn="ctr"/>
            <a:endParaRPr lang="pt-BR" sz="2200" dirty="0" smtClean="0"/>
          </a:p>
          <a:p>
            <a:endParaRPr lang="pt-BR" dirty="0" smtClean="0"/>
          </a:p>
          <a:p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algn="r"/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85720" y="500043"/>
            <a:ext cx="83582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algn="just">
              <a:tabLst>
                <a:tab pos="8607425" algn="l"/>
                <a:tab pos="8964613" algn="l"/>
              </a:tabLst>
            </a:pPr>
            <a:r>
              <a:rPr lang="pt-BR" sz="2000" dirty="0" smtClean="0"/>
              <a:t>A gestão do Ciclo de Vida faz parte do grupo dos processos organizacionais da Engenharia de Sistemas.</a:t>
            </a:r>
          </a:p>
          <a:p>
            <a:pPr marL="179388" algn="just">
              <a:tabLst>
                <a:tab pos="8607425" algn="l"/>
                <a:tab pos="8964613" algn="l"/>
              </a:tabLst>
            </a:pPr>
            <a:endParaRPr lang="pt-BR" sz="2000" dirty="0" smtClean="0"/>
          </a:p>
          <a:p>
            <a:pPr marL="179388" algn="just">
              <a:tabLst>
                <a:tab pos="8607425" algn="l"/>
                <a:tab pos="8964613" algn="l"/>
              </a:tabLst>
            </a:pPr>
            <a:r>
              <a:rPr lang="pt-BR" sz="2000" dirty="0" smtClean="0"/>
              <a:t>Todo sistema tem um ciclo de vida descrito por um modelo que apresente sua necessidade, realização, utilização, evolução e descontinuidade.</a:t>
            </a:r>
          </a:p>
          <a:p>
            <a:pPr marL="179388" algn="just">
              <a:tabLst>
                <a:tab pos="8607425" algn="l"/>
                <a:tab pos="8964613" algn="l"/>
              </a:tabLst>
            </a:pPr>
            <a:endParaRPr lang="pt-BR" sz="2000" dirty="0" smtClean="0"/>
          </a:p>
          <a:p>
            <a:pPr marL="179388" algn="just">
              <a:tabLst>
                <a:tab pos="8607425" algn="l"/>
                <a:tab pos="8964613" algn="l"/>
              </a:tabLst>
            </a:pPr>
            <a:r>
              <a:rPr lang="pt-BR" sz="2000" dirty="0" smtClean="0"/>
              <a:t>A gestão do ciclo de vida é ponto de convergência das práticas metodológicas da Engenharia de Sistemas (</a:t>
            </a:r>
            <a:r>
              <a:rPr lang="pt-BR" sz="2000" dirty="0" err="1" smtClean="0"/>
              <a:t>SEBoK</a:t>
            </a:r>
            <a:r>
              <a:rPr lang="pt-BR" sz="2000" dirty="0" smtClean="0"/>
              <a:t>) e do Gerenciamento de projetos (PMBOK)</a:t>
            </a:r>
            <a:endParaRPr lang="pt-BR" sz="2400" dirty="0"/>
          </a:p>
        </p:txBody>
      </p:sp>
      <p:pic>
        <p:nvPicPr>
          <p:cNvPr id="10" name="Imagem 9" descr="PMB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3813378"/>
            <a:ext cx="2155180" cy="304462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815417"/>
            <a:ext cx="2333535" cy="3042583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0"/>
            <a:ext cx="9144000" cy="75097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pt-BR" sz="2200" b="1" smtClean="0">
              <a:solidFill>
                <a:srgbClr val="0000FF"/>
              </a:solidFill>
            </a:endParaRPr>
          </a:p>
          <a:p>
            <a:pPr algn="ctr"/>
            <a:r>
              <a:rPr lang="pt-BR" sz="2200" b="1" smtClean="0">
                <a:solidFill>
                  <a:srgbClr val="0000FF"/>
                </a:solidFill>
              </a:rPr>
              <a:t>Os </a:t>
            </a:r>
            <a:r>
              <a:rPr lang="pt-BR" sz="2200" b="1" dirty="0" smtClean="0">
                <a:solidFill>
                  <a:srgbClr val="0000FF"/>
                </a:solidFill>
              </a:rPr>
              <a:t>processos da Engenharia de Sistemas sobrepõem-se aos do Gerenciamento de Projetos.</a:t>
            </a:r>
          </a:p>
          <a:p>
            <a:pPr algn="ctr"/>
            <a:endParaRPr lang="pt-BR" sz="2200" dirty="0" smtClean="0"/>
          </a:p>
          <a:p>
            <a:pPr algn="ctr"/>
            <a:endParaRPr lang="pt-BR" sz="2200" dirty="0" smtClean="0"/>
          </a:p>
          <a:p>
            <a:pPr algn="ctr"/>
            <a:endParaRPr lang="pt-BR" sz="2200" dirty="0" smtClean="0"/>
          </a:p>
          <a:p>
            <a:pPr algn="ctr"/>
            <a:endParaRPr lang="pt-BR" sz="2200" dirty="0" smtClean="0"/>
          </a:p>
          <a:p>
            <a:pPr algn="ctr"/>
            <a:endParaRPr lang="pt-BR" sz="2200" dirty="0" smtClean="0"/>
          </a:p>
          <a:p>
            <a:endParaRPr lang="pt-BR" dirty="0" smtClean="0"/>
          </a:p>
          <a:p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algn="r"/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71546"/>
            <a:ext cx="7641803" cy="606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INCOSE PMI OVERL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0"/>
            <a:ext cx="8505825" cy="440055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57158" y="4643446"/>
            <a:ext cx="8501122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srgbClr val="C00000"/>
                </a:solidFill>
              </a:rPr>
              <a:t>A partir de 2011, o INCOSE e o PMI estabeleceram uma aliança para a integração das metodologias da Engenharia de Sistemas e do Gerenciamento de Projetos.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5396" y="226990"/>
            <a:ext cx="1285353" cy="576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0"/>
            <a:ext cx="1785950" cy="102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6682300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CaixaDeTexto 2048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No Exército, as  Instruções Gerais para a Gestão do Ciclo de Vida (EB10-IG-01.018) incorporam as práticas da Engenharia de Sistemas e do Gerenciamento de Projetos</a:t>
            </a:r>
            <a:endParaRPr lang="pt-B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" name="Imagem 50" descr="SEMANA 8 SLIDE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4214818"/>
            <a:ext cx="3214678" cy="1916655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429132"/>
            <a:ext cx="4643470" cy="164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CaixaDeTexto 48"/>
          <p:cNvSpPr txBox="1"/>
          <p:nvPr/>
        </p:nvSpPr>
        <p:spPr>
          <a:xfrm>
            <a:off x="214282" y="6215082"/>
            <a:ext cx="4572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Engenharia de Sistemas</a:t>
            </a:r>
            <a:endParaRPr lang="pt-BR" b="1" dirty="0"/>
          </a:p>
        </p:txBody>
      </p:sp>
      <p:sp>
        <p:nvSpPr>
          <p:cNvPr id="50" name="CaixaDeTexto 49"/>
          <p:cNvSpPr txBox="1"/>
          <p:nvPr/>
        </p:nvSpPr>
        <p:spPr>
          <a:xfrm>
            <a:off x="5500662" y="6215082"/>
            <a:ext cx="33576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Gerenciamento de Projetos</a:t>
            </a:r>
            <a:endParaRPr lang="pt-BR" b="1" dirty="0"/>
          </a:p>
        </p:txBody>
      </p: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12"/>
            <a:ext cx="9144000" cy="247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6999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0" y="0"/>
            <a:ext cx="9144000" cy="16927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rgbClr val="002060"/>
                </a:solidFill>
              </a:rPr>
              <a:t>As normas do Exército fundamentam-se na ISO 15288 e alinham-se com a doutrina da OTAN e a proposta doutrinária do Ministério da Defesa sobre a gestão do ciclo de vida de sistemas de defesa.</a:t>
            </a:r>
            <a:endParaRPr lang="pt-BR" sz="2600" b="1" dirty="0">
              <a:solidFill>
                <a:srgbClr val="002060"/>
              </a:solidFill>
            </a:endParaRPr>
          </a:p>
        </p:txBody>
      </p:sp>
      <p:pic>
        <p:nvPicPr>
          <p:cNvPr id="6" name="Imagem 5" descr="Capa da doutrina de ciclo de vida_1711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785926"/>
            <a:ext cx="2727909" cy="454032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000364" y="1785926"/>
            <a:ext cx="6143636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A proposta de doutrina do MD busca:</a:t>
            </a:r>
          </a:p>
          <a:p>
            <a:r>
              <a:rPr lang="pt-BR" sz="2400" b="1" dirty="0" smtClean="0"/>
              <a:t>1)</a:t>
            </a:r>
            <a:r>
              <a:rPr lang="pt-BR" sz="2400" dirty="0" smtClean="0"/>
              <a:t> padronizar a abordagem das Forças Singulares (</a:t>
            </a:r>
            <a:r>
              <a:rPr lang="pt-BR" sz="2400" b="1" dirty="0" smtClean="0"/>
              <a:t>FS</a:t>
            </a:r>
            <a:r>
              <a:rPr lang="pt-BR" sz="2400" dirty="0" smtClean="0"/>
              <a:t>) quanto à gestão do ciclo de vida de seus Sistemas de Defesa (</a:t>
            </a:r>
            <a:r>
              <a:rPr lang="pt-BR" sz="2400" b="1" dirty="0" smtClean="0"/>
              <a:t>SD</a:t>
            </a:r>
            <a:r>
              <a:rPr lang="pt-BR" sz="2400" dirty="0" smtClean="0"/>
              <a:t>); </a:t>
            </a:r>
          </a:p>
          <a:p>
            <a:endParaRPr lang="pt-BR" sz="2400" dirty="0" smtClean="0"/>
          </a:p>
          <a:p>
            <a:r>
              <a:rPr lang="pt-BR" sz="2400" b="1" dirty="0" smtClean="0"/>
              <a:t>2)</a:t>
            </a:r>
            <a:r>
              <a:rPr lang="pt-BR" sz="2400" dirty="0" smtClean="0"/>
              <a:t> ao mesmo tempo, manter a flexibilidade e autonomia das FS nos seus processos de gestão; e </a:t>
            </a:r>
          </a:p>
          <a:p>
            <a:endParaRPr lang="pt-BR" sz="2400" dirty="0" smtClean="0"/>
          </a:p>
          <a:p>
            <a:r>
              <a:rPr lang="pt-BR" sz="2400" b="1" dirty="0" smtClean="0"/>
              <a:t>3)</a:t>
            </a:r>
            <a:r>
              <a:rPr lang="pt-BR" sz="2400" dirty="0" smtClean="0"/>
              <a:t>  estabelecer um </a:t>
            </a:r>
            <a:r>
              <a:rPr lang="pt-BR" sz="2400" dirty="0" smtClean="0">
                <a:solidFill>
                  <a:srgbClr val="FF0000"/>
                </a:solidFill>
              </a:rPr>
              <a:t>método para a estimativa dos custos do ciclo de vida (</a:t>
            </a:r>
            <a:r>
              <a:rPr lang="pt-BR" sz="2400" b="1" dirty="0" smtClean="0">
                <a:solidFill>
                  <a:srgbClr val="FF0000"/>
                </a:solidFill>
              </a:rPr>
              <a:t>CCV</a:t>
            </a:r>
            <a:r>
              <a:rPr lang="pt-BR" sz="2400" dirty="0" smtClean="0">
                <a:solidFill>
                  <a:srgbClr val="FF0000"/>
                </a:solidFill>
              </a:rPr>
              <a:t>) de um SD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0" y="0"/>
            <a:ext cx="9144000" cy="71096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57158" y="285728"/>
            <a:ext cx="8215370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Calibri" pitchFamily="34" charset="0"/>
                <a:cs typeface="Calibri" pitchFamily="34" charset="0"/>
              </a:rPr>
              <a:t>Conceitos para estimativa e análise de custos</a:t>
            </a:r>
            <a:endParaRPr lang="pt-BR" sz="3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Imagem 8" descr="Capa da capa do Apêndice D da doutrina de ciclo de vida_1711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714488"/>
            <a:ext cx="2817516" cy="3786190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3786182" y="1714488"/>
            <a:ext cx="45720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As FS deverão aplicar os Métodos e modelos para Cálculo do Custo do Ciclo de Vida apresentados adequando-os quando necessário, para atender a uma especificidade do Programa/ Projeto a ser gerenciado.</a:t>
            </a:r>
          </a:p>
          <a:p>
            <a:endParaRPr lang="pt-BR" sz="2000" dirty="0" smtClean="0"/>
          </a:p>
          <a:p>
            <a:r>
              <a:rPr lang="pt-BR" sz="2000" dirty="0" smtClean="0"/>
              <a:t>A metodologia deve ser aplicada por meio da utilização dos processos para o Cálculo do Custo do Ciclo de Vida ao longo de todas as fases da vida, até o desfazimento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0" y="0"/>
            <a:ext cx="9144000" cy="71096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57158" y="285728"/>
            <a:ext cx="8215370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Calibri" pitchFamily="34" charset="0"/>
                <a:cs typeface="Calibri" pitchFamily="34" charset="0"/>
              </a:rPr>
              <a:t>Conceitos para estimativa e análise de custos</a:t>
            </a:r>
            <a:endParaRPr lang="pt-BR" sz="3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0"/>
            <a:ext cx="85725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0" y="0"/>
            <a:ext cx="9144000" cy="71096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57158" y="285728"/>
            <a:ext cx="8215370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Calibri" pitchFamily="34" charset="0"/>
                <a:cs typeface="Calibri" pitchFamily="34" charset="0"/>
              </a:rPr>
              <a:t>Conceitos para estimativa e análise de custos</a:t>
            </a:r>
            <a:endParaRPr lang="pt-BR" sz="3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000108"/>
            <a:ext cx="6643734" cy="498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500034" y="6242447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Fonte: Estados Unidos da América, Departamento de Defesa. “</a:t>
            </a:r>
            <a:r>
              <a:rPr lang="pt-BR" i="1" dirty="0" err="1" smtClean="0"/>
              <a:t>Operating</a:t>
            </a:r>
            <a:r>
              <a:rPr lang="pt-BR" i="1" dirty="0" smtClean="0"/>
              <a:t> </a:t>
            </a:r>
            <a:r>
              <a:rPr lang="pt-BR" i="1" dirty="0" err="1" smtClean="0"/>
              <a:t>and</a:t>
            </a:r>
            <a:r>
              <a:rPr lang="pt-BR" i="1" dirty="0" smtClean="0"/>
              <a:t> </a:t>
            </a:r>
            <a:r>
              <a:rPr lang="pt-BR" i="1" dirty="0" err="1" smtClean="0"/>
              <a:t>Support</a:t>
            </a:r>
            <a:r>
              <a:rPr lang="pt-BR" i="1" dirty="0" smtClean="0"/>
              <a:t> </a:t>
            </a:r>
            <a:r>
              <a:rPr lang="pt-BR" i="1" dirty="0" err="1" smtClean="0"/>
              <a:t>Cost-Estimating</a:t>
            </a:r>
            <a:r>
              <a:rPr lang="pt-BR" i="1" dirty="0" smtClean="0"/>
              <a:t> </a:t>
            </a:r>
            <a:r>
              <a:rPr lang="pt-BR" i="1" dirty="0" err="1" smtClean="0"/>
              <a:t>Guide</a:t>
            </a:r>
            <a:r>
              <a:rPr lang="pt-BR" dirty="0" smtClean="0"/>
              <a:t>”, Março 2014</a:t>
            </a:r>
            <a:endParaRPr lang="pt-BR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0" y="0"/>
            <a:ext cx="9144000" cy="71096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57158" y="285728"/>
            <a:ext cx="8215370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Calibri" pitchFamily="34" charset="0"/>
                <a:cs typeface="Calibri" pitchFamily="34" charset="0"/>
              </a:rPr>
              <a:t>Conceitos para estimativa e análise de custos</a:t>
            </a:r>
            <a:endParaRPr lang="pt-BR" sz="3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928670"/>
            <a:ext cx="728667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2357430"/>
            <a:ext cx="6000792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0" y="0"/>
            <a:ext cx="9144000" cy="71096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57158" y="285728"/>
            <a:ext cx="8215370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Calibri" pitchFamily="34" charset="0"/>
                <a:cs typeface="Calibri" pitchFamily="34" charset="0"/>
              </a:rPr>
              <a:t>Conceitos para estimativa e análise de custos</a:t>
            </a:r>
            <a:endParaRPr lang="pt-BR" sz="3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71547"/>
            <a:ext cx="8520111" cy="131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2285992"/>
            <a:ext cx="7143049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4"/>
          <p:cNvSpPr txBox="1"/>
          <p:nvPr/>
        </p:nvSpPr>
        <p:spPr>
          <a:xfrm>
            <a:off x="0" y="1857364"/>
            <a:ext cx="9144000" cy="35086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ts val="600"/>
              </a:spcBef>
            </a:pPr>
            <a:r>
              <a:rPr lang="pt-BR" sz="3200" b="1" dirty="0">
                <a:ln w="50800"/>
                <a:solidFill>
                  <a:schemeClr val="accent3">
                    <a:lumMod val="75000"/>
                  </a:schemeClr>
                </a:solidFill>
              </a:rPr>
              <a:t>Sistemas e/ou Materiais de Emprego </a:t>
            </a:r>
            <a:r>
              <a:rPr lang="pt-BR" sz="3200" b="1" dirty="0" smtClean="0">
                <a:ln w="50800"/>
                <a:solidFill>
                  <a:schemeClr val="accent3">
                    <a:lumMod val="75000"/>
                  </a:schemeClr>
                </a:solidFill>
              </a:rPr>
              <a:t>Militar</a:t>
            </a:r>
          </a:p>
          <a:p>
            <a:pPr algn="ctr">
              <a:spcBef>
                <a:spcPts val="600"/>
              </a:spcBef>
            </a:pPr>
            <a:endParaRPr lang="pt-BR" sz="3000" dirty="0" smtClean="0">
              <a:ln w="50800"/>
            </a:endParaRPr>
          </a:p>
          <a:p>
            <a:pPr algn="ctr">
              <a:spcBef>
                <a:spcPts val="600"/>
              </a:spcBef>
            </a:pPr>
            <a:r>
              <a:rPr lang="pt-BR" sz="3000" dirty="0" smtClean="0">
                <a:ln w="50800"/>
              </a:rPr>
              <a:t>Armamento</a:t>
            </a:r>
            <a:r>
              <a:rPr lang="pt-BR" sz="3000" dirty="0">
                <a:ln w="50800"/>
              </a:rPr>
              <a:t>, munição, equipamentos militares e </a:t>
            </a:r>
            <a:r>
              <a:rPr lang="pt-BR" sz="3000" dirty="0" smtClean="0">
                <a:ln w="50800"/>
              </a:rPr>
              <a:t>outros materiais</a:t>
            </a:r>
            <a:r>
              <a:rPr lang="pt-BR" sz="3000" dirty="0">
                <a:ln w="50800"/>
              </a:rPr>
              <a:t>, sistemas ou meios navais, aéreos, terrestres e </a:t>
            </a:r>
            <a:r>
              <a:rPr lang="pt-BR" sz="3000" dirty="0" smtClean="0">
                <a:ln w="50800"/>
              </a:rPr>
              <a:t>anfíbios </a:t>
            </a:r>
            <a:r>
              <a:rPr lang="pt-BR" sz="3000" dirty="0" smtClean="0">
                <a:ln w="50800"/>
                <a:solidFill>
                  <a:srgbClr val="FF0000"/>
                </a:solidFill>
              </a:rPr>
              <a:t>de uso privativo ou característico </a:t>
            </a:r>
            <a:r>
              <a:rPr lang="pt-BR" sz="3000" dirty="0" smtClean="0">
                <a:ln w="50800"/>
              </a:rPr>
              <a:t>das Forças Armadas e </a:t>
            </a:r>
            <a:r>
              <a:rPr lang="pt-BR" sz="3000" dirty="0">
                <a:ln w="50800"/>
              </a:rPr>
              <a:t>seus sobressalentes e acessórios</a:t>
            </a:r>
            <a:r>
              <a:rPr lang="pt-BR" sz="3000" dirty="0" smtClean="0">
                <a:ln w="50800"/>
              </a:rPr>
              <a:t>.</a:t>
            </a: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86116" cy="1869778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5374772"/>
            <a:ext cx="2415540" cy="1470660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5390380"/>
            <a:ext cx="2156460" cy="1467620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02580"/>
            <a:ext cx="2575560" cy="1455420"/>
          </a:xfrm>
          <a:prstGeom prst="rect">
            <a:avLst/>
          </a:prstGeom>
        </p:spPr>
      </p:pic>
      <p:pic>
        <p:nvPicPr>
          <p:cNvPr id="10" name="Imagem 9" descr="downloa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6116" y="0"/>
            <a:ext cx="2786082" cy="1847850"/>
          </a:xfrm>
          <a:prstGeom prst="rect">
            <a:avLst/>
          </a:prstGeom>
        </p:spPr>
      </p:pic>
      <p:pic>
        <p:nvPicPr>
          <p:cNvPr id="11" name="Imagem 10" descr="fe7150641ff0e57b59571da80c1f632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2198" y="0"/>
            <a:ext cx="3071802" cy="1903485"/>
          </a:xfrm>
          <a:prstGeom prst="rect">
            <a:avLst/>
          </a:prstGeom>
        </p:spPr>
      </p:pic>
      <p:pic>
        <p:nvPicPr>
          <p:cNvPr id="12" name="Imagem 11" descr="mallet-veicular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1736" y="5072074"/>
            <a:ext cx="1904762" cy="1904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214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0" y="0"/>
            <a:ext cx="9144000" cy="71096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57158" y="285728"/>
            <a:ext cx="8215370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Calibri" pitchFamily="34" charset="0"/>
                <a:cs typeface="Calibri" pitchFamily="34" charset="0"/>
              </a:rPr>
              <a:t>Conceitos para estimativa e análise de custos</a:t>
            </a:r>
            <a:endParaRPr lang="pt-BR" sz="3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928670"/>
            <a:ext cx="82962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428868"/>
            <a:ext cx="79914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0" y="0"/>
            <a:ext cx="9144000" cy="71096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57158" y="285728"/>
            <a:ext cx="8215370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Calibri" pitchFamily="34" charset="0"/>
                <a:cs typeface="Calibri" pitchFamily="34" charset="0"/>
              </a:rPr>
              <a:t>Conceitos para estimativa e análise de custos</a:t>
            </a:r>
            <a:endParaRPr lang="pt-BR" sz="3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71546"/>
            <a:ext cx="82772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928934"/>
            <a:ext cx="3857652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3071810"/>
            <a:ext cx="428628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5286388"/>
            <a:ext cx="421484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0" y="0"/>
            <a:ext cx="9144000" cy="71096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57158" y="285728"/>
            <a:ext cx="8215370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Calibri" pitchFamily="34" charset="0"/>
                <a:cs typeface="Calibri" pitchFamily="34" charset="0"/>
              </a:rPr>
              <a:t>Conceitos para estimativa e análise de custos</a:t>
            </a:r>
            <a:endParaRPr lang="pt-BR" sz="3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071546"/>
            <a:ext cx="71342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928662" y="4071942"/>
            <a:ext cx="75724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</a:t>
            </a:r>
            <a:r>
              <a:rPr lang="pt-BR" dirty="0" err="1" smtClean="0"/>
              <a:t>Niazi</a:t>
            </a:r>
            <a:r>
              <a:rPr lang="pt-BR" dirty="0" smtClean="0"/>
              <a:t> </a:t>
            </a:r>
            <a:r>
              <a:rPr lang="pt-BR" dirty="0" err="1" smtClean="0"/>
              <a:t>et</a:t>
            </a:r>
            <a:r>
              <a:rPr lang="pt-BR" dirty="0" smtClean="0"/>
              <a:t> </a:t>
            </a:r>
            <a:r>
              <a:rPr lang="pt-BR" dirty="0" err="1" smtClean="0"/>
              <a:t>al</a:t>
            </a:r>
            <a:r>
              <a:rPr lang="pt-BR" dirty="0" smtClean="0"/>
              <a:t>, 2006 </a:t>
            </a:r>
          </a:p>
          <a:p>
            <a:r>
              <a:rPr lang="pt-BR" sz="1600" dirty="0" err="1" smtClean="0"/>
              <a:t>Product</a:t>
            </a:r>
            <a:r>
              <a:rPr lang="pt-BR" sz="1600" dirty="0" smtClean="0"/>
              <a:t> </a:t>
            </a:r>
            <a:r>
              <a:rPr lang="pt-BR" sz="1600" dirty="0" err="1" smtClean="0"/>
              <a:t>Cost</a:t>
            </a:r>
            <a:r>
              <a:rPr lang="pt-BR" sz="1600" dirty="0" smtClean="0"/>
              <a:t> </a:t>
            </a:r>
            <a:r>
              <a:rPr lang="pt-BR" sz="1600" dirty="0" err="1" smtClean="0"/>
              <a:t>Estimation</a:t>
            </a:r>
            <a:r>
              <a:rPr lang="pt-BR" sz="1600" dirty="0" smtClean="0"/>
              <a:t>: </a:t>
            </a:r>
            <a:r>
              <a:rPr lang="pt-BR" sz="1600" dirty="0" err="1" smtClean="0"/>
              <a:t>Technique</a:t>
            </a:r>
            <a:r>
              <a:rPr lang="pt-BR" sz="1600" dirty="0" smtClean="0"/>
              <a:t> </a:t>
            </a:r>
            <a:r>
              <a:rPr lang="pt-BR" sz="1600" dirty="0" err="1" smtClean="0"/>
              <a:t>Classification</a:t>
            </a:r>
            <a:r>
              <a:rPr lang="pt-BR" sz="1600" dirty="0" smtClean="0"/>
              <a:t> </a:t>
            </a:r>
            <a:r>
              <a:rPr lang="pt-BR" sz="1600" dirty="0" err="1" smtClean="0"/>
              <a:t>and</a:t>
            </a:r>
            <a:r>
              <a:rPr lang="pt-BR" sz="1600" dirty="0" smtClean="0"/>
              <a:t> </a:t>
            </a:r>
            <a:r>
              <a:rPr lang="pt-BR" sz="1600" dirty="0" err="1" smtClean="0"/>
              <a:t>Methodology</a:t>
            </a:r>
            <a:r>
              <a:rPr lang="pt-BR" sz="1600" dirty="0" smtClean="0"/>
              <a:t> </a:t>
            </a:r>
            <a:r>
              <a:rPr lang="pt-BR" sz="1600" dirty="0" err="1" smtClean="0"/>
              <a:t>Review</a:t>
            </a:r>
            <a:endParaRPr lang="pt-BR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0" y="0"/>
            <a:ext cx="9144000" cy="71096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57158" y="285728"/>
            <a:ext cx="8215370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Calibri" pitchFamily="34" charset="0"/>
                <a:cs typeface="Calibri" pitchFamily="34" charset="0"/>
              </a:rPr>
              <a:t>Conceitos para estimativa e análise de custos</a:t>
            </a:r>
            <a:endParaRPr lang="pt-BR" sz="3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00108"/>
            <a:ext cx="882311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285720" y="6673334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</a:t>
            </a:r>
            <a:r>
              <a:rPr lang="pt-BR" dirty="0" err="1" smtClean="0"/>
              <a:t>Niazi</a:t>
            </a:r>
            <a:r>
              <a:rPr lang="pt-BR" dirty="0" smtClean="0"/>
              <a:t> </a:t>
            </a:r>
            <a:r>
              <a:rPr lang="pt-BR" dirty="0" err="1" smtClean="0"/>
              <a:t>et</a:t>
            </a:r>
            <a:r>
              <a:rPr lang="pt-BR" dirty="0" smtClean="0"/>
              <a:t> </a:t>
            </a:r>
            <a:r>
              <a:rPr lang="pt-BR" dirty="0" err="1" smtClean="0"/>
              <a:t>al</a:t>
            </a:r>
            <a:r>
              <a:rPr lang="pt-BR" dirty="0" smtClean="0"/>
              <a:t>, 2006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0" y="0"/>
            <a:ext cx="9144000" cy="71096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57158" y="285728"/>
            <a:ext cx="8215370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Calibri" pitchFamily="34" charset="0"/>
                <a:cs typeface="Calibri" pitchFamily="34" charset="0"/>
              </a:rPr>
              <a:t>Conceitos para estimativa e análise de custos</a:t>
            </a:r>
            <a:endParaRPr lang="pt-BR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85720" y="6673334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</a:t>
            </a:r>
            <a:r>
              <a:rPr lang="pt-BR" dirty="0" err="1" smtClean="0"/>
              <a:t>Niazi</a:t>
            </a:r>
            <a:r>
              <a:rPr lang="pt-BR" dirty="0" smtClean="0"/>
              <a:t> </a:t>
            </a:r>
            <a:r>
              <a:rPr lang="pt-BR" dirty="0" err="1" smtClean="0"/>
              <a:t>et</a:t>
            </a:r>
            <a:r>
              <a:rPr lang="pt-BR" dirty="0" smtClean="0"/>
              <a:t> </a:t>
            </a:r>
            <a:r>
              <a:rPr lang="pt-BR" dirty="0" err="1" smtClean="0"/>
              <a:t>al</a:t>
            </a:r>
            <a:r>
              <a:rPr lang="pt-BR" dirty="0" smtClean="0"/>
              <a:t>, 2006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8867775" cy="523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3"/>
          <p:cNvSpPr txBox="1">
            <a:spLocks/>
          </p:cNvSpPr>
          <p:nvPr/>
        </p:nvSpPr>
        <p:spPr>
          <a:xfrm>
            <a:off x="0" y="642918"/>
            <a:ext cx="3929058" cy="30003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84138">
              <a:spcBef>
                <a:spcPct val="20000"/>
              </a:spcBef>
              <a:defRPr/>
            </a:pPr>
            <a:r>
              <a:rPr lang="pt-BR" sz="1600" dirty="0" smtClean="0"/>
              <a:t>A estimativa dos custos do Ciclo de Vida é extremamente importante para o processo decisório. </a:t>
            </a:r>
          </a:p>
          <a:p>
            <a:pPr marL="84138">
              <a:spcBef>
                <a:spcPct val="20000"/>
              </a:spcBef>
              <a:defRPr/>
            </a:pPr>
            <a:endParaRPr lang="pt-BR" sz="1600" dirty="0" smtClean="0"/>
          </a:p>
          <a:p>
            <a:pPr marL="84138">
              <a:spcBef>
                <a:spcPct val="20000"/>
              </a:spcBef>
              <a:defRPr/>
            </a:pPr>
            <a:r>
              <a:rPr lang="pt-BR" sz="1600" dirty="0" smtClean="0"/>
              <a:t>As fases iniciais definem de 70 a 95% dos custos que incorrerão ao longo de todo o ciclo de vida.</a:t>
            </a:r>
          </a:p>
          <a:p>
            <a:pPr marL="84138">
              <a:spcBef>
                <a:spcPct val="20000"/>
              </a:spcBef>
              <a:defRPr/>
            </a:pPr>
            <a:endParaRPr lang="pt-BR" sz="1600" dirty="0" smtClean="0"/>
          </a:p>
          <a:p>
            <a:pPr marL="84138">
              <a:spcBef>
                <a:spcPct val="20000"/>
              </a:spcBef>
              <a:defRPr/>
            </a:pPr>
            <a:r>
              <a:rPr lang="pt-BR" sz="1600" dirty="0" smtClean="0"/>
              <a:t>Os custos do ciclo de vida variam de acordo com o tipo de sistema ou material</a:t>
            </a:r>
          </a:p>
          <a:p>
            <a:pPr marL="84138">
              <a:spcBef>
                <a:spcPct val="20000"/>
              </a:spcBef>
              <a:defRPr/>
            </a:pPr>
            <a:endParaRPr lang="pt-BR" dirty="0" smtClean="0"/>
          </a:p>
          <a:p>
            <a:pPr marL="84138">
              <a:spcBef>
                <a:spcPct val="20000"/>
              </a:spcBef>
              <a:defRPr/>
            </a:pPr>
            <a:endParaRPr lang="pt-BR" dirty="0" smtClean="0"/>
          </a:p>
          <a:p>
            <a:pPr marL="84138">
              <a:spcBef>
                <a:spcPct val="20000"/>
              </a:spcBef>
              <a:defRPr/>
            </a:pPr>
            <a:endParaRPr lang="pt-BR" dirty="0" smtClean="0"/>
          </a:p>
        </p:txBody>
      </p:sp>
      <p:pic>
        <p:nvPicPr>
          <p:cNvPr id="8" name="Imagem 7" descr="Cost Ratios by Weapo System Type_1711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642918"/>
            <a:ext cx="5214942" cy="464347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Calibri" pitchFamily="34" charset="0"/>
                <a:cs typeface="Calibri" pitchFamily="34" charset="0"/>
              </a:rPr>
              <a:t>Conceitos para estimativa e análise de custos</a:t>
            </a:r>
            <a:endParaRPr lang="pt-BR" sz="3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1876"/>
            <a:ext cx="9144000" cy="344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28596" y="714356"/>
            <a:ext cx="8286808" cy="150019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0" dirty="0" smtClean="0"/>
              <a:t>A proposta de doutrina do MD estabelece que as  FS devem concentrar esforços na avaliação de desempenho e na melhoria continua da gestão de Ciclo de Vida dos SMEM.</a:t>
            </a:r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>
          <a:xfrm>
            <a:off x="428596" y="4929198"/>
            <a:ext cx="8358246" cy="16430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84138">
              <a:spcBef>
                <a:spcPct val="20000"/>
              </a:spcBef>
              <a:defRPr/>
            </a:pPr>
            <a:r>
              <a:rPr lang="pt-BR" sz="2200" dirty="0" smtClean="0"/>
              <a:t>Os métodos de estimativa de custos serão aperfeiçoados à medida em que se alcance a maturidade  na gestão ciclo de vida dos SMEM, o que exige ações como a coleta de dados e informações de cada etapa do processo.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Calibri" pitchFamily="34" charset="0"/>
                <a:cs typeface="Calibri" pitchFamily="34" charset="0"/>
              </a:rPr>
              <a:t>Melhoria da gestão do ciclo de vida</a:t>
            </a:r>
            <a:endParaRPr lang="pt-BR" sz="3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357430"/>
            <a:ext cx="835824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28596" y="714356"/>
            <a:ext cx="8286808" cy="585791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200" b="0" dirty="0" smtClean="0"/>
              <a:t> - Há uma tendência de maior complexidade dos SMEM</a:t>
            </a:r>
          </a:p>
          <a:p>
            <a:pPr marL="0" indent="0" algn="just">
              <a:buFontTx/>
              <a:buChar char="-"/>
            </a:pPr>
            <a:r>
              <a:rPr lang="pt-BR" sz="2200" b="0" dirty="0" smtClean="0"/>
              <a:t> A Engenharia de Sistemas reúne processos de natureza administrativa e técnica, sendo uma ferramenta adequada para a concretização de sistemas complexos.</a:t>
            </a:r>
          </a:p>
          <a:p>
            <a:pPr marL="0" indent="0" algn="just">
              <a:buFontTx/>
              <a:buChar char="-"/>
            </a:pPr>
            <a:r>
              <a:rPr lang="pt-BR" sz="2200" b="0" dirty="0" smtClean="0"/>
              <a:t> A gestão do ciclo e vida de SMEM é um dos processos da Engenharia de Sistemas e também aplica métodos e procedimentos do Gerenciamento de Projetos.</a:t>
            </a:r>
          </a:p>
          <a:p>
            <a:pPr marL="0" indent="0" algn="just">
              <a:buFontTx/>
              <a:buChar char="-"/>
            </a:pPr>
            <a:r>
              <a:rPr lang="pt-BR" sz="2200" b="0" dirty="0" smtClean="0"/>
              <a:t> As Instruções para a Gestão do Ciclo de Vida de SMEM do Exército fundamentam-se na ISO 15288 e estão alinhados com a doutrina da OTAN e com a proposta doutrinária do MD.</a:t>
            </a:r>
          </a:p>
          <a:p>
            <a:pPr marL="0" indent="0" algn="just">
              <a:buFontTx/>
              <a:buChar char="-"/>
            </a:pPr>
            <a:r>
              <a:rPr lang="pt-BR" sz="2200" b="0" dirty="0" smtClean="0"/>
              <a:t> A estimativa de custos do ciclo de vida de SMEM é fundamental  para o processo decisório.</a:t>
            </a:r>
          </a:p>
          <a:p>
            <a:pPr marL="0" indent="0" algn="just">
              <a:buFontTx/>
              <a:buChar char="-"/>
            </a:pPr>
            <a:r>
              <a:rPr lang="pt-BR" sz="2200" b="0" dirty="0" smtClean="0"/>
              <a:t> Os custos do ciclo de vida dependem do tipo de sistema ou material e sua estimativa será gradualmente aperfeiçoada pelas Forças Singulares.</a:t>
            </a:r>
          </a:p>
          <a:p>
            <a:pPr marL="0" indent="0" algn="just"/>
            <a:endParaRPr lang="pt-BR" sz="2400" b="0" dirty="0" smtClean="0"/>
          </a:p>
          <a:p>
            <a:pPr marL="0" indent="0" algn="just"/>
            <a:endParaRPr lang="pt-BR" sz="2400" b="0" dirty="0" smtClean="0"/>
          </a:p>
          <a:p>
            <a:pPr marL="0" indent="0" algn="just">
              <a:buFontTx/>
              <a:buChar char="-"/>
            </a:pPr>
            <a:endParaRPr lang="pt-BR" sz="2400" b="0" dirty="0" smtClean="0"/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Calibri" pitchFamily="34" charset="0"/>
                <a:cs typeface="Calibri" pitchFamily="34" charset="0"/>
              </a:rPr>
              <a:t>CONCLUSÃO</a:t>
            </a:r>
            <a:endParaRPr lang="pt-BR" sz="32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62" name="Picture 6" descr="E M E_Novo ECEME limpo2"/>
          <p:cNvPicPr>
            <a:picLocks noChangeAspect="1" noChangeArrowheads="1"/>
          </p:cNvPicPr>
          <p:nvPr/>
        </p:nvPicPr>
        <p:blipFill>
          <a:blip r:embed="rId3" cstate="print">
            <a:lum bright="-24000" contrast="30000"/>
          </a:blip>
          <a:srcRect r="-3250" b="-1631"/>
          <a:stretch>
            <a:fillRect/>
          </a:stretch>
        </p:blipFill>
        <p:spPr bwMode="auto">
          <a:xfrm>
            <a:off x="8149197" y="5643578"/>
            <a:ext cx="788454" cy="107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214282" y="332656"/>
            <a:ext cx="8501122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CIÊNCIA, TECNOLOGIA E INOVAÇÃO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305" y="1071546"/>
            <a:ext cx="8575397" cy="414340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71472" y="5429264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8 DE NOVEMBRO 2018</a:t>
            </a:r>
          </a:p>
          <a:p>
            <a:pPr algn="ctr"/>
            <a:r>
              <a:rPr lang="pt-BR" dirty="0" smtClean="0"/>
              <a:t>ESTADO-MAIOR DO EXÉRCITO</a:t>
            </a:r>
          </a:p>
          <a:p>
            <a:pPr algn="ctr"/>
            <a:r>
              <a:rPr lang="pt-BR" dirty="0" err="1" smtClean="0"/>
              <a:t>Cel</a:t>
            </a:r>
            <a:r>
              <a:rPr lang="pt-BR" dirty="0" smtClean="0"/>
              <a:t> R1 CLÓVIS EDUARDO GODOY </a:t>
            </a:r>
            <a:r>
              <a:rPr lang="pt-BR" b="1" dirty="0" smtClean="0"/>
              <a:t>ILHA</a:t>
            </a:r>
          </a:p>
          <a:p>
            <a:pPr algn="ctr"/>
            <a:r>
              <a:rPr lang="pt-BR" dirty="0" smtClean="0"/>
              <a:t>ilha.godoy@eb.mil.br – (61) 34154441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739103239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0562" y="1285860"/>
            <a:ext cx="4077049" cy="534734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714876" y="142852"/>
            <a:ext cx="4000528" cy="1107996"/>
          </a:xfrm>
          <a:prstGeom prst="rect">
            <a:avLst/>
          </a:prstGeom>
          <a:solidFill>
            <a:srgbClr val="FFFF00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rgbClr val="FF0000"/>
                </a:solidFill>
              </a:rPr>
              <a:t>Os SMEM podem permanecer operacionais por várias décadas</a:t>
            </a:r>
            <a:endParaRPr lang="pt-BR" sz="2200" b="1" dirty="0">
              <a:solidFill>
                <a:srgbClr val="FF0000"/>
              </a:solidFill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457200" y="1752601"/>
            <a:ext cx="3757610" cy="1462086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7" y="1"/>
            <a:ext cx="3714776" cy="309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063902"/>
            <a:ext cx="3676634" cy="379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5468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aixaDeTexto 45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7" name="CaixaDeTexto 46"/>
          <p:cNvSpPr txBox="1"/>
          <p:nvPr/>
        </p:nvSpPr>
        <p:spPr>
          <a:xfrm>
            <a:off x="357158" y="214290"/>
            <a:ext cx="82868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 smtClean="0"/>
              <a:t>Os SMEM são sistemas complexos</a:t>
            </a:r>
            <a:endParaRPr lang="pt-BR" sz="2500" b="1" dirty="0"/>
          </a:p>
        </p:txBody>
      </p:sp>
      <p:pic>
        <p:nvPicPr>
          <p:cNvPr id="7" name="Imagem 6" descr="maxresdefault-1068x6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9" y="800677"/>
            <a:ext cx="4429156" cy="2699761"/>
          </a:xfrm>
          <a:prstGeom prst="rect">
            <a:avLst/>
          </a:prstGeom>
        </p:spPr>
      </p:pic>
      <p:pic>
        <p:nvPicPr>
          <p:cNvPr id="9" name="Imagem 8" descr="Astros-2020I-550x34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3929066"/>
            <a:ext cx="3857652" cy="2786058"/>
          </a:xfrm>
          <a:prstGeom prst="rect">
            <a:avLst/>
          </a:prstGeom>
        </p:spPr>
      </p:pic>
      <p:pic>
        <p:nvPicPr>
          <p:cNvPr id="11" name="Imagem 10" descr="Defesa-Antiaérea-do-Exército-Holandês-1-678x38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3929066"/>
            <a:ext cx="4576532" cy="2714644"/>
          </a:xfrm>
          <a:prstGeom prst="rect">
            <a:avLst/>
          </a:prstGeom>
        </p:spPr>
      </p:pic>
      <p:pic>
        <p:nvPicPr>
          <p:cNvPr id="12" name="Imagem 11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2066" y="857232"/>
            <a:ext cx="3816394" cy="264320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-285776"/>
            <a:ext cx="9144000" cy="73866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pPr algn="ctr"/>
            <a:r>
              <a:rPr lang="pt-BR" sz="2200" b="1" dirty="0" smtClean="0">
                <a:solidFill>
                  <a:srgbClr val="0000FF"/>
                </a:solidFill>
              </a:rPr>
              <a:t>SISTEMA COMPLEXO</a:t>
            </a:r>
          </a:p>
          <a:p>
            <a:pPr algn="ctr"/>
            <a:endParaRPr lang="pt-BR" sz="2200" dirty="0" smtClean="0"/>
          </a:p>
          <a:p>
            <a:pPr algn="ctr"/>
            <a:endParaRPr lang="pt-BR" sz="2200" dirty="0" smtClean="0"/>
          </a:p>
          <a:p>
            <a:pPr algn="ctr"/>
            <a:endParaRPr lang="pt-BR" sz="2200" dirty="0" smtClean="0"/>
          </a:p>
          <a:p>
            <a:pPr algn="ctr"/>
            <a:endParaRPr lang="pt-BR" sz="2200" dirty="0" smtClean="0"/>
          </a:p>
          <a:p>
            <a:pPr algn="ctr"/>
            <a:endParaRPr lang="pt-BR" sz="2200" dirty="0" smtClean="0"/>
          </a:p>
          <a:p>
            <a:endParaRPr lang="pt-BR" dirty="0" smtClean="0"/>
          </a:p>
          <a:p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algn="r"/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00034" y="928670"/>
            <a:ext cx="80010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algn="just">
              <a:tabLst>
                <a:tab pos="8607425" algn="l"/>
                <a:tab pos="8964613" algn="l"/>
              </a:tabLst>
            </a:pP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Sistema</a:t>
            </a:r>
            <a:r>
              <a:rPr lang="pt-BR" b="1" dirty="0" smtClean="0"/>
              <a:t> - </a:t>
            </a:r>
            <a:r>
              <a:rPr lang="pt-BR" dirty="0" smtClean="0"/>
              <a:t>Conjunto de elementos com relações de interdependência, de modo a formar um todo </a:t>
            </a:r>
            <a:r>
              <a:rPr lang="pt-BR" b="1" dirty="0" smtClean="0"/>
              <a:t>organizado</a:t>
            </a:r>
            <a:r>
              <a:rPr lang="pt-BR" dirty="0" smtClean="0"/>
              <a:t> que produza resultados que não seriam alcançados pelos seus componentes individualmente.</a:t>
            </a:r>
          </a:p>
          <a:p>
            <a:pPr marL="179388" algn="just">
              <a:tabLst>
                <a:tab pos="8607425" algn="l"/>
                <a:tab pos="8964613" algn="l"/>
              </a:tabLst>
            </a:pPr>
            <a:endParaRPr lang="pt-BR" dirty="0" smtClean="0"/>
          </a:p>
          <a:p>
            <a:pPr marL="179388" algn="just">
              <a:tabLst>
                <a:tab pos="8607425" algn="l"/>
                <a:tab pos="8964613" algn="l"/>
              </a:tabLst>
            </a:pP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Complexidade</a:t>
            </a:r>
            <a:r>
              <a:rPr lang="pt-BR" b="1" dirty="0" smtClean="0"/>
              <a:t> - </a:t>
            </a:r>
            <a:r>
              <a:rPr lang="pt-BR" dirty="0" smtClean="0"/>
              <a:t>Atributo de um conjunto cujos componentes foram um todo mais ou menos coerente e que mantêm entre si </a:t>
            </a:r>
            <a:r>
              <a:rPr lang="pt-BR" b="1" dirty="0" smtClean="0"/>
              <a:t>numerosas</a:t>
            </a:r>
            <a:r>
              <a:rPr lang="pt-BR" dirty="0" smtClean="0"/>
              <a:t> relações de interdependência ou de subordinação</a:t>
            </a:r>
            <a:endParaRPr lang="pt-BR" dirty="0"/>
          </a:p>
        </p:txBody>
      </p:sp>
      <p:pic>
        <p:nvPicPr>
          <p:cNvPr id="7" name="Imagem 6" descr="sisfron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500438"/>
            <a:ext cx="4357686" cy="2716291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357562"/>
            <a:ext cx="4137374" cy="322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-285776"/>
            <a:ext cx="9144000" cy="70480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pPr algn="ctr"/>
            <a:endParaRPr lang="pt-BR" sz="2200" dirty="0" smtClean="0"/>
          </a:p>
          <a:p>
            <a:pPr algn="ctr"/>
            <a:endParaRPr lang="pt-BR" sz="2200" dirty="0" smtClean="0"/>
          </a:p>
          <a:p>
            <a:pPr algn="ctr"/>
            <a:endParaRPr lang="pt-BR" sz="2200" dirty="0" smtClean="0"/>
          </a:p>
          <a:p>
            <a:pPr algn="ctr"/>
            <a:endParaRPr lang="pt-BR" sz="2200" dirty="0" smtClean="0"/>
          </a:p>
          <a:p>
            <a:pPr algn="ctr"/>
            <a:endParaRPr lang="pt-BR" sz="2200" dirty="0" smtClean="0"/>
          </a:p>
          <a:p>
            <a:endParaRPr lang="pt-BR" dirty="0" smtClean="0"/>
          </a:p>
          <a:p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algn="r"/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00034" y="928670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algn="just">
              <a:tabLst>
                <a:tab pos="8607425" algn="l"/>
                <a:tab pos="8964613" algn="l"/>
              </a:tabLst>
            </a:pPr>
            <a:r>
              <a:rPr lang="pt-BR" dirty="0" smtClean="0"/>
              <a:t> </a:t>
            </a:r>
          </a:p>
          <a:p>
            <a:pPr marL="179388" algn="just">
              <a:tabLst>
                <a:tab pos="8607425" algn="l"/>
                <a:tab pos="8964613" algn="l"/>
              </a:tabLst>
            </a:pPr>
            <a:endParaRPr lang="pt-BR" dirty="0" smtClean="0"/>
          </a:p>
          <a:p>
            <a:endParaRPr lang="pt-BR" dirty="0"/>
          </a:p>
        </p:txBody>
      </p:sp>
      <p:pic>
        <p:nvPicPr>
          <p:cNvPr id="6" name="Imagem 5" descr="USMC plans to field prototypes earlier and more oft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071546"/>
            <a:ext cx="6740307" cy="464347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00034" y="0"/>
            <a:ext cx="82868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 smtClean="0">
                <a:solidFill>
                  <a:srgbClr val="FF0000"/>
                </a:solidFill>
              </a:rPr>
              <a:t>Há uma tendência de maior complexidade dos SMEM e menor tempo entre sua concepção e utilização</a:t>
            </a:r>
            <a:endParaRPr lang="pt-BR" sz="2500" b="1" dirty="0">
              <a:solidFill>
                <a:srgbClr val="FF0000"/>
              </a:solidFill>
            </a:endParaRPr>
          </a:p>
        </p:txBody>
      </p:sp>
      <p:pic>
        <p:nvPicPr>
          <p:cNvPr id="8" name="Imagem 7" descr="images_181023 17h5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4214818"/>
            <a:ext cx="2609881" cy="1571347"/>
          </a:xfrm>
          <a:prstGeom prst="rect">
            <a:avLst/>
          </a:prstGeom>
        </p:spPr>
      </p:pic>
      <p:pic>
        <p:nvPicPr>
          <p:cNvPr id="9" name="Imagem 8" descr="images_181023 18h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0" y="2143116"/>
            <a:ext cx="2857500" cy="16002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-285776"/>
            <a:ext cx="9144000" cy="73866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pPr algn="ctr"/>
            <a:r>
              <a:rPr lang="pt-BR" sz="2200" b="1" dirty="0" smtClean="0">
                <a:solidFill>
                  <a:srgbClr val="0000FF"/>
                </a:solidFill>
              </a:rPr>
              <a:t>ENGENHARIA DE SISTEMAS</a:t>
            </a:r>
          </a:p>
          <a:p>
            <a:pPr algn="ctr"/>
            <a:endParaRPr lang="pt-BR" sz="2200" dirty="0" smtClean="0"/>
          </a:p>
          <a:p>
            <a:pPr algn="ctr"/>
            <a:endParaRPr lang="pt-BR" sz="2200" dirty="0" smtClean="0"/>
          </a:p>
          <a:p>
            <a:pPr algn="ctr"/>
            <a:endParaRPr lang="pt-BR" sz="2200" dirty="0" smtClean="0"/>
          </a:p>
          <a:p>
            <a:pPr algn="ctr"/>
            <a:endParaRPr lang="pt-BR" sz="2200" dirty="0" smtClean="0"/>
          </a:p>
          <a:p>
            <a:pPr algn="ctr"/>
            <a:endParaRPr lang="pt-BR" sz="2200" dirty="0" smtClean="0"/>
          </a:p>
          <a:p>
            <a:endParaRPr lang="pt-BR" dirty="0" smtClean="0"/>
          </a:p>
          <a:p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algn="r"/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642918"/>
            <a:ext cx="6533330" cy="476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714348" y="5500702"/>
            <a:ext cx="8286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dirty="0" smtClean="0">
                <a:solidFill>
                  <a:srgbClr val="0000FF"/>
                </a:solidFill>
              </a:rPr>
              <a:t>A Engenharia de Sistemas é uma ferramenta fundamental para sistematizar as atividades do ciclo de vida de sistemas e materiais cada vez </a:t>
            </a:r>
            <a:r>
              <a:rPr lang="pt-BR" b="1" i="1" dirty="0" smtClean="0">
                <a:solidFill>
                  <a:srgbClr val="FF0000"/>
                </a:solidFill>
              </a:rPr>
              <a:t>mais complexos </a:t>
            </a:r>
            <a:r>
              <a:rPr lang="pt-BR" b="1" i="1" dirty="0" smtClean="0">
                <a:solidFill>
                  <a:srgbClr val="0000FF"/>
                </a:solidFill>
              </a:rPr>
              <a:t>e com </a:t>
            </a:r>
            <a:r>
              <a:rPr lang="pt-BR" b="1" i="1" dirty="0" smtClean="0">
                <a:solidFill>
                  <a:srgbClr val="FF0000"/>
                </a:solidFill>
              </a:rPr>
              <a:t>menores tempos entre sua concepção e inserção no mercado. </a:t>
            </a:r>
          </a:p>
          <a:p>
            <a:pPr algn="ctr"/>
            <a:r>
              <a:rPr lang="pt-BR" b="1" dirty="0" smtClean="0"/>
              <a:t> </a:t>
            </a:r>
            <a:endParaRPr lang="pt-BR" b="1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-285776"/>
            <a:ext cx="9144000" cy="73866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pPr algn="ctr"/>
            <a:r>
              <a:rPr lang="pt-BR" sz="2200" b="1" dirty="0" smtClean="0">
                <a:solidFill>
                  <a:srgbClr val="0000FF"/>
                </a:solidFill>
              </a:rPr>
              <a:t>ENGENHARIA DE SISTEMAS</a:t>
            </a:r>
          </a:p>
          <a:p>
            <a:pPr algn="ctr"/>
            <a:endParaRPr lang="pt-BR" sz="2200" dirty="0" smtClean="0"/>
          </a:p>
          <a:p>
            <a:pPr algn="ctr"/>
            <a:endParaRPr lang="pt-BR" sz="2200" dirty="0" smtClean="0"/>
          </a:p>
          <a:p>
            <a:pPr algn="ctr"/>
            <a:endParaRPr lang="pt-BR" sz="2200" dirty="0" smtClean="0"/>
          </a:p>
          <a:p>
            <a:pPr algn="ctr"/>
            <a:endParaRPr lang="pt-BR" sz="2200" dirty="0" smtClean="0"/>
          </a:p>
          <a:p>
            <a:pPr algn="ctr"/>
            <a:endParaRPr lang="pt-BR" sz="2200" dirty="0" smtClean="0"/>
          </a:p>
          <a:p>
            <a:endParaRPr lang="pt-BR" dirty="0" smtClean="0"/>
          </a:p>
          <a:p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algn="r"/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42910" y="642918"/>
            <a:ext cx="80010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algn="just">
              <a:tabLst>
                <a:tab pos="8607425" algn="l"/>
                <a:tab pos="8964613" algn="l"/>
              </a:tabLst>
            </a:pPr>
            <a:r>
              <a:rPr lang="pt-BR" sz="2000" dirty="0" smtClean="0"/>
              <a:t>A </a:t>
            </a:r>
            <a:r>
              <a:rPr lang="pt-BR" sz="2000" b="1" dirty="0" smtClean="0"/>
              <a:t>Engenharia de Sistemas</a:t>
            </a:r>
            <a:r>
              <a:rPr lang="pt-BR" sz="2000" dirty="0" smtClean="0"/>
              <a:t> é </a:t>
            </a:r>
            <a:r>
              <a:rPr lang="pt-BR" sz="2000" b="1" dirty="0" smtClean="0"/>
              <a:t>abordagem interdisciplinar </a:t>
            </a:r>
            <a:r>
              <a:rPr lang="pt-BR" sz="2000" dirty="0" smtClean="0"/>
              <a:t>que torna possível a concretização de </a:t>
            </a:r>
            <a:r>
              <a:rPr lang="pt-BR" sz="2000" b="1" dirty="0" smtClean="0"/>
              <a:t>sistemas de elevada complexidade</a:t>
            </a:r>
            <a:r>
              <a:rPr lang="pt-BR" sz="2000" dirty="0" smtClean="0"/>
              <a:t>.  </a:t>
            </a:r>
          </a:p>
          <a:p>
            <a:pPr marL="179388" algn="just">
              <a:tabLst>
                <a:tab pos="8607425" algn="l"/>
                <a:tab pos="8964613" algn="l"/>
              </a:tabLst>
            </a:pPr>
            <a:endParaRPr lang="pt-BR" sz="2000" dirty="0" smtClean="0"/>
          </a:p>
          <a:p>
            <a:pPr marL="179388" algn="just">
              <a:tabLst>
                <a:tab pos="8607425" algn="l"/>
                <a:tab pos="8964613" algn="l"/>
              </a:tabLst>
            </a:pPr>
            <a:r>
              <a:rPr lang="pt-BR" sz="2000" dirty="0" smtClean="0"/>
              <a:t>Ela caracteriza-se pelo esforço em identificar as </a:t>
            </a:r>
            <a:r>
              <a:rPr lang="pt-BR" sz="2000" b="1" dirty="0" smtClean="0"/>
              <a:t>necessidades do usuário</a:t>
            </a:r>
            <a:r>
              <a:rPr lang="pt-BR" sz="2000" dirty="0" smtClean="0"/>
              <a:t>, </a:t>
            </a:r>
            <a:r>
              <a:rPr lang="pt-BR" sz="2000" b="1" dirty="0" smtClean="0"/>
              <a:t>funcionalidades requeridas pelo sistema ou material</a:t>
            </a:r>
            <a:r>
              <a:rPr lang="pt-BR" sz="2000" dirty="0" smtClean="0"/>
              <a:t>, realizando a </a:t>
            </a:r>
            <a:r>
              <a:rPr lang="pt-BR" sz="2000" b="1" dirty="0" smtClean="0"/>
              <a:t>documentação sistemática dos  seus requisitos</a:t>
            </a:r>
            <a:r>
              <a:rPr lang="pt-BR" sz="2000" dirty="0" smtClean="0"/>
              <a:t>, e conduzindo atividades em busca de sua validação.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1574" y="3500439"/>
            <a:ext cx="52583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572264" y="-285776"/>
            <a:ext cx="2571736" cy="64940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pt-BR" sz="2200" dirty="0" smtClean="0"/>
          </a:p>
          <a:p>
            <a:pPr algn="ctr"/>
            <a:endParaRPr lang="pt-BR" sz="2200" dirty="0" smtClean="0"/>
          </a:p>
          <a:p>
            <a:pPr algn="ctr"/>
            <a:endParaRPr lang="pt-BR" sz="2200" dirty="0" smtClean="0"/>
          </a:p>
          <a:p>
            <a:pPr algn="ctr"/>
            <a:endParaRPr lang="pt-BR" sz="2200" dirty="0" smtClean="0"/>
          </a:p>
          <a:p>
            <a:pPr algn="ctr"/>
            <a:endParaRPr lang="pt-BR" sz="2200" dirty="0" smtClean="0"/>
          </a:p>
          <a:p>
            <a:endParaRPr lang="pt-BR" dirty="0" smtClean="0"/>
          </a:p>
          <a:p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algn="r"/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9144000" cy="721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2928926" y="4857760"/>
            <a:ext cx="278608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De acordo com a ISO 15288, a Engenharia de Sistemas compreende  4 grupos de processos. </a:t>
            </a:r>
            <a:endParaRPr lang="pt-B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cial">
  <a:themeElements>
    <a:clrScheme name="Essenc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c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4220</TotalTime>
  <Words>1237</Words>
  <Application>Microsoft Office PowerPoint</Application>
  <PresentationFormat>Apresentação na tela (4:3)</PresentationFormat>
  <Paragraphs>481</Paragraphs>
  <Slides>28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Essencial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Palestra 4ª S Ch</dc:title>
  <dc:creator>EME;Ten Missias - EME</dc:creator>
  <cp:keywords>Estado-Maior do Exército Brasileiro</cp:keywords>
  <cp:lastModifiedBy>Clovis Eduardo Godoy Ilha</cp:lastModifiedBy>
  <cp:revision>595</cp:revision>
  <cp:lastPrinted>2015-09-10T17:17:33Z</cp:lastPrinted>
  <dcterms:created xsi:type="dcterms:W3CDTF">2006-08-16T00:00:00Z</dcterms:created>
  <dcterms:modified xsi:type="dcterms:W3CDTF">2018-10-31T19:48:55Z</dcterms:modified>
</cp:coreProperties>
</file>